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3" r:id="rId5"/>
    <p:sldId id="262" r:id="rId6"/>
    <p:sldId id="266" r:id="rId7"/>
    <p:sldId id="288" r:id="rId8"/>
    <p:sldId id="289" r:id="rId9"/>
    <p:sldId id="290" r:id="rId10"/>
    <p:sldId id="291" r:id="rId11"/>
    <p:sldId id="294" r:id="rId12"/>
    <p:sldId id="295" r:id="rId13"/>
    <p:sldId id="296" r:id="rId14"/>
    <p:sldId id="297" r:id="rId15"/>
    <p:sldId id="286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858"/>
    <a:srgbClr val="FF5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0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21" y="-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43EA6-F4E2-4131-B16F-7F7300A0562F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3EF92-041A-4CA4-9E38-52CC6451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38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59935-94C1-4A0C-92F3-2922093B5501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CAA05-571F-451D-A454-747A9105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30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88C4-F9DB-47EA-B038-412152E445DD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4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676F-3428-4711-9A03-AF9EC3A67963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7E0C-1292-42C1-B48D-B01E63D1971D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4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5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</p:spPr>
        <p:txBody>
          <a:bodyPr/>
          <a:lstStyle>
            <a:lvl1pPr>
              <a:defRPr sz="3200">
                <a:solidFill>
                  <a:srgbClr val="222858"/>
                </a:solidFill>
              </a:defRPr>
            </a:lvl1pPr>
            <a:lvl2pPr>
              <a:defRPr>
                <a:solidFill>
                  <a:srgbClr val="222858"/>
                </a:solidFill>
              </a:defRPr>
            </a:lvl2pPr>
            <a:lvl3pPr>
              <a:defRPr>
                <a:solidFill>
                  <a:srgbClr val="222858"/>
                </a:solidFill>
              </a:defRPr>
            </a:lvl3pPr>
            <a:lvl4pPr>
              <a:defRPr>
                <a:solidFill>
                  <a:srgbClr val="222858"/>
                </a:solidFill>
              </a:defRPr>
            </a:lvl4pPr>
            <a:lvl5pPr>
              <a:defRPr>
                <a:solidFill>
                  <a:srgbClr val="22285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3B83-E257-4589-ACD2-0E4377F2059B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4544"/>
            <a:ext cx="2133600" cy="365125"/>
          </a:xfrm>
        </p:spPr>
        <p:txBody>
          <a:bodyPr/>
          <a:lstStyle/>
          <a:p>
            <a:fld id="{8C6EB068-A034-5A4D-9600-1B7911B7E78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PPT_CCIS_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52" y="5943600"/>
            <a:ext cx="915875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2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964D-CB21-482C-B97F-F73B79219F2C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2FEA-9701-467F-8780-42D40AE68011}" type="datetime1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9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46AD-1359-49A2-B319-121AED1F8E61}" type="datetime1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4C1B-A532-451B-B796-D53305AE3B7F}" type="datetime1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6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BD7F-BAF1-4764-A0E0-EF99184A4809}" type="datetime1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8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6B4C-D384-427C-8286-7BF90F2C476C}" type="datetime1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9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F5A1-B4A0-4890-8CC9-AD8CAA8C2E99}" type="datetime1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2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10DF1-ABF3-4263-8A98-8C71EA0EDD7C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EB068-A034-5A4D-9600-1B7911B7E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134" y="14680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7400" b="1" dirty="0" smtClean="0">
                <a:solidFill>
                  <a:srgbClr val="FF5600"/>
                </a:solidFill>
                <a:latin typeface="OCR A Std"/>
                <a:cs typeface="OCR A Std"/>
              </a:rPr>
              <a:t>CC&amp;IS</a:t>
            </a:r>
            <a:endParaRPr lang="en-US" sz="7400" b="1" dirty="0">
              <a:solidFill>
                <a:srgbClr val="FF5600"/>
              </a:solidFill>
              <a:latin typeface="OCR A Std"/>
              <a:cs typeface="OCR A St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39020" y="1321253"/>
            <a:ext cx="6400800" cy="264583"/>
          </a:xfrm>
        </p:spPr>
        <p:txBody>
          <a:bodyPr>
            <a:norm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Letter Gothic Std"/>
                <a:cs typeface="Letter Gothic Std"/>
              </a:rPr>
              <a:t>College of Computer &amp; Information Sciences</a:t>
            </a:r>
            <a:endParaRPr lang="en-US" sz="1000" dirty="0">
              <a:solidFill>
                <a:schemeClr val="bg1"/>
              </a:solidFill>
              <a:latin typeface="Letter Gothic Std"/>
              <a:cs typeface="Letter Gothic Std"/>
            </a:endParaRPr>
          </a:p>
        </p:txBody>
      </p:sp>
      <p:pic>
        <p:nvPicPr>
          <p:cNvPr id="6" name="Picture 5" descr="RegisU_Lockup_Horiz_regisedu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33" y="5836437"/>
            <a:ext cx="2816352" cy="4077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4" y="3646103"/>
            <a:ext cx="4972262" cy="305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8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CC&amp;IS </a:t>
            </a:r>
            <a:r>
              <a:rPr lang="en-US" dirty="0" smtClean="0"/>
              <a:t>UG Ethnic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10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24" y="1060216"/>
            <a:ext cx="6941160" cy="478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2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CC&amp;IS </a:t>
            </a:r>
            <a:r>
              <a:rPr lang="en-US" dirty="0" smtClean="0"/>
              <a:t>UG Ethnic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370744"/>
            <a:ext cx="8040687" cy="440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7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CC&amp;IS </a:t>
            </a:r>
            <a:r>
              <a:rPr lang="en-US" dirty="0" smtClean="0"/>
              <a:t>UG Ethnic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12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371600"/>
            <a:ext cx="8040687" cy="439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CC&amp;IS </a:t>
            </a:r>
            <a:r>
              <a:rPr lang="en-US" dirty="0" smtClean="0"/>
              <a:t>UG Ethnic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13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371599"/>
            <a:ext cx="8040687" cy="443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4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CC&amp;IS </a:t>
            </a:r>
            <a:r>
              <a:rPr lang="en-US" dirty="0" smtClean="0"/>
              <a:t>UG Ethnic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14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371599"/>
            <a:ext cx="8040687" cy="438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9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 University </a:t>
            </a:r>
            <a:br>
              <a:rPr lang="en-US" dirty="0" smtClean="0"/>
            </a:br>
            <a:r>
              <a:rPr lang="en-US" dirty="0" smtClean="0"/>
              <a:t>Student Chapter of ACM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1230"/>
            <a:ext cx="8229600" cy="389206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Regis University now has a Student Chapter of the ACM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Coordinator:  Dr. Jesus Borrego (</a:t>
            </a:r>
            <a:r>
              <a:rPr lang="en-US" sz="2600" dirty="0" err="1" smtClean="0"/>
              <a:t>jborrego</a:t>
            </a:r>
            <a:r>
              <a:rPr lang="en-US" sz="2600" dirty="0" smtClean="0"/>
              <a:t> @regis.edu)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C</a:t>
            </a:r>
            <a:r>
              <a:rPr lang="en-US" sz="2600" dirty="0" smtClean="0"/>
              <a:t>hapter objective is </a:t>
            </a:r>
            <a:r>
              <a:rPr lang="en-US" sz="2600" dirty="0"/>
              <a:t>to promote computer science, technology, and </a:t>
            </a:r>
            <a:r>
              <a:rPr lang="en-US" sz="2600" dirty="0" smtClean="0"/>
              <a:t>Information </a:t>
            </a:r>
            <a:r>
              <a:rPr lang="en-US" sz="2600" dirty="0"/>
              <a:t>A</a:t>
            </a:r>
            <a:r>
              <a:rPr lang="en-US" sz="2600" dirty="0" smtClean="0"/>
              <a:t>ssurance.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Open to everyone! Traditional and Post-Traditional students.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7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513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2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CCIS_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700" y="393700"/>
            <a:ext cx="825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5600"/>
                </a:solidFill>
                <a:latin typeface="Letter Gothic Std"/>
                <a:cs typeface="Letter Gothic Std"/>
              </a:rPr>
              <a:t>Quality and Tradition of Regis</a:t>
            </a:r>
            <a:endParaRPr lang="en-US" b="1" dirty="0">
              <a:solidFill>
                <a:srgbClr val="FF5600"/>
              </a:solidFill>
              <a:latin typeface="Letter Gothic Std"/>
              <a:cs typeface="Letter Gothic St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500" y="1200040"/>
            <a:ext cx="8255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222858"/>
                </a:solidFill>
              </a:rPr>
              <a:t>138 </a:t>
            </a:r>
            <a:r>
              <a:rPr lang="en-US" sz="3000" dirty="0">
                <a:solidFill>
                  <a:srgbClr val="222858"/>
                </a:solidFill>
              </a:rPr>
              <a:t>year-old Jesuit, Catholic  </a:t>
            </a:r>
            <a:endParaRPr lang="en-US" sz="3000" dirty="0" smtClean="0">
              <a:solidFill>
                <a:srgbClr val="222858"/>
              </a:solidFill>
            </a:endParaRPr>
          </a:p>
          <a:p>
            <a:r>
              <a:rPr lang="en-US" sz="3000" dirty="0">
                <a:solidFill>
                  <a:srgbClr val="222858"/>
                </a:solidFill>
              </a:rPr>
              <a:t> </a:t>
            </a:r>
            <a:r>
              <a:rPr lang="en-US" sz="3000" dirty="0" smtClean="0">
                <a:solidFill>
                  <a:srgbClr val="222858"/>
                </a:solidFill>
              </a:rPr>
              <a:t>   institution </a:t>
            </a:r>
            <a:r>
              <a:rPr lang="en-US" sz="3000" dirty="0">
                <a:solidFill>
                  <a:srgbClr val="222858"/>
                </a:solidFill>
              </a:rPr>
              <a:t>(Founded 1877)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2228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22858"/>
                </a:solidFill>
              </a:rPr>
              <a:t>Regis is one of twenty-eight </a:t>
            </a:r>
          </a:p>
          <a:p>
            <a:r>
              <a:rPr lang="en-US" sz="3000" dirty="0" smtClean="0">
                <a:solidFill>
                  <a:srgbClr val="222858"/>
                </a:solidFill>
              </a:rPr>
              <a:t>    Jesuit </a:t>
            </a:r>
            <a:r>
              <a:rPr lang="en-US" sz="3000" dirty="0">
                <a:solidFill>
                  <a:srgbClr val="222858"/>
                </a:solidFill>
              </a:rPr>
              <a:t>Universities</a:t>
            </a:r>
            <a:r>
              <a:rPr lang="en-US" sz="3000" dirty="0" smtClean="0">
                <a:solidFill>
                  <a:srgbClr val="222858"/>
                </a:solidFill>
              </a:rPr>
              <a:t>:</a:t>
            </a:r>
            <a:endParaRPr lang="en-US" sz="3000" dirty="0">
              <a:solidFill>
                <a:srgbClr val="222858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222858"/>
                </a:solidFill>
              </a:rPr>
              <a:t>Boston College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222858"/>
                </a:solidFill>
              </a:rPr>
              <a:t>Fordham University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222858"/>
                </a:solidFill>
              </a:rPr>
              <a:t>Georgetown University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222858"/>
                </a:solidFill>
              </a:rPr>
              <a:t>Marquette University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222858"/>
                </a:solidFill>
              </a:rPr>
              <a:t>Santa Clara University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222858"/>
                </a:solidFill>
              </a:rPr>
              <a:t>University of San Francisco</a:t>
            </a:r>
          </a:p>
          <a:p>
            <a:r>
              <a:rPr lang="en-US" dirty="0" smtClean="0">
                <a:solidFill>
                  <a:srgbClr val="222858"/>
                </a:solidFill>
                <a:latin typeface="Arial Narrow"/>
                <a:cs typeface="Arial Narrow"/>
              </a:rPr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85" y="1367172"/>
            <a:ext cx="2674348" cy="3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1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CCIS_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700" y="393700"/>
            <a:ext cx="825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5600"/>
                </a:solidFill>
                <a:latin typeface="Letter Gothic Std"/>
                <a:cs typeface="Letter Gothic Std"/>
              </a:rPr>
              <a:t>5 Colleges </a:t>
            </a:r>
            <a:r>
              <a:rPr lang="en-US" sz="4400" b="1" dirty="0" smtClean="0">
                <a:solidFill>
                  <a:srgbClr val="FF5600"/>
                </a:solidFill>
                <a:latin typeface="Letter Gothic Std"/>
                <a:cs typeface="Letter Gothic Std"/>
                <a:sym typeface="Wingdings" panose="05000000000000000000" pitchFamily="2" charset="2"/>
              </a:rPr>
              <a:t></a:t>
            </a:r>
            <a:r>
              <a:rPr lang="en-US" sz="4400" b="1" dirty="0" smtClean="0">
                <a:solidFill>
                  <a:srgbClr val="FF5600"/>
                </a:solidFill>
                <a:latin typeface="Letter Gothic Std"/>
                <a:cs typeface="Letter Gothic Std"/>
              </a:rPr>
              <a:t> </a:t>
            </a:r>
            <a:r>
              <a:rPr lang="en-US" sz="4400" b="1" dirty="0">
                <a:solidFill>
                  <a:srgbClr val="FF5600"/>
                </a:solidFill>
                <a:latin typeface="Letter Gothic Std"/>
                <a:cs typeface="Letter Gothic Std"/>
              </a:rPr>
              <a:t>1 Mission</a:t>
            </a:r>
            <a:endParaRPr lang="en-US" b="1" dirty="0">
              <a:solidFill>
                <a:srgbClr val="FF5600"/>
              </a:solidFill>
              <a:latin typeface="Letter Gothic Std"/>
              <a:cs typeface="Letter Gothic St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699" y="1262734"/>
            <a:ext cx="5910847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22858"/>
                </a:solidFill>
              </a:rPr>
              <a:t>College </a:t>
            </a:r>
            <a:r>
              <a:rPr lang="en-US" sz="2800" dirty="0">
                <a:solidFill>
                  <a:srgbClr val="222858"/>
                </a:solidFill>
              </a:rPr>
              <a:t>of Computer &amp; Information Sciences (CC&amp;IS</a:t>
            </a:r>
            <a:r>
              <a:rPr lang="en-US" sz="2800" dirty="0" smtClean="0">
                <a:solidFill>
                  <a:srgbClr val="222858"/>
                </a:solidFill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858"/>
                </a:solidFill>
              </a:rPr>
              <a:t>College of </a:t>
            </a:r>
            <a:r>
              <a:rPr lang="en-US" sz="2800" dirty="0" smtClean="0">
                <a:solidFill>
                  <a:srgbClr val="222858"/>
                </a:solidFill>
              </a:rPr>
              <a:t>Business &amp; Economics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858"/>
                </a:solidFill>
              </a:rPr>
              <a:t>Regis College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22858"/>
                </a:solidFill>
              </a:rPr>
              <a:t>Rueckert</a:t>
            </a:r>
            <a:r>
              <a:rPr lang="en-US" sz="2800" dirty="0">
                <a:solidFill>
                  <a:srgbClr val="222858"/>
                </a:solidFill>
              </a:rPr>
              <a:t> Hartman School for Health Care Professions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858"/>
                </a:solidFill>
              </a:rPr>
              <a:t>College for Professional Studies (CPS)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22858"/>
                </a:solidFill>
              </a:rPr>
              <a:t>School of Humanities &amp; Social Sciences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22858"/>
                </a:solidFill>
              </a:rPr>
              <a:t>School of Teacher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22858"/>
              </a:solidFill>
            </a:endParaRPr>
          </a:p>
          <a:p>
            <a:r>
              <a:rPr lang="en-US" dirty="0" smtClean="0">
                <a:solidFill>
                  <a:srgbClr val="222858"/>
                </a:solidFill>
                <a:latin typeface="Arial Narrow"/>
                <a:cs typeface="Arial Narrow"/>
              </a:rPr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47" y="1527928"/>
            <a:ext cx="2794045" cy="352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4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782"/>
          </a:xfrm>
        </p:spPr>
        <p:txBody>
          <a:bodyPr>
            <a:noAutofit/>
          </a:bodyPr>
          <a:lstStyle/>
          <a:p>
            <a:r>
              <a:rPr lang="en-US" sz="3400" dirty="0" smtClean="0"/>
              <a:t>College of Computer </a:t>
            </a:r>
            <a:r>
              <a:rPr lang="en-US" sz="3400" dirty="0"/>
              <a:t>&amp; Information Sciences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04483"/>
            <a:ext cx="8229600" cy="4343399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SCIS  ranked </a:t>
            </a:r>
            <a:r>
              <a:rPr lang="en-US" sz="3500" dirty="0" smtClean="0"/>
              <a:t>85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out </a:t>
            </a:r>
            <a:r>
              <a:rPr lang="en-US" sz="3500" dirty="0"/>
              <a:t>of 1,265 institutions for </a:t>
            </a:r>
            <a:r>
              <a:rPr lang="en-US" sz="3500" dirty="0" smtClean="0"/>
              <a:t>the number </a:t>
            </a:r>
            <a:r>
              <a:rPr lang="en-US" sz="3500" dirty="0"/>
              <a:t>of  </a:t>
            </a:r>
            <a:r>
              <a:rPr lang="en-US" sz="3500" dirty="0" smtClean="0"/>
              <a:t>Bachelor’s </a:t>
            </a:r>
            <a:r>
              <a:rPr lang="en-US" sz="3500" dirty="0"/>
              <a:t>degrees awarded in </a:t>
            </a:r>
            <a:r>
              <a:rPr lang="en-US" sz="3500" dirty="0" smtClean="0"/>
              <a:t>the computing  </a:t>
            </a:r>
            <a:r>
              <a:rPr lang="en-US" sz="3500" dirty="0"/>
              <a:t>field. </a:t>
            </a:r>
            <a:endParaRPr lang="en-US" sz="35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en-US" sz="2400" dirty="0"/>
              <a:t>According to the </a:t>
            </a:r>
            <a:r>
              <a:rPr lang="en-US" sz="2400" dirty="0" smtClean="0"/>
              <a:t>2011 </a:t>
            </a:r>
            <a:r>
              <a:rPr lang="en-US" sz="2400" dirty="0"/>
              <a:t>data by the National Science Foundation)</a:t>
            </a:r>
          </a:p>
          <a:p>
            <a:endParaRPr lang="en-US" dirty="0"/>
          </a:p>
          <a:p>
            <a:r>
              <a:rPr lang="en-US" sz="3500" dirty="0"/>
              <a:t>SCIS ranked  </a:t>
            </a:r>
            <a:r>
              <a:rPr lang="en-US" sz="3500" dirty="0" smtClean="0"/>
              <a:t>59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out </a:t>
            </a:r>
            <a:r>
              <a:rPr lang="en-US" sz="3500" dirty="0"/>
              <a:t>of 4430 institutions for </a:t>
            </a:r>
            <a:r>
              <a:rPr lang="en-US" sz="3500" dirty="0" smtClean="0"/>
              <a:t>the number </a:t>
            </a:r>
            <a:r>
              <a:rPr lang="en-US" sz="3500" dirty="0"/>
              <a:t>of Master’s degrees awarded in </a:t>
            </a:r>
            <a:r>
              <a:rPr lang="en-US" sz="3500" dirty="0" smtClean="0"/>
              <a:t>Computing field.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400" dirty="0" smtClean="0"/>
              <a:t>(</a:t>
            </a:r>
            <a:r>
              <a:rPr lang="en-US" sz="2400" dirty="0"/>
              <a:t>According to the </a:t>
            </a:r>
            <a:r>
              <a:rPr lang="en-US" sz="2400" dirty="0" smtClean="0"/>
              <a:t>2011 </a:t>
            </a:r>
            <a:r>
              <a:rPr lang="en-US" sz="2400" dirty="0"/>
              <a:t>data by the National  Science Foundation)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CC&amp;IS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123"/>
            <a:ext cx="8229600" cy="4343399"/>
          </a:xfrm>
        </p:spPr>
        <p:txBody>
          <a:bodyPr>
            <a:normAutofit/>
          </a:bodyPr>
          <a:lstStyle/>
          <a:p>
            <a:r>
              <a:rPr lang="en-US" dirty="0" smtClean="0"/>
              <a:t>Four </a:t>
            </a:r>
            <a:r>
              <a:rPr lang="en-US" dirty="0"/>
              <a:t>Bachelor’s </a:t>
            </a:r>
            <a:r>
              <a:rPr lang="en-US" dirty="0" smtClean="0"/>
              <a:t>and Six </a:t>
            </a:r>
            <a:r>
              <a:rPr lang="en-US" dirty="0"/>
              <a:t>Master’s </a:t>
            </a:r>
            <a:r>
              <a:rPr lang="en-US" dirty="0" smtClean="0"/>
              <a:t>programs 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BS in Business Technology  </a:t>
            </a:r>
            <a:r>
              <a:rPr lang="en-US" dirty="0" smtClean="0"/>
              <a:t>Management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BS in Computer Information </a:t>
            </a:r>
            <a:r>
              <a:rPr lang="en-US" dirty="0" smtClean="0"/>
              <a:t>Systems</a:t>
            </a:r>
            <a:r>
              <a:rPr lang="en-US" baseline="30000" dirty="0" smtClean="0"/>
              <a:t>*</a:t>
            </a:r>
            <a:endParaRPr lang="en-US" baseline="30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BS in Computer </a:t>
            </a:r>
            <a:r>
              <a:rPr lang="en-US" dirty="0" smtClean="0"/>
              <a:t>Networking</a:t>
            </a:r>
            <a:r>
              <a:rPr lang="en-US" baseline="30000" dirty="0"/>
              <a:t> *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BS in Computer </a:t>
            </a:r>
            <a:r>
              <a:rPr lang="en-US" dirty="0" smtClean="0"/>
              <a:t>Science</a:t>
            </a:r>
            <a:r>
              <a:rPr lang="en-US" baseline="30000" dirty="0"/>
              <a:t> *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000" dirty="0" smtClean="0"/>
              <a:t>	* ABET CAC accredited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4+1 </a:t>
            </a:r>
            <a:r>
              <a:rPr lang="en-US" dirty="0" smtClean="0"/>
              <a:t>Combined </a:t>
            </a:r>
            <a:r>
              <a:rPr lang="en-US" dirty="0"/>
              <a:t>Bachelor of </a:t>
            </a:r>
            <a:r>
              <a:rPr lang="en-US" dirty="0" smtClean="0"/>
              <a:t>Science </a:t>
            </a:r>
            <a:r>
              <a:rPr lang="en-US" dirty="0"/>
              <a:t>and Master of Science Degrees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909017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5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CC&amp;IS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55" y="1247655"/>
            <a:ext cx="7286014" cy="459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6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CC&amp;IS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7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0" y="1170597"/>
            <a:ext cx="7826619" cy="457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8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CC&amp;IS </a:t>
            </a:r>
            <a:r>
              <a:rPr lang="en-US" dirty="0" smtClean="0"/>
              <a:t>UG Gender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8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26" y="1582615"/>
            <a:ext cx="6660418" cy="391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5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CC&amp;IS </a:t>
            </a:r>
            <a:r>
              <a:rPr lang="en-US" dirty="0" smtClean="0"/>
              <a:t>UG Gender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B068-A034-5A4D-9600-1B7911B7E788}" type="slidenum">
              <a:rPr lang="en-US" smtClean="0"/>
              <a:t>9</a:t>
            </a:fld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1277816"/>
            <a:ext cx="82978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8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241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CC&amp;IS</vt:lpstr>
      <vt:lpstr>PowerPoint Presentation</vt:lpstr>
      <vt:lpstr>PowerPoint Presentation</vt:lpstr>
      <vt:lpstr>College of Computer &amp; Information Sciences </vt:lpstr>
      <vt:lpstr>CC&amp;IS Programs</vt:lpstr>
      <vt:lpstr>CC&amp;IS</vt:lpstr>
      <vt:lpstr>CC&amp;IS</vt:lpstr>
      <vt:lpstr>CC&amp;IS UG Gender Distribution</vt:lpstr>
      <vt:lpstr>CC&amp;IS UG Gender Distribution</vt:lpstr>
      <vt:lpstr>CC&amp;IS UG Ethnic Distribution</vt:lpstr>
      <vt:lpstr>CC&amp;IS UG Ethnic Distribution</vt:lpstr>
      <vt:lpstr>CC&amp;IS UG Ethnic Distribution</vt:lpstr>
      <vt:lpstr>CC&amp;IS UG Ethnic Distribution</vt:lpstr>
      <vt:lpstr>CC&amp;IS UG Ethnic Distribution</vt:lpstr>
      <vt:lpstr>Regis University  Student Chapter of ACM</vt:lpstr>
      <vt:lpstr>Questions?</vt:lpstr>
    </vt:vector>
  </TitlesOfParts>
  <Company>Regis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Oxoteguy, Lucas</dc:creator>
  <cp:lastModifiedBy>mlotfy</cp:lastModifiedBy>
  <cp:revision>100</cp:revision>
  <dcterms:created xsi:type="dcterms:W3CDTF">2014-08-28T19:09:56Z</dcterms:created>
  <dcterms:modified xsi:type="dcterms:W3CDTF">2015-05-21T04:43:26Z</dcterms:modified>
</cp:coreProperties>
</file>