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7" r:id="rId3"/>
    <p:sldId id="281" r:id="rId4"/>
    <p:sldId id="258" r:id="rId5"/>
    <p:sldId id="282" r:id="rId6"/>
    <p:sldId id="259" r:id="rId7"/>
    <p:sldId id="260" r:id="rId8"/>
    <p:sldId id="283" r:id="rId9"/>
    <p:sldId id="261" r:id="rId10"/>
    <p:sldId id="284" r:id="rId11"/>
    <p:sldId id="262" r:id="rId12"/>
    <p:sldId id="263" r:id="rId13"/>
    <p:sldId id="264" r:id="rId14"/>
    <p:sldId id="285" r:id="rId15"/>
    <p:sldId id="286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7" r:id="rId32"/>
    <p:sldId id="288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64" d="100"/>
          <a:sy n="64" d="100"/>
        </p:scale>
        <p:origin x="134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EB27B4-F149-3341-B599-A82EB10E8C2F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470F4B-2D83-2F43-A9AC-E812A22BEA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3467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6A5979-981C-AE49-9086-402C69DD42F7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BC6A29-04B0-B342-8CAA-C2EF22447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3199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10/16/12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CS 160, Fall Semester 2012 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CDC948B-61DC-B842-A640-5D23223D9A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2"/>
          <p:cNvSpPr>
            <a:spLocks noChangeArrowheads="1"/>
          </p:cNvSpPr>
          <p:nvPr userDrawn="1"/>
        </p:nvSpPr>
        <p:spPr bwMode="auto">
          <a:xfrm flipV="1">
            <a:off x="460375" y="1524000"/>
            <a:ext cx="8683625" cy="46038"/>
          </a:xfrm>
          <a:prstGeom prst="rect">
            <a:avLst/>
          </a:prstGeom>
          <a:gradFill rotWithShape="0">
            <a:gsLst>
              <a:gs pos="0">
                <a:srgbClr val="1C1C1C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endParaRPr lang="en-US"/>
          </a:p>
        </p:txBody>
      </p:sp>
      <p:sp>
        <p:nvSpPr>
          <p:cNvPr id="10" name="Line 8"/>
          <p:cNvSpPr>
            <a:spLocks noChangeShapeType="1"/>
          </p:cNvSpPr>
          <p:nvPr userDrawn="1"/>
        </p:nvSpPr>
        <p:spPr bwMode="auto">
          <a:xfrm flipV="1">
            <a:off x="1219200" y="303213"/>
            <a:ext cx="1588" cy="1450975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1" name="Picture 85" descr="filecabinet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03213"/>
            <a:ext cx="798513" cy="10668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10/16/12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 160, Fall Semester 2012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CDC948B-61DC-B842-A640-5D23223D9A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7769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7769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10/16/12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 160, Fall Semester 2012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CDC948B-61DC-B842-A640-5D23223D9A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40386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/>
              <a:t>10/16/12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 160, Fall Semester 2012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4CDC948B-61DC-B842-A640-5D23223D9A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00600" y="19050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00600" y="40386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/>
              <a:t>10/16/12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 160, Fall Semester 2012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4CDC948B-61DC-B842-A640-5D23223D9A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10/16/12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 160, Fall Semester 2012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DC948B-61DC-B842-A640-5D23223D9A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10/16/12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 160, Fall Semester 2012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CDC948B-61DC-B842-A640-5D23223D9A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10/16/12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 160, Fall Semester 2012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DC948B-61DC-B842-A640-5D23223D9A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10/16/12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 160, Fall Semester 2012 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CDC948B-61DC-B842-A640-5D23223D9A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10/16/12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 160, Fall Semester 2012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DC948B-61DC-B842-A640-5D23223D9A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10/16/12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 160, Fall Semester 2012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CDC948B-61DC-B842-A640-5D23223D9A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10/16/12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 160, Fall Semester 2012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CDC948B-61DC-B842-A640-5D23223D9A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10/16/12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 160, Fall Semester 2012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CDC948B-61DC-B842-A640-5D23223D9A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277813"/>
            <a:ext cx="72390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4188"/>
            <a:ext cx="8229600" cy="430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r>
              <a:rPr lang="en-US"/>
              <a:t>10/16/12</a:t>
            </a: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Garamond" charset="0"/>
              </a:defRPr>
            </a:lvl1pPr>
          </a:lstStyle>
          <a:p>
            <a:r>
              <a:rPr lang="en-US"/>
              <a:t>CS 160, Fall Semester 2012 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+mj-lt"/>
              </a:defRPr>
            </a:lvl1pPr>
          </a:lstStyle>
          <a:p>
            <a:fld id="{4CDC948B-61DC-B842-A640-5D23223D9A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2"/>
          <p:cNvSpPr>
            <a:spLocks noChangeArrowheads="1"/>
          </p:cNvSpPr>
          <p:nvPr userDrawn="1"/>
        </p:nvSpPr>
        <p:spPr bwMode="auto">
          <a:xfrm flipV="1">
            <a:off x="460375" y="1524000"/>
            <a:ext cx="8683625" cy="46038"/>
          </a:xfrm>
          <a:prstGeom prst="rect">
            <a:avLst/>
          </a:prstGeom>
          <a:gradFill rotWithShape="0">
            <a:gsLst>
              <a:gs pos="0">
                <a:srgbClr val="1C1C1C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endParaRPr lang="en-US"/>
          </a:p>
        </p:txBody>
      </p:sp>
      <p:sp>
        <p:nvSpPr>
          <p:cNvPr id="10" name="Line 8"/>
          <p:cNvSpPr>
            <a:spLocks noChangeShapeType="1"/>
          </p:cNvSpPr>
          <p:nvPr userDrawn="1"/>
        </p:nvSpPr>
        <p:spPr bwMode="auto">
          <a:xfrm flipV="1">
            <a:off x="1219200" y="303213"/>
            <a:ext cx="1588" cy="1450975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1" name="Picture 85" descr="filecabinet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304800" y="303213"/>
            <a:ext cx="798513" cy="10668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2"/>
        <a:buChar char="n"/>
        <a:defRPr sz="30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2"/>
        <a:buChar char="q"/>
        <a:defRPr sz="2600">
          <a:solidFill>
            <a:schemeClr val="tx1"/>
          </a:solidFill>
          <a:latin typeface="+mn-lt"/>
          <a:ea typeface="ＭＳ Ｐゴシック" charset="-128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2"/>
        <a:buChar char="n"/>
        <a:defRPr sz="2200">
          <a:solidFill>
            <a:schemeClr val="tx1"/>
          </a:solidFill>
          <a:latin typeface="+mn-lt"/>
          <a:ea typeface="ＭＳ Ｐゴシック" charset="-128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q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685800" y="2004391"/>
            <a:ext cx="72390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sz="3200" dirty="0">
                <a:solidFill>
                  <a:srgbClr val="333399"/>
                </a:solidFill>
                <a:latin typeface="Arial" charset="0"/>
              </a:rPr>
              <a:t>File Input and Output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438400" y="3505200"/>
            <a:ext cx="2823507" cy="2679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00"/>
                </a:solidFill>
                <a:latin typeface="Times New Roman" charset="0"/>
              </a:rPr>
              <a:t>TOPICS</a:t>
            </a:r>
          </a:p>
          <a:p>
            <a:r>
              <a:rPr lang="en-US" dirty="0">
                <a:solidFill>
                  <a:srgbClr val="000000"/>
                </a:solidFill>
                <a:latin typeface="Times New Roman" charset="0"/>
              </a:rPr>
              <a:t> </a:t>
            </a:r>
          </a:p>
          <a:p>
            <a:pPr>
              <a:buFont typeface="Times New Roman" charset="0"/>
              <a:buChar char="•"/>
            </a:pPr>
            <a:r>
              <a:rPr lang="en-US" dirty="0">
                <a:solidFill>
                  <a:srgbClr val="000000"/>
                </a:solidFill>
                <a:latin typeface="Times New Roman" charset="0"/>
              </a:rPr>
              <a:t> File Input</a:t>
            </a:r>
          </a:p>
          <a:p>
            <a:pPr>
              <a:buFont typeface="Times New Roman" charset="0"/>
              <a:buChar char="•"/>
            </a:pPr>
            <a:r>
              <a:rPr lang="en-US" dirty="0">
                <a:solidFill>
                  <a:srgbClr val="000000"/>
                </a:solidFill>
                <a:latin typeface="Times New Roman" charset="0"/>
              </a:rPr>
              <a:t> Exception Handling</a:t>
            </a:r>
          </a:p>
          <a:p>
            <a:pPr>
              <a:buFont typeface="Times New Roman" charset="0"/>
              <a:buChar char="•"/>
            </a:pPr>
            <a:r>
              <a:rPr lang="en-US" dirty="0">
                <a:solidFill>
                  <a:srgbClr val="000000"/>
                </a:solidFill>
                <a:latin typeface="Times New Roman" charset="0"/>
              </a:rPr>
              <a:t> File Output</a:t>
            </a:r>
          </a:p>
          <a:p>
            <a:pPr>
              <a:buFont typeface="Times New Roman" charset="0"/>
              <a:buChar char="•"/>
            </a:pPr>
            <a:endParaRPr lang="en-US" dirty="0">
              <a:solidFill>
                <a:srgbClr val="000000"/>
              </a:solidFill>
              <a:latin typeface="Times New Roman" charset="0"/>
            </a:endParaRPr>
          </a:p>
          <a:p>
            <a:pPr>
              <a:buFont typeface="Times New Roman" charset="0"/>
              <a:buChar char="•"/>
            </a:pPr>
            <a:endParaRPr lang="en-US" dirty="0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Compiler error with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4114800"/>
          </a:xfrm>
        </p:spPr>
        <p:txBody>
          <a:bodyPr/>
          <a:lstStyle/>
          <a:p>
            <a:r>
              <a:rPr lang="en-US" sz="2400" dirty="0"/>
              <a:t>Here is the compilation error that is produced:</a:t>
            </a:r>
          </a:p>
          <a:p>
            <a:endParaRPr lang="en-US" sz="800" dirty="0">
              <a:latin typeface="Courier New" charset="0"/>
            </a:endParaRP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charset="0"/>
              </a:rPr>
              <a:t>ReadFile.java:6: unreported exception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 err="1">
                <a:latin typeface="Courier New" charset="0"/>
              </a:rPr>
              <a:t>java.io.FileNotFoundException</a:t>
            </a:r>
            <a:r>
              <a:rPr lang="en-US" sz="2000" b="1" dirty="0">
                <a:latin typeface="Courier New" charset="0"/>
              </a:rPr>
              <a:t>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charset="0"/>
              </a:rPr>
              <a:t>	must be caught or declared to be thrown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Scanner scan = new Scanner(new File("</a:t>
            </a:r>
            <a:r>
              <a:rPr lang="en-US" sz="2000" b="1" dirty="0" err="1">
                <a:solidFill>
                  <a:schemeClr val="accent6"/>
                </a:solidFill>
                <a:latin typeface="Courier New" charset="0"/>
              </a:rPr>
              <a:t>data.txt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"));</a:t>
            </a:r>
          </a:p>
          <a:p>
            <a:pPr lvl="1">
              <a:lnSpc>
                <a:spcPct val="90000"/>
              </a:lnSpc>
              <a:buNone/>
            </a:pPr>
            <a:endParaRPr lang="en-US" sz="400" b="1" dirty="0">
              <a:solidFill>
                <a:schemeClr val="accent6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333333"/>
                </a:solidFill>
              </a:rPr>
              <a:t>The problem has to do with error reporting.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333333"/>
                </a:solidFill>
              </a:rPr>
              <a:t>What to do when a file cannot be opened?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333333"/>
                </a:solidFill>
              </a:rPr>
              <a:t>File may not exist, or may be protected.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333333"/>
                </a:solidFill>
              </a:rPr>
              <a:t>Options: exit program, return error, or throw exception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333333"/>
                </a:solidFill>
              </a:rPr>
              <a:t>Exceptions are the normal error mechanism in Java.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>
                <a:latin typeface="Courier New" charset="0"/>
              </a:rPr>
              <a:t> 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10/16/12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160, Fall Semester 2012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948B-61DC-B842-A640-5D23223D9A6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449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2913"/>
            <a:ext cx="8229600" cy="4530725"/>
          </a:xfrm>
        </p:spPr>
        <p:txBody>
          <a:bodyPr/>
          <a:lstStyle/>
          <a:p>
            <a:r>
              <a:rPr lang="en-US" sz="2800" b="1" dirty="0"/>
              <a:t>exception</a:t>
            </a:r>
            <a:r>
              <a:rPr lang="en-US" sz="2800" dirty="0"/>
              <a:t>: An object that represents a program error.</a:t>
            </a:r>
          </a:p>
          <a:p>
            <a:pPr lvl="1"/>
            <a:r>
              <a:rPr lang="en-US" sz="2400" dirty="0"/>
              <a:t>Programs with invalid logic will cause exceptions.</a:t>
            </a:r>
          </a:p>
          <a:p>
            <a:pPr lvl="1"/>
            <a:r>
              <a:rPr lang="en-US" sz="2400" dirty="0"/>
              <a:t>Examples:</a:t>
            </a:r>
          </a:p>
          <a:p>
            <a:pPr lvl="2"/>
            <a:r>
              <a:rPr lang="en-US" sz="2000" dirty="0"/>
              <a:t>dividing by zero</a:t>
            </a:r>
          </a:p>
          <a:p>
            <a:pPr lvl="2"/>
            <a:r>
              <a:rPr lang="en-US" sz="2000" dirty="0"/>
              <a:t>calling </a:t>
            </a:r>
            <a:r>
              <a:rPr lang="en-US" sz="2000" b="1" dirty="0" err="1">
                <a:solidFill>
                  <a:schemeClr val="accent6"/>
                </a:solidFill>
                <a:latin typeface="Courier New" charset="0"/>
              </a:rPr>
              <a:t>charAt</a:t>
            </a:r>
            <a:r>
              <a:rPr lang="en-US" sz="2000" dirty="0">
                <a:solidFill>
                  <a:schemeClr val="accent6"/>
                </a:solidFill>
              </a:rPr>
              <a:t> </a:t>
            </a:r>
            <a:r>
              <a:rPr lang="en-US" sz="2000" dirty="0"/>
              <a:t>on a </a:t>
            </a:r>
            <a:r>
              <a:rPr lang="en-US" sz="2000" b="1" dirty="0">
                <a:solidFill>
                  <a:srgbClr val="B92D00"/>
                </a:solidFill>
                <a:latin typeface="Courier New" charset="0"/>
              </a:rPr>
              <a:t>String</a:t>
            </a:r>
            <a:r>
              <a:rPr lang="en-US" sz="2000" dirty="0">
                <a:solidFill>
                  <a:srgbClr val="B92D00"/>
                </a:solidFill>
              </a:rPr>
              <a:t> </a:t>
            </a:r>
            <a:r>
              <a:rPr lang="en-US" sz="2000" dirty="0"/>
              <a:t>with an out of range index</a:t>
            </a:r>
          </a:p>
          <a:p>
            <a:pPr lvl="2">
              <a:spcAft>
                <a:spcPts val="1200"/>
              </a:spcAft>
            </a:pPr>
            <a:r>
              <a:rPr lang="en-US" sz="2000" dirty="0"/>
              <a:t>trying to read a file that does not exist</a:t>
            </a:r>
            <a:endParaRPr lang="en-US" sz="2400" b="1" dirty="0"/>
          </a:p>
          <a:p>
            <a:pPr lvl="1"/>
            <a:r>
              <a:rPr lang="en-US" sz="2400" dirty="0"/>
              <a:t>We say that a logical error results in an exception being </a:t>
            </a:r>
            <a:r>
              <a:rPr lang="en-US" sz="2400" i="1" dirty="0"/>
              <a:t>thrown</a:t>
            </a:r>
            <a:r>
              <a:rPr lang="en-US" sz="2400" dirty="0"/>
              <a:t>.</a:t>
            </a:r>
          </a:p>
          <a:p>
            <a:pPr lvl="1"/>
            <a:r>
              <a:rPr lang="en-US" sz="2400" dirty="0"/>
              <a:t>It is also possible to </a:t>
            </a:r>
            <a:r>
              <a:rPr lang="en-US" sz="2400" i="1" dirty="0"/>
              <a:t>catch</a:t>
            </a:r>
            <a:r>
              <a:rPr lang="en-US" sz="2400" dirty="0"/>
              <a:t> (handle) an exception.</a:t>
            </a:r>
          </a:p>
          <a:p>
            <a:endParaRPr lang="en-US" sz="28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96200" y="287338"/>
            <a:ext cx="1219200" cy="85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10/16/12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160, Fall Semester 2012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948B-61DC-B842-A640-5D23223D9A6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Checked exceptions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19638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800" b="1" dirty="0"/>
              <a:t>checked exception</a:t>
            </a:r>
            <a:r>
              <a:rPr lang="en-US" sz="2800" dirty="0"/>
              <a:t>: An error that must be handled by our program (otherwise it will not compile).</a:t>
            </a:r>
          </a:p>
          <a:p>
            <a:pPr lvl="1">
              <a:lnSpc>
                <a:spcPct val="110000"/>
              </a:lnSpc>
            </a:pPr>
            <a:r>
              <a:rPr lang="en-US" sz="2400" dirty="0"/>
              <a:t>We must specify what our program will do to handle any potential file I/O failures.</a:t>
            </a:r>
          </a:p>
          <a:p>
            <a:pPr lvl="1">
              <a:lnSpc>
                <a:spcPct val="110000"/>
              </a:lnSpc>
            </a:pPr>
            <a:endParaRPr lang="en-US" sz="700" dirty="0"/>
          </a:p>
          <a:p>
            <a:pPr lvl="1">
              <a:lnSpc>
                <a:spcPct val="110000"/>
              </a:lnSpc>
            </a:pPr>
            <a:r>
              <a:rPr lang="en-US" sz="2400" dirty="0"/>
              <a:t>We must either:</a:t>
            </a:r>
          </a:p>
          <a:p>
            <a:pPr lvl="2">
              <a:lnSpc>
                <a:spcPct val="110000"/>
              </a:lnSpc>
            </a:pPr>
            <a:r>
              <a:rPr lang="en-US" sz="2000" dirty="0"/>
              <a:t>declare that our program will handle ("</a:t>
            </a:r>
            <a:r>
              <a:rPr lang="en-US" sz="2000" i="1" dirty="0"/>
              <a:t>catch</a:t>
            </a:r>
            <a:r>
              <a:rPr lang="en-US" sz="2000" dirty="0"/>
              <a:t>") the exception, or</a:t>
            </a:r>
          </a:p>
          <a:p>
            <a:pPr lvl="2">
              <a:lnSpc>
                <a:spcPct val="110000"/>
              </a:lnSpc>
            </a:pPr>
            <a:r>
              <a:rPr lang="en-US" sz="2000" dirty="0"/>
              <a:t>state that we choose not to handle the exception</a:t>
            </a:r>
            <a:br>
              <a:rPr lang="en-US" sz="2000" dirty="0"/>
            </a:br>
            <a:r>
              <a:rPr lang="en-US" sz="2000" dirty="0"/>
              <a:t>(and we accept that the program will crash if an exception occurs)</a:t>
            </a:r>
          </a:p>
          <a:p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10/16/12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160, Fall Semester 2012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948B-61DC-B842-A640-5D23223D9A6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Throwing Exceptions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4073525"/>
          </a:xfrm>
        </p:spPr>
        <p:txBody>
          <a:bodyPr/>
          <a:lstStyle/>
          <a:p>
            <a:r>
              <a:rPr lang="en-US" sz="2400" b="1" dirty="0">
                <a:latin typeface="Courier New" charset="0"/>
              </a:rPr>
              <a:t>throws</a:t>
            </a:r>
            <a:r>
              <a:rPr lang="en-US" sz="2400" b="1" dirty="0"/>
              <a:t> clause</a:t>
            </a:r>
            <a:r>
              <a:rPr lang="en-US" sz="2400" dirty="0"/>
              <a:t>: Keywords placed on a method's header to state that it may generate an exception.</a:t>
            </a:r>
          </a:p>
          <a:p>
            <a:r>
              <a:rPr lang="en-US" sz="2400" dirty="0"/>
              <a:t>It's like a waiver of liability:</a:t>
            </a:r>
          </a:p>
          <a:p>
            <a:pPr lvl="1"/>
            <a:r>
              <a:rPr lang="en-US" sz="2000" i="1" dirty="0"/>
              <a:t>"I hereby agree that this method might throw an exception, and I accept the consequences (crashing) if this happens.”</a:t>
            </a:r>
          </a:p>
          <a:p>
            <a:pPr lvl="1"/>
            <a:r>
              <a:rPr lang="en-US" sz="2000" dirty="0"/>
              <a:t>General syntax:</a:t>
            </a:r>
          </a:p>
          <a:p>
            <a:pPr lvl="1">
              <a:buNone/>
            </a:pPr>
            <a:r>
              <a:rPr lang="en-US" sz="2000" b="1" dirty="0">
                <a:solidFill>
                  <a:srgbClr val="B92D00"/>
                </a:solidFill>
                <a:latin typeface="Courier New" charset="0"/>
              </a:rPr>
              <a:t>public static </a:t>
            </a:r>
            <a:r>
              <a:rPr lang="en-US" sz="2000" b="1" i="1" dirty="0"/>
              <a:t>&lt;type&gt;</a:t>
            </a:r>
            <a:r>
              <a:rPr lang="en-US" sz="2000" dirty="0"/>
              <a:t> </a:t>
            </a:r>
            <a:r>
              <a:rPr lang="en-US" sz="2000" b="1" i="1" dirty="0"/>
              <a:t>&lt;name&gt;</a:t>
            </a:r>
            <a:r>
              <a:rPr lang="en-US" sz="2000" dirty="0">
                <a:latin typeface="Courier New" charset="0"/>
              </a:rPr>
              <a:t>(</a:t>
            </a:r>
            <a:r>
              <a:rPr lang="en-US" sz="2000" b="1" i="1" dirty="0"/>
              <a:t>&lt;</a:t>
            </a:r>
            <a:r>
              <a:rPr lang="en-US" sz="2000" b="1" i="1" dirty="0" err="1"/>
              <a:t>params</a:t>
            </a:r>
            <a:r>
              <a:rPr lang="en-US" sz="2000" b="1" i="1" dirty="0"/>
              <a:t>&gt;</a:t>
            </a:r>
            <a:r>
              <a:rPr lang="en-US" sz="2000" dirty="0">
                <a:latin typeface="Courier New" charset="0"/>
              </a:rPr>
              <a:t>)</a:t>
            </a:r>
            <a:r>
              <a:rPr lang="en-US" sz="2000" b="1" dirty="0">
                <a:latin typeface="Courier New" charset="0"/>
              </a:rPr>
              <a:t> </a:t>
            </a:r>
            <a:r>
              <a:rPr lang="en-US" sz="2000" b="1" dirty="0">
                <a:solidFill>
                  <a:srgbClr val="336699"/>
                </a:solidFill>
                <a:latin typeface="Courier New" charset="0"/>
              </a:rPr>
              <a:t>throws </a:t>
            </a:r>
            <a:r>
              <a:rPr lang="en-US" sz="2000" b="1" i="1" dirty="0">
                <a:solidFill>
                  <a:srgbClr val="336699"/>
                </a:solidFill>
              </a:rPr>
              <a:t>&lt;type&gt;</a:t>
            </a:r>
            <a:endParaRPr lang="en-US" sz="2000" dirty="0">
              <a:latin typeface="Courier New" charset="0"/>
            </a:endParaRPr>
          </a:p>
          <a:p>
            <a:pPr lvl="1">
              <a:buNone/>
            </a:pPr>
            <a:r>
              <a:rPr lang="en-US" sz="2000" dirty="0">
                <a:latin typeface="Courier New" charset="0"/>
              </a:rPr>
              <a:t>{ … }</a:t>
            </a:r>
          </a:p>
          <a:p>
            <a:pPr lvl="1"/>
            <a:r>
              <a:rPr lang="en-US" sz="2000" dirty="0"/>
              <a:t>When doing file open, we throw </a:t>
            </a:r>
            <a:r>
              <a:rPr lang="en-US" sz="2000" b="1" dirty="0" err="1">
                <a:solidFill>
                  <a:srgbClr val="B92D00"/>
                </a:solidFill>
                <a:latin typeface="Courier New" charset="0"/>
              </a:rPr>
              <a:t>IOException</a:t>
            </a:r>
            <a:r>
              <a:rPr lang="en-US" sz="2000" dirty="0"/>
              <a:t>.</a:t>
            </a:r>
          </a:p>
          <a:p>
            <a:pPr lvl="1"/>
            <a:endParaRPr lang="en-US" sz="600" dirty="0"/>
          </a:p>
          <a:p>
            <a:pPr lvl="1">
              <a:buNone/>
            </a:pPr>
            <a:r>
              <a:rPr lang="en-US" sz="1600" dirty="0">
                <a:latin typeface="Courier New" charset="0"/>
              </a:rPr>
              <a:t>	</a:t>
            </a:r>
            <a:r>
              <a:rPr lang="en-US" sz="1600" b="1" dirty="0">
                <a:solidFill>
                  <a:srgbClr val="B92D00"/>
                </a:solidFill>
                <a:latin typeface="Courier New" charset="0"/>
              </a:rPr>
              <a:t>public static void main(String[] </a:t>
            </a:r>
            <a:r>
              <a:rPr lang="en-US" sz="1600" b="1" dirty="0" err="1">
                <a:solidFill>
                  <a:srgbClr val="B92D00"/>
                </a:solidFill>
                <a:latin typeface="Courier New" charset="0"/>
              </a:rPr>
              <a:t>args</a:t>
            </a:r>
            <a:r>
              <a:rPr lang="en-US" sz="1600" b="1" dirty="0">
                <a:solidFill>
                  <a:srgbClr val="B92D00"/>
                </a:solidFill>
                <a:latin typeface="Courier New" charset="0"/>
              </a:rPr>
              <a:t>)</a:t>
            </a:r>
          </a:p>
          <a:p>
            <a:pPr lvl="1">
              <a:buNone/>
            </a:pPr>
            <a:r>
              <a:rPr lang="en-US" sz="1600" b="1" dirty="0">
                <a:solidFill>
                  <a:srgbClr val="B92D00"/>
                </a:solidFill>
                <a:latin typeface="Courier New" charset="0"/>
              </a:rPr>
              <a:t>	        throws </a:t>
            </a:r>
            <a:r>
              <a:rPr lang="en-US" sz="1600" b="1" dirty="0" err="1">
                <a:solidFill>
                  <a:srgbClr val="B92D00"/>
                </a:solidFill>
                <a:latin typeface="Courier New" charset="0"/>
              </a:rPr>
              <a:t>IOException</a:t>
            </a:r>
            <a:r>
              <a:rPr lang="en-US" sz="1600" b="1" dirty="0">
                <a:solidFill>
                  <a:srgbClr val="B92D00"/>
                </a:solidFill>
                <a:latin typeface="Courier New" charset="0"/>
              </a:rPr>
              <a:t> {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10/16/12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160, Fall Semester 2012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948B-61DC-B842-A640-5D23223D9A6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Handling Exceptions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354" y="1472132"/>
            <a:ext cx="8686800" cy="4073525"/>
          </a:xfrm>
        </p:spPr>
        <p:txBody>
          <a:bodyPr/>
          <a:lstStyle/>
          <a:p>
            <a:pPr lvl="1"/>
            <a:endParaRPr lang="en-US" sz="2000" dirty="0"/>
          </a:p>
          <a:p>
            <a:r>
              <a:rPr lang="en-US" sz="2400" dirty="0"/>
              <a:t>When doing file I/O, we use </a:t>
            </a:r>
            <a:r>
              <a:rPr lang="en-US" sz="2400" b="1" dirty="0" err="1">
                <a:latin typeface="Courier New" charset="0"/>
              </a:rPr>
              <a:t>IOException</a:t>
            </a:r>
            <a:r>
              <a:rPr lang="en-US" sz="2400" dirty="0"/>
              <a:t>.</a:t>
            </a:r>
          </a:p>
          <a:p>
            <a:pPr lvl="1"/>
            <a:endParaRPr lang="en-US" sz="600" dirty="0"/>
          </a:p>
          <a:p>
            <a:pPr lvl="1">
              <a:buNone/>
            </a:pPr>
            <a:r>
              <a:rPr lang="en-US" sz="2000" b="1" dirty="0">
                <a:latin typeface="Courier New" charset="0"/>
              </a:rPr>
              <a:t>public static void main(String[] </a:t>
            </a:r>
            <a:r>
              <a:rPr lang="en-US" sz="2000" b="1" dirty="0" err="1">
                <a:latin typeface="Courier New" charset="0"/>
              </a:rPr>
              <a:t>args</a:t>
            </a:r>
            <a:r>
              <a:rPr lang="en-US" sz="2000" b="1" dirty="0">
                <a:latin typeface="Courier New" charset="0"/>
              </a:rPr>
              <a:t>) {</a:t>
            </a:r>
          </a:p>
          <a:p>
            <a:pPr lvl="1">
              <a:buNone/>
            </a:pPr>
            <a:endParaRPr lang="en-US" sz="400" b="1" dirty="0">
              <a:latin typeface="Courier New" charset="0"/>
            </a:endParaRPr>
          </a:p>
          <a:p>
            <a:pPr lvl="1">
              <a:buNone/>
            </a:pPr>
            <a:r>
              <a:rPr lang="en-US" sz="2000" b="1" dirty="0">
                <a:latin typeface="Courier New" charset="0"/>
              </a:rPr>
              <a:t>  	</a:t>
            </a:r>
            <a:r>
              <a:rPr lang="en-US" sz="2000" b="1" dirty="0">
                <a:solidFill>
                  <a:srgbClr val="B92D00"/>
                </a:solidFill>
                <a:latin typeface="Courier New" charset="0"/>
              </a:rPr>
              <a:t>try {</a:t>
            </a:r>
          </a:p>
          <a:p>
            <a:pPr lvl="1">
              <a:buNone/>
            </a:pPr>
            <a:r>
              <a:rPr lang="en-US" sz="2000" b="1" dirty="0">
                <a:latin typeface="Courier New" charset="0"/>
              </a:rPr>
              <a:t>	  File file = new File(“</a:t>
            </a:r>
            <a:r>
              <a:rPr lang="en-US" sz="2000" b="1" dirty="0" err="1">
                <a:latin typeface="Courier New" charset="0"/>
              </a:rPr>
              <a:t>input.txt</a:t>
            </a:r>
            <a:r>
              <a:rPr lang="en-US" sz="2000" b="1" dirty="0">
                <a:latin typeface="Courier New" charset="0"/>
              </a:rPr>
              <a:t>);</a:t>
            </a:r>
          </a:p>
          <a:p>
            <a:pPr lvl="1">
              <a:buNone/>
            </a:pPr>
            <a:r>
              <a:rPr lang="en-US" sz="2000" b="1" dirty="0">
                <a:latin typeface="Courier New" charset="0"/>
              </a:rPr>
              <a:t>    Scanner scan = new Scanner(file);</a:t>
            </a:r>
          </a:p>
          <a:p>
            <a:pPr lvl="1">
              <a:buNone/>
            </a:pPr>
            <a:r>
              <a:rPr lang="en-US" sz="2000" b="1" dirty="0">
                <a:latin typeface="Courier New" charset="0"/>
              </a:rPr>
              <a:t>    String </a:t>
            </a:r>
            <a:r>
              <a:rPr lang="en-US" sz="2000" b="1" dirty="0" err="1">
                <a:latin typeface="Courier New" charset="0"/>
              </a:rPr>
              <a:t>firstLine</a:t>
            </a:r>
            <a:r>
              <a:rPr lang="en-US" sz="2000" b="1" dirty="0">
                <a:latin typeface="Courier New" charset="0"/>
              </a:rPr>
              <a:t> = </a:t>
            </a:r>
            <a:r>
              <a:rPr lang="en-US" sz="2000" b="1" dirty="0" err="1">
                <a:latin typeface="Courier New" charset="0"/>
              </a:rPr>
              <a:t>scan.nextLine</a:t>
            </a:r>
            <a:r>
              <a:rPr lang="en-US" sz="2000" b="1" dirty="0">
                <a:latin typeface="Courier New" charset="0"/>
              </a:rPr>
              <a:t>();</a:t>
            </a:r>
          </a:p>
          <a:p>
            <a:pPr lvl="1">
              <a:buNone/>
            </a:pPr>
            <a:r>
              <a:rPr lang="en-US" sz="2000" b="1" dirty="0">
                <a:latin typeface="Courier New" charset="0"/>
              </a:rPr>
              <a:t>		...</a:t>
            </a:r>
          </a:p>
          <a:p>
            <a:pPr lvl="1">
              <a:buNone/>
            </a:pPr>
            <a:r>
              <a:rPr lang="en-US" sz="2000" b="1" dirty="0">
                <a:latin typeface="Courier New" charset="0"/>
              </a:rPr>
              <a:t>	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} catch (</a:t>
            </a:r>
            <a:r>
              <a:rPr lang="en-US" sz="2000" b="1" dirty="0" err="1">
                <a:solidFill>
                  <a:schemeClr val="accent6"/>
                </a:solidFill>
                <a:latin typeface="Courier New" charset="0"/>
              </a:rPr>
              <a:t>IOException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 e) {</a:t>
            </a:r>
          </a:p>
          <a:p>
            <a:pPr lvl="1">
              <a:buNone/>
            </a:pP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		</a:t>
            </a:r>
            <a:r>
              <a:rPr lang="en-US" sz="2000" b="1" dirty="0" err="1">
                <a:solidFill>
                  <a:schemeClr val="accent6"/>
                </a:solidFill>
                <a:latin typeface="Courier New" charset="0"/>
              </a:rPr>
              <a:t>System.out.println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(“Unable to open </a:t>
            </a:r>
            <a:r>
              <a:rPr lang="en-US" sz="2000" b="1" dirty="0" err="1">
                <a:solidFill>
                  <a:schemeClr val="accent6"/>
                </a:solidFill>
                <a:latin typeface="Courier New" charset="0"/>
              </a:rPr>
              <a:t>input.txt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”);</a:t>
            </a:r>
          </a:p>
          <a:p>
            <a:pPr lvl="1">
              <a:buNone/>
            </a:pP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		</a:t>
            </a:r>
            <a:r>
              <a:rPr lang="en-US" sz="2000" b="1" dirty="0" err="1">
                <a:solidFill>
                  <a:schemeClr val="accent6"/>
                </a:solidFill>
                <a:latin typeface="Courier New" charset="0"/>
              </a:rPr>
              <a:t>System.exit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(-1);</a:t>
            </a:r>
          </a:p>
          <a:p>
            <a:pPr lvl="1">
              <a:buNone/>
            </a:pP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	}</a:t>
            </a:r>
          </a:p>
          <a:p>
            <a:pPr lvl="1">
              <a:buNone/>
            </a:pPr>
            <a:r>
              <a:rPr lang="en-US" sz="2000" b="1" dirty="0">
                <a:latin typeface="Courier New" charset="0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10/16/12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160, Fall Semester 2012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948B-61DC-B842-A640-5D23223D9A6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1448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Fixing the compiler error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354" y="1472132"/>
            <a:ext cx="8182246" cy="4073525"/>
          </a:xfrm>
        </p:spPr>
        <p:txBody>
          <a:bodyPr/>
          <a:lstStyle/>
          <a:p>
            <a:pPr lvl="1"/>
            <a:endParaRPr lang="en-US" sz="2000" dirty="0"/>
          </a:p>
          <a:p>
            <a:r>
              <a:rPr lang="en-US" sz="2400" dirty="0"/>
              <a:t>Throwing an exception or handling the exception both resolve the compiler error.</a:t>
            </a:r>
          </a:p>
          <a:p>
            <a:r>
              <a:rPr lang="en-US" sz="2400" dirty="0"/>
              <a:t>Throwing Exceptions: User will see program terminate with exception, that’s not very friendly.</a:t>
            </a:r>
          </a:p>
          <a:p>
            <a:r>
              <a:rPr lang="en-US" sz="2400" dirty="0"/>
              <a:t>Handling Exceptions: User gets a clear indication of problem with error message, that’s much better.</a:t>
            </a:r>
          </a:p>
          <a:p>
            <a:r>
              <a:rPr lang="en-US" sz="2400" dirty="0"/>
              <a:t>We will handle exceptions when reading and writing files in programming assignments.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10/16/12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160, Fall Semester 2012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948B-61DC-B842-A640-5D23223D9A6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7252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Scanner to read file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534400" cy="4530725"/>
          </a:xfrm>
        </p:spPr>
        <p:txBody>
          <a:bodyPr/>
          <a:lstStyle/>
          <a:p>
            <a:r>
              <a:rPr lang="en-US" dirty="0"/>
              <a:t>Consider a file </a:t>
            </a:r>
            <a:r>
              <a:rPr lang="en-US" b="1" dirty="0" err="1">
                <a:latin typeface="Courier New" charset="0"/>
              </a:rPr>
              <a:t>numbers.txt</a:t>
            </a:r>
            <a:r>
              <a:rPr lang="en-US" dirty="0"/>
              <a:t> that contains this text: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>
                <a:latin typeface="Courier New" charset="0"/>
              </a:rPr>
              <a:t>308.2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>
                <a:latin typeface="Courier New" charset="0"/>
              </a:rPr>
              <a:t>   14.9 7.4  2.8</a:t>
            </a:r>
          </a:p>
          <a:p>
            <a:pPr lvl="1">
              <a:lnSpc>
                <a:spcPct val="90000"/>
              </a:lnSpc>
              <a:buNone/>
            </a:pPr>
            <a:endParaRPr lang="en-US" sz="1800" dirty="0">
              <a:latin typeface="Courier New" charset="0"/>
            </a:endParaRPr>
          </a:p>
          <a:p>
            <a:pPr lvl="1">
              <a:lnSpc>
                <a:spcPct val="90000"/>
              </a:lnSpc>
              <a:buNone/>
            </a:pPr>
            <a:r>
              <a:rPr lang="en-US" sz="1800" dirty="0">
                <a:latin typeface="Courier New" charset="0"/>
              </a:rPr>
              <a:t>3.9 4.7    -15.4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>
                <a:latin typeface="Courier New" charset="0"/>
              </a:rPr>
              <a:t>    2.8</a:t>
            </a:r>
          </a:p>
          <a:p>
            <a:pPr lvl="1">
              <a:lnSpc>
                <a:spcPct val="90000"/>
              </a:lnSpc>
              <a:buNone/>
            </a:pPr>
            <a:endParaRPr lang="en-US" sz="900" dirty="0"/>
          </a:p>
          <a:p>
            <a:r>
              <a:rPr lang="en-US" dirty="0"/>
              <a:t>A </a:t>
            </a:r>
            <a:r>
              <a:rPr lang="en-US" b="1" dirty="0">
                <a:solidFill>
                  <a:schemeClr val="accent6"/>
                </a:solidFill>
                <a:latin typeface="Courier New" charset="0"/>
              </a:rPr>
              <a:t>Scanner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dirty="0"/>
              <a:t>views all input as a stream of characters:</a:t>
            </a:r>
          </a:p>
          <a:p>
            <a:pPr lvl="1"/>
            <a:r>
              <a:rPr lang="en-US" sz="2000" dirty="0">
                <a:latin typeface="Courier New" charset="0"/>
              </a:rPr>
              <a:t>308.2\n   14.9 7.4  2.8\n\n\n3.9 4.7 -15.4\n2.8\n</a:t>
            </a:r>
          </a:p>
          <a:p>
            <a:pPr lvl="1">
              <a:buNone/>
            </a:pPr>
            <a:r>
              <a:rPr lang="en-US" b="1" dirty="0">
                <a:latin typeface="Courier New" charset="0"/>
              </a:rPr>
              <a:t>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10/16/12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160, Fall Semester 2012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948B-61DC-B842-A640-5D23223D9A6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Consuming tokens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2913"/>
            <a:ext cx="8229600" cy="4530725"/>
          </a:xfrm>
        </p:spPr>
        <p:txBody>
          <a:bodyPr/>
          <a:lstStyle/>
          <a:p>
            <a:r>
              <a:rPr lang="en-US" sz="2400" dirty="0"/>
              <a:t>Each call to </a:t>
            </a:r>
            <a:r>
              <a:rPr lang="en-US" sz="2400" dirty="0">
                <a:latin typeface="Courier New" charset="0"/>
              </a:rPr>
              <a:t>next</a:t>
            </a:r>
            <a:r>
              <a:rPr lang="en-US" sz="2400" dirty="0"/>
              <a:t>, </a:t>
            </a:r>
            <a:r>
              <a:rPr lang="en-US" sz="2400" dirty="0" err="1">
                <a:latin typeface="Courier New" charset="0"/>
              </a:rPr>
              <a:t>nextInt</a:t>
            </a:r>
            <a:r>
              <a:rPr lang="en-US" sz="2400" dirty="0">
                <a:latin typeface="Courier New" charset="0"/>
              </a:rPr>
              <a:t>, </a:t>
            </a:r>
            <a:r>
              <a:rPr lang="en-US" sz="2400" dirty="0" err="1">
                <a:latin typeface="Courier New" charset="0"/>
              </a:rPr>
              <a:t>nextDouble</a:t>
            </a:r>
            <a:r>
              <a:rPr lang="en-US" sz="2400" dirty="0"/>
              <a:t>, etc. advances the position of the scanner to the end of the current token, skipping over any whitespace:</a:t>
            </a:r>
          </a:p>
          <a:p>
            <a:pPr>
              <a:buNone/>
            </a:pPr>
            <a:r>
              <a:rPr lang="en-US" sz="2000" dirty="0">
                <a:latin typeface="Courier New" charset="0"/>
              </a:rPr>
              <a:t>	308.2\n   14.9 7.4  2.8\n\n\n3.9 4.7 -15.4\n2.8\n</a:t>
            </a:r>
          </a:p>
          <a:p>
            <a:pPr>
              <a:buNone/>
            </a:pPr>
            <a:r>
              <a:rPr lang="en-US" sz="2000" b="1" dirty="0">
                <a:latin typeface="Courier New" charset="0"/>
              </a:rPr>
              <a:t>	^</a:t>
            </a:r>
            <a:endParaRPr lang="en-US" sz="2000" dirty="0">
              <a:latin typeface="Courier New" charset="0"/>
            </a:endParaRPr>
          </a:p>
          <a:p>
            <a:pPr>
              <a:buNone/>
            </a:pPr>
            <a:r>
              <a:rPr lang="en-US" sz="2000" i="1" dirty="0">
                <a:latin typeface="Courier New" charset="0"/>
              </a:rPr>
              <a:t>	</a:t>
            </a:r>
            <a:r>
              <a:rPr lang="en-US" sz="2000" i="1" dirty="0" err="1">
                <a:latin typeface="Courier New" charset="0"/>
              </a:rPr>
              <a:t>scan.nextDouble</a:t>
            </a:r>
            <a:r>
              <a:rPr lang="en-US" sz="2000" i="1" dirty="0">
                <a:latin typeface="Courier New" charset="0"/>
              </a:rPr>
              <a:t>();</a:t>
            </a:r>
          </a:p>
          <a:p>
            <a:pPr>
              <a:buNone/>
            </a:pPr>
            <a:r>
              <a:rPr lang="en-US" sz="2000" b="1" dirty="0">
                <a:latin typeface="Courier New" charset="0"/>
              </a:rPr>
              <a:t>	308.2</a:t>
            </a:r>
            <a:r>
              <a:rPr lang="en-US" sz="2000" dirty="0">
                <a:latin typeface="Courier New" charset="0"/>
              </a:rPr>
              <a:t>\n   14.9 7.4  2.8\n\n\n3.9 4.7 -15.4\n2.8\n</a:t>
            </a:r>
          </a:p>
          <a:p>
            <a:pPr>
              <a:buNone/>
            </a:pPr>
            <a:r>
              <a:rPr lang="en-US" sz="2000" b="1" dirty="0">
                <a:latin typeface="Courier New" charset="0"/>
              </a:rPr>
              <a:t>       ^</a:t>
            </a:r>
          </a:p>
          <a:p>
            <a:pPr>
              <a:buNone/>
            </a:pPr>
            <a:r>
              <a:rPr lang="en-US" sz="2000" i="1" dirty="0">
                <a:latin typeface="Courier New" charset="0"/>
              </a:rPr>
              <a:t>	</a:t>
            </a:r>
            <a:r>
              <a:rPr lang="en-US" sz="2000" i="1" dirty="0" err="1">
                <a:latin typeface="Courier New" charset="0"/>
              </a:rPr>
              <a:t>scan.nextDouble</a:t>
            </a:r>
            <a:r>
              <a:rPr lang="en-US" sz="2000" i="1" dirty="0">
                <a:latin typeface="Courier New" charset="0"/>
              </a:rPr>
              <a:t>();</a:t>
            </a:r>
          </a:p>
          <a:p>
            <a:pPr>
              <a:buNone/>
            </a:pPr>
            <a:r>
              <a:rPr lang="en-US" sz="2000" dirty="0">
                <a:latin typeface="Courier New" charset="0"/>
              </a:rPr>
              <a:t>	308.2\n   </a:t>
            </a:r>
            <a:r>
              <a:rPr lang="en-US" sz="2000" b="1" dirty="0">
                <a:latin typeface="Courier New" charset="0"/>
              </a:rPr>
              <a:t>14.9</a:t>
            </a:r>
            <a:r>
              <a:rPr lang="en-US" sz="2000" dirty="0">
                <a:latin typeface="Courier New" charset="0"/>
              </a:rPr>
              <a:t> 7.4  2.8\n\n\n3.9 4.7 -15.4\n2.8\n</a:t>
            </a:r>
            <a:endParaRPr lang="en-US" sz="2400" dirty="0">
              <a:latin typeface="Courier New" charset="0"/>
            </a:endParaRPr>
          </a:p>
          <a:p>
            <a:pPr lvl="1">
              <a:buNone/>
            </a:pPr>
            <a:r>
              <a:rPr lang="en-US" sz="2000" b="1" dirty="0">
                <a:latin typeface="Courier New" charset="0"/>
              </a:rPr>
              <a:t>              ^</a:t>
            </a:r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10/16/12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160, Fall Semester 2012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948B-61DC-B842-A640-5D23223D9A6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02125"/>
          </a:xfrm>
        </p:spPr>
        <p:txBody>
          <a:bodyPr/>
          <a:lstStyle/>
          <a:p>
            <a:r>
              <a:rPr lang="en-US" dirty="0"/>
              <a:t>Write code that reads the first 5 </a:t>
            </a:r>
            <a:r>
              <a:rPr lang="en-US" b="1" dirty="0">
                <a:solidFill>
                  <a:schemeClr val="accent6"/>
                </a:solidFill>
                <a:latin typeface="Courier New"/>
                <a:cs typeface="Courier New"/>
              </a:rPr>
              <a:t>double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dirty="0"/>
              <a:t>values from a file and prints.</a:t>
            </a:r>
            <a:endParaRPr lang="en-US" sz="2000" u="sng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10/16/12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160, Fall Semester 2012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948B-61DC-B842-A640-5D23223D9A6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974" y="1717675"/>
            <a:ext cx="8686800" cy="4530725"/>
          </a:xfrm>
        </p:spPr>
        <p:txBody>
          <a:bodyPr/>
          <a:lstStyle/>
          <a:p>
            <a:pPr>
              <a:lnSpc>
                <a:spcPct val="90000"/>
              </a:lnSpc>
              <a:buNone/>
              <a:tabLst>
                <a:tab pos="4575175" algn="l"/>
              </a:tabLst>
            </a:pPr>
            <a:r>
              <a:rPr lang="en-US" sz="2000" b="1" dirty="0">
                <a:latin typeface="Courier New" charset="0"/>
              </a:rPr>
              <a:t>public static void main(String[] </a:t>
            </a:r>
            <a:r>
              <a:rPr lang="en-US" sz="2000" b="1" dirty="0" err="1">
                <a:latin typeface="Courier New" charset="0"/>
              </a:rPr>
              <a:t>args</a:t>
            </a:r>
            <a:r>
              <a:rPr lang="en-US" sz="2000" b="1" dirty="0">
                <a:latin typeface="Courier New" charset="0"/>
              </a:rPr>
              <a:t>)</a:t>
            </a:r>
          </a:p>
          <a:p>
            <a:pPr>
              <a:lnSpc>
                <a:spcPct val="90000"/>
              </a:lnSpc>
              <a:buNone/>
              <a:tabLst>
                <a:tab pos="4575175" algn="l"/>
              </a:tabLst>
            </a:pPr>
            <a:r>
              <a:rPr lang="en-US" sz="2000" b="1" dirty="0">
                <a:latin typeface="Courier New" charset="0"/>
              </a:rPr>
              <a:t>  try {</a:t>
            </a:r>
          </a:p>
          <a:p>
            <a:pPr>
              <a:lnSpc>
                <a:spcPct val="90000"/>
              </a:lnSpc>
              <a:buNone/>
              <a:tabLst>
                <a:tab pos="4575175" algn="l"/>
              </a:tabLst>
            </a:pPr>
            <a:r>
              <a:rPr lang="en-US" sz="2000" b="1" dirty="0">
                <a:latin typeface="Courier New" charset="0"/>
              </a:rPr>
              <a:t>	  File file = new File(“input.txt”);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charset="0"/>
              </a:rPr>
              <a:t>  Scanner scan = new Scanner(file);</a:t>
            </a:r>
          </a:p>
          <a:p>
            <a:pPr>
              <a:lnSpc>
                <a:spcPct val="90000"/>
              </a:lnSpc>
              <a:buNone/>
              <a:tabLst>
                <a:tab pos="4575175" algn="l"/>
              </a:tabLst>
            </a:pPr>
            <a:r>
              <a:rPr lang="en-US" sz="2000" b="1" dirty="0">
                <a:latin typeface="Courier New" charset="0"/>
              </a:rPr>
              <a:t> 	  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for (</a:t>
            </a:r>
            <a:r>
              <a:rPr lang="en-US" sz="2000" b="1" dirty="0" err="1">
                <a:solidFill>
                  <a:schemeClr val="accent6"/>
                </a:solidFill>
                <a:latin typeface="Courier New" charset="0"/>
              </a:rPr>
              <a:t>int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 </a:t>
            </a:r>
            <a:r>
              <a:rPr lang="en-US" sz="2000" b="1" dirty="0" err="1">
                <a:solidFill>
                  <a:schemeClr val="accent6"/>
                </a:solidFill>
                <a:latin typeface="Courier New" charset="0"/>
              </a:rPr>
              <a:t>i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 = 0; </a:t>
            </a:r>
            <a:r>
              <a:rPr lang="en-US" sz="2000" b="1" dirty="0" err="1">
                <a:solidFill>
                  <a:schemeClr val="accent6"/>
                </a:solidFill>
                <a:latin typeface="Courier New" charset="0"/>
              </a:rPr>
              <a:t>i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 &lt;= 4; </a:t>
            </a:r>
            <a:r>
              <a:rPr lang="en-US" sz="2000" b="1" dirty="0" err="1">
                <a:solidFill>
                  <a:schemeClr val="accent6"/>
                </a:solidFill>
                <a:latin typeface="Courier New" charset="0"/>
              </a:rPr>
              <a:t>i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++) {</a:t>
            </a:r>
          </a:p>
          <a:p>
            <a:pPr>
              <a:lnSpc>
                <a:spcPct val="90000"/>
              </a:lnSpc>
              <a:buNone/>
              <a:tabLst>
                <a:tab pos="4575175" algn="l"/>
              </a:tabLst>
            </a:pP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      double next = </a:t>
            </a:r>
            <a:r>
              <a:rPr lang="en-US" sz="2000" b="1" dirty="0" err="1">
                <a:solidFill>
                  <a:schemeClr val="accent6"/>
                </a:solidFill>
                <a:latin typeface="Courier New" charset="0"/>
              </a:rPr>
              <a:t>scan.nextDouble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();</a:t>
            </a:r>
          </a:p>
          <a:p>
            <a:pPr>
              <a:lnSpc>
                <a:spcPct val="90000"/>
              </a:lnSpc>
              <a:buNone/>
              <a:tabLst>
                <a:tab pos="4575175" algn="l"/>
              </a:tabLst>
            </a:pP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      </a:t>
            </a:r>
            <a:r>
              <a:rPr lang="en-US" sz="2000" b="1" dirty="0" err="1">
                <a:solidFill>
                  <a:schemeClr val="accent6"/>
                </a:solidFill>
                <a:latin typeface="Courier New" charset="0"/>
              </a:rPr>
              <a:t>System.out.println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("number = " + next);</a:t>
            </a:r>
          </a:p>
          <a:p>
            <a:pPr>
              <a:lnSpc>
                <a:spcPct val="90000"/>
              </a:lnSpc>
              <a:buNone/>
              <a:tabLst>
                <a:tab pos="4575175" algn="l"/>
              </a:tabLst>
            </a:pP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    }</a:t>
            </a:r>
          </a:p>
          <a:p>
            <a:pPr>
              <a:lnSpc>
                <a:spcPct val="90000"/>
              </a:lnSpc>
              <a:buNone/>
              <a:tabLst>
                <a:tab pos="4575175" algn="l"/>
              </a:tabLst>
            </a:pPr>
            <a:r>
              <a:rPr lang="en-US" sz="2000" b="1" dirty="0">
                <a:latin typeface="Courier New" charset="0"/>
              </a:rPr>
              <a:t>  } catch (</a:t>
            </a:r>
            <a:r>
              <a:rPr lang="en-US" sz="2000" b="1" dirty="0" err="1">
                <a:latin typeface="Courier New" charset="0"/>
              </a:rPr>
              <a:t>IOException</a:t>
            </a:r>
            <a:r>
              <a:rPr lang="en-US" sz="2000" b="1" dirty="0">
                <a:latin typeface="Courier New" charset="0"/>
              </a:rPr>
              <a:t> e) {</a:t>
            </a:r>
          </a:p>
          <a:p>
            <a:pPr>
              <a:lnSpc>
                <a:spcPct val="90000"/>
              </a:lnSpc>
              <a:buNone/>
              <a:tabLst>
                <a:tab pos="4575175" algn="l"/>
              </a:tabLst>
            </a:pPr>
            <a:r>
              <a:rPr lang="en-US" sz="2000" b="1" dirty="0">
                <a:latin typeface="Courier New" charset="0"/>
              </a:rPr>
              <a:t>  	  </a:t>
            </a:r>
            <a:r>
              <a:rPr lang="en-US" sz="2000" b="1" dirty="0" err="1">
                <a:latin typeface="Courier New" charset="0"/>
              </a:rPr>
              <a:t>System.out.println</a:t>
            </a:r>
            <a:r>
              <a:rPr lang="en-US" sz="2000" b="1" dirty="0">
                <a:latin typeface="Courier New" charset="0"/>
              </a:rPr>
              <a:t>(“Unable to open </a:t>
            </a:r>
            <a:r>
              <a:rPr lang="en-US" sz="2000" b="1" dirty="0" err="1">
                <a:latin typeface="Courier New" charset="0"/>
              </a:rPr>
              <a:t>input.txt</a:t>
            </a:r>
            <a:r>
              <a:rPr lang="en-US" sz="2000" b="1" dirty="0">
                <a:latin typeface="Courier New" charset="0"/>
              </a:rPr>
              <a:t>”);</a:t>
            </a:r>
          </a:p>
          <a:p>
            <a:pPr>
              <a:lnSpc>
                <a:spcPct val="90000"/>
              </a:lnSpc>
              <a:buNone/>
              <a:tabLst>
                <a:tab pos="4575175" algn="l"/>
              </a:tabLst>
            </a:pPr>
            <a:r>
              <a:rPr lang="en-US" sz="2000" b="1" dirty="0">
                <a:latin typeface="Courier New" charset="0"/>
              </a:rPr>
              <a:t>	  </a:t>
            </a:r>
            <a:r>
              <a:rPr lang="en-US" sz="2000" b="1" dirty="0" err="1">
                <a:latin typeface="Courier New" charset="0"/>
              </a:rPr>
              <a:t>System.exit</a:t>
            </a:r>
            <a:r>
              <a:rPr lang="en-US" sz="2000" b="1" dirty="0">
                <a:latin typeface="Courier New" charset="0"/>
              </a:rPr>
              <a:t>(-1);</a:t>
            </a:r>
          </a:p>
          <a:p>
            <a:pPr>
              <a:lnSpc>
                <a:spcPct val="90000"/>
              </a:lnSpc>
              <a:buNone/>
              <a:tabLst>
                <a:tab pos="4575175" algn="l"/>
              </a:tabLst>
            </a:pPr>
            <a:r>
              <a:rPr lang="en-US" sz="2000" b="1" dirty="0">
                <a:latin typeface="Courier New" charset="0"/>
              </a:rPr>
              <a:t>	}</a:t>
            </a:r>
          </a:p>
          <a:p>
            <a:pPr>
              <a:lnSpc>
                <a:spcPct val="90000"/>
              </a:lnSpc>
              <a:buNone/>
              <a:tabLst>
                <a:tab pos="4575175" algn="l"/>
              </a:tabLst>
            </a:pPr>
            <a:r>
              <a:rPr lang="en-US" sz="2000" b="1" dirty="0">
                <a:latin typeface="Courier New" charset="0"/>
              </a:rPr>
              <a:t>}</a:t>
            </a:r>
          </a:p>
          <a:p>
            <a:pPr>
              <a:lnSpc>
                <a:spcPct val="80000"/>
              </a:lnSpc>
              <a:buNone/>
            </a:pPr>
            <a:endParaRPr lang="en-US" sz="2000" b="1" dirty="0">
              <a:solidFill>
                <a:srgbClr val="B92D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10/16/12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160, Fall Semester 2012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948B-61DC-B842-A640-5D23223D9A6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class in Java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Programmers refer to input/output as "I/O".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The </a:t>
            </a:r>
            <a:r>
              <a:rPr lang="en-US" sz="2400" b="1" dirty="0">
                <a:solidFill>
                  <a:srgbClr val="B92D00"/>
                </a:solidFill>
                <a:latin typeface="Courier New" charset="0"/>
              </a:rPr>
              <a:t>File</a:t>
            </a:r>
            <a:r>
              <a:rPr lang="en-US" sz="2400" dirty="0">
                <a:solidFill>
                  <a:srgbClr val="B92D00"/>
                </a:solidFill>
              </a:rPr>
              <a:t> </a:t>
            </a:r>
            <a:r>
              <a:rPr lang="en-US" sz="2400" dirty="0"/>
              <a:t>class represents files as objects.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The class is defined in the </a:t>
            </a:r>
            <a:r>
              <a:rPr lang="en-US" sz="2400" b="1" dirty="0" err="1">
                <a:solidFill>
                  <a:srgbClr val="B92D00"/>
                </a:solidFill>
                <a:latin typeface="Courier New" charset="0"/>
              </a:rPr>
              <a:t>java.io</a:t>
            </a:r>
            <a:r>
              <a:rPr lang="en-US" sz="2400" b="1" dirty="0"/>
              <a:t> </a:t>
            </a:r>
            <a:r>
              <a:rPr lang="en-US" sz="2400" dirty="0"/>
              <a:t>package.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Creating a </a:t>
            </a:r>
            <a:r>
              <a:rPr lang="en-US" sz="2400" dirty="0">
                <a:latin typeface="Courier New" charset="0"/>
              </a:rPr>
              <a:t>File</a:t>
            </a:r>
            <a:r>
              <a:rPr lang="en-US" sz="2400" dirty="0"/>
              <a:t> object allows you to get information about a file on the disk.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Creating a </a:t>
            </a:r>
            <a:r>
              <a:rPr lang="en-US" sz="2400" dirty="0">
                <a:latin typeface="Courier New" charset="0"/>
              </a:rPr>
              <a:t>File</a:t>
            </a:r>
            <a:r>
              <a:rPr lang="en-US" sz="2400" dirty="0"/>
              <a:t> object does NOT create a new file on your disk.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400" dirty="0">
                <a:latin typeface="Courier New" charset="0"/>
              </a:rPr>
              <a:t>	</a:t>
            </a:r>
            <a:r>
              <a:rPr lang="en-US" sz="2400" b="1" dirty="0">
                <a:solidFill>
                  <a:schemeClr val="accent6"/>
                </a:solidFill>
                <a:latin typeface="Courier New" charset="0"/>
              </a:rPr>
              <a:t>File </a:t>
            </a:r>
            <a:r>
              <a:rPr lang="en-US" sz="2400" b="1" dirty="0" err="1">
                <a:solidFill>
                  <a:schemeClr val="accent6"/>
                </a:solidFill>
                <a:latin typeface="Courier New" charset="0"/>
              </a:rPr>
              <a:t>f</a:t>
            </a:r>
            <a:r>
              <a:rPr lang="en-US" sz="2400" b="1" dirty="0">
                <a:solidFill>
                  <a:schemeClr val="accent6"/>
                </a:solidFill>
                <a:latin typeface="Courier New" charset="0"/>
              </a:rPr>
              <a:t> = new </a:t>
            </a:r>
            <a:r>
              <a:rPr lang="en-US" sz="2400" b="1" dirty="0" err="1">
                <a:solidFill>
                  <a:schemeClr val="accent6"/>
                </a:solidFill>
                <a:latin typeface="Courier New" charset="0"/>
              </a:rPr>
              <a:t>File("example.txt</a:t>
            </a:r>
            <a:r>
              <a:rPr lang="en-US" sz="2400" b="1" dirty="0">
                <a:solidFill>
                  <a:schemeClr val="accent6"/>
                </a:solidFill>
                <a:latin typeface="Courier New" charset="0"/>
              </a:rPr>
              <a:t>");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400" b="1" dirty="0">
                <a:solidFill>
                  <a:schemeClr val="accent6"/>
                </a:solidFill>
                <a:latin typeface="Courier New" charset="0"/>
              </a:rPr>
              <a:t>	if (</a:t>
            </a:r>
            <a:r>
              <a:rPr lang="en-US" sz="2400" b="1" dirty="0" err="1">
                <a:solidFill>
                  <a:schemeClr val="accent6"/>
                </a:solidFill>
                <a:latin typeface="Courier New" charset="0"/>
              </a:rPr>
              <a:t>f.exists</a:t>
            </a:r>
            <a:r>
              <a:rPr lang="en-US" sz="2400" b="1" dirty="0">
                <a:solidFill>
                  <a:schemeClr val="accent6"/>
                </a:solidFill>
                <a:latin typeface="Courier New" charset="0"/>
              </a:rPr>
              <a:t>() &amp;&amp; </a:t>
            </a:r>
            <a:r>
              <a:rPr lang="en-US" sz="2400" b="1" dirty="0" err="1">
                <a:solidFill>
                  <a:schemeClr val="accent6"/>
                </a:solidFill>
                <a:latin typeface="Courier New" charset="0"/>
              </a:rPr>
              <a:t>f.length</a:t>
            </a:r>
            <a:r>
              <a:rPr lang="en-US" sz="2400" b="1" dirty="0">
                <a:solidFill>
                  <a:schemeClr val="accent6"/>
                </a:solidFill>
                <a:latin typeface="Courier New" charset="0"/>
              </a:rPr>
              <a:t>() &gt; 1000) {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400" b="1" dirty="0">
                <a:solidFill>
                  <a:schemeClr val="accent6"/>
                </a:solidFill>
                <a:latin typeface="Courier New" charset="0"/>
              </a:rPr>
              <a:t>	    </a:t>
            </a:r>
            <a:r>
              <a:rPr lang="en-US" sz="2400" b="1" dirty="0" err="1">
                <a:solidFill>
                  <a:schemeClr val="accent6"/>
                </a:solidFill>
                <a:latin typeface="Courier New" charset="0"/>
              </a:rPr>
              <a:t>f.delete</a:t>
            </a:r>
            <a:r>
              <a:rPr lang="en-US" sz="2400" b="1" dirty="0">
                <a:solidFill>
                  <a:schemeClr val="accent6"/>
                </a:solidFill>
                <a:latin typeface="Courier New" charset="0"/>
              </a:rPr>
              <a:t>();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400" b="1" dirty="0">
                <a:solidFill>
                  <a:schemeClr val="accent6"/>
                </a:solidFill>
                <a:latin typeface="Courier New" charset="0"/>
              </a:rPr>
              <a:t>	}</a:t>
            </a:r>
          </a:p>
          <a:p>
            <a:endParaRPr lang="en-US" sz="24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10/16/12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 160, Fall Semester 2012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948B-61DC-B842-A640-5D23223D9A6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would we modify the program to read all the file?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10/16/12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160, Fall Semester 2012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948B-61DC-B842-A640-5D23223D9A6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808" y="1710574"/>
            <a:ext cx="8686800" cy="4530725"/>
          </a:xfrm>
        </p:spPr>
        <p:txBody>
          <a:bodyPr/>
          <a:lstStyle/>
          <a:p>
            <a:pPr>
              <a:lnSpc>
                <a:spcPct val="90000"/>
              </a:lnSpc>
              <a:buNone/>
              <a:tabLst>
                <a:tab pos="4575175" algn="l"/>
              </a:tabLst>
            </a:pPr>
            <a:r>
              <a:rPr lang="en-US" sz="2000" b="1" dirty="0">
                <a:latin typeface="Courier New" charset="0"/>
              </a:rPr>
              <a:t>public static void main(String[] </a:t>
            </a:r>
            <a:r>
              <a:rPr lang="en-US" sz="2000" b="1" dirty="0" err="1">
                <a:latin typeface="Courier New" charset="0"/>
              </a:rPr>
              <a:t>args</a:t>
            </a:r>
            <a:r>
              <a:rPr lang="en-US" sz="2000" b="1" dirty="0">
                <a:latin typeface="Courier New" charset="0"/>
              </a:rPr>
              <a:t>)</a:t>
            </a:r>
          </a:p>
          <a:p>
            <a:pPr>
              <a:lnSpc>
                <a:spcPct val="90000"/>
              </a:lnSpc>
              <a:buNone/>
              <a:tabLst>
                <a:tab pos="4575175" algn="l"/>
              </a:tabLst>
            </a:pPr>
            <a:r>
              <a:rPr lang="en-US" sz="2000" b="1" dirty="0">
                <a:latin typeface="Courier New" charset="0"/>
              </a:rPr>
              <a:t>  try {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charset="0"/>
              </a:rPr>
              <a:t>  File file = new File(“input.txt”);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charset="0"/>
              </a:rPr>
              <a:t>  Scanner scan = new Scanner(file);</a:t>
            </a:r>
          </a:p>
          <a:p>
            <a:pPr>
              <a:lnSpc>
                <a:spcPct val="90000"/>
              </a:lnSpc>
              <a:buNone/>
              <a:tabLst>
                <a:tab pos="4575175" algn="l"/>
              </a:tabLst>
            </a:pPr>
            <a:r>
              <a:rPr lang="en-US" sz="2000" b="1" dirty="0">
                <a:latin typeface="Courier New" charset="0"/>
              </a:rPr>
              <a:t>    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while (</a:t>
            </a:r>
            <a:r>
              <a:rPr lang="en-US" sz="2000" b="1" dirty="0" err="1">
                <a:solidFill>
                  <a:schemeClr val="accent6"/>
                </a:solidFill>
                <a:latin typeface="Courier New" charset="0"/>
              </a:rPr>
              <a:t>scan.hasNextDouble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() {</a:t>
            </a:r>
          </a:p>
          <a:p>
            <a:pPr>
              <a:lnSpc>
                <a:spcPct val="90000"/>
              </a:lnSpc>
              <a:buNone/>
              <a:tabLst>
                <a:tab pos="4575175" algn="l"/>
              </a:tabLst>
            </a:pPr>
            <a:r>
              <a:rPr lang="en-US" sz="2000" b="1" dirty="0">
                <a:latin typeface="Courier New" charset="0"/>
              </a:rPr>
              <a:t>      double next = </a:t>
            </a:r>
            <a:r>
              <a:rPr lang="en-US" sz="2000" b="1" dirty="0" err="1">
                <a:latin typeface="Courier New" charset="0"/>
              </a:rPr>
              <a:t>scan.nextDouble</a:t>
            </a:r>
            <a:r>
              <a:rPr lang="en-US" sz="2000" b="1" dirty="0">
                <a:latin typeface="Courier New" charset="0"/>
              </a:rPr>
              <a:t>();</a:t>
            </a:r>
          </a:p>
          <a:p>
            <a:pPr>
              <a:lnSpc>
                <a:spcPct val="90000"/>
              </a:lnSpc>
              <a:buNone/>
              <a:tabLst>
                <a:tab pos="4575175" algn="l"/>
              </a:tabLst>
            </a:pPr>
            <a:r>
              <a:rPr lang="en-US" sz="2000" b="1" dirty="0">
                <a:latin typeface="Courier New" charset="0"/>
              </a:rPr>
              <a:t>      </a:t>
            </a:r>
            <a:r>
              <a:rPr lang="en-US" sz="2000" b="1" dirty="0" err="1">
                <a:latin typeface="Courier New" charset="0"/>
              </a:rPr>
              <a:t>System.out.println</a:t>
            </a:r>
            <a:r>
              <a:rPr lang="en-US" sz="2000" b="1" dirty="0">
                <a:latin typeface="Courier New" charset="0"/>
              </a:rPr>
              <a:t>("number = " + next);</a:t>
            </a:r>
          </a:p>
          <a:p>
            <a:pPr>
              <a:lnSpc>
                <a:spcPct val="90000"/>
              </a:lnSpc>
              <a:buNone/>
              <a:tabLst>
                <a:tab pos="4575175" algn="l"/>
              </a:tabLst>
            </a:pPr>
            <a:r>
              <a:rPr lang="en-US" sz="2000" b="1" dirty="0">
                <a:latin typeface="Courier New" charset="0"/>
              </a:rPr>
              <a:t>    </a:t>
            </a:r>
            <a:r>
              <a:rPr lang="en-US" sz="2000" b="1" dirty="0">
                <a:solidFill>
                  <a:srgbClr val="B92D00"/>
                </a:solidFill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  <a:buNone/>
              <a:tabLst>
                <a:tab pos="4575175" algn="l"/>
              </a:tabLst>
            </a:pPr>
            <a:r>
              <a:rPr lang="en-US" sz="2000" b="1" dirty="0">
                <a:latin typeface="Courier New" charset="0"/>
              </a:rPr>
              <a:t>  } catch (</a:t>
            </a:r>
            <a:r>
              <a:rPr lang="en-US" sz="2000" b="1" dirty="0" err="1">
                <a:latin typeface="Courier New" charset="0"/>
              </a:rPr>
              <a:t>IOException</a:t>
            </a:r>
            <a:r>
              <a:rPr lang="en-US" sz="2000" b="1" dirty="0">
                <a:latin typeface="Courier New" charset="0"/>
              </a:rPr>
              <a:t> e) {</a:t>
            </a:r>
          </a:p>
          <a:p>
            <a:pPr>
              <a:lnSpc>
                <a:spcPct val="90000"/>
              </a:lnSpc>
              <a:buNone/>
              <a:tabLst>
                <a:tab pos="4575175" algn="l"/>
              </a:tabLst>
            </a:pPr>
            <a:r>
              <a:rPr lang="en-US" sz="2000" b="1" dirty="0">
                <a:latin typeface="Courier New" charset="0"/>
              </a:rPr>
              <a:t> 	  </a:t>
            </a:r>
            <a:r>
              <a:rPr lang="en-US" sz="2000" b="1" dirty="0" err="1">
                <a:latin typeface="Courier New" charset="0"/>
              </a:rPr>
              <a:t>System.out.println</a:t>
            </a:r>
            <a:r>
              <a:rPr lang="en-US" sz="2000" b="1" dirty="0">
                <a:latin typeface="Courier New" charset="0"/>
              </a:rPr>
              <a:t>(“Unable to open </a:t>
            </a:r>
            <a:r>
              <a:rPr lang="en-US" sz="2000" b="1" dirty="0" err="1">
                <a:latin typeface="Courier New" charset="0"/>
              </a:rPr>
              <a:t>input.txt</a:t>
            </a:r>
            <a:r>
              <a:rPr lang="en-US" sz="2000" b="1" dirty="0">
                <a:latin typeface="Courier New" charset="0"/>
              </a:rPr>
              <a:t>”);</a:t>
            </a:r>
          </a:p>
          <a:p>
            <a:pPr>
              <a:lnSpc>
                <a:spcPct val="90000"/>
              </a:lnSpc>
              <a:buNone/>
              <a:tabLst>
                <a:tab pos="4575175" algn="l"/>
              </a:tabLst>
            </a:pPr>
            <a:r>
              <a:rPr lang="en-US" sz="2000" b="1" dirty="0">
                <a:latin typeface="Courier New" charset="0"/>
              </a:rPr>
              <a:t>	  </a:t>
            </a:r>
            <a:r>
              <a:rPr lang="en-US" sz="2000" b="1" dirty="0" err="1">
                <a:latin typeface="Courier New" charset="0"/>
              </a:rPr>
              <a:t>System.exit</a:t>
            </a:r>
            <a:r>
              <a:rPr lang="en-US" sz="2000" b="1" dirty="0">
                <a:latin typeface="Courier New" charset="0"/>
              </a:rPr>
              <a:t>(-1);</a:t>
            </a:r>
          </a:p>
          <a:p>
            <a:pPr>
              <a:lnSpc>
                <a:spcPct val="90000"/>
              </a:lnSpc>
              <a:buNone/>
              <a:tabLst>
                <a:tab pos="4575175" algn="l"/>
              </a:tabLst>
            </a:pPr>
            <a:r>
              <a:rPr lang="en-US" sz="2000" b="1" dirty="0">
                <a:latin typeface="Courier New" charset="0"/>
              </a:rPr>
              <a:t>  }</a:t>
            </a:r>
          </a:p>
          <a:p>
            <a:pPr>
              <a:lnSpc>
                <a:spcPct val="90000"/>
              </a:lnSpc>
              <a:buNone/>
              <a:tabLst>
                <a:tab pos="4575175" algn="l"/>
              </a:tabLst>
            </a:pPr>
            <a:r>
              <a:rPr lang="en-US" sz="2000" b="1" dirty="0">
                <a:latin typeface="Courier New" charset="0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10/16/12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160, Fall Semester 2012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948B-61DC-B842-A640-5D23223D9A6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Refining the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910" y="1712913"/>
            <a:ext cx="8229600" cy="4530725"/>
          </a:xfrm>
        </p:spPr>
        <p:txBody>
          <a:bodyPr/>
          <a:lstStyle/>
          <a:p>
            <a:r>
              <a:rPr lang="en-US" dirty="0"/>
              <a:t>Modify the program again to handle files that also contain non-numeric tokens.</a:t>
            </a:r>
          </a:p>
          <a:p>
            <a:pPr lvl="1"/>
            <a:r>
              <a:rPr lang="en-US" dirty="0"/>
              <a:t>The program should skip any such tokens.</a:t>
            </a:r>
          </a:p>
          <a:p>
            <a:r>
              <a:rPr lang="en-US" dirty="0"/>
              <a:t>For example, it should produce the same output as before when given this input file:</a:t>
            </a:r>
          </a:p>
          <a:p>
            <a:pPr lvl="1">
              <a:lnSpc>
                <a:spcPct val="90000"/>
              </a:lnSpc>
              <a:buNone/>
            </a:pPr>
            <a:endParaRPr lang="en-US" sz="1800" dirty="0">
              <a:latin typeface="Courier New" charset="0"/>
            </a:endParaRPr>
          </a:p>
          <a:p>
            <a:pPr lvl="1">
              <a:lnSpc>
                <a:spcPct val="90000"/>
              </a:lnSpc>
              <a:buNone/>
            </a:pPr>
            <a:r>
              <a:rPr lang="en-US" sz="1800" dirty="0">
                <a:latin typeface="Courier New" charset="0"/>
              </a:rPr>
              <a:t>	308.2  </a:t>
            </a:r>
            <a:r>
              <a:rPr lang="en-US" sz="1800" b="1" dirty="0">
                <a:solidFill>
                  <a:srgbClr val="800000"/>
                </a:solidFill>
                <a:latin typeface="Courier New" charset="0"/>
              </a:rPr>
              <a:t>hello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>
                <a:latin typeface="Courier New" charset="0"/>
              </a:rPr>
              <a:t>	   14.9 7.4  </a:t>
            </a:r>
            <a:r>
              <a:rPr lang="en-US" sz="1800" b="1" dirty="0">
                <a:solidFill>
                  <a:srgbClr val="800000"/>
                </a:solidFill>
                <a:latin typeface="Courier New" charset="0"/>
              </a:rPr>
              <a:t>bad stuff </a:t>
            </a:r>
            <a:r>
              <a:rPr lang="en-US" sz="1800" dirty="0">
                <a:latin typeface="Courier New" charset="0"/>
              </a:rPr>
              <a:t>2.8</a:t>
            </a:r>
          </a:p>
          <a:p>
            <a:pPr lvl="1">
              <a:lnSpc>
                <a:spcPct val="90000"/>
              </a:lnSpc>
              <a:buNone/>
            </a:pPr>
            <a:endParaRPr lang="en-US" sz="1800" dirty="0">
              <a:latin typeface="Courier New" charset="0"/>
            </a:endParaRPr>
          </a:p>
          <a:p>
            <a:pPr lvl="1">
              <a:lnSpc>
                <a:spcPct val="90000"/>
              </a:lnSpc>
              <a:buNone/>
            </a:pPr>
            <a:r>
              <a:rPr lang="en-US" sz="1800" dirty="0">
                <a:latin typeface="Courier New" charset="0"/>
              </a:rPr>
              <a:t>	3.9 4.7  </a:t>
            </a:r>
            <a:r>
              <a:rPr lang="en-US" sz="1800" b="1" dirty="0">
                <a:solidFill>
                  <a:srgbClr val="800000"/>
                </a:solidFill>
                <a:latin typeface="Courier New" charset="0"/>
              </a:rPr>
              <a:t>oops</a:t>
            </a:r>
            <a:r>
              <a:rPr lang="en-US" sz="1800" dirty="0">
                <a:latin typeface="Courier New" charset="0"/>
              </a:rPr>
              <a:t>  -15.4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>
                <a:latin typeface="Courier New" charset="0"/>
              </a:rPr>
              <a:t>	</a:t>
            </a:r>
            <a:r>
              <a:rPr lang="en-US" sz="1800" b="1" dirty="0">
                <a:solidFill>
                  <a:srgbClr val="800000"/>
                </a:solidFill>
                <a:latin typeface="Courier New" charset="0"/>
              </a:rPr>
              <a:t>:-)</a:t>
            </a:r>
            <a:r>
              <a:rPr lang="en-US" sz="1800" dirty="0">
                <a:latin typeface="Courier New" charset="0"/>
              </a:rPr>
              <a:t>    2.8  </a:t>
            </a:r>
            <a:r>
              <a:rPr lang="en-US" sz="1800" b="1" dirty="0">
                <a:solidFill>
                  <a:srgbClr val="800000"/>
                </a:solidFill>
                <a:latin typeface="Courier New" charset="0"/>
              </a:rPr>
              <a:t>@#*($&amp;</a:t>
            </a:r>
            <a:endParaRPr lang="en-US" b="1" dirty="0">
              <a:solidFill>
                <a:srgbClr val="800000"/>
              </a:solidFill>
              <a:latin typeface="Courier New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10/16/12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160, Fall Semester 2012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948B-61DC-B842-A640-5D23223D9A6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Refining the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924800" cy="4149725"/>
          </a:xfrm>
        </p:spPr>
        <p:txBody>
          <a:bodyPr/>
          <a:lstStyle/>
          <a:p>
            <a:pPr>
              <a:lnSpc>
                <a:spcPct val="70000"/>
              </a:lnSpc>
              <a:buNone/>
              <a:tabLst>
                <a:tab pos="4575175" algn="l"/>
              </a:tabLst>
            </a:pPr>
            <a:endParaRPr lang="en-US" sz="2000" dirty="0">
              <a:latin typeface="Courier New" charset="0"/>
            </a:endParaRPr>
          </a:p>
          <a:p>
            <a:pPr>
              <a:lnSpc>
                <a:spcPct val="70000"/>
              </a:lnSpc>
              <a:buNone/>
              <a:tabLst>
                <a:tab pos="4575175" algn="l"/>
              </a:tabLst>
            </a:pPr>
            <a:endParaRPr lang="en-US" sz="2000" dirty="0">
              <a:latin typeface="Courier New" charset="0"/>
            </a:endParaRPr>
          </a:p>
          <a:p>
            <a:pPr>
              <a:lnSpc>
                <a:spcPct val="70000"/>
              </a:lnSpc>
              <a:buNone/>
              <a:tabLst>
                <a:tab pos="4575175" algn="l"/>
              </a:tabLst>
            </a:pPr>
            <a:r>
              <a:rPr lang="en-US" sz="2000" b="1" dirty="0">
                <a:latin typeface="Courier New" charset="0"/>
              </a:rPr>
              <a:t>while (</a:t>
            </a:r>
            <a:r>
              <a:rPr lang="en-US" sz="2000" b="1" dirty="0" err="1">
                <a:latin typeface="Courier New" charset="0"/>
              </a:rPr>
              <a:t>scan.hasNext</a:t>
            </a:r>
            <a:r>
              <a:rPr lang="en-US" sz="2000" b="1" dirty="0">
                <a:latin typeface="Courier New" charset="0"/>
              </a:rPr>
              <a:t>()) {</a:t>
            </a:r>
          </a:p>
          <a:p>
            <a:pPr>
              <a:lnSpc>
                <a:spcPct val="70000"/>
              </a:lnSpc>
              <a:buNone/>
              <a:tabLst>
                <a:tab pos="4575175" algn="l"/>
              </a:tabLst>
            </a:pPr>
            <a:endParaRPr lang="en-US" sz="2000" b="1" dirty="0">
              <a:latin typeface="Courier New" charset="0"/>
            </a:endParaRPr>
          </a:p>
          <a:p>
            <a:pPr>
              <a:lnSpc>
                <a:spcPct val="70000"/>
              </a:lnSpc>
              <a:buNone/>
              <a:tabLst>
                <a:tab pos="4575175" algn="l"/>
              </a:tabLst>
            </a:pPr>
            <a:r>
              <a:rPr lang="en-US" sz="2000" b="1" dirty="0">
                <a:latin typeface="Courier New" charset="0"/>
              </a:rPr>
              <a:t>  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if (</a:t>
            </a:r>
            <a:r>
              <a:rPr lang="en-US" sz="2000" b="1" dirty="0" err="1">
                <a:solidFill>
                  <a:schemeClr val="accent6"/>
                </a:solidFill>
                <a:latin typeface="Courier New" charset="0"/>
              </a:rPr>
              <a:t>scan.hasNextDouble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()) {</a:t>
            </a:r>
          </a:p>
          <a:p>
            <a:pPr>
              <a:lnSpc>
                <a:spcPct val="70000"/>
              </a:lnSpc>
              <a:buNone/>
              <a:tabLst>
                <a:tab pos="4575175" algn="l"/>
              </a:tabLst>
            </a:pPr>
            <a:endParaRPr lang="en-US" sz="2000" b="1" dirty="0">
              <a:solidFill>
                <a:schemeClr val="accent6"/>
              </a:solidFill>
              <a:latin typeface="Courier New" charset="0"/>
            </a:endParaRPr>
          </a:p>
          <a:p>
            <a:pPr>
              <a:lnSpc>
                <a:spcPct val="70000"/>
              </a:lnSpc>
              <a:buNone/>
              <a:tabLst>
                <a:tab pos="4575175" algn="l"/>
              </a:tabLst>
            </a:pP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    double next = </a:t>
            </a:r>
            <a:r>
              <a:rPr lang="en-US" sz="2000" b="1" dirty="0" err="1">
                <a:solidFill>
                  <a:schemeClr val="accent6"/>
                </a:solidFill>
                <a:latin typeface="Courier New" charset="0"/>
              </a:rPr>
              <a:t>scan.nextDouble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();</a:t>
            </a:r>
          </a:p>
          <a:p>
            <a:pPr>
              <a:lnSpc>
                <a:spcPct val="70000"/>
              </a:lnSpc>
              <a:buNone/>
              <a:tabLst>
                <a:tab pos="4575175" algn="l"/>
              </a:tabLst>
            </a:pP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    </a:t>
            </a:r>
            <a:r>
              <a:rPr lang="en-US" sz="2000" b="1" dirty="0" err="1">
                <a:solidFill>
                  <a:schemeClr val="accent6"/>
                </a:solidFill>
                <a:latin typeface="Courier New" charset="0"/>
              </a:rPr>
              <a:t>System.out.println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("number = " + next);</a:t>
            </a:r>
          </a:p>
          <a:p>
            <a:pPr>
              <a:lnSpc>
                <a:spcPct val="70000"/>
              </a:lnSpc>
              <a:buNone/>
              <a:tabLst>
                <a:tab pos="4575175" algn="l"/>
              </a:tabLst>
            </a:pPr>
            <a:endParaRPr lang="en-US" sz="2000" b="1" dirty="0">
              <a:solidFill>
                <a:schemeClr val="accent6"/>
              </a:solidFill>
              <a:latin typeface="Courier New" charset="0"/>
            </a:endParaRPr>
          </a:p>
          <a:p>
            <a:pPr>
              <a:lnSpc>
                <a:spcPct val="70000"/>
              </a:lnSpc>
              <a:buNone/>
              <a:tabLst>
                <a:tab pos="4575175" algn="l"/>
              </a:tabLst>
            </a:pP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  } else {</a:t>
            </a:r>
          </a:p>
          <a:p>
            <a:pPr>
              <a:lnSpc>
                <a:spcPct val="70000"/>
              </a:lnSpc>
              <a:buNone/>
              <a:tabLst>
                <a:tab pos="4575175" algn="l"/>
              </a:tabLst>
            </a:pPr>
            <a:endParaRPr lang="en-US" sz="2000" b="1" dirty="0">
              <a:solidFill>
                <a:schemeClr val="accent6"/>
              </a:solidFill>
              <a:latin typeface="Courier New" charset="0"/>
            </a:endParaRPr>
          </a:p>
          <a:p>
            <a:pPr>
              <a:lnSpc>
                <a:spcPct val="70000"/>
              </a:lnSpc>
              <a:buNone/>
              <a:tabLst>
                <a:tab pos="4575175" algn="l"/>
              </a:tabLst>
            </a:pP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    // consume the bad token</a:t>
            </a:r>
          </a:p>
          <a:p>
            <a:pPr>
              <a:lnSpc>
                <a:spcPct val="70000"/>
              </a:lnSpc>
              <a:buNone/>
              <a:tabLst>
                <a:tab pos="4575175" algn="l"/>
              </a:tabLst>
            </a:pP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    </a:t>
            </a:r>
            <a:r>
              <a:rPr lang="en-US" sz="2000" b="1" dirty="0" err="1">
                <a:solidFill>
                  <a:schemeClr val="accent6"/>
                </a:solidFill>
                <a:latin typeface="Courier New" charset="0"/>
              </a:rPr>
              <a:t>scan.next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(); </a:t>
            </a:r>
          </a:p>
          <a:p>
            <a:pPr>
              <a:lnSpc>
                <a:spcPct val="70000"/>
              </a:lnSpc>
              <a:buNone/>
              <a:tabLst>
                <a:tab pos="4575175" algn="l"/>
              </a:tabLst>
            </a:pPr>
            <a:endParaRPr lang="en-US" sz="2000" b="1" dirty="0">
              <a:solidFill>
                <a:schemeClr val="accent6"/>
              </a:solidFill>
              <a:latin typeface="Courier New" charset="0"/>
            </a:endParaRPr>
          </a:p>
          <a:p>
            <a:pPr>
              <a:lnSpc>
                <a:spcPct val="70000"/>
              </a:lnSpc>
              <a:buNone/>
              <a:tabLst>
                <a:tab pos="4575175" algn="l"/>
              </a:tabLst>
            </a:pP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  }</a:t>
            </a:r>
          </a:p>
          <a:p>
            <a:pPr>
              <a:lnSpc>
                <a:spcPct val="70000"/>
              </a:lnSpc>
              <a:buNone/>
              <a:tabLst>
                <a:tab pos="4575175" algn="l"/>
              </a:tabLst>
            </a:pPr>
            <a:r>
              <a:rPr lang="en-US" sz="2000" b="1" dirty="0">
                <a:latin typeface="Courier New" charset="0"/>
              </a:rPr>
              <a:t>}</a:t>
            </a:r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10/16/12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160, Fall Semester 2012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948B-61DC-B842-A640-5D23223D9A6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input line-by-line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686800" cy="38449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Given the following input data: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b="1" dirty="0">
                <a:latin typeface="Courier New" charset="0"/>
              </a:rPr>
              <a:t>	23   3.14 John Smith   "Hello world"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b="1" dirty="0">
                <a:latin typeface="Courier New" charset="0"/>
              </a:rPr>
              <a:t>		        45.2	19</a:t>
            </a:r>
          </a:p>
          <a:p>
            <a:pPr lvl="1">
              <a:lnSpc>
                <a:spcPct val="80000"/>
              </a:lnSpc>
              <a:buNone/>
            </a:pPr>
            <a:endParaRPr lang="en-US" sz="600" dirty="0">
              <a:latin typeface="Courier New" charset="0"/>
            </a:endParaRPr>
          </a:p>
          <a:p>
            <a:pPr lvl="1">
              <a:lnSpc>
                <a:spcPct val="80000"/>
              </a:lnSpc>
              <a:buNone/>
            </a:pPr>
            <a:endParaRPr lang="en-US" sz="600" dirty="0">
              <a:latin typeface="Courier New" charset="0"/>
            </a:endParaRPr>
          </a:p>
          <a:p>
            <a:pPr>
              <a:lnSpc>
                <a:spcPct val="80000"/>
              </a:lnSpc>
            </a:pPr>
            <a:r>
              <a:rPr lang="en-US" sz="2400" dirty="0"/>
              <a:t>The Scanner can read it line-by-line:</a:t>
            </a:r>
          </a:p>
          <a:p>
            <a:pPr lvl="1">
              <a:lnSpc>
                <a:spcPct val="80000"/>
              </a:lnSpc>
              <a:buNone/>
            </a:pPr>
            <a:endParaRPr lang="en-US" sz="600" dirty="0">
              <a:latin typeface="Courier New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2000" dirty="0">
                <a:latin typeface="Courier New" charset="0"/>
              </a:rPr>
              <a:t>	23\t3.14 John Smith\</a:t>
            </a:r>
            <a:r>
              <a:rPr lang="en-US" sz="2000" dirty="0" err="1">
                <a:latin typeface="Courier New" charset="0"/>
              </a:rPr>
              <a:t>t"Hello</a:t>
            </a:r>
            <a:r>
              <a:rPr lang="en-US" sz="2000" dirty="0">
                <a:latin typeface="Courier New" charset="0"/>
              </a:rPr>
              <a:t> world"\n\t\t45.2  19\n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dirty="0">
                <a:latin typeface="Courier New" charset="0"/>
              </a:rPr>
              <a:t>	</a:t>
            </a:r>
            <a:r>
              <a:rPr lang="en-US" sz="2000" b="1" dirty="0">
                <a:latin typeface="Courier New" charset="0"/>
              </a:rPr>
              <a:t>^</a:t>
            </a:r>
          </a:p>
          <a:p>
            <a:pPr lvl="1">
              <a:lnSpc>
                <a:spcPct val="80000"/>
              </a:lnSpc>
              <a:buNone/>
            </a:pPr>
            <a:endParaRPr lang="en-US" sz="600" dirty="0">
              <a:latin typeface="Courier New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2000" i="1" dirty="0">
                <a:latin typeface="Courier New" charset="0"/>
              </a:rPr>
              <a:t>	</a:t>
            </a:r>
            <a:r>
              <a:rPr lang="en-US" sz="2000" i="1" dirty="0" err="1">
                <a:latin typeface="Courier New" charset="0"/>
              </a:rPr>
              <a:t>scan.nextLine</a:t>
            </a:r>
            <a:r>
              <a:rPr lang="en-US" sz="2000" i="1" dirty="0">
                <a:latin typeface="Courier New" charset="0"/>
              </a:rPr>
              <a:t>()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dirty="0">
                <a:latin typeface="Courier New" charset="0"/>
              </a:rPr>
              <a:t>	</a:t>
            </a:r>
            <a:r>
              <a:rPr lang="en-US" sz="2000" b="1" dirty="0">
                <a:latin typeface="Courier New" charset="0"/>
              </a:rPr>
              <a:t>23\t3.14 John Smith\</a:t>
            </a:r>
            <a:r>
              <a:rPr lang="en-US" sz="2000" b="1" dirty="0" err="1">
                <a:latin typeface="Courier New" charset="0"/>
              </a:rPr>
              <a:t>t"Hello</a:t>
            </a:r>
            <a:r>
              <a:rPr lang="en-US" sz="2000" b="1" dirty="0">
                <a:latin typeface="Courier New" charset="0"/>
              </a:rPr>
              <a:t> world"</a:t>
            </a:r>
            <a:r>
              <a:rPr lang="en-US" sz="2000" dirty="0">
                <a:latin typeface="Courier New" charset="0"/>
              </a:rPr>
              <a:t>\n\t\t45.2  19\n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b="1" dirty="0">
                <a:latin typeface="Courier New" charset="0"/>
              </a:rPr>
              <a:t>	                                    ^</a:t>
            </a:r>
            <a:endParaRPr lang="en-US" sz="2000" dirty="0">
              <a:latin typeface="Courier New" charset="0"/>
            </a:endParaRPr>
          </a:p>
          <a:p>
            <a:pPr lvl="1">
              <a:lnSpc>
                <a:spcPct val="80000"/>
              </a:lnSpc>
              <a:buNone/>
            </a:pPr>
            <a:endParaRPr lang="en-US" sz="600" dirty="0">
              <a:latin typeface="Courier New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2000" i="1" dirty="0">
                <a:latin typeface="Courier New" charset="0"/>
              </a:rPr>
              <a:t>	</a:t>
            </a:r>
            <a:r>
              <a:rPr lang="en-US" sz="2000" i="1" dirty="0" err="1">
                <a:latin typeface="Courier New" charset="0"/>
              </a:rPr>
              <a:t>scan.nextLine</a:t>
            </a:r>
            <a:r>
              <a:rPr lang="en-US" sz="2000" i="1" dirty="0">
                <a:latin typeface="Courier New" charset="0"/>
              </a:rPr>
              <a:t>()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dirty="0">
                <a:latin typeface="Courier New" charset="0"/>
              </a:rPr>
              <a:t>	23\t3.14 John Smith\</a:t>
            </a:r>
            <a:r>
              <a:rPr lang="en-US" sz="2000" dirty="0" err="1">
                <a:latin typeface="Courier New" charset="0"/>
              </a:rPr>
              <a:t>t"Hello</a:t>
            </a:r>
            <a:r>
              <a:rPr lang="en-US" sz="2000" dirty="0">
                <a:latin typeface="Courier New" charset="0"/>
              </a:rPr>
              <a:t> world"\n</a:t>
            </a:r>
            <a:r>
              <a:rPr lang="en-US" sz="2000" b="1" dirty="0">
                <a:latin typeface="Courier New" charset="0"/>
              </a:rPr>
              <a:t>\t\t45.2  19</a:t>
            </a:r>
            <a:r>
              <a:rPr lang="en-US" sz="2000" dirty="0">
                <a:latin typeface="Courier New" charset="0"/>
              </a:rPr>
              <a:t>\n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b="1" dirty="0">
                <a:latin typeface="Courier New" charset="0"/>
              </a:rPr>
              <a:t>	                                                  ^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The </a:t>
            </a:r>
            <a:r>
              <a:rPr lang="en-US" sz="2400" dirty="0">
                <a:latin typeface="Courier New" charset="0"/>
              </a:rPr>
              <a:t>\</a:t>
            </a:r>
            <a:r>
              <a:rPr lang="en-US" sz="2400" dirty="0" err="1">
                <a:latin typeface="Courier New" charset="0"/>
              </a:rPr>
              <a:t>n</a:t>
            </a:r>
            <a:r>
              <a:rPr lang="en-US" sz="2400" dirty="0"/>
              <a:t> character is consumed but not returned.</a:t>
            </a:r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10/16/12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160, Fall Semester 2012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948B-61DC-B842-A640-5D23223D9A6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processing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997325"/>
          </a:xfrm>
        </p:spPr>
        <p:txBody>
          <a:bodyPr/>
          <a:lstStyle/>
          <a:p>
            <a:r>
              <a:rPr lang="en-US" dirty="0"/>
              <a:t>Write a program that reads a text file and adds line numbers at the beginning of each line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10/16/12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160, Fall Semester 2012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948B-61DC-B842-A640-5D23223D9A6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616325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2000" b="1" dirty="0" err="1">
                <a:solidFill>
                  <a:srgbClr val="B92D00"/>
                </a:solidFill>
                <a:latin typeface="Courier New" charset="0"/>
              </a:rPr>
              <a:t>int</a:t>
            </a:r>
            <a:r>
              <a:rPr lang="en-US" sz="2000" b="1" dirty="0">
                <a:solidFill>
                  <a:srgbClr val="B92D00"/>
                </a:solidFill>
                <a:latin typeface="Courier New" charset="0"/>
              </a:rPr>
              <a:t> count = 0;</a:t>
            </a:r>
          </a:p>
          <a:p>
            <a:pPr>
              <a:lnSpc>
                <a:spcPct val="90000"/>
              </a:lnSpc>
              <a:buNone/>
            </a:pPr>
            <a:r>
              <a:rPr lang="en-US" sz="2000" b="1" dirty="0">
                <a:solidFill>
                  <a:srgbClr val="B92D00"/>
                </a:solidFill>
                <a:latin typeface="Courier New" charset="0"/>
              </a:rPr>
              <a:t>while (</a:t>
            </a:r>
            <a:r>
              <a:rPr lang="en-US" sz="2000" b="1" dirty="0" err="1">
                <a:solidFill>
                  <a:srgbClr val="B92D00"/>
                </a:solidFill>
                <a:latin typeface="Courier New" charset="0"/>
              </a:rPr>
              <a:t>scan.hasNextLine</a:t>
            </a:r>
            <a:r>
              <a:rPr lang="en-US" sz="2000" b="1" dirty="0">
                <a:solidFill>
                  <a:srgbClr val="B92D00"/>
                </a:solidFill>
                <a:latin typeface="Courier New" charset="0"/>
              </a:rPr>
              <a:t>()) {</a:t>
            </a:r>
          </a:p>
          <a:p>
            <a:pPr>
              <a:lnSpc>
                <a:spcPct val="90000"/>
              </a:lnSpc>
              <a:buNone/>
            </a:pPr>
            <a:r>
              <a:rPr lang="en-US" sz="2000" b="1" dirty="0">
                <a:solidFill>
                  <a:srgbClr val="B92D00"/>
                </a:solidFill>
                <a:latin typeface="Courier New" charset="0"/>
              </a:rPr>
              <a:t>  String line = </a:t>
            </a:r>
            <a:r>
              <a:rPr lang="en-US" sz="2000" b="1" dirty="0" err="1">
                <a:solidFill>
                  <a:srgbClr val="B92D00"/>
                </a:solidFill>
                <a:latin typeface="Courier New" charset="0"/>
              </a:rPr>
              <a:t>scan.nextLine</a:t>
            </a:r>
            <a:r>
              <a:rPr lang="en-US" sz="2000" b="1" dirty="0">
                <a:solidFill>
                  <a:srgbClr val="B92D00"/>
                </a:solidFill>
                <a:latin typeface="Courier New" charset="0"/>
              </a:rPr>
              <a:t>();</a:t>
            </a:r>
          </a:p>
          <a:p>
            <a:pPr>
              <a:lnSpc>
                <a:spcPct val="90000"/>
              </a:lnSpc>
              <a:buNone/>
            </a:pPr>
            <a:r>
              <a:rPr lang="en-US" sz="2000" b="1" dirty="0">
                <a:solidFill>
                  <a:srgbClr val="B92D00"/>
                </a:solidFill>
                <a:latin typeface="Courier New" charset="0"/>
              </a:rPr>
              <a:t>  </a:t>
            </a:r>
            <a:r>
              <a:rPr lang="en-US" sz="2000" b="1" dirty="0" err="1">
                <a:solidFill>
                  <a:srgbClr val="B92D00"/>
                </a:solidFill>
                <a:latin typeface="Courier New" charset="0"/>
              </a:rPr>
              <a:t>System.out.println</a:t>
            </a:r>
            <a:r>
              <a:rPr lang="en-US" sz="2000" b="1" dirty="0">
                <a:solidFill>
                  <a:srgbClr val="B92D00"/>
                </a:solidFill>
                <a:latin typeface="Courier New" charset="0"/>
              </a:rPr>
              <a:t>(count + “ “ + line);</a:t>
            </a:r>
          </a:p>
          <a:p>
            <a:pPr>
              <a:lnSpc>
                <a:spcPct val="90000"/>
              </a:lnSpc>
              <a:buNone/>
            </a:pPr>
            <a:r>
              <a:rPr lang="en-US" sz="2000" b="1" dirty="0">
                <a:solidFill>
                  <a:srgbClr val="B92D00"/>
                </a:solidFill>
                <a:latin typeface="Courier New" charset="0"/>
              </a:rPr>
              <a:t>  count++;</a:t>
            </a:r>
          </a:p>
          <a:p>
            <a:pPr>
              <a:lnSpc>
                <a:spcPct val="90000"/>
              </a:lnSpc>
              <a:buNone/>
            </a:pPr>
            <a:r>
              <a:rPr lang="en-US" sz="2000" b="1" dirty="0">
                <a:solidFill>
                  <a:srgbClr val="B92D00"/>
                </a:solidFill>
                <a:latin typeface="Courier New" charset="0"/>
              </a:rPr>
              <a:t>}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10/16/12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160, Fall Semester 2012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948B-61DC-B842-A640-5D23223D9A6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7675"/>
            <a:ext cx="8458200" cy="42259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Given a file with the following contents: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400" dirty="0">
                <a:latin typeface="Courier New" charset="0"/>
              </a:rPr>
              <a:t>	123 Susan 12.5 8.1 7.6 3.2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400" dirty="0">
                <a:latin typeface="Courier New" charset="0"/>
              </a:rPr>
              <a:t>	456 Brad 4.0 11.6 6.5 2.7 12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400" dirty="0">
                <a:latin typeface="Courier New" charset="0"/>
              </a:rPr>
              <a:t>	789 Jennifer 8.0 8.0 8.0 8.0 7.5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Consider the task of computing hours worked by each person</a:t>
            </a:r>
          </a:p>
          <a:p>
            <a:pPr lvl="1"/>
            <a:endParaRPr lang="en-US" sz="700" dirty="0"/>
          </a:p>
          <a:p>
            <a:pPr lvl="1"/>
            <a:r>
              <a:rPr lang="en-US" sz="2400" dirty="0"/>
              <a:t>Approach:</a:t>
            </a:r>
          </a:p>
          <a:p>
            <a:pPr lvl="2"/>
            <a:r>
              <a:rPr lang="en-US" sz="2000" dirty="0"/>
              <a:t>Break the input into lines.</a:t>
            </a:r>
          </a:p>
          <a:p>
            <a:pPr lvl="2"/>
            <a:r>
              <a:rPr lang="en-US" sz="2000" dirty="0"/>
              <a:t>Break each line into tokens.</a:t>
            </a:r>
          </a:p>
          <a:p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10/16/12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160, Fall Semester 2012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948B-61DC-B842-A640-5D23223D9A6C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Scanner on strings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686800" cy="414972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400" dirty="0"/>
              <a:t>A </a:t>
            </a:r>
            <a:r>
              <a:rPr lang="en-US" sz="2400" b="1" dirty="0">
                <a:solidFill>
                  <a:srgbClr val="B92D00"/>
                </a:solidFill>
                <a:latin typeface="Courier New" charset="0"/>
              </a:rPr>
              <a:t>Scanner</a:t>
            </a:r>
            <a:r>
              <a:rPr lang="en-US" sz="2400" dirty="0">
                <a:solidFill>
                  <a:srgbClr val="B92D00"/>
                </a:solidFill>
              </a:rPr>
              <a:t> </a:t>
            </a:r>
            <a:r>
              <a:rPr lang="en-US" sz="2400" dirty="0"/>
              <a:t>can tokenize a </a:t>
            </a:r>
            <a:r>
              <a:rPr lang="en-US" sz="2400" b="1" dirty="0">
                <a:solidFill>
                  <a:srgbClr val="B92D00"/>
                </a:solidFill>
                <a:latin typeface="Courier New" charset="0"/>
              </a:rPr>
              <a:t>String</a:t>
            </a:r>
            <a:r>
              <a:rPr lang="en-US" sz="2400" dirty="0"/>
              <a:t>, such as a line of a file.</a:t>
            </a:r>
            <a:endParaRPr lang="en-US" sz="2400" dirty="0">
              <a:latin typeface="Courier New" charset="0"/>
            </a:endParaRPr>
          </a:p>
          <a:p>
            <a:pPr lvl="1">
              <a:lnSpc>
                <a:spcPct val="80000"/>
              </a:lnSpc>
              <a:buNone/>
            </a:pPr>
            <a:endParaRPr lang="en-US" sz="2000" dirty="0">
              <a:latin typeface="Courier New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2400" dirty="0">
                <a:latin typeface="Courier New" charset="0"/>
              </a:rPr>
              <a:t>	Scanner </a:t>
            </a:r>
            <a:r>
              <a:rPr lang="en-US" sz="2400" b="1" i="1" dirty="0"/>
              <a:t>&lt;name&gt;</a:t>
            </a:r>
            <a:r>
              <a:rPr lang="en-US" sz="2400" dirty="0">
                <a:latin typeface="Courier New" charset="0"/>
              </a:rPr>
              <a:t> = new Scanner(</a:t>
            </a:r>
            <a:r>
              <a:rPr lang="en-US" sz="2400" b="1" i="1" dirty="0"/>
              <a:t>&lt;String&gt;</a:t>
            </a:r>
            <a:r>
              <a:rPr lang="en-US" sz="2400" dirty="0">
                <a:latin typeface="Courier New" charset="0"/>
              </a:rPr>
              <a:t>);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400" dirty="0">
                <a:latin typeface="Courier New" charset="0"/>
              </a:rPr>
              <a:t> 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Example:</a:t>
            </a:r>
          </a:p>
          <a:p>
            <a:pPr lvl="1">
              <a:lnSpc>
                <a:spcPct val="80000"/>
              </a:lnSpc>
              <a:buNone/>
            </a:pPr>
            <a:endParaRPr lang="en-US" sz="700" dirty="0">
              <a:latin typeface="Courier New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2400" dirty="0">
                <a:latin typeface="Courier New" charset="0"/>
              </a:rPr>
              <a:t>	</a:t>
            </a:r>
            <a:r>
              <a:rPr lang="en-US" sz="2000" dirty="0">
                <a:latin typeface="Courier New" charset="0"/>
              </a:rPr>
              <a:t>String text = "1.4 3.2 hello 9 27.5";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dirty="0">
                <a:latin typeface="Courier New" charset="0"/>
              </a:rPr>
              <a:t>	Scanner scan = </a:t>
            </a:r>
            <a:r>
              <a:rPr lang="en-US" sz="2000" b="1" dirty="0">
                <a:latin typeface="Courier New" charset="0"/>
              </a:rPr>
              <a:t>new </a:t>
            </a:r>
            <a:r>
              <a:rPr lang="en-US" sz="2000" b="1" dirty="0" err="1">
                <a:latin typeface="Courier New" charset="0"/>
              </a:rPr>
              <a:t>Scanner(text</a:t>
            </a:r>
            <a:r>
              <a:rPr lang="en-US" sz="2000" b="1" dirty="0">
                <a:latin typeface="Courier New" charset="0"/>
              </a:rPr>
              <a:t>)</a:t>
            </a:r>
            <a:r>
              <a:rPr lang="en-US" sz="2000" dirty="0">
                <a:latin typeface="Courier New" charset="0"/>
              </a:rPr>
              <a:t>;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dirty="0">
                <a:latin typeface="Courier New" charset="0"/>
              </a:rPr>
              <a:t>	</a:t>
            </a:r>
            <a:r>
              <a:rPr lang="en-US" sz="2000" dirty="0" err="1">
                <a:latin typeface="Courier New" charset="0"/>
              </a:rPr>
              <a:t>System.out.println(scan.next</a:t>
            </a:r>
            <a:r>
              <a:rPr lang="en-US" sz="2000" dirty="0">
                <a:latin typeface="Courier New" charset="0"/>
              </a:rPr>
              <a:t>());     // 1.4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dirty="0">
                <a:latin typeface="Courier New" charset="0"/>
              </a:rPr>
              <a:t>	</a:t>
            </a:r>
            <a:r>
              <a:rPr lang="en-US" sz="2000" dirty="0" err="1">
                <a:latin typeface="Courier New" charset="0"/>
              </a:rPr>
              <a:t>System.out.println(scan.next</a:t>
            </a:r>
            <a:r>
              <a:rPr lang="en-US" sz="2000" dirty="0">
                <a:latin typeface="Courier New" charset="0"/>
              </a:rPr>
              <a:t>());     // 3.2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dirty="0">
                <a:latin typeface="Courier New" charset="0"/>
              </a:rPr>
              <a:t>	</a:t>
            </a:r>
            <a:r>
              <a:rPr lang="en-US" sz="2000" dirty="0" err="1">
                <a:latin typeface="Courier New" charset="0"/>
              </a:rPr>
              <a:t>System.out.println(scan.next</a:t>
            </a:r>
            <a:r>
              <a:rPr lang="en-US" sz="2000" dirty="0">
                <a:latin typeface="Courier New" charset="0"/>
              </a:rPr>
              <a:t>());     // hello</a:t>
            </a:r>
          </a:p>
          <a:p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10/16/12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160, Fall Semester 2012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948B-61DC-B842-A640-5D23223D9A6C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Tokenize an entire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We can use string </a:t>
            </a:r>
            <a:r>
              <a:rPr lang="en-US" sz="2400" b="1" dirty="0">
                <a:solidFill>
                  <a:srgbClr val="B92D00"/>
                </a:solidFill>
                <a:latin typeface="Courier New" charset="0"/>
              </a:rPr>
              <a:t>Scanner(s)</a:t>
            </a:r>
            <a:r>
              <a:rPr lang="en-US" sz="2400" dirty="0">
                <a:solidFill>
                  <a:srgbClr val="B92D00"/>
                </a:solidFill>
              </a:rPr>
              <a:t> </a:t>
            </a:r>
            <a:r>
              <a:rPr lang="en-US" sz="2400" dirty="0"/>
              <a:t>to tokenize each line of a file:</a:t>
            </a:r>
          </a:p>
          <a:p>
            <a:pPr lvl="1">
              <a:buNone/>
            </a:pPr>
            <a:endParaRPr lang="en-US" sz="700" dirty="0">
              <a:latin typeface="Courier New" charset="0"/>
            </a:endParaRPr>
          </a:p>
          <a:p>
            <a:pPr lvl="1">
              <a:buNone/>
            </a:pPr>
            <a:r>
              <a:rPr lang="en-US" sz="2000" dirty="0">
                <a:latin typeface="Courier New" charset="0"/>
              </a:rPr>
              <a:t>Scanner scan = new Scanner(new File(</a:t>
            </a:r>
            <a:r>
              <a:rPr lang="en-US" sz="2000" b="1" i="1" dirty="0"/>
              <a:t>&lt;file name</a:t>
            </a:r>
            <a:r>
              <a:rPr lang="en-US" sz="2000" dirty="0">
                <a:latin typeface="Courier New" charset="0"/>
              </a:rPr>
              <a:t>));</a:t>
            </a:r>
          </a:p>
          <a:p>
            <a:pPr lvl="1">
              <a:buNone/>
            </a:pPr>
            <a:r>
              <a:rPr lang="en-US" sz="2000" dirty="0">
                <a:latin typeface="Courier New" charset="0"/>
              </a:rPr>
              <a:t>while (</a:t>
            </a:r>
            <a:r>
              <a:rPr lang="en-US" sz="2000" dirty="0" err="1">
                <a:latin typeface="Courier New" charset="0"/>
              </a:rPr>
              <a:t>scan.hasNextLine</a:t>
            </a:r>
            <a:r>
              <a:rPr lang="en-US" sz="2000" dirty="0">
                <a:latin typeface="Courier New" charset="0"/>
              </a:rPr>
              <a:t>()) {</a:t>
            </a:r>
          </a:p>
          <a:p>
            <a:pPr lvl="1">
              <a:buNone/>
            </a:pPr>
            <a:r>
              <a:rPr lang="en-US" sz="2000" dirty="0">
                <a:latin typeface="Courier New" charset="0"/>
              </a:rPr>
              <a:t>    String line = </a:t>
            </a:r>
            <a:r>
              <a:rPr lang="en-US" sz="2000" dirty="0" err="1">
                <a:latin typeface="Courier New" charset="0"/>
              </a:rPr>
              <a:t>scan.nextLine</a:t>
            </a:r>
            <a:r>
              <a:rPr lang="en-US" sz="2000" dirty="0">
                <a:latin typeface="Courier New" charset="0"/>
              </a:rPr>
              <a:t>();</a:t>
            </a:r>
          </a:p>
          <a:p>
            <a:pPr lvl="1">
              <a:buNone/>
            </a:pPr>
            <a:r>
              <a:rPr lang="en-US" sz="2000" b="1" dirty="0">
                <a:latin typeface="Courier New" charset="0"/>
              </a:rPr>
              <a:t>    Scanner </a:t>
            </a:r>
            <a:r>
              <a:rPr lang="en-US" sz="2000" b="1" dirty="0" err="1">
                <a:latin typeface="Courier New" charset="0"/>
              </a:rPr>
              <a:t>lineScan</a:t>
            </a:r>
            <a:r>
              <a:rPr lang="en-US" sz="2000" b="1" dirty="0">
                <a:latin typeface="Courier New" charset="0"/>
              </a:rPr>
              <a:t> = new </a:t>
            </a:r>
            <a:r>
              <a:rPr lang="en-US" sz="2000" b="1" dirty="0" err="1">
                <a:latin typeface="Courier New" charset="0"/>
              </a:rPr>
              <a:t>Scanner(line</a:t>
            </a:r>
            <a:r>
              <a:rPr lang="en-US" sz="2000" b="1" dirty="0">
                <a:latin typeface="Courier New" charset="0"/>
              </a:rPr>
              <a:t>);</a:t>
            </a:r>
          </a:p>
          <a:p>
            <a:pPr lvl="1">
              <a:buNone/>
            </a:pPr>
            <a:r>
              <a:rPr lang="en-US" sz="2000" b="1" dirty="0">
                <a:latin typeface="Courier New" charset="0"/>
              </a:rPr>
              <a:t>    </a:t>
            </a:r>
            <a:r>
              <a:rPr lang="en-US" sz="2000" b="1" i="1" dirty="0"/>
              <a:t>&lt;process this line...&gt;</a:t>
            </a:r>
            <a:r>
              <a:rPr lang="en-US" sz="2000" b="1" dirty="0">
                <a:latin typeface="Courier New" charset="0"/>
              </a:rPr>
              <a:t>;</a:t>
            </a:r>
          </a:p>
          <a:p>
            <a:pPr lvl="1">
              <a:buNone/>
            </a:pPr>
            <a:r>
              <a:rPr lang="en-US" sz="2000" dirty="0">
                <a:latin typeface="Courier New" charset="0"/>
              </a:rPr>
              <a:t>}</a:t>
            </a:r>
            <a:endParaRPr lang="en-US" sz="2000" dirty="0"/>
          </a:p>
          <a:p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10/16/12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160, Fall Semester 2012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948B-61DC-B842-A640-5D23223D9A6C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585" y="1780447"/>
            <a:ext cx="86868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Some methods in the </a:t>
            </a:r>
            <a:r>
              <a:rPr lang="en-US" sz="2400" b="1" dirty="0">
                <a:solidFill>
                  <a:srgbClr val="B92D00"/>
                </a:solidFill>
                <a:latin typeface="Courier New" charset="0"/>
              </a:rPr>
              <a:t>File</a:t>
            </a:r>
            <a:r>
              <a:rPr lang="en-US" sz="2400" dirty="0">
                <a:solidFill>
                  <a:srgbClr val="B92D00"/>
                </a:solidFill>
              </a:rPr>
              <a:t> </a:t>
            </a:r>
            <a:r>
              <a:rPr lang="en-US" sz="2400" dirty="0"/>
              <a:t>class:</a:t>
            </a:r>
            <a:endParaRPr lang="en-US" sz="2400" dirty="0">
              <a:latin typeface="Courier New" charset="0"/>
            </a:endParaRPr>
          </a:p>
          <a:p>
            <a:endParaRPr lang="en-US" sz="2400" dirty="0"/>
          </a:p>
        </p:txBody>
      </p:sp>
      <p:graphicFrame>
        <p:nvGraphicFramePr>
          <p:cNvPr id="5" name="Group 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040670"/>
              </p:ext>
            </p:extLst>
          </p:nvPr>
        </p:nvGraphicFramePr>
        <p:xfrm>
          <a:off x="597950" y="2283666"/>
          <a:ext cx="8241250" cy="4040775"/>
        </p:xfrm>
        <a:graphic>
          <a:graphicData uri="http://schemas.openxmlformats.org/drawingml/2006/table">
            <a:tbl>
              <a:tblPr/>
              <a:tblGrid>
                <a:gridCol w="3364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7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89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Method 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9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B92D00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canRead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B92D00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returns whether file can be read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89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B92D00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delete()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removes file from disk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89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B92D00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exists()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whether this file exists on disk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89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B92D00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getName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B92D00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returns name of file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89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B92D00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length()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returns number of characters in file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89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B92D00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renameTo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B92D00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(</a:t>
                      </a: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B92D0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filename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B92D00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changes name of file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10/16/12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160, Fall Semester 2012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948B-61DC-B842-A640-5D23223D9A6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8863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534400" cy="41497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Example: Count the tokens on each line of a file.</a:t>
            </a:r>
          </a:p>
          <a:p>
            <a:pPr lvl="1">
              <a:lnSpc>
                <a:spcPct val="80000"/>
              </a:lnSpc>
              <a:buNone/>
            </a:pPr>
            <a:endParaRPr lang="en-US" sz="800" dirty="0">
              <a:latin typeface="Courier New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2000" dirty="0">
                <a:latin typeface="Courier New" charset="0"/>
              </a:rPr>
              <a:t>	</a:t>
            </a:r>
            <a:r>
              <a:rPr lang="en-US" sz="2000" b="1" dirty="0">
                <a:latin typeface="Courier New" charset="0"/>
              </a:rPr>
              <a:t>Scanner scan = new Scanner(new File("</a:t>
            </a:r>
            <a:r>
              <a:rPr lang="en-US" sz="2000" b="1" dirty="0" err="1">
                <a:latin typeface="Courier New" charset="0"/>
              </a:rPr>
              <a:t>input.txt</a:t>
            </a:r>
            <a:r>
              <a:rPr lang="en-US" sz="2000" b="1" dirty="0">
                <a:latin typeface="Courier New" charset="0"/>
              </a:rPr>
              <a:t>"));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charset="0"/>
              </a:rPr>
              <a:t>	while (</a:t>
            </a:r>
            <a:r>
              <a:rPr lang="en-US" sz="2000" b="1" dirty="0" err="1">
                <a:latin typeface="Courier New" charset="0"/>
              </a:rPr>
              <a:t>scan.hasNextLine</a:t>
            </a:r>
            <a:r>
              <a:rPr lang="en-US" sz="2000" b="1" dirty="0">
                <a:latin typeface="Courier New" charset="0"/>
              </a:rPr>
              <a:t>()) {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charset="0"/>
              </a:rPr>
              <a:t>	    String line = </a:t>
            </a:r>
            <a:r>
              <a:rPr lang="en-US" sz="2000" b="1" dirty="0" err="1">
                <a:latin typeface="Courier New" charset="0"/>
              </a:rPr>
              <a:t>scan.nextLine</a:t>
            </a:r>
            <a:r>
              <a:rPr lang="en-US" sz="2000" b="1" dirty="0">
                <a:latin typeface="Courier New" charset="0"/>
              </a:rPr>
              <a:t>();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charset="0"/>
              </a:rPr>
              <a:t>	    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Scanner </a:t>
            </a:r>
            <a:r>
              <a:rPr lang="en-US" sz="2000" b="1" dirty="0" err="1">
                <a:solidFill>
                  <a:schemeClr val="accent6"/>
                </a:solidFill>
                <a:latin typeface="Courier New" charset="0"/>
              </a:rPr>
              <a:t>lineScan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 = new </a:t>
            </a:r>
            <a:r>
              <a:rPr lang="en-US" sz="2000" b="1" dirty="0" err="1">
                <a:solidFill>
                  <a:schemeClr val="accent6"/>
                </a:solidFill>
                <a:latin typeface="Courier New" charset="0"/>
              </a:rPr>
              <a:t>Scanner(line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);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	    </a:t>
            </a:r>
            <a:r>
              <a:rPr lang="en-US" sz="2000" b="1" dirty="0" err="1">
                <a:solidFill>
                  <a:schemeClr val="accent6"/>
                </a:solidFill>
                <a:latin typeface="Courier New" charset="0"/>
              </a:rPr>
              <a:t>int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 count = 0;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	    while (</a:t>
            </a:r>
            <a:r>
              <a:rPr lang="en-US" sz="2000" b="1" dirty="0" err="1">
                <a:solidFill>
                  <a:schemeClr val="accent6"/>
                </a:solidFill>
                <a:latin typeface="Courier New" charset="0"/>
              </a:rPr>
              <a:t>lineScan.hasNext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()) {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	        String token = </a:t>
            </a:r>
            <a:r>
              <a:rPr lang="en-US" sz="2000" b="1" dirty="0" err="1">
                <a:solidFill>
                  <a:schemeClr val="accent6"/>
                </a:solidFill>
                <a:latin typeface="Courier New" charset="0"/>
              </a:rPr>
              <a:t>lineScan.next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();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	        count++;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	    }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charset="0"/>
              </a:rPr>
              <a:t>	    </a:t>
            </a:r>
            <a:r>
              <a:rPr lang="en-US" sz="2000" b="1" dirty="0" err="1">
                <a:latin typeface="Courier New" charset="0"/>
              </a:rPr>
              <a:t>System.out.println</a:t>
            </a:r>
            <a:r>
              <a:rPr lang="en-US" sz="2000" b="1" dirty="0">
                <a:latin typeface="Courier New" charset="0"/>
              </a:rPr>
              <a:t>("Line has “+count+" tokens");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charset="0"/>
              </a:rPr>
              <a:t>	}</a:t>
            </a:r>
            <a:endParaRPr lang="en-US" b="1" dirty="0"/>
          </a:p>
        </p:txBody>
      </p:sp>
      <p:graphicFrame>
        <p:nvGraphicFramePr>
          <p:cNvPr id="4" name="Group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8059605"/>
              </p:ext>
            </p:extLst>
          </p:nvPr>
        </p:nvGraphicFramePr>
        <p:xfrm>
          <a:off x="228600" y="5638800"/>
          <a:ext cx="8686800" cy="774192"/>
        </p:xfrm>
        <a:graphic>
          <a:graphicData uri="http://schemas.openxmlformats.org/drawingml/2006/table">
            <a:tbl>
              <a:tblPr/>
              <a:tblGrid>
                <a:gridCol w="5222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63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Input file </a:t>
                      </a:r>
                      <a:r>
                        <a:rPr kumimoji="0" lang="en-US" sz="1400" b="0" i="0" u="sng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input.txt</a:t>
                      </a:r>
                      <a:r>
                        <a:rPr kumimoji="0" 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23 3.14 John Smith "Hello world"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  45.2	  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Output to console: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Line has 6 tokens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Line has 2 tokens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10/16/12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160, Fall Semester 2012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948B-61DC-B842-A640-5D23223D9A6C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Opening a file for writing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354" y="1472132"/>
            <a:ext cx="8686800" cy="4073525"/>
          </a:xfrm>
        </p:spPr>
        <p:txBody>
          <a:bodyPr/>
          <a:lstStyle/>
          <a:p>
            <a:pPr lvl="1"/>
            <a:endParaRPr lang="en-US" sz="2000" dirty="0"/>
          </a:p>
          <a:p>
            <a:r>
              <a:rPr lang="en-US" sz="2400" dirty="0"/>
              <a:t>Same story as reading, we must handle exceptions:</a:t>
            </a:r>
          </a:p>
          <a:p>
            <a:pPr lvl="1"/>
            <a:endParaRPr lang="en-US" sz="600" dirty="0"/>
          </a:p>
          <a:p>
            <a:pPr lvl="1">
              <a:buNone/>
            </a:pPr>
            <a:r>
              <a:rPr lang="en-US" sz="2000" b="1" dirty="0">
                <a:latin typeface="Courier New" charset="0"/>
              </a:rPr>
              <a:t>public static void main(String[] </a:t>
            </a:r>
            <a:r>
              <a:rPr lang="en-US" sz="2000" b="1" dirty="0" err="1">
                <a:latin typeface="Courier New" charset="0"/>
              </a:rPr>
              <a:t>args</a:t>
            </a:r>
            <a:r>
              <a:rPr lang="en-US" sz="2000" b="1" dirty="0">
                <a:latin typeface="Courier New" charset="0"/>
              </a:rPr>
              <a:t>) {</a:t>
            </a:r>
          </a:p>
          <a:p>
            <a:pPr lvl="1">
              <a:buNone/>
            </a:pPr>
            <a:endParaRPr lang="en-US" sz="400" b="1" dirty="0">
              <a:latin typeface="Courier New" charset="0"/>
            </a:endParaRPr>
          </a:p>
          <a:p>
            <a:pPr lvl="1">
              <a:buNone/>
            </a:pPr>
            <a:r>
              <a:rPr lang="en-US" sz="2000" b="1" dirty="0">
                <a:latin typeface="Courier New" charset="0"/>
              </a:rPr>
              <a:t>  	try {</a:t>
            </a:r>
          </a:p>
          <a:p>
            <a:pPr lvl="1">
              <a:buNone/>
            </a:pPr>
            <a:r>
              <a:rPr lang="en-US" sz="2000" b="1" dirty="0">
                <a:latin typeface="Courier New" charset="0"/>
              </a:rPr>
              <a:t>		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File file = new File(“</a:t>
            </a:r>
            <a:r>
              <a:rPr lang="en-US" sz="2000" b="1" dirty="0" err="1">
                <a:solidFill>
                  <a:schemeClr val="accent6"/>
                </a:solidFill>
                <a:latin typeface="Courier New" charset="0"/>
              </a:rPr>
              <a:t>output.txt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”);</a:t>
            </a:r>
          </a:p>
          <a:p>
            <a:pPr lvl="1">
              <a:buNone/>
            </a:pP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		</a:t>
            </a:r>
            <a:r>
              <a:rPr lang="en-US" sz="2000" b="1" dirty="0" err="1">
                <a:solidFill>
                  <a:schemeClr val="accent6"/>
                </a:solidFill>
                <a:latin typeface="Courier New" charset="0"/>
              </a:rPr>
              <a:t>PrintWriter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 output = new </a:t>
            </a:r>
            <a:r>
              <a:rPr lang="en-US" sz="2000" b="1" dirty="0" err="1">
                <a:solidFill>
                  <a:schemeClr val="accent6"/>
                </a:solidFill>
                <a:latin typeface="Courier New" charset="0"/>
              </a:rPr>
              <a:t>PrintWriter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(file);</a:t>
            </a:r>
          </a:p>
          <a:p>
            <a:pPr lvl="1">
              <a:buNone/>
            </a:pP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	 	</a:t>
            </a:r>
            <a:r>
              <a:rPr lang="en-US" sz="2000" b="1" dirty="0" err="1">
                <a:solidFill>
                  <a:schemeClr val="accent6"/>
                </a:solidFill>
                <a:latin typeface="Courier New" charset="0"/>
              </a:rPr>
              <a:t>output.println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(“Integer number: ” + 987654);</a:t>
            </a:r>
          </a:p>
          <a:p>
            <a:pPr marL="0" indent="0">
              <a:buNone/>
            </a:pPr>
            <a:r>
              <a:rPr lang="en-US" sz="2000" b="1" dirty="0">
                <a:latin typeface="Courier New" charset="0"/>
              </a:rPr>
              <a:t>	...</a:t>
            </a:r>
          </a:p>
          <a:p>
            <a:pPr lvl="1">
              <a:buNone/>
            </a:pPr>
            <a:r>
              <a:rPr lang="en-US" sz="2000" b="1" dirty="0">
                <a:latin typeface="Courier New" charset="0"/>
              </a:rPr>
              <a:t>	} catch (</a:t>
            </a:r>
            <a:r>
              <a:rPr lang="en-US" sz="2000" b="1" dirty="0" err="1">
                <a:latin typeface="Courier New" charset="0"/>
              </a:rPr>
              <a:t>IOException</a:t>
            </a:r>
            <a:r>
              <a:rPr lang="en-US" sz="2000" b="1" dirty="0">
                <a:latin typeface="Courier New" charset="0"/>
              </a:rPr>
              <a:t> e) {</a:t>
            </a:r>
          </a:p>
          <a:p>
            <a:pPr lvl="1">
              <a:buNone/>
            </a:pPr>
            <a:r>
              <a:rPr lang="en-US" sz="2000" b="1" dirty="0">
                <a:latin typeface="Courier New" charset="0"/>
              </a:rPr>
              <a:t>		</a:t>
            </a:r>
            <a:r>
              <a:rPr lang="en-US" sz="2000" b="1" dirty="0" err="1">
                <a:latin typeface="Courier New" charset="0"/>
              </a:rPr>
              <a:t>System.out.println</a:t>
            </a:r>
            <a:r>
              <a:rPr lang="en-US" sz="2000" b="1" dirty="0">
                <a:latin typeface="Courier New" charset="0"/>
              </a:rPr>
              <a:t>(“Unable to write </a:t>
            </a:r>
            <a:r>
              <a:rPr lang="en-US" sz="2000" b="1" dirty="0" err="1">
                <a:latin typeface="Courier New" charset="0"/>
              </a:rPr>
              <a:t>output.txt</a:t>
            </a:r>
            <a:r>
              <a:rPr lang="en-US" sz="2000" b="1" dirty="0">
                <a:latin typeface="Courier New" charset="0"/>
              </a:rPr>
              <a:t>”);</a:t>
            </a:r>
          </a:p>
          <a:p>
            <a:pPr lvl="1">
              <a:buNone/>
            </a:pPr>
            <a:r>
              <a:rPr lang="en-US" sz="2000" b="1" dirty="0">
                <a:latin typeface="Courier New" charset="0"/>
              </a:rPr>
              <a:t>		</a:t>
            </a:r>
            <a:r>
              <a:rPr lang="en-US" sz="2000" b="1" dirty="0" err="1">
                <a:latin typeface="Courier New" charset="0"/>
              </a:rPr>
              <a:t>System.exit</a:t>
            </a:r>
            <a:r>
              <a:rPr lang="en-US" sz="2000" b="1" dirty="0">
                <a:latin typeface="Courier New" charset="0"/>
              </a:rPr>
              <a:t>(-1);</a:t>
            </a:r>
          </a:p>
          <a:p>
            <a:pPr lvl="1">
              <a:buNone/>
            </a:pPr>
            <a:r>
              <a:rPr lang="en-US" sz="2000" b="1" dirty="0">
                <a:latin typeface="Courier New" charset="0"/>
              </a:rPr>
              <a:t>	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10/16/12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160, Fall Semester 2012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948B-61DC-B842-A640-5D23223D9A6C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2711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output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354" y="1472132"/>
            <a:ext cx="8686800" cy="4073525"/>
          </a:xfrm>
        </p:spPr>
        <p:txBody>
          <a:bodyPr/>
          <a:lstStyle/>
          <a:p>
            <a:pPr lvl="1"/>
            <a:endParaRPr lang="en-US" sz="2000" dirty="0"/>
          </a:p>
          <a:p>
            <a:r>
              <a:rPr lang="en-US" sz="2400" dirty="0"/>
              <a:t>You can output all the same things as you would with </a:t>
            </a:r>
            <a:r>
              <a:rPr lang="en-US" sz="2400" dirty="0" err="1"/>
              <a:t>System.out.println</a:t>
            </a:r>
            <a:r>
              <a:rPr lang="en-US" sz="2400" dirty="0"/>
              <a:t>:</a:t>
            </a:r>
          </a:p>
          <a:p>
            <a:r>
              <a:rPr lang="en-US" sz="2400" dirty="0"/>
              <a:t>Discussion so far has been limited to text files.</a:t>
            </a:r>
          </a:p>
          <a:p>
            <a:pPr>
              <a:buNone/>
            </a:pPr>
            <a:endParaRPr lang="en-US" sz="600" b="1" dirty="0">
              <a:solidFill>
                <a:schemeClr val="accent6"/>
              </a:solidFill>
              <a:latin typeface="Courier New"/>
              <a:cs typeface="Courier New"/>
            </a:endParaRPr>
          </a:p>
          <a:p>
            <a:pPr>
              <a:buNone/>
            </a:pPr>
            <a:r>
              <a:rPr lang="en-US" sz="2000" b="1" dirty="0">
                <a:solidFill>
                  <a:schemeClr val="accent6"/>
                </a:solidFill>
                <a:latin typeface="Courier New"/>
                <a:cs typeface="Courier New"/>
              </a:rPr>
              <a:t>  </a:t>
            </a:r>
            <a:r>
              <a:rPr lang="en-US" sz="2000" b="1" dirty="0" err="1">
                <a:solidFill>
                  <a:schemeClr val="accent6"/>
                </a:solidFill>
                <a:latin typeface="Courier New"/>
                <a:cs typeface="Courier New"/>
              </a:rPr>
              <a:t>output.println</a:t>
            </a:r>
            <a:r>
              <a:rPr lang="en-US" sz="2000" b="1" dirty="0">
                <a:solidFill>
                  <a:schemeClr val="accent6"/>
                </a:solidFill>
                <a:latin typeface="Courier New"/>
                <a:cs typeface="Courier New"/>
              </a:rPr>
              <a:t>(”Double: " + </a:t>
            </a:r>
            <a:r>
              <a:rPr lang="en-US" sz="2000" b="1" dirty="0" err="1">
                <a:solidFill>
                  <a:schemeClr val="accent6"/>
                </a:solidFill>
                <a:latin typeface="Courier New"/>
                <a:cs typeface="Courier New"/>
              </a:rPr>
              <a:t>fmt.format</a:t>
            </a:r>
            <a:r>
              <a:rPr lang="en-US" sz="2000" b="1" dirty="0">
                <a:solidFill>
                  <a:schemeClr val="accent6"/>
                </a:solidFill>
                <a:latin typeface="Courier New"/>
                <a:cs typeface="Courier New"/>
              </a:rPr>
              <a:t>(123.456));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6"/>
                </a:solidFill>
                <a:latin typeface="Courier New"/>
                <a:cs typeface="Courier New"/>
              </a:rPr>
              <a:t>  </a:t>
            </a:r>
            <a:r>
              <a:rPr lang="en-US" sz="2000" b="1" dirty="0" err="1">
                <a:solidFill>
                  <a:schemeClr val="accent6"/>
                </a:solidFill>
                <a:latin typeface="Courier New"/>
                <a:cs typeface="Courier New"/>
              </a:rPr>
              <a:t>output.println</a:t>
            </a:r>
            <a:r>
              <a:rPr lang="en-US" sz="2000" b="1" dirty="0">
                <a:solidFill>
                  <a:schemeClr val="accent6"/>
                </a:solidFill>
                <a:latin typeface="Courier New"/>
                <a:cs typeface="Courier New"/>
              </a:rPr>
              <a:t>("Integer: " + 987654);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6"/>
                </a:solidFill>
                <a:latin typeface="Courier New"/>
                <a:cs typeface="Courier New"/>
              </a:rPr>
              <a:t>  </a:t>
            </a:r>
            <a:r>
              <a:rPr lang="en-US" sz="2000" b="1" dirty="0" err="1">
                <a:solidFill>
                  <a:schemeClr val="accent6"/>
                </a:solidFill>
                <a:latin typeface="Courier New"/>
                <a:cs typeface="Courier New"/>
              </a:rPr>
              <a:t>output.println</a:t>
            </a:r>
            <a:r>
              <a:rPr lang="en-US" sz="2000" b="1" dirty="0">
                <a:solidFill>
                  <a:schemeClr val="accent6"/>
                </a:solidFill>
                <a:latin typeface="Courier New"/>
                <a:cs typeface="Courier New"/>
              </a:rPr>
              <a:t>("String: " + "Hello There");</a:t>
            </a:r>
          </a:p>
          <a:p>
            <a:r>
              <a:rPr lang="en-US" sz="2400" dirty="0"/>
              <a:t>Binary files store data as numbers, not characters.</a:t>
            </a:r>
          </a:p>
          <a:p>
            <a:r>
              <a:rPr lang="en-US" sz="2400" dirty="0"/>
              <a:t>Binary files are not human readable, but more efficient.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10/16/12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160, Fall Semester 2012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948B-61DC-B842-A640-5D23223D9A6C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621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Scanner reminder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6925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The </a:t>
            </a:r>
            <a:r>
              <a:rPr lang="en-US" sz="2400" b="1" dirty="0">
                <a:solidFill>
                  <a:schemeClr val="tx2"/>
                </a:solidFill>
              </a:rPr>
              <a:t>Scanner</a:t>
            </a:r>
            <a:r>
              <a:rPr lang="en-US" sz="2400" b="1" dirty="0"/>
              <a:t> </a:t>
            </a:r>
            <a:r>
              <a:rPr lang="en-US" sz="2400" dirty="0"/>
              <a:t>class reads input and </a:t>
            </a:r>
            <a:r>
              <a:rPr lang="en-US" sz="2400" dirty="0">
                <a:solidFill>
                  <a:srgbClr val="333333"/>
                </a:solidFill>
              </a:rPr>
              <a:t>processes strings and numbers from the user.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When constructor is called with </a:t>
            </a:r>
            <a:r>
              <a:rPr lang="en-US" sz="2400" b="1" dirty="0" err="1">
                <a:solidFill>
                  <a:schemeClr val="tx2"/>
                </a:solidFill>
              </a:rPr>
              <a:t>System.in</a:t>
            </a:r>
            <a:r>
              <a:rPr lang="en-US" sz="2400" dirty="0">
                <a:solidFill>
                  <a:srgbClr val="333333"/>
                </a:solidFill>
              </a:rPr>
              <a:t>, the character stream is input typed to the console. </a:t>
            </a:r>
            <a:endParaRPr lang="en-US" sz="2400" dirty="0"/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2400" dirty="0"/>
              <a:t>Instantiate </a:t>
            </a:r>
            <a:r>
              <a:rPr lang="en-US" sz="2400" b="1" dirty="0">
                <a:solidFill>
                  <a:schemeClr val="tx2"/>
                </a:solidFill>
              </a:rPr>
              <a:t>Scanner</a:t>
            </a:r>
            <a:r>
              <a:rPr lang="en-US" sz="2400" b="1" dirty="0"/>
              <a:t> </a:t>
            </a:r>
            <a:r>
              <a:rPr lang="en-US" sz="2400" dirty="0"/>
              <a:t>by passing the input character stream to the constructor:</a:t>
            </a:r>
            <a:endParaRPr lang="en-US" sz="2400" dirty="0">
              <a:solidFill>
                <a:srgbClr val="B92D00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spcAft>
                <a:spcPts val="600"/>
              </a:spcAft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b="1" dirty="0">
                <a:solidFill>
                  <a:srgbClr val="B92D00"/>
                </a:solidFill>
                <a:latin typeface="Courier"/>
                <a:cs typeface="Courier"/>
              </a:rPr>
              <a:t>Scanner scan = new Scanner(</a:t>
            </a:r>
            <a:r>
              <a:rPr lang="en-US" sz="2400" b="1" dirty="0" err="1">
                <a:solidFill>
                  <a:srgbClr val="B92D00"/>
                </a:solidFill>
                <a:latin typeface="Courier"/>
                <a:cs typeface="Courier"/>
              </a:rPr>
              <a:t>System.in</a:t>
            </a:r>
            <a:r>
              <a:rPr lang="en-US" sz="2400" b="1" dirty="0">
                <a:solidFill>
                  <a:srgbClr val="B92D00"/>
                </a:solidFill>
                <a:latin typeface="Courier"/>
                <a:cs typeface="Courier"/>
              </a:rPr>
              <a:t>);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10/16/12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160, Fall Semester 2012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948B-61DC-B842-A640-5D23223D9A6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Scanner reminder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7687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Common methods called on </a:t>
            </a:r>
            <a:r>
              <a:rPr lang="en-US" sz="2800" b="1" dirty="0">
                <a:solidFill>
                  <a:schemeClr val="tx2"/>
                </a:solidFill>
              </a:rPr>
              <a:t>Scanner</a:t>
            </a:r>
            <a:r>
              <a:rPr lang="en-US" sz="2800" dirty="0"/>
              <a:t>:</a:t>
            </a:r>
          </a:p>
          <a:p>
            <a:pPr>
              <a:lnSpc>
                <a:spcPct val="80000"/>
              </a:lnSpc>
            </a:pPr>
            <a:endParaRPr lang="en-US" sz="1200" dirty="0"/>
          </a:p>
          <a:p>
            <a:pPr lvl="1">
              <a:lnSpc>
                <a:spcPct val="80000"/>
              </a:lnSpc>
              <a:spcAft>
                <a:spcPts val="0"/>
              </a:spcAft>
            </a:pPr>
            <a:r>
              <a:rPr lang="en-US" sz="2400" dirty="0"/>
              <a:t>Read a line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buNone/>
            </a:pPr>
            <a:r>
              <a:rPr lang="en-US" sz="2400" dirty="0">
                <a:latin typeface="Courier New" charset="0"/>
              </a:rPr>
              <a:t>	</a:t>
            </a:r>
            <a:r>
              <a:rPr lang="en-US" sz="2400" b="1" dirty="0">
                <a:solidFill>
                  <a:srgbClr val="B92D00"/>
                </a:solidFill>
                <a:latin typeface="Courier"/>
                <a:cs typeface="Courier"/>
              </a:rPr>
              <a:t>String </a:t>
            </a:r>
            <a:r>
              <a:rPr lang="en-US" sz="2400" b="1" dirty="0" err="1">
                <a:solidFill>
                  <a:srgbClr val="B92D00"/>
                </a:solidFill>
                <a:latin typeface="Courier"/>
                <a:cs typeface="Courier"/>
              </a:rPr>
              <a:t>str</a:t>
            </a:r>
            <a:r>
              <a:rPr lang="en-US" sz="2400" b="1" dirty="0">
                <a:solidFill>
                  <a:srgbClr val="B92D00"/>
                </a:solidFill>
                <a:latin typeface="Courier"/>
                <a:cs typeface="Courier"/>
              </a:rPr>
              <a:t> = </a:t>
            </a:r>
            <a:r>
              <a:rPr lang="en-US" sz="2400" b="1" dirty="0" err="1">
                <a:solidFill>
                  <a:srgbClr val="B92D00"/>
                </a:solidFill>
                <a:latin typeface="Courier"/>
                <a:cs typeface="Courier"/>
              </a:rPr>
              <a:t>scan.nextLine</a:t>
            </a:r>
            <a:r>
              <a:rPr lang="en-US" sz="2400" b="1" dirty="0">
                <a:solidFill>
                  <a:srgbClr val="B92D00"/>
                </a:solidFill>
                <a:latin typeface="Courier"/>
                <a:cs typeface="Courier"/>
              </a:rPr>
              <a:t>();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2400" dirty="0"/>
              <a:t>Read a string (separated by whitespace)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b="1" dirty="0">
                <a:solidFill>
                  <a:srgbClr val="B92D00"/>
                </a:solidFill>
                <a:latin typeface="Courier"/>
                <a:cs typeface="Courier"/>
              </a:rPr>
              <a:t>String </a:t>
            </a:r>
            <a:r>
              <a:rPr lang="en-US" sz="2400" b="1" dirty="0" err="1">
                <a:solidFill>
                  <a:srgbClr val="B92D00"/>
                </a:solidFill>
                <a:latin typeface="Courier"/>
                <a:cs typeface="Courier"/>
              </a:rPr>
              <a:t>str</a:t>
            </a:r>
            <a:r>
              <a:rPr lang="en-US" sz="2400" b="1" dirty="0">
                <a:solidFill>
                  <a:srgbClr val="B92D00"/>
                </a:solidFill>
                <a:latin typeface="Courier"/>
                <a:cs typeface="Courier"/>
              </a:rPr>
              <a:t> = </a:t>
            </a:r>
            <a:r>
              <a:rPr lang="en-US" sz="2400" b="1" dirty="0" err="1">
                <a:solidFill>
                  <a:srgbClr val="B92D00"/>
                </a:solidFill>
                <a:latin typeface="Courier"/>
                <a:cs typeface="Courier"/>
              </a:rPr>
              <a:t>scan.next</a:t>
            </a:r>
            <a:r>
              <a:rPr lang="en-US" sz="2400" b="1" dirty="0">
                <a:solidFill>
                  <a:srgbClr val="B92D00"/>
                </a:solidFill>
                <a:latin typeface="Courier"/>
                <a:cs typeface="Courier"/>
              </a:rPr>
              <a:t>( );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Read an integer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b="1" dirty="0" err="1">
                <a:solidFill>
                  <a:srgbClr val="B92D00"/>
                </a:solidFill>
                <a:latin typeface="Courier"/>
                <a:cs typeface="Courier"/>
              </a:rPr>
              <a:t>int</a:t>
            </a:r>
            <a:r>
              <a:rPr lang="en-US" sz="2400" b="1" dirty="0">
                <a:solidFill>
                  <a:srgbClr val="B92D00"/>
                </a:solidFill>
                <a:latin typeface="Courier"/>
                <a:cs typeface="Courier"/>
              </a:rPr>
              <a:t> </a:t>
            </a:r>
            <a:r>
              <a:rPr lang="en-US" sz="2400" b="1" dirty="0" err="1">
                <a:solidFill>
                  <a:srgbClr val="B92D00"/>
                </a:solidFill>
                <a:latin typeface="Courier"/>
                <a:cs typeface="Courier"/>
              </a:rPr>
              <a:t>ival</a:t>
            </a:r>
            <a:r>
              <a:rPr lang="en-US" sz="2400" b="1" dirty="0">
                <a:solidFill>
                  <a:srgbClr val="B92D00"/>
                </a:solidFill>
                <a:latin typeface="Courier"/>
                <a:cs typeface="Courier"/>
              </a:rPr>
              <a:t> = </a:t>
            </a:r>
            <a:r>
              <a:rPr lang="en-US" sz="2400" b="1" dirty="0" err="1">
                <a:solidFill>
                  <a:srgbClr val="B92D00"/>
                </a:solidFill>
                <a:latin typeface="Courier"/>
                <a:cs typeface="Courier"/>
              </a:rPr>
              <a:t>scan.nextInt</a:t>
            </a:r>
            <a:r>
              <a:rPr lang="en-US" sz="2400" b="1" dirty="0">
                <a:solidFill>
                  <a:srgbClr val="B92D00"/>
                </a:solidFill>
                <a:latin typeface="Courier"/>
                <a:cs typeface="Courier"/>
              </a:rPr>
              <a:t>( );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Read a double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b="1" dirty="0">
                <a:solidFill>
                  <a:srgbClr val="B92D00"/>
                </a:solidFill>
                <a:latin typeface="Courier"/>
                <a:cs typeface="Courier"/>
              </a:rPr>
              <a:t>double </a:t>
            </a:r>
            <a:r>
              <a:rPr lang="en-US" sz="2400" b="1" dirty="0" err="1">
                <a:solidFill>
                  <a:srgbClr val="B92D00"/>
                </a:solidFill>
                <a:latin typeface="Courier"/>
                <a:cs typeface="Courier"/>
              </a:rPr>
              <a:t>dval</a:t>
            </a:r>
            <a:r>
              <a:rPr lang="en-US" sz="2400" b="1" dirty="0">
                <a:solidFill>
                  <a:srgbClr val="B92D00"/>
                </a:solidFill>
                <a:latin typeface="Courier"/>
                <a:cs typeface="Courier"/>
              </a:rPr>
              <a:t> = </a:t>
            </a:r>
            <a:r>
              <a:rPr lang="en-US" sz="2400" b="1" dirty="0" err="1">
                <a:solidFill>
                  <a:srgbClr val="B92D00"/>
                </a:solidFill>
                <a:latin typeface="Courier"/>
                <a:cs typeface="Courier"/>
              </a:rPr>
              <a:t>scan.nextDouble</a:t>
            </a:r>
            <a:r>
              <a:rPr lang="en-US" sz="2400" b="1" dirty="0">
                <a:solidFill>
                  <a:srgbClr val="B92D00"/>
                </a:solidFill>
                <a:latin typeface="Courier"/>
                <a:cs typeface="Courier"/>
              </a:rPr>
              <a:t>( );</a:t>
            </a:r>
            <a:br>
              <a:rPr lang="en-US" sz="2400" b="1" dirty="0">
                <a:solidFill>
                  <a:srgbClr val="B92D00"/>
                </a:solidFill>
                <a:latin typeface="Courier"/>
                <a:cs typeface="Courier"/>
              </a:rPr>
            </a:br>
            <a:endParaRPr lang="en-US" sz="2400" b="1" dirty="0">
              <a:solidFill>
                <a:srgbClr val="B92D00"/>
              </a:solidFill>
              <a:latin typeface="Courier"/>
              <a:cs typeface="Courier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10/16/12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160, Fall Semester 2012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948B-61DC-B842-A640-5D23223D9A6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00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Opening a file for reading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149725"/>
          </a:xfrm>
        </p:spPr>
        <p:txBody>
          <a:bodyPr/>
          <a:lstStyle/>
          <a:p>
            <a:r>
              <a:rPr lang="en-US" sz="2400" dirty="0"/>
              <a:t>To read a file, pass a </a:t>
            </a:r>
            <a:r>
              <a:rPr lang="en-US" sz="2400" b="1" dirty="0">
                <a:solidFill>
                  <a:srgbClr val="B92D00"/>
                </a:solidFill>
                <a:latin typeface="Courier New" charset="0"/>
              </a:rPr>
              <a:t>File</a:t>
            </a:r>
            <a:r>
              <a:rPr lang="en-US" sz="2400" dirty="0">
                <a:solidFill>
                  <a:srgbClr val="B92D00"/>
                </a:solidFill>
              </a:rPr>
              <a:t> </a:t>
            </a:r>
            <a:r>
              <a:rPr lang="en-US" sz="2400" dirty="0"/>
              <a:t>object as a parameter when constructing a </a:t>
            </a:r>
            <a:r>
              <a:rPr lang="en-US" sz="2400" b="1" dirty="0">
                <a:solidFill>
                  <a:srgbClr val="B92D00"/>
                </a:solidFill>
                <a:latin typeface="Courier New" charset="0"/>
              </a:rPr>
              <a:t>Scanner</a:t>
            </a:r>
            <a:r>
              <a:rPr lang="en-US" sz="2400" b="1" dirty="0">
                <a:solidFill>
                  <a:srgbClr val="B92D00"/>
                </a:solidFill>
              </a:rPr>
              <a:t> </a:t>
            </a:r>
          </a:p>
          <a:p>
            <a:r>
              <a:rPr lang="en-US" sz="2400" b="1" dirty="0">
                <a:solidFill>
                  <a:srgbClr val="B92D00"/>
                </a:solidFill>
                <a:latin typeface="Courier New" charset="0"/>
              </a:rPr>
              <a:t>Scanner</a:t>
            </a:r>
            <a:r>
              <a:rPr lang="en-US" sz="2400" dirty="0">
                <a:solidFill>
                  <a:srgbClr val="B92D00"/>
                </a:solidFill>
              </a:rPr>
              <a:t> </a:t>
            </a:r>
            <a:r>
              <a:rPr lang="en-US" sz="2400" dirty="0"/>
              <a:t>for a file:</a:t>
            </a:r>
          </a:p>
          <a:p>
            <a:pPr lvl="1">
              <a:buNone/>
            </a:pPr>
            <a:r>
              <a:rPr lang="en-US" sz="2000" b="1" dirty="0">
                <a:solidFill>
                  <a:srgbClr val="B92D00"/>
                </a:solidFill>
                <a:latin typeface="Courier New" charset="0"/>
              </a:rPr>
              <a:t>Scanner </a:t>
            </a:r>
            <a:r>
              <a:rPr lang="en-US" sz="2000" b="1" i="1" dirty="0">
                <a:solidFill>
                  <a:srgbClr val="333333"/>
                </a:solidFill>
              </a:rPr>
              <a:t>&lt;name&gt;</a:t>
            </a:r>
            <a:r>
              <a:rPr lang="en-US" sz="2000" b="1" dirty="0">
                <a:solidFill>
                  <a:srgbClr val="333333"/>
                </a:solidFill>
                <a:latin typeface="Courier New" charset="0"/>
              </a:rPr>
              <a:t> </a:t>
            </a:r>
            <a:r>
              <a:rPr lang="en-US" sz="2000" b="1" dirty="0">
                <a:solidFill>
                  <a:srgbClr val="B92D00"/>
                </a:solidFill>
                <a:latin typeface="Courier New" charset="0"/>
              </a:rPr>
              <a:t>= new Scanner(new File(</a:t>
            </a:r>
            <a:r>
              <a:rPr lang="en-US" sz="2000" b="1" i="1" dirty="0">
                <a:solidFill>
                  <a:srgbClr val="333333"/>
                </a:solidFill>
              </a:rPr>
              <a:t>&lt;filename&gt;</a:t>
            </a:r>
            <a:r>
              <a:rPr lang="en-US" sz="2000" b="1" dirty="0">
                <a:solidFill>
                  <a:srgbClr val="B92D00"/>
                </a:solidFill>
                <a:latin typeface="Courier New" charset="0"/>
              </a:rPr>
              <a:t>));</a:t>
            </a:r>
          </a:p>
          <a:p>
            <a:pPr lvl="1">
              <a:buNone/>
            </a:pPr>
            <a:endParaRPr lang="en-US" sz="800" dirty="0"/>
          </a:p>
          <a:p>
            <a:r>
              <a:rPr lang="en-US" sz="2400" dirty="0"/>
              <a:t>Example:</a:t>
            </a:r>
          </a:p>
          <a:p>
            <a:pPr lvl="1">
              <a:buNone/>
            </a:pPr>
            <a:r>
              <a:rPr lang="en-US" sz="1900" b="1" dirty="0">
                <a:solidFill>
                  <a:srgbClr val="B92D00"/>
                </a:solidFill>
                <a:latin typeface="Courier New" charset="0"/>
              </a:rPr>
              <a:t>Scanner </a:t>
            </a:r>
            <a:r>
              <a:rPr lang="en-US" sz="1900" b="1" dirty="0">
                <a:solidFill>
                  <a:srgbClr val="333333"/>
                </a:solidFill>
                <a:latin typeface="Courier New" charset="0"/>
              </a:rPr>
              <a:t>scan</a:t>
            </a:r>
            <a:r>
              <a:rPr lang="en-US" sz="1900" b="1" dirty="0">
                <a:solidFill>
                  <a:srgbClr val="B92D00"/>
                </a:solidFill>
                <a:latin typeface="Courier New" charset="0"/>
              </a:rPr>
              <a:t>= new Scanner(new File(</a:t>
            </a:r>
            <a:r>
              <a:rPr lang="en-US" sz="1900" b="1" dirty="0">
                <a:latin typeface="Courier New" charset="0"/>
              </a:rPr>
              <a:t>"</a:t>
            </a:r>
            <a:r>
              <a:rPr lang="en-US" sz="1900" b="1" dirty="0" err="1">
                <a:latin typeface="Courier New" charset="0"/>
              </a:rPr>
              <a:t>numbers.txt</a:t>
            </a:r>
            <a:r>
              <a:rPr lang="en-US" sz="1900" b="1" dirty="0">
                <a:latin typeface="Courier New" charset="0"/>
              </a:rPr>
              <a:t>"</a:t>
            </a:r>
            <a:r>
              <a:rPr lang="en-US" sz="1900" b="1" dirty="0">
                <a:solidFill>
                  <a:srgbClr val="B92D00"/>
                </a:solidFill>
                <a:latin typeface="Courier New" charset="0"/>
              </a:rPr>
              <a:t>));</a:t>
            </a:r>
          </a:p>
          <a:p>
            <a:pPr lvl="1">
              <a:buNone/>
            </a:pPr>
            <a:endParaRPr lang="en-US" sz="800" dirty="0">
              <a:latin typeface="Courier New" charset="0"/>
            </a:endParaRPr>
          </a:p>
          <a:p>
            <a:r>
              <a:rPr lang="en-US" sz="2400" dirty="0"/>
              <a:t>or:</a:t>
            </a:r>
          </a:p>
          <a:p>
            <a:pPr lvl="1">
              <a:buNone/>
            </a:pPr>
            <a:endParaRPr lang="en-US" sz="800" dirty="0">
              <a:latin typeface="Courier New" charset="0"/>
            </a:endParaRPr>
          </a:p>
          <a:p>
            <a:pPr lvl="1">
              <a:buNone/>
            </a:pP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File </a:t>
            </a:r>
            <a:r>
              <a:rPr lang="en-US" sz="2000" b="1" dirty="0">
                <a:latin typeface="Courier New" charset="0"/>
              </a:rPr>
              <a:t>file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 = new File("</a:t>
            </a:r>
            <a:r>
              <a:rPr lang="en-US" sz="2000" b="1" dirty="0" err="1">
                <a:solidFill>
                  <a:schemeClr val="accent6"/>
                </a:solidFill>
                <a:latin typeface="Courier New" charset="0"/>
              </a:rPr>
              <a:t>numbers.txt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");</a:t>
            </a:r>
          </a:p>
          <a:p>
            <a:pPr lvl="1">
              <a:buNone/>
            </a:pP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Scanner scan= new Scanner(</a:t>
            </a:r>
            <a:r>
              <a:rPr lang="en-US" sz="2000" b="1" dirty="0">
                <a:solidFill>
                  <a:srgbClr val="333333"/>
                </a:solidFill>
                <a:latin typeface="Courier New" charset="0"/>
              </a:rPr>
              <a:t>file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);</a:t>
            </a:r>
          </a:p>
          <a:p>
            <a:endParaRPr lang="en-US" dirty="0"/>
          </a:p>
        </p:txBody>
      </p:sp>
      <p:sp>
        <p:nvSpPr>
          <p:cNvPr id="4" name="Rounded Rectangular Callout 3"/>
          <p:cNvSpPr/>
          <p:nvPr/>
        </p:nvSpPr>
        <p:spPr bwMode="auto">
          <a:xfrm>
            <a:off x="7010400" y="2240185"/>
            <a:ext cx="1905336" cy="649860"/>
          </a:xfrm>
          <a:prstGeom prst="wedgeRoundRectCallout">
            <a:avLst>
              <a:gd name="adj1" fmla="val -41268"/>
              <a:gd name="adj2" fmla="val 84377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en-US" dirty="0"/>
              <a:t>String variable or string literal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10/16/12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160, Fall Semester 2012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948B-61DC-B842-A640-5D23223D9A6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names and paths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073525"/>
          </a:xfrm>
        </p:spPr>
        <p:txBody>
          <a:bodyPr/>
          <a:lstStyle/>
          <a:p>
            <a:r>
              <a:rPr lang="en-US" sz="2400" b="1" dirty="0"/>
              <a:t>relative path</a:t>
            </a:r>
            <a:r>
              <a:rPr lang="en-US" sz="2400" dirty="0"/>
              <a:t>: does not specify any top-level folder, so the path is relative to the current directory:</a:t>
            </a:r>
          </a:p>
          <a:p>
            <a:pPr lvl="1"/>
            <a:r>
              <a:rPr lang="en-US" sz="2000" b="1" dirty="0">
                <a:solidFill>
                  <a:srgbClr val="333333"/>
                </a:solidFill>
                <a:latin typeface="Courier New" charset="0"/>
              </a:rPr>
              <a:t>"</a:t>
            </a:r>
            <a:r>
              <a:rPr lang="en-US" sz="2000" b="1" dirty="0" err="1">
                <a:solidFill>
                  <a:srgbClr val="333333"/>
                </a:solidFill>
                <a:latin typeface="Courier New" charset="0"/>
              </a:rPr>
              <a:t>names.dat</a:t>
            </a:r>
            <a:r>
              <a:rPr lang="en-US" sz="2000" b="1" dirty="0">
                <a:solidFill>
                  <a:srgbClr val="333333"/>
                </a:solidFill>
                <a:latin typeface="Courier New" charset="0"/>
              </a:rPr>
              <a:t>"</a:t>
            </a:r>
            <a:endParaRPr lang="en-US" sz="2000" b="1" dirty="0">
              <a:solidFill>
                <a:srgbClr val="333333"/>
              </a:solidFill>
            </a:endParaRPr>
          </a:p>
          <a:p>
            <a:pPr lvl="1"/>
            <a:r>
              <a:rPr lang="en-US" sz="2000" b="1" dirty="0">
                <a:solidFill>
                  <a:srgbClr val="333333"/>
                </a:solidFill>
                <a:latin typeface="Courier New" charset="0"/>
              </a:rPr>
              <a:t>"code/</a:t>
            </a:r>
            <a:r>
              <a:rPr lang="en-US" sz="2000" b="1" dirty="0" err="1">
                <a:solidFill>
                  <a:srgbClr val="333333"/>
                </a:solidFill>
                <a:latin typeface="Courier New" charset="0"/>
              </a:rPr>
              <a:t>Example.java</a:t>
            </a:r>
            <a:r>
              <a:rPr lang="en-US" sz="2000" b="1" dirty="0">
                <a:solidFill>
                  <a:srgbClr val="333333"/>
                </a:solidFill>
                <a:latin typeface="Courier New" charset="0"/>
              </a:rPr>
              <a:t>"</a:t>
            </a:r>
          </a:p>
          <a:p>
            <a:pPr lvl="1"/>
            <a:endParaRPr lang="en-US" sz="600" dirty="0">
              <a:latin typeface="Courier New" charset="0"/>
            </a:endParaRPr>
          </a:p>
          <a:p>
            <a:r>
              <a:rPr lang="en-US" sz="2400" b="1" dirty="0"/>
              <a:t>absolute path</a:t>
            </a:r>
            <a:r>
              <a:rPr lang="en-US" sz="2400" dirty="0"/>
              <a:t>: The complete pathname to a file starting at the root directory /:</a:t>
            </a:r>
          </a:p>
          <a:p>
            <a:pPr lvl="1"/>
            <a:r>
              <a:rPr lang="en-US" sz="2000" dirty="0"/>
              <a:t>In Linux</a:t>
            </a:r>
            <a:r>
              <a:rPr lang="en-US" sz="2000" dirty="0">
                <a:latin typeface="Courier"/>
                <a:cs typeface="Courier"/>
              </a:rPr>
              <a:t>:  </a:t>
            </a:r>
            <a:r>
              <a:rPr lang="en-US" sz="2000" b="1" dirty="0">
                <a:latin typeface="Courier New"/>
                <a:cs typeface="Courier New"/>
              </a:rPr>
              <a:t>”/users/cs160/programs/</a:t>
            </a:r>
            <a:r>
              <a:rPr lang="en-US" sz="2000" b="1" dirty="0" err="1">
                <a:latin typeface="Courier New"/>
                <a:cs typeface="Courier New"/>
              </a:rPr>
              <a:t>Example.java</a:t>
            </a:r>
            <a:r>
              <a:rPr lang="en-US" sz="2000" b="1" dirty="0">
                <a:latin typeface="Courier New"/>
                <a:cs typeface="Courier New"/>
              </a:rPr>
              <a:t>”</a:t>
            </a:r>
          </a:p>
          <a:p>
            <a:pPr lvl="1"/>
            <a:r>
              <a:rPr lang="en-US" sz="2000" dirty="0"/>
              <a:t>In Windows: </a:t>
            </a:r>
            <a:r>
              <a:rPr lang="en-US" sz="2000" b="1" dirty="0">
                <a:latin typeface="Courier New"/>
                <a:cs typeface="Courier New"/>
              </a:rPr>
              <a:t>”</a:t>
            </a:r>
            <a:r>
              <a:rPr lang="en-US" sz="2000" b="1" dirty="0">
                <a:latin typeface="Courier New" charset="0"/>
              </a:rPr>
              <a:t>C:/Documents/cs160/programs/data.csv”</a:t>
            </a:r>
            <a:endParaRPr lang="en-US" sz="2000" b="1" dirty="0"/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10/16/12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160, Fall Semester 2012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948B-61DC-B842-A640-5D23223D9A6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names and paths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936" y="1723723"/>
            <a:ext cx="8839200" cy="4073525"/>
          </a:xfrm>
        </p:spPr>
        <p:txBody>
          <a:bodyPr/>
          <a:lstStyle/>
          <a:p>
            <a:r>
              <a:rPr lang="en-US" sz="2400" dirty="0"/>
              <a:t>When you construct a </a:t>
            </a:r>
            <a:r>
              <a:rPr lang="en-US" sz="2400" b="1" dirty="0">
                <a:solidFill>
                  <a:schemeClr val="accent6"/>
                </a:solidFill>
                <a:latin typeface="Courier New" charset="0"/>
              </a:rPr>
              <a:t>File</a:t>
            </a:r>
            <a:r>
              <a:rPr lang="en-US" sz="2400" dirty="0">
                <a:solidFill>
                  <a:schemeClr val="accent6"/>
                </a:solidFill>
              </a:rPr>
              <a:t> </a:t>
            </a:r>
            <a:r>
              <a:rPr lang="en-US" sz="2400" dirty="0"/>
              <a:t>object with a relative path, Java assumes it is relative to the </a:t>
            </a:r>
            <a:r>
              <a:rPr lang="en-US" sz="2400" i="1" dirty="0"/>
              <a:t>current directory</a:t>
            </a:r>
            <a:r>
              <a:rPr lang="en-US" sz="2400" dirty="0"/>
              <a:t>.</a:t>
            </a:r>
          </a:p>
          <a:p>
            <a:pPr lvl="1"/>
            <a:endParaRPr lang="en-US" sz="600" dirty="0">
              <a:latin typeface="Courier New" charset="0"/>
            </a:endParaRPr>
          </a:p>
          <a:p>
            <a:pPr marL="344487" lvl="1" indent="0">
              <a:buNone/>
            </a:pPr>
            <a:r>
              <a:rPr lang="en-US" sz="2000" b="1" dirty="0">
                <a:solidFill>
                  <a:srgbClr val="B92D00"/>
                </a:solidFill>
                <a:latin typeface="Courier New" charset="0"/>
              </a:rPr>
              <a:t>Scanner scan = </a:t>
            </a:r>
          </a:p>
          <a:p>
            <a:pPr marL="344487" lvl="1" indent="0">
              <a:buNone/>
            </a:pPr>
            <a:r>
              <a:rPr lang="en-US" sz="2000" b="1" dirty="0">
                <a:solidFill>
                  <a:srgbClr val="B92D00"/>
                </a:solidFill>
                <a:latin typeface="Courier New" charset="0"/>
              </a:rPr>
              <a:t>	new Scanner(new File(”data/</a:t>
            </a:r>
            <a:r>
              <a:rPr lang="en-US" sz="2000" b="1" dirty="0" err="1">
                <a:solidFill>
                  <a:srgbClr val="B92D00"/>
                </a:solidFill>
                <a:latin typeface="Courier New" charset="0"/>
              </a:rPr>
              <a:t>input.txt</a:t>
            </a:r>
            <a:r>
              <a:rPr lang="en-US" sz="2000" b="1" dirty="0">
                <a:solidFill>
                  <a:srgbClr val="B92D00"/>
                </a:solidFill>
                <a:latin typeface="Courier New" charset="0"/>
              </a:rPr>
              <a:t>”));</a:t>
            </a:r>
          </a:p>
          <a:p>
            <a:pPr lvl="1"/>
            <a:endParaRPr lang="en-US" sz="600" dirty="0"/>
          </a:p>
          <a:p>
            <a:pPr lvl="1"/>
            <a:r>
              <a:rPr lang="en-US" sz="2000" dirty="0"/>
              <a:t>If our program is in	</a:t>
            </a:r>
            <a:r>
              <a:rPr lang="en-US" sz="2000" b="1" dirty="0">
                <a:latin typeface="Courier New" charset="0"/>
              </a:rPr>
              <a:t>~/workspace/P4</a:t>
            </a:r>
          </a:p>
          <a:p>
            <a:pPr lvl="1"/>
            <a:r>
              <a:rPr lang="en-US" sz="2000" b="1" dirty="0">
                <a:solidFill>
                  <a:srgbClr val="B92D00"/>
                </a:solidFill>
                <a:latin typeface="Courier New" charset="0"/>
              </a:rPr>
              <a:t>Scanner</a:t>
            </a:r>
            <a:r>
              <a:rPr lang="en-US" sz="2000" dirty="0">
                <a:solidFill>
                  <a:srgbClr val="B92D00"/>
                </a:solidFill>
              </a:rPr>
              <a:t> </a:t>
            </a:r>
            <a:r>
              <a:rPr lang="en-US" sz="2000" dirty="0"/>
              <a:t>will look for 	</a:t>
            </a:r>
            <a:r>
              <a:rPr lang="en-US" sz="2000" b="1" dirty="0">
                <a:latin typeface="Courier New" charset="0"/>
              </a:rPr>
              <a:t>~/workspace/P4/data/</a:t>
            </a:r>
            <a:r>
              <a:rPr lang="en-US" sz="2000" b="1" dirty="0" err="1">
                <a:latin typeface="Courier New" charset="0"/>
              </a:rPr>
              <a:t>input.txt</a:t>
            </a:r>
            <a:endParaRPr lang="en-US" sz="20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10/16/12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160, Fall Semester 2012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948B-61DC-B842-A640-5D23223D9A6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751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Compiler error with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915400" cy="4495800"/>
          </a:xfrm>
        </p:spPr>
        <p:txBody>
          <a:bodyPr/>
          <a:lstStyle/>
          <a:p>
            <a:r>
              <a:rPr lang="en-US" sz="2400" dirty="0"/>
              <a:t>Question: Why will the following program NOT compile?</a:t>
            </a:r>
          </a:p>
          <a:p>
            <a:endParaRPr lang="en-US" sz="800" dirty="0">
              <a:latin typeface="Courier New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2000" b="1" dirty="0">
                <a:solidFill>
                  <a:srgbClr val="B92D00"/>
                </a:solidFill>
                <a:latin typeface="Courier New" charset="0"/>
              </a:rPr>
              <a:t>import </a:t>
            </a:r>
            <a:r>
              <a:rPr lang="en-US" sz="2000" b="1" dirty="0" err="1">
                <a:solidFill>
                  <a:srgbClr val="B92D00"/>
                </a:solidFill>
                <a:latin typeface="Courier New" charset="0"/>
              </a:rPr>
              <a:t>java.io</a:t>
            </a:r>
            <a:r>
              <a:rPr lang="en-US" sz="2000" b="1" dirty="0">
                <a:solidFill>
                  <a:srgbClr val="B92D00"/>
                </a:solidFill>
                <a:latin typeface="Courier New" charset="0"/>
              </a:rPr>
              <a:t>.*;     </a:t>
            </a:r>
            <a:r>
              <a:rPr lang="en-US" sz="2000" b="1" dirty="0">
                <a:latin typeface="Courier New" charset="0"/>
              </a:rPr>
              <a:t>// for File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b="1" dirty="0">
                <a:solidFill>
                  <a:srgbClr val="B92D00"/>
                </a:solidFill>
                <a:latin typeface="Courier New" charset="0"/>
              </a:rPr>
              <a:t>import </a:t>
            </a:r>
            <a:r>
              <a:rPr lang="en-US" sz="2000" b="1" dirty="0" err="1">
                <a:solidFill>
                  <a:srgbClr val="B92D00"/>
                </a:solidFill>
                <a:latin typeface="Courier New" charset="0"/>
              </a:rPr>
              <a:t>java.util</a:t>
            </a:r>
            <a:r>
              <a:rPr lang="en-US" sz="2000" b="1" dirty="0">
                <a:solidFill>
                  <a:srgbClr val="B92D00"/>
                </a:solidFill>
                <a:latin typeface="Courier New" charset="0"/>
              </a:rPr>
              <a:t>.*;   </a:t>
            </a:r>
            <a:r>
              <a:rPr lang="en-US" sz="2000" b="1" dirty="0">
                <a:latin typeface="Courier New" charset="0"/>
              </a:rPr>
              <a:t>// for Scanner</a:t>
            </a:r>
          </a:p>
          <a:p>
            <a:pPr lvl="1">
              <a:lnSpc>
                <a:spcPct val="80000"/>
              </a:lnSpc>
              <a:buNone/>
            </a:pPr>
            <a:endParaRPr lang="en-US" sz="2000" b="1" dirty="0">
              <a:latin typeface="Courier New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2000" b="1" dirty="0">
                <a:latin typeface="Courier New" charset="0"/>
              </a:rPr>
              <a:t>public class </a:t>
            </a:r>
            <a:r>
              <a:rPr lang="en-US" sz="2000" b="1" dirty="0" err="1">
                <a:latin typeface="Courier New" charset="0"/>
              </a:rPr>
              <a:t>ReadFile</a:t>
            </a:r>
            <a:r>
              <a:rPr lang="en-US" sz="2000" b="1" dirty="0">
                <a:latin typeface="Courier New" charset="0"/>
              </a:rPr>
              <a:t> {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b="1" dirty="0">
                <a:latin typeface="Courier New" charset="0"/>
              </a:rPr>
              <a:t>  public static void main(String[] </a:t>
            </a:r>
            <a:r>
              <a:rPr lang="en-US" sz="2000" b="1" dirty="0" err="1">
                <a:latin typeface="Courier New" charset="0"/>
              </a:rPr>
              <a:t>args</a:t>
            </a:r>
            <a:r>
              <a:rPr lang="en-US" sz="2000" b="1" dirty="0">
                <a:latin typeface="Courier New" charset="0"/>
              </a:rPr>
              <a:t>) {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b="1" dirty="0">
                <a:latin typeface="Courier New" charset="0"/>
              </a:rPr>
              <a:t>		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File file = new File(“</a:t>
            </a:r>
            <a:r>
              <a:rPr lang="en-US" sz="2000" b="1" dirty="0" err="1">
                <a:solidFill>
                  <a:schemeClr val="accent6"/>
                </a:solidFill>
                <a:latin typeface="Courier New" charset="0"/>
              </a:rPr>
              <a:t>input.txt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”);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    Scanner scan = new Scanner(file);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    String text = </a:t>
            </a:r>
            <a:r>
              <a:rPr lang="en-US" sz="2000" b="1" dirty="0" err="1">
                <a:solidFill>
                  <a:schemeClr val="accent6"/>
                </a:solidFill>
                <a:latin typeface="Courier New" charset="0"/>
              </a:rPr>
              <a:t>scan.next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();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    </a:t>
            </a:r>
            <a:r>
              <a:rPr lang="en-US" sz="2000" b="1" dirty="0" err="1">
                <a:solidFill>
                  <a:schemeClr val="accent6"/>
                </a:solidFill>
                <a:latin typeface="Courier New" charset="0"/>
              </a:rPr>
              <a:t>System.out.println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(text);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b="1" dirty="0">
                <a:latin typeface="Courier New" charset="0"/>
              </a:rPr>
              <a:t>  }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b="1" dirty="0">
                <a:latin typeface="Courier New" charset="0"/>
              </a:rPr>
              <a:t>}</a:t>
            </a:r>
          </a:p>
          <a:p>
            <a:pPr lvl="1">
              <a:lnSpc>
                <a:spcPct val="80000"/>
              </a:lnSpc>
              <a:buNone/>
            </a:pPr>
            <a:endParaRPr lang="en-US" sz="400" b="1" dirty="0">
              <a:solidFill>
                <a:srgbClr val="B92D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400" dirty="0"/>
              <a:t>Answer: Because of Java exception handling!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10/16/12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160, Fall Semester 2012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948B-61DC-B842-A640-5D23223D9A6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ntroduction">
  <a:themeElements>
    <a:clrScheme name="introduction 1">
      <a:dk1>
        <a:srgbClr val="333333"/>
      </a:dk1>
      <a:lt1>
        <a:srgbClr val="FFFFFF"/>
      </a:lt1>
      <a:dk2>
        <a:srgbClr val="820000"/>
      </a:dk2>
      <a:lt2>
        <a:srgbClr val="FFFFFF"/>
      </a:lt2>
      <a:accent1>
        <a:srgbClr val="FF9900"/>
      </a:accent1>
      <a:accent2>
        <a:srgbClr val="CC3300"/>
      </a:accent2>
      <a:accent3>
        <a:srgbClr val="C1AAAA"/>
      </a:accent3>
      <a:accent4>
        <a:srgbClr val="DADADA"/>
      </a:accent4>
      <a:accent5>
        <a:srgbClr val="FFCAAA"/>
      </a:accent5>
      <a:accent6>
        <a:srgbClr val="B92D00"/>
      </a:accent6>
      <a:hlink>
        <a:srgbClr val="808080"/>
      </a:hlink>
      <a:folHlink>
        <a:srgbClr val="666633"/>
      </a:folHlink>
    </a:clrScheme>
    <a:fontScheme name="introduction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introduction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uction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uction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uction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uction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uction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uction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10">
        <a:dk1>
          <a:srgbClr val="000000"/>
        </a:dk1>
        <a:lt1>
          <a:srgbClr val="FFFFFF"/>
        </a:lt1>
        <a:dk2>
          <a:srgbClr val="000099"/>
        </a:dk2>
        <a:lt2>
          <a:srgbClr val="5F5F5F"/>
        </a:lt2>
        <a:accent1>
          <a:srgbClr val="FF00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11">
        <a:dk1>
          <a:srgbClr val="000000"/>
        </a:dk1>
        <a:lt1>
          <a:srgbClr val="FFFFFF"/>
        </a:lt1>
        <a:dk2>
          <a:srgbClr val="000099"/>
        </a:dk2>
        <a:lt2>
          <a:srgbClr val="5F5F5F"/>
        </a:lt2>
        <a:accent1>
          <a:srgbClr val="0066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12">
        <a:dk1>
          <a:srgbClr val="000000"/>
        </a:dk1>
        <a:lt1>
          <a:srgbClr val="FFFFFF"/>
        </a:lt1>
        <a:dk2>
          <a:srgbClr val="000099"/>
        </a:dk2>
        <a:lt2>
          <a:srgbClr val="5F5F5F"/>
        </a:lt2>
        <a:accent1>
          <a:srgbClr val="000099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13">
        <a:dk1>
          <a:srgbClr val="000000"/>
        </a:dk1>
        <a:lt1>
          <a:srgbClr val="FFFFFF"/>
        </a:lt1>
        <a:dk2>
          <a:srgbClr val="FF6600"/>
        </a:dk2>
        <a:lt2>
          <a:srgbClr val="5F5F5F"/>
        </a:lt2>
        <a:accent1>
          <a:srgbClr val="000099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14">
        <a:dk1>
          <a:srgbClr val="000000"/>
        </a:dk1>
        <a:lt1>
          <a:srgbClr val="FFFFFF"/>
        </a:lt1>
        <a:dk2>
          <a:srgbClr val="800000"/>
        </a:dk2>
        <a:lt2>
          <a:srgbClr val="5F5F5F"/>
        </a:lt2>
        <a:accent1>
          <a:srgbClr val="000099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15">
        <a:dk1>
          <a:srgbClr val="000000"/>
        </a:dk1>
        <a:lt1>
          <a:srgbClr val="FFFFFF"/>
        </a:lt1>
        <a:dk2>
          <a:srgbClr val="800000"/>
        </a:dk2>
        <a:lt2>
          <a:srgbClr val="5F5F5F"/>
        </a:lt2>
        <a:accent1>
          <a:srgbClr val="000099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35742A"/>
        </a:accent6>
        <a:hlink>
          <a:srgbClr val="000099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L04_functions.pptx</Template>
  <TotalTime>5343</TotalTime>
  <Words>1626</Words>
  <Application>Microsoft Office PowerPoint</Application>
  <PresentationFormat>On-screen Show (4:3)</PresentationFormat>
  <Paragraphs>433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2" baseType="lpstr">
      <vt:lpstr>ＭＳ Ｐゴシック</vt:lpstr>
      <vt:lpstr>Arial</vt:lpstr>
      <vt:lpstr>Calibri</vt:lpstr>
      <vt:lpstr>Courier</vt:lpstr>
      <vt:lpstr>Courier New</vt:lpstr>
      <vt:lpstr>Garamond</vt:lpstr>
      <vt:lpstr>Times New Roman</vt:lpstr>
      <vt:lpstr>Verdana</vt:lpstr>
      <vt:lpstr>Wingdings</vt:lpstr>
      <vt:lpstr>introduction</vt:lpstr>
      <vt:lpstr>PowerPoint Presentation</vt:lpstr>
      <vt:lpstr>File class in Java</vt:lpstr>
      <vt:lpstr>Files</vt:lpstr>
      <vt:lpstr>Scanner reminder</vt:lpstr>
      <vt:lpstr>Scanner reminder</vt:lpstr>
      <vt:lpstr>Opening a file for reading</vt:lpstr>
      <vt:lpstr>File names and paths</vt:lpstr>
      <vt:lpstr>File names and paths</vt:lpstr>
      <vt:lpstr>Compiler error with files</vt:lpstr>
      <vt:lpstr>Compiler error with files</vt:lpstr>
      <vt:lpstr>Exceptions</vt:lpstr>
      <vt:lpstr>Checked exceptions</vt:lpstr>
      <vt:lpstr>Throwing Exceptions</vt:lpstr>
      <vt:lpstr>Handling Exceptions</vt:lpstr>
      <vt:lpstr>Fixing the compiler error</vt:lpstr>
      <vt:lpstr>Using Scanner to read file data</vt:lpstr>
      <vt:lpstr>Consuming tokens</vt:lpstr>
      <vt:lpstr>First problem</vt:lpstr>
      <vt:lpstr>First solution</vt:lpstr>
      <vt:lpstr>Second problem</vt:lpstr>
      <vt:lpstr>Second solution</vt:lpstr>
      <vt:lpstr>Refining the problem</vt:lpstr>
      <vt:lpstr>Refining the program</vt:lpstr>
      <vt:lpstr>Reading input line-by-line</vt:lpstr>
      <vt:lpstr>File processing question</vt:lpstr>
      <vt:lpstr>Solution</vt:lpstr>
      <vt:lpstr>Problem</vt:lpstr>
      <vt:lpstr>Scanner on strings</vt:lpstr>
      <vt:lpstr>Tokenize an entire file</vt:lpstr>
      <vt:lpstr>Example</vt:lpstr>
      <vt:lpstr>Opening a file for writing</vt:lpstr>
      <vt:lpstr>File output</vt:lpstr>
    </vt:vector>
  </TitlesOfParts>
  <Company>Colorado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Files</dc:title>
  <dc:creator>Asa Ben-Hur</dc:creator>
  <cp:lastModifiedBy>Russ</cp:lastModifiedBy>
  <cp:revision>28</cp:revision>
  <cp:lastPrinted>2012-10-15T18:13:13Z</cp:lastPrinted>
  <dcterms:created xsi:type="dcterms:W3CDTF">2008-11-17T20:08:21Z</dcterms:created>
  <dcterms:modified xsi:type="dcterms:W3CDTF">2017-04-05T17:35:30Z</dcterms:modified>
</cp:coreProperties>
</file>