
<file path=[Content_Types].xml><?xml version="1.0" encoding="utf-8"?>
<Types xmlns="http://schemas.openxmlformats.org/package/2006/content-types">
  <Default Extension="xml" ContentType="application/xml"/>
  <Default Extension="wmf" ContentType="image/x-wmf"/>
  <Default Extension="tiff" ContentType="image/tiff"/>
  <Default Extension="emf" ContentType="image/x-emf"/>
  <Default Extension="rels" ContentType="application/vnd.openxmlformats-package.relationships+xml"/>
  <Default Extension="vml" ContentType="application/vnd.openxmlformats-officedocument.vmlDrawing"/>
  <Default Extension="bin" ContentType="application/vnd.openxmlformats-officedocument.oleObjec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507" r:id="rId2"/>
    <p:sldId id="508" r:id="rId3"/>
    <p:sldId id="509" r:id="rId4"/>
    <p:sldId id="510" r:id="rId5"/>
    <p:sldId id="511" r:id="rId6"/>
    <p:sldId id="512" r:id="rId7"/>
    <p:sldId id="513" r:id="rId8"/>
    <p:sldId id="514" r:id="rId9"/>
    <p:sldId id="515" r:id="rId10"/>
    <p:sldId id="516" r:id="rId11"/>
    <p:sldId id="517" r:id="rId12"/>
    <p:sldId id="518" r:id="rId13"/>
    <p:sldId id="519" r:id="rId14"/>
    <p:sldId id="520" r:id="rId15"/>
    <p:sldId id="521" r:id="rId16"/>
    <p:sldId id="522" r:id="rId17"/>
    <p:sldId id="523" r:id="rId18"/>
    <p:sldId id="524" r:id="rId19"/>
    <p:sldId id="525" r:id="rId20"/>
    <p:sldId id="526" r:id="rId21"/>
    <p:sldId id="527" r:id="rId22"/>
    <p:sldId id="528" r:id="rId23"/>
    <p:sldId id="529" r:id="rId24"/>
    <p:sldId id="530" r:id="rId25"/>
    <p:sldId id="531" r:id="rId26"/>
    <p:sldId id="534" r:id="rId27"/>
    <p:sldId id="535" r:id="rId28"/>
    <p:sldId id="533" r:id="rId29"/>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1296">
          <p15:clr>
            <a:srgbClr val="A4A3A4"/>
          </p15:clr>
        </p15:guide>
        <p15:guide id="2" pos="576">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896" autoAdjust="0"/>
    <p:restoredTop sz="68801" autoAdjust="0"/>
  </p:normalViewPr>
  <p:slideViewPr>
    <p:cSldViewPr>
      <p:cViewPr varScale="1">
        <p:scale>
          <a:sx n="55" d="100"/>
          <a:sy n="55" d="100"/>
        </p:scale>
        <p:origin x="2056" y="184"/>
      </p:cViewPr>
      <p:guideLst>
        <p:guide orient="horz" pos="1296"/>
        <p:guide pos="5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3235"/>
    </p:cViewPr>
  </p:sorterViewPr>
  <p:notesViewPr>
    <p:cSldViewPr>
      <p:cViewPr varScale="1">
        <p:scale>
          <a:sx n="43" d="100"/>
          <a:sy n="43" d="100"/>
        </p:scale>
        <p:origin x="-1422" y="-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notesMaster" Target="notesMasters/notesMaster1.xml"/><Relationship Id="rId31" Type="http://schemas.openxmlformats.org/officeDocument/2006/relationships/handoutMaster" Target="handoutMasters/handoutMaster1.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4.wmf"/><Relationship Id="rId2"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 Id="rId2"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 Id="rId2" Type="http://schemas.openxmlformats.org/officeDocument/2006/relationships/image" Target="../media/image10.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729193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defRPr sz="1000" i="1">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t" anchorCtr="0" compatLnSpc="1">
            <a:prstTxWarp prst="textNoShape">
              <a:avLst/>
            </a:prstTxWarp>
          </a:bodyPr>
          <a:lstStyle>
            <a:lvl1pPr algn="r">
              <a:defRPr sz="1000" i="1">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defRPr sz="1000" i="1">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19050" tIns="0" rIns="19050" bIns="0" numCol="1" anchor="b" anchorCtr="0" compatLnSpc="1">
            <a:prstTxWarp prst="textNoShape">
              <a:avLst/>
            </a:prstTxWarp>
          </a:bodyPr>
          <a:lstStyle>
            <a:lvl1pPr algn="r">
              <a:defRPr sz="1000" i="1"/>
            </a:lvl1pPr>
          </a:lstStyle>
          <a:p>
            <a:pPr>
              <a:defRPr/>
            </a:pPr>
            <a:fld id="{BE819EB1-C0D5-3543-955B-7471C5BE97DF}" type="slidenum">
              <a:rPr lang="en-US" altLang="en-US"/>
              <a:pPr>
                <a:defRPr/>
              </a:pPr>
              <a:t>‹#›</a:t>
            </a:fld>
            <a:endParaRPr lang="en-US" altLang="en-US"/>
          </a:p>
        </p:txBody>
      </p:sp>
    </p:spTree>
    <p:extLst>
      <p:ext uri="{BB962C8B-B14F-4D97-AF65-F5344CB8AC3E}">
        <p14:creationId xmlns:p14="http://schemas.microsoft.com/office/powerpoint/2010/main" val="119427352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0938" y="692150"/>
            <a:ext cx="4556125" cy="3416300"/>
          </a:xfrm>
        </p:spPr>
      </p:sp>
      <p:sp>
        <p:nvSpPr>
          <p:cNvPr id="3" name="Notes Placeholder 2"/>
          <p:cNvSpPr>
            <a:spLocks noGrp="1"/>
          </p:cNvSpPr>
          <p:nvPr>
            <p:ph type="body" idx="1"/>
          </p:nvPr>
        </p:nvSpPr>
        <p:spPr/>
        <p:txBody>
          <a:bodyPr/>
          <a:lstStyle/>
          <a:p>
            <a:pPr marL="0" indent="0">
              <a:buFontTx/>
              <a:buNone/>
            </a:pPr>
            <a:r>
              <a:rPr lang="en-US"/>
              <a:t>Go over some of these numbers:</a:t>
            </a:r>
          </a:p>
          <a:p>
            <a:pPr marL="171450" indent="-171450">
              <a:buFont typeface="Arial" charset="0"/>
              <a:buChar char="•"/>
            </a:pPr>
            <a:r>
              <a:rPr lang="en-US"/>
              <a:t>Execution</a:t>
            </a:r>
            <a:r>
              <a:rPr lang="en-US" baseline="0"/>
              <a:t> time varies on processor, but even so the message is the same.</a:t>
            </a:r>
            <a:endParaRPr lang="en-US"/>
          </a:p>
          <a:p>
            <a:pPr marL="171450" indent="-171450">
              <a:buFont typeface="Arial" charset="0"/>
              <a:buChar char="•"/>
            </a:pPr>
            <a:r>
              <a:rPr lang="en-US" baseline="0"/>
              <a:t>Anything linear, logarithmic, including n(log n) is wonderful!</a:t>
            </a:r>
          </a:p>
          <a:p>
            <a:pPr marL="171450" indent="-171450">
              <a:buFont typeface="Arial" charset="0"/>
              <a:buChar char="•"/>
            </a:pPr>
            <a:r>
              <a:rPr lang="en-US" baseline="0"/>
              <a:t>log(n) where n = 10,000 is 4</a:t>
            </a:r>
          </a:p>
          <a:p>
            <a:pPr marL="171450" indent="-171450">
              <a:buFont typeface="Arial" charset="0"/>
              <a:buChar char="•"/>
            </a:pPr>
            <a:r>
              <a:rPr lang="en-US" baseline="0"/>
              <a:t>n where n = 10,000 is 10,000</a:t>
            </a:r>
          </a:p>
          <a:p>
            <a:pPr marL="171450" indent="-171450">
              <a:buFont typeface="Arial" charset="0"/>
              <a:buChar char="•"/>
            </a:pPr>
            <a:r>
              <a:rPr lang="en-US" baseline="0"/>
              <a:t>n(log n), where n = 10,000 is 40,000</a:t>
            </a:r>
          </a:p>
          <a:p>
            <a:pPr marL="171450" indent="-171450">
              <a:buFont typeface="Arial" charset="0"/>
              <a:buChar char="•"/>
            </a:pPr>
            <a:r>
              <a:rPr lang="en-US" baseline="0"/>
              <a:t>10,000</a:t>
            </a:r>
            <a:r>
              <a:rPr lang="en-US" baseline="30000"/>
              <a:t>2</a:t>
            </a:r>
            <a:r>
              <a:rPr lang="en-US" baseline="0"/>
              <a:t> = 100,000,000 = 100 million</a:t>
            </a:r>
          </a:p>
          <a:p>
            <a:pPr marL="171450" indent="-171450">
              <a:buFont typeface="Arial" charset="0"/>
              <a:buChar char="•"/>
            </a:pPr>
            <a:r>
              <a:rPr lang="en-US" baseline="0"/>
              <a:t>10,000</a:t>
            </a:r>
            <a:r>
              <a:rPr lang="en-US" baseline="30000"/>
              <a:t>3</a:t>
            </a:r>
            <a:r>
              <a:rPr lang="en-US" baseline="0"/>
              <a:t> = 1,000,000,000,000 = 1 trillion</a:t>
            </a:r>
          </a:p>
          <a:p>
            <a:pPr marL="171450" indent="-171450">
              <a:buFont typeface="Arial" charset="0"/>
              <a:buChar char="•"/>
            </a:pPr>
            <a:r>
              <a:rPr lang="en-US" baseline="0"/>
              <a:t>2</a:t>
            </a:r>
            <a:r>
              <a:rPr lang="en-US" baseline="30000"/>
              <a:t>50</a:t>
            </a:r>
            <a:r>
              <a:rPr lang="en-US" baseline="0"/>
              <a:t> = ~1,000,000,000,000,000 = ~1 quadrillion</a:t>
            </a:r>
          </a:p>
          <a:p>
            <a:pPr marL="171450" indent="-171450">
              <a:buFont typeface="Arial" charset="0"/>
              <a:buChar char="•"/>
            </a:pPr>
            <a:r>
              <a:rPr lang="en-US" baseline="0"/>
              <a:t>factorial and n</a:t>
            </a:r>
            <a:r>
              <a:rPr lang="en-US" baseline="30000"/>
              <a:t>n</a:t>
            </a:r>
            <a:r>
              <a:rPr lang="en-US" baseline="0"/>
              <a:t> are ridiculous, 10</a:t>
            </a:r>
            <a:r>
              <a:rPr lang="en-US" baseline="30000"/>
              <a:t>10</a:t>
            </a:r>
            <a:r>
              <a:rPr lang="en-US" baseline="0"/>
              <a:t> = 10,000,000,000 = 10 billion</a:t>
            </a:r>
          </a:p>
          <a:p>
            <a:pPr marL="171450" indent="-171450">
              <a:buFont typeface="Arial" charset="0"/>
              <a:buChar char="•"/>
            </a:pPr>
            <a:endParaRPr lang="en-US" baseline="0"/>
          </a:p>
          <a:p>
            <a:endParaRPr lang="en-US"/>
          </a:p>
        </p:txBody>
      </p:sp>
      <p:sp>
        <p:nvSpPr>
          <p:cNvPr id="4" name="Slide Number Placeholder 3"/>
          <p:cNvSpPr>
            <a:spLocks noGrp="1"/>
          </p:cNvSpPr>
          <p:nvPr>
            <p:ph type="sldNum" sz="quarter" idx="10"/>
          </p:nvPr>
        </p:nvSpPr>
        <p:spPr/>
        <p:txBody>
          <a:bodyPr/>
          <a:lstStyle/>
          <a:p>
            <a:pPr>
              <a:defRPr/>
            </a:pPr>
            <a:fld id="{BE819EB1-C0D5-3543-955B-7471C5BE97DF}" type="slidenum">
              <a:rPr lang="en-US" altLang="en-US"/>
              <a:pPr>
                <a:defRPr/>
              </a:pPr>
              <a:t>28</a:t>
            </a:fld>
            <a:endParaRPr lang="en-US" altLang="en-US"/>
          </a:p>
        </p:txBody>
      </p:sp>
    </p:spTree>
    <p:extLst>
      <p:ext uri="{BB962C8B-B14F-4D97-AF65-F5344CB8AC3E}">
        <p14:creationId xmlns:p14="http://schemas.microsoft.com/office/powerpoint/2010/main" val="387733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31"/>
          <p:cNvGrpSpPr>
            <a:grpSpLocks/>
          </p:cNvGrpSpPr>
          <p:nvPr/>
        </p:nvGrpSpPr>
        <p:grpSpPr bwMode="auto">
          <a:xfrm>
            <a:off x="0" y="114300"/>
            <a:ext cx="9142413" cy="6742113"/>
            <a:chOff x="0" y="72"/>
            <a:chExt cx="5759" cy="4247"/>
          </a:xfrm>
        </p:grpSpPr>
        <p:sp>
          <p:nvSpPr>
            <p:cNvPr id="5" name="Rectangle 2"/>
            <p:cNvSpPr>
              <a:spLocks noChangeArrowheads="1"/>
            </p:cNvSpPr>
            <p:nvPr/>
          </p:nvSpPr>
          <p:spPr bwMode="hidden">
            <a:xfrm>
              <a:off x="0" y="2112"/>
              <a:ext cx="5759" cy="220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6" name="Group 30"/>
            <p:cNvGrpSpPr>
              <a:grpSpLocks/>
            </p:cNvGrpSpPr>
            <p:nvPr/>
          </p:nvGrpSpPr>
          <p:grpSpPr bwMode="auto">
            <a:xfrm>
              <a:off x="0" y="72"/>
              <a:ext cx="5759" cy="2040"/>
              <a:chOff x="0" y="72"/>
              <a:chExt cx="5759" cy="2040"/>
            </a:xfrm>
          </p:grpSpPr>
          <p:sp>
            <p:nvSpPr>
              <p:cNvPr id="7" name="Rectangle 3"/>
              <p:cNvSpPr>
                <a:spLocks noChangeArrowheads="1"/>
              </p:cNvSpPr>
              <p:nvPr/>
            </p:nvSpPr>
            <p:spPr bwMode="hidden">
              <a:xfrm>
                <a:off x="0" y="1872"/>
                <a:ext cx="5759" cy="240"/>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8" name="Group 9"/>
              <p:cNvGrpSpPr>
                <a:grpSpLocks/>
              </p:cNvGrpSpPr>
              <p:nvPr/>
            </p:nvGrpSpPr>
            <p:grpSpPr bwMode="auto">
              <a:xfrm>
                <a:off x="2289" y="72"/>
                <a:ext cx="1440" cy="1984"/>
                <a:chOff x="2289" y="72"/>
                <a:chExt cx="1440" cy="1984"/>
              </a:xfrm>
            </p:grpSpPr>
            <p:sp>
              <p:nvSpPr>
                <p:cNvPr id="29" name="Freeform 4"/>
                <p:cNvSpPr>
                  <a:spLocks/>
                </p:cNvSpPr>
                <p:nvPr/>
              </p:nvSpPr>
              <p:spPr bwMode="ltGray">
                <a:xfrm>
                  <a:off x="2289" y="127"/>
                  <a:ext cx="1440" cy="1770"/>
                </a:xfrm>
                <a:custGeom>
                  <a:avLst/>
                  <a:gdLst>
                    <a:gd name="T0" fmla="*/ 901 w 1440"/>
                    <a:gd name="T1" fmla="*/ 33 h 1770"/>
                    <a:gd name="T2" fmla="*/ 1066 w 1440"/>
                    <a:gd name="T3" fmla="*/ 129 h 1770"/>
                    <a:gd name="T4" fmla="*/ 1207 w 1440"/>
                    <a:gd name="T5" fmla="*/ 256 h 1770"/>
                    <a:gd name="T6" fmla="*/ 1316 w 1440"/>
                    <a:gd name="T7" fmla="*/ 410 h 1770"/>
                    <a:gd name="T8" fmla="*/ 1394 w 1440"/>
                    <a:gd name="T9" fmla="*/ 581 h 1770"/>
                    <a:gd name="T10" fmla="*/ 1435 w 1440"/>
                    <a:gd name="T11" fmla="*/ 766 h 1770"/>
                    <a:gd name="T12" fmla="*/ 1435 w 1440"/>
                    <a:gd name="T13" fmla="*/ 958 h 1770"/>
                    <a:gd name="T14" fmla="*/ 1394 w 1440"/>
                    <a:gd name="T15" fmla="*/ 1143 h 1770"/>
                    <a:gd name="T16" fmla="*/ 1316 w 1440"/>
                    <a:gd name="T17" fmla="*/ 1314 h 1770"/>
                    <a:gd name="T18" fmla="*/ 1207 w 1440"/>
                    <a:gd name="T19" fmla="*/ 1468 h 1770"/>
                    <a:gd name="T20" fmla="*/ 1066 w 1440"/>
                    <a:gd name="T21" fmla="*/ 1597 h 1770"/>
                    <a:gd name="T22" fmla="*/ 901 w 1440"/>
                    <a:gd name="T23" fmla="*/ 1691 h 1770"/>
                    <a:gd name="T24" fmla="*/ 721 w 1440"/>
                    <a:gd name="T25" fmla="*/ 1749 h 1770"/>
                    <a:gd name="T26" fmla="*/ 533 w 1440"/>
                    <a:gd name="T27" fmla="*/ 1769 h 1770"/>
                    <a:gd name="T28" fmla="*/ 344 w 1440"/>
                    <a:gd name="T29" fmla="*/ 1749 h 1770"/>
                    <a:gd name="T30" fmla="*/ 165 w 1440"/>
                    <a:gd name="T31" fmla="*/ 1691 h 1770"/>
                    <a:gd name="T32" fmla="*/ 0 w 1440"/>
                    <a:gd name="T33" fmla="*/ 1597 h 1770"/>
                    <a:gd name="T34" fmla="*/ 125 w 1440"/>
                    <a:gd name="T35" fmla="*/ 1571 h 1770"/>
                    <a:gd name="T36" fmla="*/ 281 w 1440"/>
                    <a:gd name="T37" fmla="*/ 1640 h 1770"/>
                    <a:gd name="T38" fmla="*/ 446 w 1440"/>
                    <a:gd name="T39" fmla="*/ 1675 h 1770"/>
                    <a:gd name="T40" fmla="*/ 618 w 1440"/>
                    <a:gd name="T41" fmla="*/ 1675 h 1770"/>
                    <a:gd name="T42" fmla="*/ 785 w 1440"/>
                    <a:gd name="T43" fmla="*/ 1640 h 1770"/>
                    <a:gd name="T44" fmla="*/ 941 w 1440"/>
                    <a:gd name="T45" fmla="*/ 1571 h 1770"/>
                    <a:gd name="T46" fmla="*/ 1080 w 1440"/>
                    <a:gd name="T47" fmla="*/ 1470 h 1770"/>
                    <a:gd name="T48" fmla="*/ 1194 w 1440"/>
                    <a:gd name="T49" fmla="*/ 1343 h 1770"/>
                    <a:gd name="T50" fmla="*/ 1281 w 1440"/>
                    <a:gd name="T51" fmla="*/ 1194 h 1770"/>
                    <a:gd name="T52" fmla="*/ 1332 w 1440"/>
                    <a:gd name="T53" fmla="*/ 1032 h 1770"/>
                    <a:gd name="T54" fmla="*/ 1350 w 1440"/>
                    <a:gd name="T55" fmla="*/ 862 h 1770"/>
                    <a:gd name="T56" fmla="*/ 1332 w 1440"/>
                    <a:gd name="T57" fmla="*/ 691 h 1770"/>
                    <a:gd name="T58" fmla="*/ 1281 w 1440"/>
                    <a:gd name="T59" fmla="*/ 530 h 1770"/>
                    <a:gd name="T60" fmla="*/ 1194 w 1440"/>
                    <a:gd name="T61" fmla="*/ 381 h 1770"/>
                    <a:gd name="T62" fmla="*/ 1080 w 1440"/>
                    <a:gd name="T63" fmla="*/ 254 h 1770"/>
                    <a:gd name="T64" fmla="*/ 941 w 1440"/>
                    <a:gd name="T65" fmla="*/ 154 h 1770"/>
                    <a:gd name="T66" fmla="*/ 785 w 1440"/>
                    <a:gd name="T67" fmla="*/ 85 h 1770"/>
                    <a:gd name="T68" fmla="*/ 812 w 1440"/>
                    <a:gd name="T69" fmla="*/ 0 h 177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440" h="1770">
                      <a:moveTo>
                        <a:pt x="812" y="0"/>
                      </a:moveTo>
                      <a:lnTo>
                        <a:pt x="901" y="33"/>
                      </a:lnTo>
                      <a:lnTo>
                        <a:pt x="986" y="78"/>
                      </a:lnTo>
                      <a:lnTo>
                        <a:pt x="1066" y="129"/>
                      </a:lnTo>
                      <a:lnTo>
                        <a:pt x="1140" y="187"/>
                      </a:lnTo>
                      <a:lnTo>
                        <a:pt x="1207" y="256"/>
                      </a:lnTo>
                      <a:lnTo>
                        <a:pt x="1265" y="330"/>
                      </a:lnTo>
                      <a:lnTo>
                        <a:pt x="1316" y="410"/>
                      </a:lnTo>
                      <a:lnTo>
                        <a:pt x="1361" y="492"/>
                      </a:lnTo>
                      <a:lnTo>
                        <a:pt x="1394" y="581"/>
                      </a:lnTo>
                      <a:lnTo>
                        <a:pt x="1419" y="673"/>
                      </a:lnTo>
                      <a:lnTo>
                        <a:pt x="1435" y="766"/>
                      </a:lnTo>
                      <a:lnTo>
                        <a:pt x="1439" y="862"/>
                      </a:lnTo>
                      <a:lnTo>
                        <a:pt x="1435" y="958"/>
                      </a:lnTo>
                      <a:lnTo>
                        <a:pt x="1419" y="1052"/>
                      </a:lnTo>
                      <a:lnTo>
                        <a:pt x="1394" y="1143"/>
                      </a:lnTo>
                      <a:lnTo>
                        <a:pt x="1361" y="1230"/>
                      </a:lnTo>
                      <a:lnTo>
                        <a:pt x="1316" y="1314"/>
                      </a:lnTo>
                      <a:lnTo>
                        <a:pt x="1265" y="1395"/>
                      </a:lnTo>
                      <a:lnTo>
                        <a:pt x="1207" y="1468"/>
                      </a:lnTo>
                      <a:lnTo>
                        <a:pt x="1140" y="1537"/>
                      </a:lnTo>
                      <a:lnTo>
                        <a:pt x="1066" y="1597"/>
                      </a:lnTo>
                      <a:lnTo>
                        <a:pt x="986" y="1646"/>
                      </a:lnTo>
                      <a:lnTo>
                        <a:pt x="901" y="1691"/>
                      </a:lnTo>
                      <a:lnTo>
                        <a:pt x="812" y="1724"/>
                      </a:lnTo>
                      <a:lnTo>
                        <a:pt x="721" y="1749"/>
                      </a:lnTo>
                      <a:lnTo>
                        <a:pt x="627" y="1765"/>
                      </a:lnTo>
                      <a:lnTo>
                        <a:pt x="533" y="1769"/>
                      </a:lnTo>
                      <a:lnTo>
                        <a:pt x="437" y="1765"/>
                      </a:lnTo>
                      <a:lnTo>
                        <a:pt x="344" y="1749"/>
                      </a:lnTo>
                      <a:lnTo>
                        <a:pt x="252" y="1724"/>
                      </a:lnTo>
                      <a:lnTo>
                        <a:pt x="165" y="1691"/>
                      </a:lnTo>
                      <a:lnTo>
                        <a:pt x="80" y="1646"/>
                      </a:lnTo>
                      <a:lnTo>
                        <a:pt x="0" y="1597"/>
                      </a:lnTo>
                      <a:lnTo>
                        <a:pt x="51" y="1524"/>
                      </a:lnTo>
                      <a:lnTo>
                        <a:pt x="125" y="1571"/>
                      </a:lnTo>
                      <a:lnTo>
                        <a:pt x="201" y="1609"/>
                      </a:lnTo>
                      <a:lnTo>
                        <a:pt x="281" y="1640"/>
                      </a:lnTo>
                      <a:lnTo>
                        <a:pt x="364" y="1662"/>
                      </a:lnTo>
                      <a:lnTo>
                        <a:pt x="446" y="1675"/>
                      </a:lnTo>
                      <a:lnTo>
                        <a:pt x="533" y="1680"/>
                      </a:lnTo>
                      <a:lnTo>
                        <a:pt x="618" y="1675"/>
                      </a:lnTo>
                      <a:lnTo>
                        <a:pt x="703" y="1662"/>
                      </a:lnTo>
                      <a:lnTo>
                        <a:pt x="785" y="1640"/>
                      </a:lnTo>
                      <a:lnTo>
                        <a:pt x="866" y="1609"/>
                      </a:lnTo>
                      <a:lnTo>
                        <a:pt x="941" y="1571"/>
                      </a:lnTo>
                      <a:lnTo>
                        <a:pt x="1013" y="1524"/>
                      </a:lnTo>
                      <a:lnTo>
                        <a:pt x="1080" y="1470"/>
                      </a:lnTo>
                      <a:lnTo>
                        <a:pt x="1140" y="1410"/>
                      </a:lnTo>
                      <a:lnTo>
                        <a:pt x="1194" y="1343"/>
                      </a:lnTo>
                      <a:lnTo>
                        <a:pt x="1240" y="1270"/>
                      </a:lnTo>
                      <a:lnTo>
                        <a:pt x="1281" y="1194"/>
                      </a:lnTo>
                      <a:lnTo>
                        <a:pt x="1312" y="1116"/>
                      </a:lnTo>
                      <a:lnTo>
                        <a:pt x="1332" y="1032"/>
                      </a:lnTo>
                      <a:lnTo>
                        <a:pt x="1345" y="947"/>
                      </a:lnTo>
                      <a:lnTo>
                        <a:pt x="1350" y="862"/>
                      </a:lnTo>
                      <a:lnTo>
                        <a:pt x="1345" y="775"/>
                      </a:lnTo>
                      <a:lnTo>
                        <a:pt x="1332" y="691"/>
                      </a:lnTo>
                      <a:lnTo>
                        <a:pt x="1312" y="608"/>
                      </a:lnTo>
                      <a:lnTo>
                        <a:pt x="1281" y="530"/>
                      </a:lnTo>
                      <a:lnTo>
                        <a:pt x="1240" y="452"/>
                      </a:lnTo>
                      <a:lnTo>
                        <a:pt x="1194" y="381"/>
                      </a:lnTo>
                      <a:lnTo>
                        <a:pt x="1140" y="314"/>
                      </a:lnTo>
                      <a:lnTo>
                        <a:pt x="1080" y="254"/>
                      </a:lnTo>
                      <a:lnTo>
                        <a:pt x="1013" y="201"/>
                      </a:lnTo>
                      <a:lnTo>
                        <a:pt x="941" y="154"/>
                      </a:lnTo>
                      <a:lnTo>
                        <a:pt x="866" y="114"/>
                      </a:lnTo>
                      <a:lnTo>
                        <a:pt x="785" y="85"/>
                      </a:lnTo>
                      <a:lnTo>
                        <a:pt x="788" y="78"/>
                      </a:lnTo>
                      <a:lnTo>
                        <a:pt x="81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 name="Line 5"/>
                <p:cNvSpPr>
                  <a:spLocks noChangeShapeType="1"/>
                </p:cNvSpPr>
                <p:nvPr/>
              </p:nvSpPr>
              <p:spPr bwMode="ltGray">
                <a:xfrm flipV="1">
                  <a:off x="2324" y="1620"/>
                  <a:ext cx="143" cy="258"/>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1" name="Line 6"/>
                <p:cNvSpPr>
                  <a:spLocks noChangeShapeType="1"/>
                </p:cNvSpPr>
                <p:nvPr/>
              </p:nvSpPr>
              <p:spPr bwMode="ltGray">
                <a:xfrm flipV="1">
                  <a:off x="3119" y="243"/>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2" name="Line 7"/>
                <p:cNvSpPr>
                  <a:spLocks noChangeShapeType="1"/>
                </p:cNvSpPr>
                <p:nvPr/>
              </p:nvSpPr>
              <p:spPr bwMode="ltGray">
                <a:xfrm flipV="1">
                  <a:off x="3203" y="72"/>
                  <a:ext cx="50" cy="99"/>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33" name="Freeform 8"/>
                <p:cNvSpPr>
                  <a:spLocks/>
                </p:cNvSpPr>
                <p:nvPr/>
              </p:nvSpPr>
              <p:spPr bwMode="ltGray">
                <a:xfrm>
                  <a:off x="2483" y="1903"/>
                  <a:ext cx="841" cy="153"/>
                </a:xfrm>
                <a:custGeom>
                  <a:avLst/>
                  <a:gdLst>
                    <a:gd name="T0" fmla="*/ 3 w 841"/>
                    <a:gd name="T1" fmla="*/ 98 h 153"/>
                    <a:gd name="T2" fmla="*/ 20 w 841"/>
                    <a:gd name="T3" fmla="*/ 80 h 153"/>
                    <a:gd name="T4" fmla="*/ 44 w 841"/>
                    <a:gd name="T5" fmla="*/ 65 h 153"/>
                    <a:gd name="T6" fmla="*/ 89 w 841"/>
                    <a:gd name="T7" fmla="*/ 43 h 153"/>
                    <a:gd name="T8" fmla="*/ 140 w 841"/>
                    <a:gd name="T9" fmla="*/ 30 h 153"/>
                    <a:gd name="T10" fmla="*/ 188 w 841"/>
                    <a:gd name="T11" fmla="*/ 19 h 153"/>
                    <a:gd name="T12" fmla="*/ 253 w 841"/>
                    <a:gd name="T13" fmla="*/ 9 h 153"/>
                    <a:gd name="T14" fmla="*/ 314 w 841"/>
                    <a:gd name="T15" fmla="*/ 3 h 153"/>
                    <a:gd name="T16" fmla="*/ 386 w 841"/>
                    <a:gd name="T17" fmla="*/ 0 h 153"/>
                    <a:gd name="T18" fmla="*/ 475 w 841"/>
                    <a:gd name="T19" fmla="*/ 1 h 153"/>
                    <a:gd name="T20" fmla="*/ 567 w 841"/>
                    <a:gd name="T21" fmla="*/ 6 h 153"/>
                    <a:gd name="T22" fmla="*/ 632 w 841"/>
                    <a:gd name="T23" fmla="*/ 14 h 153"/>
                    <a:gd name="T24" fmla="*/ 700 w 841"/>
                    <a:gd name="T25" fmla="*/ 27 h 153"/>
                    <a:gd name="T26" fmla="*/ 765 w 841"/>
                    <a:gd name="T27" fmla="*/ 47 h 153"/>
                    <a:gd name="T28" fmla="*/ 799 w 841"/>
                    <a:gd name="T29" fmla="*/ 66 h 153"/>
                    <a:gd name="T30" fmla="*/ 820 w 841"/>
                    <a:gd name="T31" fmla="*/ 82 h 153"/>
                    <a:gd name="T32" fmla="*/ 840 w 841"/>
                    <a:gd name="T33" fmla="*/ 108 h 153"/>
                    <a:gd name="T34" fmla="*/ 806 w 841"/>
                    <a:gd name="T35" fmla="*/ 122 h 153"/>
                    <a:gd name="T36" fmla="*/ 748 w 841"/>
                    <a:gd name="T37" fmla="*/ 133 h 153"/>
                    <a:gd name="T38" fmla="*/ 676 w 841"/>
                    <a:gd name="T39" fmla="*/ 141 h 153"/>
                    <a:gd name="T40" fmla="*/ 608 w 841"/>
                    <a:gd name="T41" fmla="*/ 148 h 153"/>
                    <a:gd name="T42" fmla="*/ 526 w 841"/>
                    <a:gd name="T43" fmla="*/ 151 h 153"/>
                    <a:gd name="T44" fmla="*/ 437 w 841"/>
                    <a:gd name="T45" fmla="*/ 152 h 153"/>
                    <a:gd name="T46" fmla="*/ 352 w 841"/>
                    <a:gd name="T47" fmla="*/ 152 h 153"/>
                    <a:gd name="T48" fmla="*/ 263 w 841"/>
                    <a:gd name="T49" fmla="*/ 151 h 153"/>
                    <a:gd name="T50" fmla="*/ 164 w 841"/>
                    <a:gd name="T51" fmla="*/ 143 h 153"/>
                    <a:gd name="T52" fmla="*/ 85 w 841"/>
                    <a:gd name="T53" fmla="*/ 135 h 153"/>
                    <a:gd name="T54" fmla="*/ 20 w 841"/>
                    <a:gd name="T55" fmla="*/ 120 h 153"/>
                    <a:gd name="T56" fmla="*/ 0 w 841"/>
                    <a:gd name="T57" fmla="*/ 109 h 153"/>
                    <a:gd name="T58" fmla="*/ 3 w 841"/>
                    <a:gd name="T59" fmla="*/ 98 h 15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841" h="153">
                      <a:moveTo>
                        <a:pt x="3" y="98"/>
                      </a:moveTo>
                      <a:lnTo>
                        <a:pt x="20" y="80"/>
                      </a:lnTo>
                      <a:lnTo>
                        <a:pt x="44" y="65"/>
                      </a:lnTo>
                      <a:lnTo>
                        <a:pt x="89" y="43"/>
                      </a:lnTo>
                      <a:lnTo>
                        <a:pt x="140" y="30"/>
                      </a:lnTo>
                      <a:lnTo>
                        <a:pt x="188" y="19"/>
                      </a:lnTo>
                      <a:lnTo>
                        <a:pt x="253" y="9"/>
                      </a:lnTo>
                      <a:lnTo>
                        <a:pt x="314" y="3"/>
                      </a:lnTo>
                      <a:lnTo>
                        <a:pt x="386" y="0"/>
                      </a:lnTo>
                      <a:lnTo>
                        <a:pt x="475" y="1"/>
                      </a:lnTo>
                      <a:lnTo>
                        <a:pt x="567" y="6"/>
                      </a:lnTo>
                      <a:lnTo>
                        <a:pt x="632" y="14"/>
                      </a:lnTo>
                      <a:lnTo>
                        <a:pt x="700" y="27"/>
                      </a:lnTo>
                      <a:lnTo>
                        <a:pt x="765" y="47"/>
                      </a:lnTo>
                      <a:lnTo>
                        <a:pt x="799" y="66"/>
                      </a:lnTo>
                      <a:lnTo>
                        <a:pt x="820" y="82"/>
                      </a:lnTo>
                      <a:lnTo>
                        <a:pt x="840" y="108"/>
                      </a:lnTo>
                      <a:lnTo>
                        <a:pt x="806" y="122"/>
                      </a:lnTo>
                      <a:lnTo>
                        <a:pt x="748" y="133"/>
                      </a:lnTo>
                      <a:lnTo>
                        <a:pt x="676" y="141"/>
                      </a:lnTo>
                      <a:lnTo>
                        <a:pt x="608" y="148"/>
                      </a:lnTo>
                      <a:lnTo>
                        <a:pt x="526" y="151"/>
                      </a:lnTo>
                      <a:lnTo>
                        <a:pt x="437" y="152"/>
                      </a:lnTo>
                      <a:lnTo>
                        <a:pt x="352" y="152"/>
                      </a:lnTo>
                      <a:lnTo>
                        <a:pt x="263" y="151"/>
                      </a:lnTo>
                      <a:lnTo>
                        <a:pt x="164" y="143"/>
                      </a:lnTo>
                      <a:lnTo>
                        <a:pt x="85" y="135"/>
                      </a:lnTo>
                      <a:lnTo>
                        <a:pt x="20" y="120"/>
                      </a:lnTo>
                      <a:lnTo>
                        <a:pt x="0" y="109"/>
                      </a:lnTo>
                      <a:lnTo>
                        <a:pt x="3" y="98"/>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9" name="Oval 10"/>
              <p:cNvSpPr>
                <a:spLocks noChangeArrowheads="1"/>
              </p:cNvSpPr>
              <p:nvPr/>
            </p:nvSpPr>
            <p:spPr bwMode="blackWhite">
              <a:xfrm>
                <a:off x="2071" y="250"/>
                <a:ext cx="1497" cy="1494"/>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 name="Group 29"/>
              <p:cNvGrpSpPr>
                <a:grpSpLocks/>
              </p:cNvGrpSpPr>
              <p:nvPr/>
            </p:nvGrpSpPr>
            <p:grpSpPr bwMode="auto">
              <a:xfrm>
                <a:off x="2071" y="406"/>
                <a:ext cx="1392" cy="1109"/>
                <a:chOff x="2071" y="406"/>
                <a:chExt cx="1392" cy="1109"/>
              </a:xfrm>
            </p:grpSpPr>
            <p:sp>
              <p:nvSpPr>
                <p:cNvPr id="11" name="Freeform 11"/>
                <p:cNvSpPr>
                  <a:spLocks/>
                </p:cNvSpPr>
                <p:nvPr/>
              </p:nvSpPr>
              <p:spPr bwMode="grayWhite">
                <a:xfrm>
                  <a:off x="2268" y="812"/>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2" name="Freeform 12"/>
                <p:cNvSpPr>
                  <a:spLocks/>
                </p:cNvSpPr>
                <p:nvPr/>
              </p:nvSpPr>
              <p:spPr bwMode="grayWhite">
                <a:xfrm>
                  <a:off x="2292" y="843"/>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3" name="Freeform 13"/>
                <p:cNvSpPr>
                  <a:spLocks/>
                </p:cNvSpPr>
                <p:nvPr/>
              </p:nvSpPr>
              <p:spPr bwMode="grayWhite">
                <a:xfrm>
                  <a:off x="2372" y="802"/>
                  <a:ext cx="51" cy="48"/>
                </a:xfrm>
                <a:custGeom>
                  <a:avLst/>
                  <a:gdLst>
                    <a:gd name="T0" fmla="*/ 50 w 51"/>
                    <a:gd name="T1" fmla="*/ 0 h 48"/>
                    <a:gd name="T2" fmla="*/ 31 w 51"/>
                    <a:gd name="T3" fmla="*/ 0 h 48"/>
                    <a:gd name="T4" fmla="*/ 20 w 51"/>
                    <a:gd name="T5" fmla="*/ 13 h 48"/>
                    <a:gd name="T6" fmla="*/ 13 w 51"/>
                    <a:gd name="T7" fmla="*/ 13 h 48"/>
                    <a:gd name="T8" fmla="*/ 7 w 51"/>
                    <a:gd name="T9" fmla="*/ 19 h 48"/>
                    <a:gd name="T10" fmla="*/ 0 w 51"/>
                    <a:gd name="T11" fmla="*/ 19 h 48"/>
                    <a:gd name="T12" fmla="*/ 0 w 51"/>
                    <a:gd name="T13" fmla="*/ 35 h 48"/>
                    <a:gd name="T14" fmla="*/ 12 w 51"/>
                    <a:gd name="T15" fmla="*/ 47 h 48"/>
                    <a:gd name="T16" fmla="*/ 41 w 51"/>
                    <a:gd name="T17" fmla="*/ 47 h 48"/>
                    <a:gd name="T18" fmla="*/ 50 w 51"/>
                    <a:gd name="T19" fmla="*/ 35 h 48"/>
                    <a:gd name="T20" fmla="*/ 50 w 51"/>
                    <a:gd name="T21" fmla="*/ 0 h 4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51" h="48">
                      <a:moveTo>
                        <a:pt x="50" y="0"/>
                      </a:moveTo>
                      <a:lnTo>
                        <a:pt x="31" y="0"/>
                      </a:lnTo>
                      <a:lnTo>
                        <a:pt x="20" y="13"/>
                      </a:lnTo>
                      <a:lnTo>
                        <a:pt x="13" y="13"/>
                      </a:lnTo>
                      <a:lnTo>
                        <a:pt x="7" y="19"/>
                      </a:lnTo>
                      <a:lnTo>
                        <a:pt x="0" y="19"/>
                      </a:lnTo>
                      <a:lnTo>
                        <a:pt x="0" y="35"/>
                      </a:lnTo>
                      <a:lnTo>
                        <a:pt x="12" y="47"/>
                      </a:lnTo>
                      <a:lnTo>
                        <a:pt x="41" y="47"/>
                      </a:lnTo>
                      <a:lnTo>
                        <a:pt x="50" y="35"/>
                      </a:lnTo>
                      <a:lnTo>
                        <a:pt x="5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4" name="Freeform 14"/>
                <p:cNvSpPr>
                  <a:spLocks/>
                </p:cNvSpPr>
                <p:nvPr/>
              </p:nvSpPr>
              <p:spPr bwMode="grayWhite">
                <a:xfrm>
                  <a:off x="2071" y="840"/>
                  <a:ext cx="451" cy="587"/>
                </a:xfrm>
                <a:custGeom>
                  <a:avLst/>
                  <a:gdLst>
                    <a:gd name="T0" fmla="*/ 107 w 451"/>
                    <a:gd name="T1" fmla="*/ 0 h 587"/>
                    <a:gd name="T2" fmla="*/ 99 w 451"/>
                    <a:gd name="T3" fmla="*/ 16 h 587"/>
                    <a:gd name="T4" fmla="*/ 64 w 451"/>
                    <a:gd name="T5" fmla="*/ 47 h 587"/>
                    <a:gd name="T6" fmla="*/ 56 w 451"/>
                    <a:gd name="T7" fmla="*/ 75 h 587"/>
                    <a:gd name="T8" fmla="*/ 30 w 451"/>
                    <a:gd name="T9" fmla="*/ 95 h 587"/>
                    <a:gd name="T10" fmla="*/ 12 w 451"/>
                    <a:gd name="T11" fmla="*/ 135 h 587"/>
                    <a:gd name="T12" fmla="*/ 12 w 451"/>
                    <a:gd name="T13" fmla="*/ 159 h 587"/>
                    <a:gd name="T14" fmla="*/ 0 w 451"/>
                    <a:gd name="T15" fmla="*/ 201 h 587"/>
                    <a:gd name="T16" fmla="*/ 16 w 451"/>
                    <a:gd name="T17" fmla="*/ 219 h 587"/>
                    <a:gd name="T18" fmla="*/ 56 w 451"/>
                    <a:gd name="T19" fmla="*/ 272 h 587"/>
                    <a:gd name="T20" fmla="*/ 68 w 451"/>
                    <a:gd name="T21" fmla="*/ 265 h 587"/>
                    <a:gd name="T22" fmla="*/ 139 w 451"/>
                    <a:gd name="T23" fmla="*/ 265 h 587"/>
                    <a:gd name="T24" fmla="*/ 172 w 451"/>
                    <a:gd name="T25" fmla="*/ 278 h 587"/>
                    <a:gd name="T26" fmla="*/ 169 w 451"/>
                    <a:gd name="T27" fmla="*/ 319 h 587"/>
                    <a:gd name="T28" fmla="*/ 193 w 451"/>
                    <a:gd name="T29" fmla="*/ 374 h 587"/>
                    <a:gd name="T30" fmla="*/ 191 w 451"/>
                    <a:gd name="T31" fmla="*/ 389 h 587"/>
                    <a:gd name="T32" fmla="*/ 201 w 451"/>
                    <a:gd name="T33" fmla="*/ 406 h 587"/>
                    <a:gd name="T34" fmla="*/ 186 w 451"/>
                    <a:gd name="T35" fmla="*/ 445 h 587"/>
                    <a:gd name="T36" fmla="*/ 204 w 451"/>
                    <a:gd name="T37" fmla="*/ 494 h 587"/>
                    <a:gd name="T38" fmla="*/ 214 w 451"/>
                    <a:gd name="T39" fmla="*/ 532 h 587"/>
                    <a:gd name="T40" fmla="*/ 226 w 451"/>
                    <a:gd name="T41" fmla="*/ 556 h 587"/>
                    <a:gd name="T42" fmla="*/ 239 w 451"/>
                    <a:gd name="T43" fmla="*/ 586 h 587"/>
                    <a:gd name="T44" fmla="*/ 263 w 451"/>
                    <a:gd name="T45" fmla="*/ 582 h 587"/>
                    <a:gd name="T46" fmla="*/ 302 w 451"/>
                    <a:gd name="T47" fmla="*/ 560 h 587"/>
                    <a:gd name="T48" fmla="*/ 320 w 451"/>
                    <a:gd name="T49" fmla="*/ 533 h 587"/>
                    <a:gd name="T50" fmla="*/ 319 w 451"/>
                    <a:gd name="T51" fmla="*/ 515 h 587"/>
                    <a:gd name="T52" fmla="*/ 342 w 451"/>
                    <a:gd name="T53" fmla="*/ 500 h 587"/>
                    <a:gd name="T54" fmla="*/ 338 w 451"/>
                    <a:gd name="T55" fmla="*/ 474 h 587"/>
                    <a:gd name="T56" fmla="*/ 373 w 451"/>
                    <a:gd name="T57" fmla="*/ 432 h 587"/>
                    <a:gd name="T58" fmla="*/ 378 w 451"/>
                    <a:gd name="T59" fmla="*/ 398 h 587"/>
                    <a:gd name="T60" fmla="*/ 369 w 451"/>
                    <a:gd name="T61" fmla="*/ 386 h 587"/>
                    <a:gd name="T62" fmla="*/ 373 w 451"/>
                    <a:gd name="T63" fmla="*/ 372 h 587"/>
                    <a:gd name="T64" fmla="*/ 365 w 451"/>
                    <a:gd name="T65" fmla="*/ 360 h 587"/>
                    <a:gd name="T66" fmla="*/ 391 w 451"/>
                    <a:gd name="T67" fmla="*/ 327 h 587"/>
                    <a:gd name="T68" fmla="*/ 391 w 451"/>
                    <a:gd name="T69" fmla="*/ 310 h 587"/>
                    <a:gd name="T70" fmla="*/ 427 w 451"/>
                    <a:gd name="T71" fmla="*/ 282 h 587"/>
                    <a:gd name="T72" fmla="*/ 450 w 451"/>
                    <a:gd name="T73" fmla="*/ 207 h 587"/>
                    <a:gd name="T74" fmla="*/ 417 w 451"/>
                    <a:gd name="T75" fmla="*/ 226 h 587"/>
                    <a:gd name="T76" fmla="*/ 388 w 451"/>
                    <a:gd name="T77" fmla="*/ 218 h 587"/>
                    <a:gd name="T78" fmla="*/ 392 w 451"/>
                    <a:gd name="T79" fmla="*/ 200 h 587"/>
                    <a:gd name="T80" fmla="*/ 363 w 451"/>
                    <a:gd name="T81" fmla="*/ 180 h 587"/>
                    <a:gd name="T82" fmla="*/ 349 w 451"/>
                    <a:gd name="T83" fmla="*/ 132 h 587"/>
                    <a:gd name="T84" fmla="*/ 321 w 451"/>
                    <a:gd name="T85" fmla="*/ 93 h 587"/>
                    <a:gd name="T86" fmla="*/ 321 w 451"/>
                    <a:gd name="T87" fmla="*/ 66 h 587"/>
                    <a:gd name="T88" fmla="*/ 306 w 451"/>
                    <a:gd name="T89" fmla="*/ 65 h 587"/>
                    <a:gd name="T90" fmla="*/ 296 w 451"/>
                    <a:gd name="T91" fmla="*/ 69 h 587"/>
                    <a:gd name="T92" fmla="*/ 254 w 451"/>
                    <a:gd name="T93" fmla="*/ 54 h 587"/>
                    <a:gd name="T94" fmla="*/ 243 w 451"/>
                    <a:gd name="T95" fmla="*/ 65 h 587"/>
                    <a:gd name="T96" fmla="*/ 234 w 451"/>
                    <a:gd name="T97" fmla="*/ 78 h 587"/>
                    <a:gd name="T98" fmla="*/ 211 w 451"/>
                    <a:gd name="T99" fmla="*/ 53 h 587"/>
                    <a:gd name="T100" fmla="*/ 189 w 451"/>
                    <a:gd name="T101" fmla="*/ 47 h 587"/>
                    <a:gd name="T102" fmla="*/ 187 w 451"/>
                    <a:gd name="T103" fmla="*/ 15 h 587"/>
                    <a:gd name="T104" fmla="*/ 155 w 451"/>
                    <a:gd name="T105" fmla="*/ 20 h 587"/>
                    <a:gd name="T106" fmla="*/ 135 w 451"/>
                    <a:gd name="T107" fmla="*/ 13 h 587"/>
                    <a:gd name="T108" fmla="*/ 107 w 451"/>
                    <a:gd name="T109" fmla="*/ 0 h 587"/>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451" h="587">
                      <a:moveTo>
                        <a:pt x="107" y="0"/>
                      </a:moveTo>
                      <a:lnTo>
                        <a:pt x="99" y="16"/>
                      </a:lnTo>
                      <a:lnTo>
                        <a:pt x="64" y="47"/>
                      </a:lnTo>
                      <a:lnTo>
                        <a:pt x="56" y="75"/>
                      </a:lnTo>
                      <a:lnTo>
                        <a:pt x="30" y="95"/>
                      </a:lnTo>
                      <a:lnTo>
                        <a:pt x="12" y="135"/>
                      </a:lnTo>
                      <a:lnTo>
                        <a:pt x="12" y="159"/>
                      </a:lnTo>
                      <a:lnTo>
                        <a:pt x="0" y="201"/>
                      </a:lnTo>
                      <a:lnTo>
                        <a:pt x="16" y="219"/>
                      </a:lnTo>
                      <a:lnTo>
                        <a:pt x="56" y="272"/>
                      </a:lnTo>
                      <a:lnTo>
                        <a:pt x="68" y="265"/>
                      </a:lnTo>
                      <a:lnTo>
                        <a:pt x="139" y="265"/>
                      </a:lnTo>
                      <a:lnTo>
                        <a:pt x="172" y="278"/>
                      </a:lnTo>
                      <a:lnTo>
                        <a:pt x="169" y="319"/>
                      </a:lnTo>
                      <a:lnTo>
                        <a:pt x="193" y="374"/>
                      </a:lnTo>
                      <a:lnTo>
                        <a:pt x="191" y="389"/>
                      </a:lnTo>
                      <a:lnTo>
                        <a:pt x="201" y="406"/>
                      </a:lnTo>
                      <a:lnTo>
                        <a:pt x="186" y="445"/>
                      </a:lnTo>
                      <a:lnTo>
                        <a:pt x="204" y="494"/>
                      </a:lnTo>
                      <a:lnTo>
                        <a:pt x="214" y="532"/>
                      </a:lnTo>
                      <a:lnTo>
                        <a:pt x="226" y="556"/>
                      </a:lnTo>
                      <a:lnTo>
                        <a:pt x="239" y="586"/>
                      </a:lnTo>
                      <a:lnTo>
                        <a:pt x="263" y="582"/>
                      </a:lnTo>
                      <a:lnTo>
                        <a:pt x="302" y="560"/>
                      </a:lnTo>
                      <a:lnTo>
                        <a:pt x="320" y="533"/>
                      </a:lnTo>
                      <a:lnTo>
                        <a:pt x="319" y="515"/>
                      </a:lnTo>
                      <a:lnTo>
                        <a:pt x="342" y="500"/>
                      </a:lnTo>
                      <a:lnTo>
                        <a:pt x="338" y="474"/>
                      </a:lnTo>
                      <a:lnTo>
                        <a:pt x="373" y="432"/>
                      </a:lnTo>
                      <a:lnTo>
                        <a:pt x="378" y="398"/>
                      </a:lnTo>
                      <a:lnTo>
                        <a:pt x="369" y="386"/>
                      </a:lnTo>
                      <a:lnTo>
                        <a:pt x="373" y="372"/>
                      </a:lnTo>
                      <a:lnTo>
                        <a:pt x="365" y="360"/>
                      </a:lnTo>
                      <a:lnTo>
                        <a:pt x="391" y="327"/>
                      </a:lnTo>
                      <a:lnTo>
                        <a:pt x="391" y="310"/>
                      </a:lnTo>
                      <a:lnTo>
                        <a:pt x="427" y="282"/>
                      </a:lnTo>
                      <a:lnTo>
                        <a:pt x="450" y="207"/>
                      </a:lnTo>
                      <a:lnTo>
                        <a:pt x="417" y="226"/>
                      </a:lnTo>
                      <a:lnTo>
                        <a:pt x="388" y="218"/>
                      </a:lnTo>
                      <a:lnTo>
                        <a:pt x="392" y="200"/>
                      </a:lnTo>
                      <a:lnTo>
                        <a:pt x="363" y="180"/>
                      </a:lnTo>
                      <a:lnTo>
                        <a:pt x="349" y="132"/>
                      </a:lnTo>
                      <a:lnTo>
                        <a:pt x="321" y="93"/>
                      </a:lnTo>
                      <a:lnTo>
                        <a:pt x="321" y="66"/>
                      </a:lnTo>
                      <a:lnTo>
                        <a:pt x="306" y="65"/>
                      </a:lnTo>
                      <a:lnTo>
                        <a:pt x="296" y="69"/>
                      </a:lnTo>
                      <a:lnTo>
                        <a:pt x="254" y="54"/>
                      </a:lnTo>
                      <a:lnTo>
                        <a:pt x="243" y="65"/>
                      </a:lnTo>
                      <a:lnTo>
                        <a:pt x="234" y="78"/>
                      </a:lnTo>
                      <a:lnTo>
                        <a:pt x="211" y="53"/>
                      </a:lnTo>
                      <a:lnTo>
                        <a:pt x="189" y="47"/>
                      </a:lnTo>
                      <a:lnTo>
                        <a:pt x="187" y="15"/>
                      </a:lnTo>
                      <a:lnTo>
                        <a:pt x="155" y="20"/>
                      </a:lnTo>
                      <a:lnTo>
                        <a:pt x="135" y="13"/>
                      </a:lnTo>
                      <a:lnTo>
                        <a:pt x="10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5" name="Freeform 15"/>
                <p:cNvSpPr>
                  <a:spLocks/>
                </p:cNvSpPr>
                <p:nvPr/>
              </p:nvSpPr>
              <p:spPr bwMode="grayWhite">
                <a:xfrm>
                  <a:off x="3112" y="987"/>
                  <a:ext cx="17" cy="28"/>
                </a:xfrm>
                <a:custGeom>
                  <a:avLst/>
                  <a:gdLst>
                    <a:gd name="T0" fmla="*/ 7 w 17"/>
                    <a:gd name="T1" fmla="*/ 0 h 28"/>
                    <a:gd name="T2" fmla="*/ 9 w 17"/>
                    <a:gd name="T3" fmla="*/ 8 h 28"/>
                    <a:gd name="T4" fmla="*/ 7 w 17"/>
                    <a:gd name="T5" fmla="*/ 14 h 28"/>
                    <a:gd name="T6" fmla="*/ 7 w 17"/>
                    <a:gd name="T7" fmla="*/ 19 h 28"/>
                    <a:gd name="T8" fmla="*/ 16 w 17"/>
                    <a:gd name="T9" fmla="*/ 23 h 28"/>
                    <a:gd name="T10" fmla="*/ 16 w 17"/>
                    <a:gd name="T11" fmla="*/ 27 h 28"/>
                    <a:gd name="T12" fmla="*/ 9 w 17"/>
                    <a:gd name="T13" fmla="*/ 23 h 28"/>
                    <a:gd name="T14" fmla="*/ 3 w 17"/>
                    <a:gd name="T15" fmla="*/ 27 h 28"/>
                    <a:gd name="T16" fmla="*/ 0 w 17"/>
                    <a:gd name="T17" fmla="*/ 23 h 28"/>
                    <a:gd name="T18" fmla="*/ 3 w 17"/>
                    <a:gd name="T19" fmla="*/ 19 h 28"/>
                    <a:gd name="T20" fmla="*/ 0 w 17"/>
                    <a:gd name="T21" fmla="*/ 14 h 28"/>
                    <a:gd name="T22" fmla="*/ 3 w 17"/>
                    <a:gd name="T23" fmla="*/ 4 h 28"/>
                    <a:gd name="T24" fmla="*/ 7 w 17"/>
                    <a:gd name="T25" fmla="*/ 0 h 2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8">
                      <a:moveTo>
                        <a:pt x="7" y="0"/>
                      </a:moveTo>
                      <a:lnTo>
                        <a:pt x="9" y="8"/>
                      </a:lnTo>
                      <a:lnTo>
                        <a:pt x="7" y="14"/>
                      </a:lnTo>
                      <a:lnTo>
                        <a:pt x="7" y="19"/>
                      </a:lnTo>
                      <a:lnTo>
                        <a:pt x="16" y="23"/>
                      </a:lnTo>
                      <a:lnTo>
                        <a:pt x="16" y="27"/>
                      </a:lnTo>
                      <a:lnTo>
                        <a:pt x="9" y="23"/>
                      </a:lnTo>
                      <a:lnTo>
                        <a:pt x="3" y="27"/>
                      </a:lnTo>
                      <a:lnTo>
                        <a:pt x="0" y="23"/>
                      </a:lnTo>
                      <a:lnTo>
                        <a:pt x="3" y="19"/>
                      </a:lnTo>
                      <a:lnTo>
                        <a:pt x="0" y="14"/>
                      </a:lnTo>
                      <a:lnTo>
                        <a:pt x="3" y="4"/>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6" name="Freeform 16"/>
                <p:cNvSpPr>
                  <a:spLocks/>
                </p:cNvSpPr>
                <p:nvPr/>
              </p:nvSpPr>
              <p:spPr bwMode="grayWhite">
                <a:xfrm>
                  <a:off x="3027" y="1109"/>
                  <a:ext cx="68" cy="97"/>
                </a:xfrm>
                <a:custGeom>
                  <a:avLst/>
                  <a:gdLst>
                    <a:gd name="T0" fmla="*/ 0 w 68"/>
                    <a:gd name="T1" fmla="*/ 48 h 97"/>
                    <a:gd name="T2" fmla="*/ 24 w 68"/>
                    <a:gd name="T3" fmla="*/ 48 h 97"/>
                    <a:gd name="T4" fmla="*/ 52 w 68"/>
                    <a:gd name="T5" fmla="*/ 0 h 97"/>
                    <a:gd name="T6" fmla="*/ 67 w 68"/>
                    <a:gd name="T7" fmla="*/ 28 h 97"/>
                    <a:gd name="T8" fmla="*/ 55 w 68"/>
                    <a:gd name="T9" fmla="*/ 96 h 97"/>
                    <a:gd name="T10" fmla="*/ 5 w 68"/>
                    <a:gd name="T11" fmla="*/ 80 h 97"/>
                    <a:gd name="T12" fmla="*/ 0 w 68"/>
                    <a:gd name="T13" fmla="*/ 48 h 97"/>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97">
                      <a:moveTo>
                        <a:pt x="0" y="48"/>
                      </a:moveTo>
                      <a:lnTo>
                        <a:pt x="24" y="48"/>
                      </a:lnTo>
                      <a:lnTo>
                        <a:pt x="52" y="0"/>
                      </a:lnTo>
                      <a:lnTo>
                        <a:pt x="67" y="28"/>
                      </a:lnTo>
                      <a:lnTo>
                        <a:pt x="55" y="96"/>
                      </a:lnTo>
                      <a:lnTo>
                        <a:pt x="5" y="80"/>
                      </a:lnTo>
                      <a:lnTo>
                        <a:pt x="0" y="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7" name="Freeform 17"/>
                <p:cNvSpPr>
                  <a:spLocks/>
                </p:cNvSpPr>
                <p:nvPr/>
              </p:nvSpPr>
              <p:spPr bwMode="grayWhite">
                <a:xfrm>
                  <a:off x="3162" y="1146"/>
                  <a:ext cx="117" cy="94"/>
                </a:xfrm>
                <a:custGeom>
                  <a:avLst/>
                  <a:gdLst>
                    <a:gd name="T0" fmla="*/ 7 w 117"/>
                    <a:gd name="T1" fmla="*/ 22 h 94"/>
                    <a:gd name="T2" fmla="*/ 0 w 117"/>
                    <a:gd name="T3" fmla="*/ 0 h 94"/>
                    <a:gd name="T4" fmla="*/ 39 w 117"/>
                    <a:gd name="T5" fmla="*/ 9 h 94"/>
                    <a:gd name="T6" fmla="*/ 95 w 117"/>
                    <a:gd name="T7" fmla="*/ 32 h 94"/>
                    <a:gd name="T8" fmla="*/ 95 w 117"/>
                    <a:gd name="T9" fmla="*/ 49 h 94"/>
                    <a:gd name="T10" fmla="*/ 116 w 117"/>
                    <a:gd name="T11" fmla="*/ 93 h 94"/>
                    <a:gd name="T12" fmla="*/ 73 w 117"/>
                    <a:gd name="T13" fmla="*/ 51 h 94"/>
                    <a:gd name="T14" fmla="*/ 44 w 117"/>
                    <a:gd name="T15" fmla="*/ 54 h 94"/>
                    <a:gd name="T16" fmla="*/ 7 w 117"/>
                    <a:gd name="T17" fmla="*/ 22 h 9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17" h="94">
                      <a:moveTo>
                        <a:pt x="7" y="22"/>
                      </a:moveTo>
                      <a:lnTo>
                        <a:pt x="0" y="0"/>
                      </a:lnTo>
                      <a:lnTo>
                        <a:pt x="39" y="9"/>
                      </a:lnTo>
                      <a:lnTo>
                        <a:pt x="95" y="32"/>
                      </a:lnTo>
                      <a:lnTo>
                        <a:pt x="95" y="49"/>
                      </a:lnTo>
                      <a:lnTo>
                        <a:pt x="116" y="93"/>
                      </a:lnTo>
                      <a:lnTo>
                        <a:pt x="73" y="51"/>
                      </a:lnTo>
                      <a:lnTo>
                        <a:pt x="44" y="54"/>
                      </a:lnTo>
                      <a:lnTo>
                        <a:pt x="7" y="2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Freeform 18"/>
                <p:cNvSpPr>
                  <a:spLocks/>
                </p:cNvSpPr>
                <p:nvPr/>
              </p:nvSpPr>
              <p:spPr bwMode="grayWhite">
                <a:xfrm>
                  <a:off x="3384" y="1337"/>
                  <a:ext cx="79" cy="101"/>
                </a:xfrm>
                <a:custGeom>
                  <a:avLst/>
                  <a:gdLst>
                    <a:gd name="T0" fmla="*/ 48 w 79"/>
                    <a:gd name="T1" fmla="*/ 0 h 101"/>
                    <a:gd name="T2" fmla="*/ 78 w 79"/>
                    <a:gd name="T3" fmla="*/ 30 h 101"/>
                    <a:gd name="T4" fmla="*/ 16 w 79"/>
                    <a:gd name="T5" fmla="*/ 100 h 101"/>
                    <a:gd name="T6" fmla="*/ 0 w 79"/>
                    <a:gd name="T7" fmla="*/ 84 h 101"/>
                    <a:gd name="T8" fmla="*/ 45 w 79"/>
                    <a:gd name="T9" fmla="*/ 39 h 101"/>
                    <a:gd name="T10" fmla="*/ 48 w 79"/>
                    <a:gd name="T11" fmla="*/ 0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9" h="101">
                      <a:moveTo>
                        <a:pt x="48" y="0"/>
                      </a:moveTo>
                      <a:lnTo>
                        <a:pt x="78" y="30"/>
                      </a:lnTo>
                      <a:lnTo>
                        <a:pt x="16" y="100"/>
                      </a:lnTo>
                      <a:lnTo>
                        <a:pt x="0" y="84"/>
                      </a:lnTo>
                      <a:lnTo>
                        <a:pt x="45" y="39"/>
                      </a:lnTo>
                      <a:lnTo>
                        <a:pt x="4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Freeform 19"/>
                <p:cNvSpPr>
                  <a:spLocks/>
                </p:cNvSpPr>
                <p:nvPr/>
              </p:nvSpPr>
              <p:spPr bwMode="grayWhite">
                <a:xfrm>
                  <a:off x="2211" y="651"/>
                  <a:ext cx="39" cy="66"/>
                </a:xfrm>
                <a:custGeom>
                  <a:avLst/>
                  <a:gdLst>
                    <a:gd name="T0" fmla="*/ 38 w 39"/>
                    <a:gd name="T1" fmla="*/ 51 h 66"/>
                    <a:gd name="T2" fmla="*/ 28 w 39"/>
                    <a:gd name="T3" fmla="*/ 43 h 66"/>
                    <a:gd name="T4" fmla="*/ 28 w 39"/>
                    <a:gd name="T5" fmla="*/ 14 h 66"/>
                    <a:gd name="T6" fmla="*/ 33 w 39"/>
                    <a:gd name="T7" fmla="*/ 8 h 66"/>
                    <a:gd name="T8" fmla="*/ 24 w 39"/>
                    <a:gd name="T9" fmla="*/ 8 h 66"/>
                    <a:gd name="T10" fmla="*/ 29 w 39"/>
                    <a:gd name="T11" fmla="*/ 0 h 66"/>
                    <a:gd name="T12" fmla="*/ 22 w 39"/>
                    <a:gd name="T13" fmla="*/ 0 h 66"/>
                    <a:gd name="T14" fmla="*/ 14 w 39"/>
                    <a:gd name="T15" fmla="*/ 9 h 66"/>
                    <a:gd name="T16" fmla="*/ 14 w 39"/>
                    <a:gd name="T17" fmla="*/ 27 h 66"/>
                    <a:gd name="T18" fmla="*/ 18 w 39"/>
                    <a:gd name="T19" fmla="*/ 31 h 66"/>
                    <a:gd name="T20" fmla="*/ 18 w 39"/>
                    <a:gd name="T21" fmla="*/ 39 h 66"/>
                    <a:gd name="T22" fmla="*/ 16 w 39"/>
                    <a:gd name="T23" fmla="*/ 39 h 66"/>
                    <a:gd name="T24" fmla="*/ 9 w 39"/>
                    <a:gd name="T25" fmla="*/ 46 h 66"/>
                    <a:gd name="T26" fmla="*/ 9 w 39"/>
                    <a:gd name="T27" fmla="*/ 53 h 66"/>
                    <a:gd name="T28" fmla="*/ 0 w 39"/>
                    <a:gd name="T29" fmla="*/ 65 h 66"/>
                    <a:gd name="T30" fmla="*/ 29 w 39"/>
                    <a:gd name="T31" fmla="*/ 65 h 66"/>
                    <a:gd name="T32" fmla="*/ 38 w 39"/>
                    <a:gd name="T33" fmla="*/ 51 h 6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39" h="66">
                      <a:moveTo>
                        <a:pt x="38" y="51"/>
                      </a:moveTo>
                      <a:lnTo>
                        <a:pt x="28" y="43"/>
                      </a:lnTo>
                      <a:lnTo>
                        <a:pt x="28" y="14"/>
                      </a:lnTo>
                      <a:lnTo>
                        <a:pt x="33" y="8"/>
                      </a:lnTo>
                      <a:lnTo>
                        <a:pt x="24" y="8"/>
                      </a:lnTo>
                      <a:lnTo>
                        <a:pt x="29" y="0"/>
                      </a:lnTo>
                      <a:lnTo>
                        <a:pt x="22" y="0"/>
                      </a:lnTo>
                      <a:lnTo>
                        <a:pt x="14" y="9"/>
                      </a:lnTo>
                      <a:lnTo>
                        <a:pt x="14" y="27"/>
                      </a:lnTo>
                      <a:lnTo>
                        <a:pt x="18" y="31"/>
                      </a:lnTo>
                      <a:lnTo>
                        <a:pt x="18" y="39"/>
                      </a:lnTo>
                      <a:lnTo>
                        <a:pt x="16" y="39"/>
                      </a:lnTo>
                      <a:lnTo>
                        <a:pt x="9" y="46"/>
                      </a:lnTo>
                      <a:lnTo>
                        <a:pt x="9" y="53"/>
                      </a:lnTo>
                      <a:lnTo>
                        <a:pt x="0" y="65"/>
                      </a:lnTo>
                      <a:lnTo>
                        <a:pt x="29" y="65"/>
                      </a:lnTo>
                      <a:lnTo>
                        <a:pt x="38" y="5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0" name="Freeform 20"/>
                <p:cNvSpPr>
                  <a:spLocks/>
                </p:cNvSpPr>
                <p:nvPr/>
              </p:nvSpPr>
              <p:spPr bwMode="grayWhite">
                <a:xfrm>
                  <a:off x="2198" y="673"/>
                  <a:ext cx="21" cy="24"/>
                </a:xfrm>
                <a:custGeom>
                  <a:avLst/>
                  <a:gdLst>
                    <a:gd name="T0" fmla="*/ 17 w 21"/>
                    <a:gd name="T1" fmla="*/ 8 h 24"/>
                    <a:gd name="T2" fmla="*/ 20 w 21"/>
                    <a:gd name="T3" fmla="*/ 8 h 24"/>
                    <a:gd name="T4" fmla="*/ 20 w 21"/>
                    <a:gd name="T5" fmla="*/ 0 h 24"/>
                    <a:gd name="T6" fmla="*/ 13 w 21"/>
                    <a:gd name="T7" fmla="*/ 0 h 24"/>
                    <a:gd name="T8" fmla="*/ 0 w 21"/>
                    <a:gd name="T9" fmla="*/ 15 h 24"/>
                    <a:gd name="T10" fmla="*/ 0 w 21"/>
                    <a:gd name="T11" fmla="*/ 23 h 24"/>
                    <a:gd name="T12" fmla="*/ 12 w 21"/>
                    <a:gd name="T13" fmla="*/ 23 h 24"/>
                    <a:gd name="T14" fmla="*/ 17 w 21"/>
                    <a:gd name="T15" fmla="*/ 17 h 24"/>
                    <a:gd name="T16" fmla="*/ 17 w 21"/>
                    <a:gd name="T17" fmla="*/ 8 h 2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1" h="24">
                      <a:moveTo>
                        <a:pt x="17" y="8"/>
                      </a:moveTo>
                      <a:lnTo>
                        <a:pt x="20" y="8"/>
                      </a:lnTo>
                      <a:lnTo>
                        <a:pt x="20" y="0"/>
                      </a:lnTo>
                      <a:lnTo>
                        <a:pt x="13" y="0"/>
                      </a:lnTo>
                      <a:lnTo>
                        <a:pt x="0" y="15"/>
                      </a:lnTo>
                      <a:lnTo>
                        <a:pt x="0" y="23"/>
                      </a:lnTo>
                      <a:lnTo>
                        <a:pt x="12" y="23"/>
                      </a:lnTo>
                      <a:lnTo>
                        <a:pt x="17" y="17"/>
                      </a:lnTo>
                      <a:lnTo>
                        <a:pt x="17" y="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1" name="Freeform 21"/>
                <p:cNvSpPr>
                  <a:spLocks/>
                </p:cNvSpPr>
                <p:nvPr/>
              </p:nvSpPr>
              <p:spPr bwMode="grayWhite">
                <a:xfrm>
                  <a:off x="2167" y="634"/>
                  <a:ext cx="256" cy="216"/>
                </a:xfrm>
                <a:custGeom>
                  <a:avLst/>
                  <a:gdLst>
                    <a:gd name="T0" fmla="*/ 168 w 256"/>
                    <a:gd name="T1" fmla="*/ 15 h 216"/>
                    <a:gd name="T2" fmla="*/ 201 w 256"/>
                    <a:gd name="T3" fmla="*/ 20 h 216"/>
                    <a:gd name="T4" fmla="*/ 181 w 256"/>
                    <a:gd name="T5" fmla="*/ 28 h 216"/>
                    <a:gd name="T6" fmla="*/ 172 w 256"/>
                    <a:gd name="T7" fmla="*/ 41 h 216"/>
                    <a:gd name="T8" fmla="*/ 160 w 256"/>
                    <a:gd name="T9" fmla="*/ 70 h 216"/>
                    <a:gd name="T10" fmla="*/ 140 w 256"/>
                    <a:gd name="T11" fmla="*/ 72 h 216"/>
                    <a:gd name="T12" fmla="*/ 123 w 256"/>
                    <a:gd name="T13" fmla="*/ 69 h 216"/>
                    <a:gd name="T14" fmla="*/ 131 w 256"/>
                    <a:gd name="T15" fmla="*/ 55 h 216"/>
                    <a:gd name="T16" fmla="*/ 124 w 256"/>
                    <a:gd name="T17" fmla="*/ 37 h 216"/>
                    <a:gd name="T18" fmla="*/ 114 w 256"/>
                    <a:gd name="T19" fmla="*/ 69 h 216"/>
                    <a:gd name="T20" fmla="*/ 87 w 256"/>
                    <a:gd name="T21" fmla="*/ 84 h 216"/>
                    <a:gd name="T22" fmla="*/ 73 w 256"/>
                    <a:gd name="T23" fmla="*/ 94 h 216"/>
                    <a:gd name="T24" fmla="*/ 53 w 256"/>
                    <a:gd name="T25" fmla="*/ 108 h 216"/>
                    <a:gd name="T26" fmla="*/ 43 w 256"/>
                    <a:gd name="T27" fmla="*/ 143 h 216"/>
                    <a:gd name="T28" fmla="*/ 8 w 256"/>
                    <a:gd name="T29" fmla="*/ 130 h 216"/>
                    <a:gd name="T30" fmla="*/ 0 w 256"/>
                    <a:gd name="T31" fmla="*/ 156 h 216"/>
                    <a:gd name="T32" fmla="*/ 15 w 256"/>
                    <a:gd name="T33" fmla="*/ 194 h 216"/>
                    <a:gd name="T34" fmla="*/ 71 w 256"/>
                    <a:gd name="T35" fmla="*/ 153 h 216"/>
                    <a:gd name="T36" fmla="*/ 105 w 256"/>
                    <a:gd name="T37" fmla="*/ 145 h 216"/>
                    <a:gd name="T38" fmla="*/ 111 w 256"/>
                    <a:gd name="T39" fmla="*/ 161 h 216"/>
                    <a:gd name="T40" fmla="*/ 139 w 256"/>
                    <a:gd name="T41" fmla="*/ 201 h 216"/>
                    <a:gd name="T42" fmla="*/ 142 w 256"/>
                    <a:gd name="T43" fmla="*/ 189 h 216"/>
                    <a:gd name="T44" fmla="*/ 150 w 256"/>
                    <a:gd name="T45" fmla="*/ 189 h 216"/>
                    <a:gd name="T46" fmla="*/ 123 w 256"/>
                    <a:gd name="T47" fmla="*/ 152 h 216"/>
                    <a:gd name="T48" fmla="*/ 131 w 256"/>
                    <a:gd name="T49" fmla="*/ 139 h 216"/>
                    <a:gd name="T50" fmla="*/ 160 w 256"/>
                    <a:gd name="T51" fmla="*/ 178 h 216"/>
                    <a:gd name="T52" fmla="*/ 172 w 256"/>
                    <a:gd name="T53" fmla="*/ 202 h 216"/>
                    <a:gd name="T54" fmla="*/ 178 w 256"/>
                    <a:gd name="T55" fmla="*/ 215 h 216"/>
                    <a:gd name="T56" fmla="*/ 183 w 256"/>
                    <a:gd name="T57" fmla="*/ 191 h 216"/>
                    <a:gd name="T58" fmla="*/ 202 w 256"/>
                    <a:gd name="T59" fmla="*/ 182 h 216"/>
                    <a:gd name="T60" fmla="*/ 214 w 256"/>
                    <a:gd name="T61" fmla="*/ 177 h 216"/>
                    <a:gd name="T62" fmla="*/ 210 w 256"/>
                    <a:gd name="T63" fmla="*/ 158 h 216"/>
                    <a:gd name="T64" fmla="*/ 219 w 256"/>
                    <a:gd name="T65" fmla="*/ 126 h 216"/>
                    <a:gd name="T66" fmla="*/ 232 w 256"/>
                    <a:gd name="T67" fmla="*/ 130 h 216"/>
                    <a:gd name="T68" fmla="*/ 236 w 256"/>
                    <a:gd name="T69" fmla="*/ 145 h 216"/>
                    <a:gd name="T70" fmla="*/ 247 w 256"/>
                    <a:gd name="T71" fmla="*/ 137 h 216"/>
                    <a:gd name="T72" fmla="*/ 244 w 256"/>
                    <a:gd name="T73" fmla="*/ 134 h 216"/>
                    <a:gd name="T74" fmla="*/ 252 w 256"/>
                    <a:gd name="T75" fmla="*/ 114 h 216"/>
                    <a:gd name="T76" fmla="*/ 255 w 256"/>
                    <a:gd name="T77" fmla="*/ 137 h 216"/>
                    <a:gd name="T78" fmla="*/ 168 w 256"/>
                    <a:gd name="T79" fmla="*/ 0 h 21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256" h="216">
                      <a:moveTo>
                        <a:pt x="168" y="0"/>
                      </a:moveTo>
                      <a:lnTo>
                        <a:pt x="168" y="15"/>
                      </a:lnTo>
                      <a:lnTo>
                        <a:pt x="173" y="20"/>
                      </a:lnTo>
                      <a:lnTo>
                        <a:pt x="201" y="20"/>
                      </a:lnTo>
                      <a:lnTo>
                        <a:pt x="201" y="28"/>
                      </a:lnTo>
                      <a:lnTo>
                        <a:pt x="181" y="28"/>
                      </a:lnTo>
                      <a:lnTo>
                        <a:pt x="181" y="52"/>
                      </a:lnTo>
                      <a:lnTo>
                        <a:pt x="172" y="41"/>
                      </a:lnTo>
                      <a:lnTo>
                        <a:pt x="172" y="56"/>
                      </a:lnTo>
                      <a:lnTo>
                        <a:pt x="160" y="70"/>
                      </a:lnTo>
                      <a:lnTo>
                        <a:pt x="152" y="62"/>
                      </a:lnTo>
                      <a:lnTo>
                        <a:pt x="140" y="72"/>
                      </a:lnTo>
                      <a:lnTo>
                        <a:pt x="138" y="69"/>
                      </a:lnTo>
                      <a:lnTo>
                        <a:pt x="123" y="69"/>
                      </a:lnTo>
                      <a:lnTo>
                        <a:pt x="131" y="59"/>
                      </a:lnTo>
                      <a:lnTo>
                        <a:pt x="131" y="55"/>
                      </a:lnTo>
                      <a:lnTo>
                        <a:pt x="124" y="48"/>
                      </a:lnTo>
                      <a:lnTo>
                        <a:pt x="124" y="37"/>
                      </a:lnTo>
                      <a:lnTo>
                        <a:pt x="114" y="48"/>
                      </a:lnTo>
                      <a:lnTo>
                        <a:pt x="114" y="69"/>
                      </a:lnTo>
                      <a:lnTo>
                        <a:pt x="102" y="69"/>
                      </a:lnTo>
                      <a:lnTo>
                        <a:pt x="87" y="84"/>
                      </a:lnTo>
                      <a:lnTo>
                        <a:pt x="81" y="84"/>
                      </a:lnTo>
                      <a:lnTo>
                        <a:pt x="73" y="94"/>
                      </a:lnTo>
                      <a:lnTo>
                        <a:pt x="43" y="94"/>
                      </a:lnTo>
                      <a:lnTo>
                        <a:pt x="53" y="108"/>
                      </a:lnTo>
                      <a:lnTo>
                        <a:pt x="53" y="130"/>
                      </a:lnTo>
                      <a:lnTo>
                        <a:pt x="43" y="143"/>
                      </a:lnTo>
                      <a:lnTo>
                        <a:pt x="31" y="130"/>
                      </a:lnTo>
                      <a:lnTo>
                        <a:pt x="8" y="130"/>
                      </a:lnTo>
                      <a:lnTo>
                        <a:pt x="8" y="146"/>
                      </a:lnTo>
                      <a:lnTo>
                        <a:pt x="0" y="156"/>
                      </a:lnTo>
                      <a:lnTo>
                        <a:pt x="0" y="177"/>
                      </a:lnTo>
                      <a:lnTo>
                        <a:pt x="15" y="194"/>
                      </a:lnTo>
                      <a:lnTo>
                        <a:pt x="37" y="194"/>
                      </a:lnTo>
                      <a:lnTo>
                        <a:pt x="71" y="153"/>
                      </a:lnTo>
                      <a:lnTo>
                        <a:pt x="101" y="153"/>
                      </a:lnTo>
                      <a:lnTo>
                        <a:pt x="105" y="145"/>
                      </a:lnTo>
                      <a:lnTo>
                        <a:pt x="112" y="153"/>
                      </a:lnTo>
                      <a:lnTo>
                        <a:pt x="111" y="161"/>
                      </a:lnTo>
                      <a:lnTo>
                        <a:pt x="139" y="189"/>
                      </a:lnTo>
                      <a:lnTo>
                        <a:pt x="139" y="201"/>
                      </a:lnTo>
                      <a:lnTo>
                        <a:pt x="145" y="196"/>
                      </a:lnTo>
                      <a:lnTo>
                        <a:pt x="142" y="189"/>
                      </a:lnTo>
                      <a:lnTo>
                        <a:pt x="145" y="185"/>
                      </a:lnTo>
                      <a:lnTo>
                        <a:pt x="150" y="189"/>
                      </a:lnTo>
                      <a:lnTo>
                        <a:pt x="152" y="188"/>
                      </a:lnTo>
                      <a:lnTo>
                        <a:pt x="123" y="152"/>
                      </a:lnTo>
                      <a:lnTo>
                        <a:pt x="123" y="139"/>
                      </a:lnTo>
                      <a:lnTo>
                        <a:pt x="131" y="139"/>
                      </a:lnTo>
                      <a:lnTo>
                        <a:pt x="131" y="146"/>
                      </a:lnTo>
                      <a:lnTo>
                        <a:pt x="160" y="178"/>
                      </a:lnTo>
                      <a:lnTo>
                        <a:pt x="160" y="188"/>
                      </a:lnTo>
                      <a:lnTo>
                        <a:pt x="172" y="202"/>
                      </a:lnTo>
                      <a:lnTo>
                        <a:pt x="169" y="205"/>
                      </a:lnTo>
                      <a:lnTo>
                        <a:pt x="178" y="215"/>
                      </a:lnTo>
                      <a:lnTo>
                        <a:pt x="191" y="200"/>
                      </a:lnTo>
                      <a:lnTo>
                        <a:pt x="183" y="191"/>
                      </a:lnTo>
                      <a:lnTo>
                        <a:pt x="191" y="182"/>
                      </a:lnTo>
                      <a:lnTo>
                        <a:pt x="202" y="182"/>
                      </a:lnTo>
                      <a:lnTo>
                        <a:pt x="207" y="177"/>
                      </a:lnTo>
                      <a:lnTo>
                        <a:pt x="214" y="177"/>
                      </a:lnTo>
                      <a:lnTo>
                        <a:pt x="205" y="164"/>
                      </a:lnTo>
                      <a:lnTo>
                        <a:pt x="210" y="158"/>
                      </a:lnTo>
                      <a:lnTo>
                        <a:pt x="210" y="137"/>
                      </a:lnTo>
                      <a:lnTo>
                        <a:pt x="219" y="126"/>
                      </a:lnTo>
                      <a:lnTo>
                        <a:pt x="223" y="130"/>
                      </a:lnTo>
                      <a:lnTo>
                        <a:pt x="232" y="130"/>
                      </a:lnTo>
                      <a:lnTo>
                        <a:pt x="228" y="136"/>
                      </a:lnTo>
                      <a:lnTo>
                        <a:pt x="236" y="145"/>
                      </a:lnTo>
                      <a:lnTo>
                        <a:pt x="241" y="137"/>
                      </a:lnTo>
                      <a:lnTo>
                        <a:pt x="247" y="137"/>
                      </a:lnTo>
                      <a:lnTo>
                        <a:pt x="247" y="134"/>
                      </a:lnTo>
                      <a:lnTo>
                        <a:pt x="244" y="134"/>
                      </a:lnTo>
                      <a:lnTo>
                        <a:pt x="239" y="130"/>
                      </a:lnTo>
                      <a:lnTo>
                        <a:pt x="252" y="114"/>
                      </a:lnTo>
                      <a:lnTo>
                        <a:pt x="252" y="137"/>
                      </a:lnTo>
                      <a:lnTo>
                        <a:pt x="255" y="137"/>
                      </a:lnTo>
                      <a:lnTo>
                        <a:pt x="255" y="0"/>
                      </a:lnTo>
                      <a:lnTo>
                        <a:pt x="16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Freeform 22"/>
                <p:cNvSpPr>
                  <a:spLocks/>
                </p:cNvSpPr>
                <p:nvPr/>
              </p:nvSpPr>
              <p:spPr bwMode="grayWhite">
                <a:xfrm>
                  <a:off x="2276" y="406"/>
                  <a:ext cx="1089" cy="769"/>
                </a:xfrm>
                <a:custGeom>
                  <a:avLst/>
                  <a:gdLst>
                    <a:gd name="T0" fmla="*/ 32 w 1089"/>
                    <a:gd name="T1" fmla="*/ 202 h 769"/>
                    <a:gd name="T2" fmla="*/ 99 w 1089"/>
                    <a:gd name="T3" fmla="*/ 134 h 769"/>
                    <a:gd name="T4" fmla="*/ 142 w 1089"/>
                    <a:gd name="T5" fmla="*/ 181 h 769"/>
                    <a:gd name="T6" fmla="*/ 118 w 1089"/>
                    <a:gd name="T7" fmla="*/ 179 h 769"/>
                    <a:gd name="T8" fmla="*/ 216 w 1089"/>
                    <a:gd name="T9" fmla="*/ 172 h 769"/>
                    <a:gd name="T10" fmla="*/ 240 w 1089"/>
                    <a:gd name="T11" fmla="*/ 110 h 769"/>
                    <a:gd name="T12" fmla="*/ 241 w 1089"/>
                    <a:gd name="T13" fmla="*/ 124 h 769"/>
                    <a:gd name="T14" fmla="*/ 223 w 1089"/>
                    <a:gd name="T15" fmla="*/ 172 h 769"/>
                    <a:gd name="T16" fmla="*/ 301 w 1089"/>
                    <a:gd name="T17" fmla="*/ 133 h 769"/>
                    <a:gd name="T18" fmla="*/ 460 w 1089"/>
                    <a:gd name="T19" fmla="*/ 23 h 769"/>
                    <a:gd name="T20" fmla="*/ 574 w 1089"/>
                    <a:gd name="T21" fmla="*/ 29 h 769"/>
                    <a:gd name="T22" fmla="*/ 701 w 1089"/>
                    <a:gd name="T23" fmla="*/ 15 h 769"/>
                    <a:gd name="T24" fmla="*/ 840 w 1089"/>
                    <a:gd name="T25" fmla="*/ 71 h 769"/>
                    <a:gd name="T26" fmla="*/ 1001 w 1089"/>
                    <a:gd name="T27" fmla="*/ 91 h 769"/>
                    <a:gd name="T28" fmla="*/ 1080 w 1089"/>
                    <a:gd name="T29" fmla="*/ 156 h 769"/>
                    <a:gd name="T30" fmla="*/ 1019 w 1089"/>
                    <a:gd name="T31" fmla="*/ 206 h 769"/>
                    <a:gd name="T32" fmla="*/ 985 w 1089"/>
                    <a:gd name="T33" fmla="*/ 270 h 769"/>
                    <a:gd name="T34" fmla="*/ 945 w 1089"/>
                    <a:gd name="T35" fmla="*/ 273 h 769"/>
                    <a:gd name="T36" fmla="*/ 958 w 1089"/>
                    <a:gd name="T37" fmla="*/ 184 h 769"/>
                    <a:gd name="T38" fmla="*/ 906 w 1089"/>
                    <a:gd name="T39" fmla="*/ 232 h 769"/>
                    <a:gd name="T40" fmla="*/ 868 w 1089"/>
                    <a:gd name="T41" fmla="*/ 273 h 769"/>
                    <a:gd name="T42" fmla="*/ 881 w 1089"/>
                    <a:gd name="T43" fmla="*/ 318 h 769"/>
                    <a:gd name="T44" fmla="*/ 837 w 1089"/>
                    <a:gd name="T45" fmla="*/ 385 h 769"/>
                    <a:gd name="T46" fmla="*/ 844 w 1089"/>
                    <a:gd name="T47" fmla="*/ 439 h 769"/>
                    <a:gd name="T48" fmla="*/ 839 w 1089"/>
                    <a:gd name="T49" fmla="*/ 413 h 769"/>
                    <a:gd name="T50" fmla="*/ 797 w 1089"/>
                    <a:gd name="T51" fmla="*/ 416 h 769"/>
                    <a:gd name="T52" fmla="*/ 828 w 1089"/>
                    <a:gd name="T53" fmla="*/ 496 h 769"/>
                    <a:gd name="T54" fmla="*/ 751 w 1089"/>
                    <a:gd name="T55" fmla="*/ 589 h 769"/>
                    <a:gd name="T56" fmla="*/ 730 w 1089"/>
                    <a:gd name="T57" fmla="*/ 615 h 769"/>
                    <a:gd name="T58" fmla="*/ 703 w 1089"/>
                    <a:gd name="T59" fmla="*/ 706 h 769"/>
                    <a:gd name="T60" fmla="*/ 665 w 1089"/>
                    <a:gd name="T61" fmla="*/ 708 h 769"/>
                    <a:gd name="T62" fmla="*/ 711 w 1089"/>
                    <a:gd name="T63" fmla="*/ 768 h 769"/>
                    <a:gd name="T64" fmla="*/ 634 w 1089"/>
                    <a:gd name="T65" fmla="*/ 626 h 769"/>
                    <a:gd name="T66" fmla="*/ 545 w 1089"/>
                    <a:gd name="T67" fmla="*/ 596 h 769"/>
                    <a:gd name="T68" fmla="*/ 503 w 1089"/>
                    <a:gd name="T69" fmla="*/ 689 h 769"/>
                    <a:gd name="T70" fmla="*/ 471 w 1089"/>
                    <a:gd name="T71" fmla="*/ 738 h 769"/>
                    <a:gd name="T72" fmla="*/ 416 w 1089"/>
                    <a:gd name="T73" fmla="*/ 592 h 769"/>
                    <a:gd name="T74" fmla="*/ 373 w 1089"/>
                    <a:gd name="T75" fmla="*/ 607 h 769"/>
                    <a:gd name="T76" fmla="*/ 336 w 1089"/>
                    <a:gd name="T77" fmla="*/ 545 h 769"/>
                    <a:gd name="T78" fmla="*/ 223 w 1089"/>
                    <a:gd name="T79" fmla="*/ 510 h 769"/>
                    <a:gd name="T80" fmla="*/ 263 w 1089"/>
                    <a:gd name="T81" fmla="*/ 577 h 769"/>
                    <a:gd name="T82" fmla="*/ 234 w 1089"/>
                    <a:gd name="T83" fmla="*/ 620 h 769"/>
                    <a:gd name="T84" fmla="*/ 190 w 1089"/>
                    <a:gd name="T85" fmla="*/ 605 h 769"/>
                    <a:gd name="T86" fmla="*/ 119 w 1089"/>
                    <a:gd name="T87" fmla="*/ 495 h 769"/>
                    <a:gd name="T88" fmla="*/ 149 w 1089"/>
                    <a:gd name="T89" fmla="*/ 432 h 769"/>
                    <a:gd name="T90" fmla="*/ 166 w 1089"/>
                    <a:gd name="T91" fmla="*/ 385 h 769"/>
                    <a:gd name="T92" fmla="*/ 149 w 1089"/>
                    <a:gd name="T93" fmla="*/ 226 h 769"/>
                    <a:gd name="T94" fmla="*/ 86 w 1089"/>
                    <a:gd name="T95" fmla="*/ 193 h 769"/>
                    <a:gd name="T96" fmla="*/ 55 w 1089"/>
                    <a:gd name="T97" fmla="*/ 210 h 769"/>
                    <a:gd name="T98" fmla="*/ 0 w 1089"/>
                    <a:gd name="T99" fmla="*/ 226 h 769"/>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1089" h="769">
                      <a:moveTo>
                        <a:pt x="0" y="226"/>
                      </a:moveTo>
                      <a:lnTo>
                        <a:pt x="32" y="202"/>
                      </a:lnTo>
                      <a:lnTo>
                        <a:pt x="62" y="156"/>
                      </a:lnTo>
                      <a:lnTo>
                        <a:pt x="99" y="134"/>
                      </a:lnTo>
                      <a:lnTo>
                        <a:pt x="137" y="160"/>
                      </a:lnTo>
                      <a:lnTo>
                        <a:pt x="142" y="181"/>
                      </a:lnTo>
                      <a:lnTo>
                        <a:pt x="133" y="181"/>
                      </a:lnTo>
                      <a:lnTo>
                        <a:pt x="118" y="179"/>
                      </a:lnTo>
                      <a:lnTo>
                        <a:pt x="137" y="202"/>
                      </a:lnTo>
                      <a:lnTo>
                        <a:pt x="216" y="172"/>
                      </a:lnTo>
                      <a:lnTo>
                        <a:pt x="206" y="149"/>
                      </a:lnTo>
                      <a:lnTo>
                        <a:pt x="240" y="110"/>
                      </a:lnTo>
                      <a:lnTo>
                        <a:pt x="262" y="111"/>
                      </a:lnTo>
                      <a:lnTo>
                        <a:pt x="241" y="124"/>
                      </a:lnTo>
                      <a:lnTo>
                        <a:pt x="223" y="153"/>
                      </a:lnTo>
                      <a:lnTo>
                        <a:pt x="223" y="172"/>
                      </a:lnTo>
                      <a:lnTo>
                        <a:pt x="255" y="193"/>
                      </a:lnTo>
                      <a:lnTo>
                        <a:pt x="301" y="133"/>
                      </a:lnTo>
                      <a:lnTo>
                        <a:pt x="461" y="63"/>
                      </a:lnTo>
                      <a:lnTo>
                        <a:pt x="460" y="23"/>
                      </a:lnTo>
                      <a:lnTo>
                        <a:pt x="533" y="8"/>
                      </a:lnTo>
                      <a:lnTo>
                        <a:pt x="574" y="29"/>
                      </a:lnTo>
                      <a:lnTo>
                        <a:pt x="671" y="0"/>
                      </a:lnTo>
                      <a:lnTo>
                        <a:pt x="701" y="15"/>
                      </a:lnTo>
                      <a:lnTo>
                        <a:pt x="766" y="85"/>
                      </a:lnTo>
                      <a:lnTo>
                        <a:pt x="840" y="71"/>
                      </a:lnTo>
                      <a:lnTo>
                        <a:pt x="886" y="96"/>
                      </a:lnTo>
                      <a:lnTo>
                        <a:pt x="1001" y="91"/>
                      </a:lnTo>
                      <a:lnTo>
                        <a:pt x="1088" y="118"/>
                      </a:lnTo>
                      <a:lnTo>
                        <a:pt x="1080" y="156"/>
                      </a:lnTo>
                      <a:lnTo>
                        <a:pt x="1006" y="181"/>
                      </a:lnTo>
                      <a:lnTo>
                        <a:pt x="1019" y="206"/>
                      </a:lnTo>
                      <a:lnTo>
                        <a:pt x="987" y="220"/>
                      </a:lnTo>
                      <a:lnTo>
                        <a:pt x="985" y="270"/>
                      </a:lnTo>
                      <a:lnTo>
                        <a:pt x="957" y="304"/>
                      </a:lnTo>
                      <a:lnTo>
                        <a:pt x="945" y="273"/>
                      </a:lnTo>
                      <a:lnTo>
                        <a:pt x="961" y="244"/>
                      </a:lnTo>
                      <a:lnTo>
                        <a:pt x="958" y="184"/>
                      </a:lnTo>
                      <a:lnTo>
                        <a:pt x="929" y="215"/>
                      </a:lnTo>
                      <a:lnTo>
                        <a:pt x="906" y="232"/>
                      </a:lnTo>
                      <a:lnTo>
                        <a:pt x="884" y="205"/>
                      </a:lnTo>
                      <a:lnTo>
                        <a:pt x="868" y="273"/>
                      </a:lnTo>
                      <a:lnTo>
                        <a:pt x="885" y="273"/>
                      </a:lnTo>
                      <a:lnTo>
                        <a:pt x="881" y="318"/>
                      </a:lnTo>
                      <a:lnTo>
                        <a:pt x="861" y="366"/>
                      </a:lnTo>
                      <a:lnTo>
                        <a:pt x="837" y="385"/>
                      </a:lnTo>
                      <a:lnTo>
                        <a:pt x="857" y="417"/>
                      </a:lnTo>
                      <a:lnTo>
                        <a:pt x="844" y="439"/>
                      </a:lnTo>
                      <a:lnTo>
                        <a:pt x="839" y="420"/>
                      </a:lnTo>
                      <a:lnTo>
                        <a:pt x="839" y="413"/>
                      </a:lnTo>
                      <a:lnTo>
                        <a:pt x="823" y="402"/>
                      </a:lnTo>
                      <a:lnTo>
                        <a:pt x="797" y="416"/>
                      </a:lnTo>
                      <a:lnTo>
                        <a:pt x="820" y="469"/>
                      </a:lnTo>
                      <a:lnTo>
                        <a:pt x="828" y="496"/>
                      </a:lnTo>
                      <a:lnTo>
                        <a:pt x="801" y="569"/>
                      </a:lnTo>
                      <a:lnTo>
                        <a:pt x="751" y="589"/>
                      </a:lnTo>
                      <a:lnTo>
                        <a:pt x="710" y="585"/>
                      </a:lnTo>
                      <a:lnTo>
                        <a:pt x="730" y="615"/>
                      </a:lnTo>
                      <a:lnTo>
                        <a:pt x="732" y="657"/>
                      </a:lnTo>
                      <a:lnTo>
                        <a:pt x="703" y="706"/>
                      </a:lnTo>
                      <a:lnTo>
                        <a:pt x="670" y="679"/>
                      </a:lnTo>
                      <a:lnTo>
                        <a:pt x="665" y="708"/>
                      </a:lnTo>
                      <a:lnTo>
                        <a:pt x="690" y="732"/>
                      </a:lnTo>
                      <a:lnTo>
                        <a:pt x="711" y="768"/>
                      </a:lnTo>
                      <a:lnTo>
                        <a:pt x="676" y="747"/>
                      </a:lnTo>
                      <a:lnTo>
                        <a:pt x="634" y="626"/>
                      </a:lnTo>
                      <a:lnTo>
                        <a:pt x="583" y="593"/>
                      </a:lnTo>
                      <a:lnTo>
                        <a:pt x="545" y="596"/>
                      </a:lnTo>
                      <a:lnTo>
                        <a:pt x="497" y="665"/>
                      </a:lnTo>
                      <a:lnTo>
                        <a:pt x="503" y="689"/>
                      </a:lnTo>
                      <a:lnTo>
                        <a:pt x="487" y="738"/>
                      </a:lnTo>
                      <a:lnTo>
                        <a:pt x="471" y="738"/>
                      </a:lnTo>
                      <a:lnTo>
                        <a:pt x="416" y="636"/>
                      </a:lnTo>
                      <a:lnTo>
                        <a:pt x="416" y="592"/>
                      </a:lnTo>
                      <a:lnTo>
                        <a:pt x="404" y="608"/>
                      </a:lnTo>
                      <a:lnTo>
                        <a:pt x="373" y="607"/>
                      </a:lnTo>
                      <a:lnTo>
                        <a:pt x="385" y="580"/>
                      </a:lnTo>
                      <a:lnTo>
                        <a:pt x="336" y="545"/>
                      </a:lnTo>
                      <a:lnTo>
                        <a:pt x="275" y="545"/>
                      </a:lnTo>
                      <a:lnTo>
                        <a:pt x="223" y="510"/>
                      </a:lnTo>
                      <a:lnTo>
                        <a:pt x="220" y="545"/>
                      </a:lnTo>
                      <a:lnTo>
                        <a:pt x="263" y="577"/>
                      </a:lnTo>
                      <a:lnTo>
                        <a:pt x="278" y="576"/>
                      </a:lnTo>
                      <a:lnTo>
                        <a:pt x="234" y="620"/>
                      </a:lnTo>
                      <a:lnTo>
                        <a:pt x="190" y="630"/>
                      </a:lnTo>
                      <a:lnTo>
                        <a:pt x="190" y="605"/>
                      </a:lnTo>
                      <a:lnTo>
                        <a:pt x="127" y="518"/>
                      </a:lnTo>
                      <a:lnTo>
                        <a:pt x="119" y="495"/>
                      </a:lnTo>
                      <a:lnTo>
                        <a:pt x="153" y="467"/>
                      </a:lnTo>
                      <a:lnTo>
                        <a:pt x="149" y="432"/>
                      </a:lnTo>
                      <a:lnTo>
                        <a:pt x="149" y="393"/>
                      </a:lnTo>
                      <a:lnTo>
                        <a:pt x="166" y="385"/>
                      </a:lnTo>
                      <a:lnTo>
                        <a:pt x="149" y="366"/>
                      </a:lnTo>
                      <a:lnTo>
                        <a:pt x="149" y="226"/>
                      </a:lnTo>
                      <a:lnTo>
                        <a:pt x="61" y="226"/>
                      </a:lnTo>
                      <a:lnTo>
                        <a:pt x="86" y="193"/>
                      </a:lnTo>
                      <a:lnTo>
                        <a:pt x="84" y="181"/>
                      </a:lnTo>
                      <a:lnTo>
                        <a:pt x="55" y="210"/>
                      </a:lnTo>
                      <a:lnTo>
                        <a:pt x="45" y="226"/>
                      </a:lnTo>
                      <a:lnTo>
                        <a:pt x="0" y="2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3" name="Freeform 23"/>
                <p:cNvSpPr>
                  <a:spLocks/>
                </p:cNvSpPr>
                <p:nvPr/>
              </p:nvSpPr>
              <p:spPr bwMode="grayWhite">
                <a:xfrm>
                  <a:off x="3135" y="720"/>
                  <a:ext cx="94" cy="157"/>
                </a:xfrm>
                <a:custGeom>
                  <a:avLst/>
                  <a:gdLst>
                    <a:gd name="T0" fmla="*/ 63 w 94"/>
                    <a:gd name="T1" fmla="*/ 0 h 157"/>
                    <a:gd name="T2" fmla="*/ 63 w 94"/>
                    <a:gd name="T3" fmla="*/ 20 h 157"/>
                    <a:gd name="T4" fmla="*/ 55 w 94"/>
                    <a:gd name="T5" fmla="*/ 33 h 157"/>
                    <a:gd name="T6" fmla="*/ 57 w 94"/>
                    <a:gd name="T7" fmla="*/ 54 h 157"/>
                    <a:gd name="T8" fmla="*/ 47 w 94"/>
                    <a:gd name="T9" fmla="*/ 82 h 157"/>
                    <a:gd name="T10" fmla="*/ 31 w 94"/>
                    <a:gd name="T11" fmla="*/ 108 h 157"/>
                    <a:gd name="T12" fmla="*/ 7 w 94"/>
                    <a:gd name="T13" fmla="*/ 125 h 157"/>
                    <a:gd name="T14" fmla="*/ 0 w 94"/>
                    <a:gd name="T15" fmla="*/ 154 h 157"/>
                    <a:gd name="T16" fmla="*/ 10 w 94"/>
                    <a:gd name="T17" fmla="*/ 156 h 157"/>
                    <a:gd name="T18" fmla="*/ 10 w 94"/>
                    <a:gd name="T19" fmla="*/ 129 h 157"/>
                    <a:gd name="T20" fmla="*/ 44 w 94"/>
                    <a:gd name="T21" fmla="*/ 127 h 157"/>
                    <a:gd name="T22" fmla="*/ 69 w 94"/>
                    <a:gd name="T23" fmla="*/ 109 h 157"/>
                    <a:gd name="T24" fmla="*/ 69 w 94"/>
                    <a:gd name="T25" fmla="*/ 72 h 157"/>
                    <a:gd name="T26" fmla="*/ 77 w 94"/>
                    <a:gd name="T27" fmla="*/ 58 h 157"/>
                    <a:gd name="T28" fmla="*/ 64 w 94"/>
                    <a:gd name="T29" fmla="*/ 34 h 157"/>
                    <a:gd name="T30" fmla="*/ 82 w 94"/>
                    <a:gd name="T31" fmla="*/ 27 h 157"/>
                    <a:gd name="T32" fmla="*/ 93 w 94"/>
                    <a:gd name="T33" fmla="*/ 8 h 157"/>
                    <a:gd name="T34" fmla="*/ 69 w 94"/>
                    <a:gd name="T35" fmla="*/ 11 h 157"/>
                    <a:gd name="T36" fmla="*/ 63 w 94"/>
                    <a:gd name="T37" fmla="*/ 0 h 15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94" h="157">
                      <a:moveTo>
                        <a:pt x="63" y="0"/>
                      </a:moveTo>
                      <a:lnTo>
                        <a:pt x="63" y="20"/>
                      </a:lnTo>
                      <a:lnTo>
                        <a:pt x="55" y="33"/>
                      </a:lnTo>
                      <a:lnTo>
                        <a:pt x="57" y="54"/>
                      </a:lnTo>
                      <a:lnTo>
                        <a:pt x="47" y="82"/>
                      </a:lnTo>
                      <a:lnTo>
                        <a:pt x="31" y="108"/>
                      </a:lnTo>
                      <a:lnTo>
                        <a:pt x="7" y="125"/>
                      </a:lnTo>
                      <a:lnTo>
                        <a:pt x="0" y="154"/>
                      </a:lnTo>
                      <a:lnTo>
                        <a:pt x="10" y="156"/>
                      </a:lnTo>
                      <a:lnTo>
                        <a:pt x="10" y="129"/>
                      </a:lnTo>
                      <a:lnTo>
                        <a:pt x="44" y="127"/>
                      </a:lnTo>
                      <a:lnTo>
                        <a:pt x="69" y="109"/>
                      </a:lnTo>
                      <a:lnTo>
                        <a:pt x="69" y="72"/>
                      </a:lnTo>
                      <a:lnTo>
                        <a:pt x="77" y="58"/>
                      </a:lnTo>
                      <a:lnTo>
                        <a:pt x="64" y="34"/>
                      </a:lnTo>
                      <a:lnTo>
                        <a:pt x="82" y="27"/>
                      </a:lnTo>
                      <a:lnTo>
                        <a:pt x="93" y="8"/>
                      </a:lnTo>
                      <a:lnTo>
                        <a:pt x="69" y="11"/>
                      </a:lnTo>
                      <a:lnTo>
                        <a:pt x="63"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Freeform 24"/>
                <p:cNvSpPr>
                  <a:spLocks/>
                </p:cNvSpPr>
                <p:nvPr/>
              </p:nvSpPr>
              <p:spPr bwMode="grayWhite">
                <a:xfrm>
                  <a:off x="2780" y="1139"/>
                  <a:ext cx="19" cy="36"/>
                </a:xfrm>
                <a:custGeom>
                  <a:avLst/>
                  <a:gdLst>
                    <a:gd name="T0" fmla="*/ 9 w 19"/>
                    <a:gd name="T1" fmla="*/ 0 h 36"/>
                    <a:gd name="T2" fmla="*/ 0 w 19"/>
                    <a:gd name="T3" fmla="*/ 16 h 36"/>
                    <a:gd name="T4" fmla="*/ 6 w 19"/>
                    <a:gd name="T5" fmla="*/ 35 h 36"/>
                    <a:gd name="T6" fmla="*/ 18 w 19"/>
                    <a:gd name="T7" fmla="*/ 21 h 36"/>
                    <a:gd name="T8" fmla="*/ 9 w 19"/>
                    <a:gd name="T9" fmla="*/ 0 h 3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9" h="36">
                      <a:moveTo>
                        <a:pt x="9" y="0"/>
                      </a:moveTo>
                      <a:lnTo>
                        <a:pt x="0" y="16"/>
                      </a:lnTo>
                      <a:lnTo>
                        <a:pt x="6" y="35"/>
                      </a:lnTo>
                      <a:lnTo>
                        <a:pt x="18" y="21"/>
                      </a:lnTo>
                      <a:lnTo>
                        <a:pt x="9"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Freeform 25"/>
                <p:cNvSpPr>
                  <a:spLocks/>
                </p:cNvSpPr>
                <p:nvPr/>
              </p:nvSpPr>
              <p:spPr bwMode="grayWhite">
                <a:xfrm>
                  <a:off x="2923" y="1177"/>
                  <a:ext cx="220" cy="94"/>
                </a:xfrm>
                <a:custGeom>
                  <a:avLst/>
                  <a:gdLst>
                    <a:gd name="T0" fmla="*/ 0 w 220"/>
                    <a:gd name="T1" fmla="*/ 0 h 94"/>
                    <a:gd name="T2" fmla="*/ 33 w 220"/>
                    <a:gd name="T3" fmla="*/ 7 h 94"/>
                    <a:gd name="T4" fmla="*/ 82 w 220"/>
                    <a:gd name="T5" fmla="*/ 41 h 94"/>
                    <a:gd name="T6" fmla="*/ 75 w 220"/>
                    <a:gd name="T7" fmla="*/ 60 h 94"/>
                    <a:gd name="T8" fmla="*/ 115 w 220"/>
                    <a:gd name="T9" fmla="*/ 77 h 94"/>
                    <a:gd name="T10" fmla="*/ 219 w 220"/>
                    <a:gd name="T11" fmla="*/ 77 h 94"/>
                    <a:gd name="T12" fmla="*/ 106 w 220"/>
                    <a:gd name="T13" fmla="*/ 93 h 94"/>
                    <a:gd name="T14" fmla="*/ 75 w 220"/>
                    <a:gd name="T15" fmla="*/ 60 h 94"/>
                    <a:gd name="T16" fmla="*/ 46 w 220"/>
                    <a:gd name="T17" fmla="*/ 54 h 94"/>
                    <a:gd name="T18" fmla="*/ 0 w 220"/>
                    <a:gd name="T19" fmla="*/ 0 h 9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20" h="94">
                      <a:moveTo>
                        <a:pt x="0" y="0"/>
                      </a:moveTo>
                      <a:lnTo>
                        <a:pt x="33" y="7"/>
                      </a:lnTo>
                      <a:lnTo>
                        <a:pt x="82" y="41"/>
                      </a:lnTo>
                      <a:lnTo>
                        <a:pt x="75" y="60"/>
                      </a:lnTo>
                      <a:lnTo>
                        <a:pt x="115" y="77"/>
                      </a:lnTo>
                      <a:lnTo>
                        <a:pt x="219" y="77"/>
                      </a:lnTo>
                      <a:lnTo>
                        <a:pt x="106" y="93"/>
                      </a:lnTo>
                      <a:lnTo>
                        <a:pt x="75" y="60"/>
                      </a:lnTo>
                      <a:lnTo>
                        <a:pt x="46" y="54"/>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Freeform 26"/>
                <p:cNvSpPr>
                  <a:spLocks/>
                </p:cNvSpPr>
                <p:nvPr/>
              </p:nvSpPr>
              <p:spPr bwMode="grayWhite">
                <a:xfrm>
                  <a:off x="3098" y="1255"/>
                  <a:ext cx="236" cy="221"/>
                </a:xfrm>
                <a:custGeom>
                  <a:avLst/>
                  <a:gdLst>
                    <a:gd name="T0" fmla="*/ 190 w 236"/>
                    <a:gd name="T1" fmla="*/ 216 h 221"/>
                    <a:gd name="T2" fmla="*/ 179 w 236"/>
                    <a:gd name="T3" fmla="*/ 212 h 221"/>
                    <a:gd name="T4" fmla="*/ 154 w 236"/>
                    <a:gd name="T5" fmla="*/ 187 h 221"/>
                    <a:gd name="T6" fmla="*/ 130 w 236"/>
                    <a:gd name="T7" fmla="*/ 182 h 221"/>
                    <a:gd name="T8" fmla="*/ 124 w 236"/>
                    <a:gd name="T9" fmla="*/ 167 h 221"/>
                    <a:gd name="T10" fmla="*/ 110 w 236"/>
                    <a:gd name="T11" fmla="*/ 155 h 221"/>
                    <a:gd name="T12" fmla="*/ 87 w 236"/>
                    <a:gd name="T13" fmla="*/ 155 h 221"/>
                    <a:gd name="T14" fmla="*/ 62 w 236"/>
                    <a:gd name="T15" fmla="*/ 165 h 221"/>
                    <a:gd name="T16" fmla="*/ 40 w 236"/>
                    <a:gd name="T17" fmla="*/ 169 h 221"/>
                    <a:gd name="T18" fmla="*/ 15 w 236"/>
                    <a:gd name="T19" fmla="*/ 169 h 221"/>
                    <a:gd name="T20" fmla="*/ 14 w 236"/>
                    <a:gd name="T21" fmla="*/ 152 h 221"/>
                    <a:gd name="T22" fmla="*/ 5 w 236"/>
                    <a:gd name="T23" fmla="*/ 127 h 221"/>
                    <a:gd name="T24" fmla="*/ 3 w 236"/>
                    <a:gd name="T25" fmla="*/ 114 h 221"/>
                    <a:gd name="T26" fmla="*/ 3 w 236"/>
                    <a:gd name="T27" fmla="*/ 79 h 221"/>
                    <a:gd name="T28" fmla="*/ 44 w 236"/>
                    <a:gd name="T29" fmla="*/ 60 h 221"/>
                    <a:gd name="T30" fmla="*/ 48 w 236"/>
                    <a:gd name="T31" fmla="*/ 41 h 221"/>
                    <a:gd name="T32" fmla="*/ 57 w 236"/>
                    <a:gd name="T33" fmla="*/ 43 h 221"/>
                    <a:gd name="T34" fmla="*/ 77 w 236"/>
                    <a:gd name="T35" fmla="*/ 22 h 221"/>
                    <a:gd name="T36" fmla="*/ 98 w 236"/>
                    <a:gd name="T37" fmla="*/ 25 h 221"/>
                    <a:gd name="T38" fmla="*/ 113 w 236"/>
                    <a:gd name="T39" fmla="*/ 10 h 221"/>
                    <a:gd name="T40" fmla="*/ 125 w 236"/>
                    <a:gd name="T41" fmla="*/ 8 h 221"/>
                    <a:gd name="T42" fmla="*/ 145 w 236"/>
                    <a:gd name="T43" fmla="*/ 34 h 221"/>
                    <a:gd name="T44" fmla="*/ 163 w 236"/>
                    <a:gd name="T45" fmla="*/ 43 h 221"/>
                    <a:gd name="T46" fmla="*/ 165 w 236"/>
                    <a:gd name="T47" fmla="*/ 16 h 221"/>
                    <a:gd name="T48" fmla="*/ 172 w 236"/>
                    <a:gd name="T49" fmla="*/ 0 h 221"/>
                    <a:gd name="T50" fmla="*/ 185 w 236"/>
                    <a:gd name="T51" fmla="*/ 22 h 221"/>
                    <a:gd name="T52" fmla="*/ 196 w 236"/>
                    <a:gd name="T53" fmla="*/ 60 h 221"/>
                    <a:gd name="T54" fmla="*/ 219 w 236"/>
                    <a:gd name="T55" fmla="*/ 83 h 221"/>
                    <a:gd name="T56" fmla="*/ 232 w 236"/>
                    <a:gd name="T57" fmla="*/ 101 h 221"/>
                    <a:gd name="T58" fmla="*/ 235 w 236"/>
                    <a:gd name="T59" fmla="*/ 133 h 221"/>
                    <a:gd name="T60" fmla="*/ 221 w 236"/>
                    <a:gd name="T61" fmla="*/ 169 h 221"/>
                    <a:gd name="T62" fmla="*/ 217 w 236"/>
                    <a:gd name="T63" fmla="*/ 202 h 221"/>
                    <a:gd name="T64" fmla="*/ 196 w 236"/>
                    <a:gd name="T65" fmla="*/ 215 h 221"/>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236" h="221">
                      <a:moveTo>
                        <a:pt x="196" y="215"/>
                      </a:moveTo>
                      <a:lnTo>
                        <a:pt x="190" y="216"/>
                      </a:lnTo>
                      <a:lnTo>
                        <a:pt x="185" y="220"/>
                      </a:lnTo>
                      <a:lnTo>
                        <a:pt x="179" y="212"/>
                      </a:lnTo>
                      <a:lnTo>
                        <a:pt x="158" y="202"/>
                      </a:lnTo>
                      <a:lnTo>
                        <a:pt x="154" y="187"/>
                      </a:lnTo>
                      <a:lnTo>
                        <a:pt x="147" y="182"/>
                      </a:lnTo>
                      <a:lnTo>
                        <a:pt x="130" y="182"/>
                      </a:lnTo>
                      <a:lnTo>
                        <a:pt x="130" y="170"/>
                      </a:lnTo>
                      <a:lnTo>
                        <a:pt x="124" y="167"/>
                      </a:lnTo>
                      <a:lnTo>
                        <a:pt x="123" y="157"/>
                      </a:lnTo>
                      <a:lnTo>
                        <a:pt x="110" y="155"/>
                      </a:lnTo>
                      <a:lnTo>
                        <a:pt x="98" y="152"/>
                      </a:lnTo>
                      <a:lnTo>
                        <a:pt x="87" y="155"/>
                      </a:lnTo>
                      <a:lnTo>
                        <a:pt x="87" y="157"/>
                      </a:lnTo>
                      <a:lnTo>
                        <a:pt x="62" y="165"/>
                      </a:lnTo>
                      <a:lnTo>
                        <a:pt x="62" y="169"/>
                      </a:lnTo>
                      <a:lnTo>
                        <a:pt x="40" y="169"/>
                      </a:lnTo>
                      <a:lnTo>
                        <a:pt x="28" y="176"/>
                      </a:lnTo>
                      <a:lnTo>
                        <a:pt x="15" y="169"/>
                      </a:lnTo>
                      <a:lnTo>
                        <a:pt x="14" y="167"/>
                      </a:lnTo>
                      <a:lnTo>
                        <a:pt x="14" y="152"/>
                      </a:lnTo>
                      <a:lnTo>
                        <a:pt x="10" y="139"/>
                      </a:lnTo>
                      <a:lnTo>
                        <a:pt x="5" y="127"/>
                      </a:lnTo>
                      <a:lnTo>
                        <a:pt x="8" y="118"/>
                      </a:lnTo>
                      <a:lnTo>
                        <a:pt x="3" y="114"/>
                      </a:lnTo>
                      <a:lnTo>
                        <a:pt x="0" y="93"/>
                      </a:lnTo>
                      <a:lnTo>
                        <a:pt x="3" y="79"/>
                      </a:lnTo>
                      <a:lnTo>
                        <a:pt x="16" y="68"/>
                      </a:lnTo>
                      <a:lnTo>
                        <a:pt x="44" y="60"/>
                      </a:lnTo>
                      <a:lnTo>
                        <a:pt x="51" y="51"/>
                      </a:lnTo>
                      <a:lnTo>
                        <a:pt x="48" y="41"/>
                      </a:lnTo>
                      <a:lnTo>
                        <a:pt x="55" y="38"/>
                      </a:lnTo>
                      <a:lnTo>
                        <a:pt x="57" y="43"/>
                      </a:lnTo>
                      <a:lnTo>
                        <a:pt x="60" y="35"/>
                      </a:lnTo>
                      <a:lnTo>
                        <a:pt x="77" y="22"/>
                      </a:lnTo>
                      <a:lnTo>
                        <a:pt x="87" y="28"/>
                      </a:lnTo>
                      <a:lnTo>
                        <a:pt x="98" y="25"/>
                      </a:lnTo>
                      <a:lnTo>
                        <a:pt x="102" y="13"/>
                      </a:lnTo>
                      <a:lnTo>
                        <a:pt x="113" y="10"/>
                      </a:lnTo>
                      <a:lnTo>
                        <a:pt x="110" y="2"/>
                      </a:lnTo>
                      <a:lnTo>
                        <a:pt x="125" y="8"/>
                      </a:lnTo>
                      <a:lnTo>
                        <a:pt x="138" y="5"/>
                      </a:lnTo>
                      <a:lnTo>
                        <a:pt x="145" y="34"/>
                      </a:lnTo>
                      <a:lnTo>
                        <a:pt x="154" y="43"/>
                      </a:lnTo>
                      <a:lnTo>
                        <a:pt x="163" y="43"/>
                      </a:lnTo>
                      <a:lnTo>
                        <a:pt x="167" y="25"/>
                      </a:lnTo>
                      <a:lnTo>
                        <a:pt x="165" y="16"/>
                      </a:lnTo>
                      <a:lnTo>
                        <a:pt x="167" y="2"/>
                      </a:lnTo>
                      <a:lnTo>
                        <a:pt x="172" y="0"/>
                      </a:lnTo>
                      <a:lnTo>
                        <a:pt x="179" y="18"/>
                      </a:lnTo>
                      <a:lnTo>
                        <a:pt x="185" y="22"/>
                      </a:lnTo>
                      <a:lnTo>
                        <a:pt x="189" y="38"/>
                      </a:lnTo>
                      <a:lnTo>
                        <a:pt x="196" y="60"/>
                      </a:lnTo>
                      <a:lnTo>
                        <a:pt x="206" y="66"/>
                      </a:lnTo>
                      <a:lnTo>
                        <a:pt x="219" y="83"/>
                      </a:lnTo>
                      <a:lnTo>
                        <a:pt x="221" y="91"/>
                      </a:lnTo>
                      <a:lnTo>
                        <a:pt x="232" y="101"/>
                      </a:lnTo>
                      <a:lnTo>
                        <a:pt x="235" y="119"/>
                      </a:lnTo>
                      <a:lnTo>
                        <a:pt x="235" y="133"/>
                      </a:lnTo>
                      <a:lnTo>
                        <a:pt x="232" y="155"/>
                      </a:lnTo>
                      <a:lnTo>
                        <a:pt x="221" y="169"/>
                      </a:lnTo>
                      <a:lnTo>
                        <a:pt x="217" y="187"/>
                      </a:lnTo>
                      <a:lnTo>
                        <a:pt x="217" y="202"/>
                      </a:lnTo>
                      <a:lnTo>
                        <a:pt x="206" y="205"/>
                      </a:lnTo>
                      <a:lnTo>
                        <a:pt x="196" y="2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Freeform 27"/>
                <p:cNvSpPr>
                  <a:spLocks/>
                </p:cNvSpPr>
                <p:nvPr/>
              </p:nvSpPr>
              <p:spPr bwMode="grayWhite">
                <a:xfrm>
                  <a:off x="3286" y="1488"/>
                  <a:ext cx="18" cy="27"/>
                </a:xfrm>
                <a:custGeom>
                  <a:avLst/>
                  <a:gdLst>
                    <a:gd name="T0" fmla="*/ 9 w 18"/>
                    <a:gd name="T1" fmla="*/ 23 h 27"/>
                    <a:gd name="T2" fmla="*/ 3 w 18"/>
                    <a:gd name="T3" fmla="*/ 19 h 27"/>
                    <a:gd name="T4" fmla="*/ 3 w 18"/>
                    <a:gd name="T5" fmla="*/ 15 h 27"/>
                    <a:gd name="T6" fmla="*/ 3 w 18"/>
                    <a:gd name="T7" fmla="*/ 11 h 27"/>
                    <a:gd name="T8" fmla="*/ 2 w 18"/>
                    <a:gd name="T9" fmla="*/ 7 h 27"/>
                    <a:gd name="T10" fmla="*/ 0 w 18"/>
                    <a:gd name="T11" fmla="*/ 0 h 27"/>
                    <a:gd name="T12" fmla="*/ 3 w 18"/>
                    <a:gd name="T13" fmla="*/ 0 h 27"/>
                    <a:gd name="T14" fmla="*/ 9 w 18"/>
                    <a:gd name="T15" fmla="*/ 4 h 27"/>
                    <a:gd name="T16" fmla="*/ 12 w 18"/>
                    <a:gd name="T17" fmla="*/ 3 h 27"/>
                    <a:gd name="T18" fmla="*/ 13 w 18"/>
                    <a:gd name="T19" fmla="*/ 3 h 27"/>
                    <a:gd name="T20" fmla="*/ 17 w 18"/>
                    <a:gd name="T21" fmla="*/ 0 h 27"/>
                    <a:gd name="T22" fmla="*/ 17 w 18"/>
                    <a:gd name="T23" fmla="*/ 11 h 27"/>
                    <a:gd name="T24" fmla="*/ 15 w 18"/>
                    <a:gd name="T25" fmla="*/ 15 h 27"/>
                    <a:gd name="T26" fmla="*/ 13 w 18"/>
                    <a:gd name="T27" fmla="*/ 19 h 27"/>
                    <a:gd name="T28" fmla="*/ 13 w 18"/>
                    <a:gd name="T29" fmla="*/ 22 h 27"/>
                    <a:gd name="T30" fmla="*/ 12 w 18"/>
                    <a:gd name="T31" fmla="*/ 23 h 27"/>
                    <a:gd name="T32" fmla="*/ 12 w 18"/>
                    <a:gd name="T33" fmla="*/ 26 h 27"/>
                    <a:gd name="T34" fmla="*/ 9 w 18"/>
                    <a:gd name="T35" fmla="*/ 23 h 27"/>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8" h="27">
                      <a:moveTo>
                        <a:pt x="9" y="23"/>
                      </a:moveTo>
                      <a:lnTo>
                        <a:pt x="3" y="19"/>
                      </a:lnTo>
                      <a:lnTo>
                        <a:pt x="3" y="15"/>
                      </a:lnTo>
                      <a:lnTo>
                        <a:pt x="3" y="11"/>
                      </a:lnTo>
                      <a:lnTo>
                        <a:pt x="2" y="7"/>
                      </a:lnTo>
                      <a:lnTo>
                        <a:pt x="0" y="0"/>
                      </a:lnTo>
                      <a:lnTo>
                        <a:pt x="3" y="0"/>
                      </a:lnTo>
                      <a:lnTo>
                        <a:pt x="9" y="4"/>
                      </a:lnTo>
                      <a:lnTo>
                        <a:pt x="12" y="3"/>
                      </a:lnTo>
                      <a:lnTo>
                        <a:pt x="13" y="3"/>
                      </a:lnTo>
                      <a:lnTo>
                        <a:pt x="17" y="0"/>
                      </a:lnTo>
                      <a:lnTo>
                        <a:pt x="17" y="11"/>
                      </a:lnTo>
                      <a:lnTo>
                        <a:pt x="15" y="15"/>
                      </a:lnTo>
                      <a:lnTo>
                        <a:pt x="13" y="19"/>
                      </a:lnTo>
                      <a:lnTo>
                        <a:pt x="13" y="22"/>
                      </a:lnTo>
                      <a:lnTo>
                        <a:pt x="12" y="23"/>
                      </a:lnTo>
                      <a:lnTo>
                        <a:pt x="12" y="26"/>
                      </a:lnTo>
                      <a:lnTo>
                        <a:pt x="9" y="2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8" name="Freeform 28"/>
                <p:cNvSpPr>
                  <a:spLocks/>
                </p:cNvSpPr>
                <p:nvPr/>
              </p:nvSpPr>
              <p:spPr bwMode="grayWhite">
                <a:xfrm>
                  <a:off x="2463" y="1235"/>
                  <a:ext cx="26" cy="106"/>
                </a:xfrm>
                <a:custGeom>
                  <a:avLst/>
                  <a:gdLst>
                    <a:gd name="T0" fmla="*/ 3 w 26"/>
                    <a:gd name="T1" fmla="*/ 37 h 106"/>
                    <a:gd name="T2" fmla="*/ 13 w 26"/>
                    <a:gd name="T3" fmla="*/ 28 h 106"/>
                    <a:gd name="T4" fmla="*/ 20 w 26"/>
                    <a:gd name="T5" fmla="*/ 0 h 106"/>
                    <a:gd name="T6" fmla="*/ 25 w 26"/>
                    <a:gd name="T7" fmla="*/ 42 h 106"/>
                    <a:gd name="T8" fmla="*/ 17 w 26"/>
                    <a:gd name="T9" fmla="*/ 94 h 106"/>
                    <a:gd name="T10" fmla="*/ 0 w 26"/>
                    <a:gd name="T11" fmla="*/ 105 h 106"/>
                    <a:gd name="T12" fmla="*/ 0 w 26"/>
                    <a:gd name="T13" fmla="*/ 80 h 106"/>
                    <a:gd name="T14" fmla="*/ 5 w 26"/>
                    <a:gd name="T15" fmla="*/ 64 h 106"/>
                    <a:gd name="T16" fmla="*/ 3 w 26"/>
                    <a:gd name="T17" fmla="*/ 37 h 10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 h="106">
                      <a:moveTo>
                        <a:pt x="3" y="37"/>
                      </a:moveTo>
                      <a:lnTo>
                        <a:pt x="13" y="28"/>
                      </a:lnTo>
                      <a:lnTo>
                        <a:pt x="20" y="0"/>
                      </a:lnTo>
                      <a:lnTo>
                        <a:pt x="25" y="42"/>
                      </a:lnTo>
                      <a:lnTo>
                        <a:pt x="17" y="94"/>
                      </a:lnTo>
                      <a:lnTo>
                        <a:pt x="0" y="105"/>
                      </a:lnTo>
                      <a:lnTo>
                        <a:pt x="0" y="80"/>
                      </a:lnTo>
                      <a:lnTo>
                        <a:pt x="5" y="64"/>
                      </a:lnTo>
                      <a:lnTo>
                        <a:pt x="3" y="3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3104" name="Rectangle 32"/>
          <p:cNvSpPr>
            <a:spLocks noGrp="1" noChangeArrowheads="1"/>
          </p:cNvSpPr>
          <p:nvPr>
            <p:ph type="ctrTitle" sz="quarter"/>
          </p:nvPr>
        </p:nvSpPr>
        <p:spPr>
          <a:xfrm>
            <a:off x="685800" y="3429000"/>
            <a:ext cx="7772400" cy="1143000"/>
          </a:xfrm>
        </p:spPr>
        <p:txBody>
          <a:bodyPr/>
          <a:lstStyle>
            <a:lvl1pPr>
              <a:defRPr/>
            </a:lvl1pPr>
          </a:lstStyle>
          <a:p>
            <a:pPr lvl="0"/>
            <a:r>
              <a:rPr lang="en-US" noProof="0" smtClean="0"/>
              <a:t>Click to edit Master title style</a:t>
            </a:r>
          </a:p>
        </p:txBody>
      </p:sp>
      <p:sp>
        <p:nvSpPr>
          <p:cNvPr id="3105" name="Rectangle 33"/>
          <p:cNvSpPr>
            <a:spLocks noGrp="1" noChangeArrowheads="1"/>
          </p:cNvSpPr>
          <p:nvPr>
            <p:ph type="subTitle" sz="quarter" idx="1"/>
          </p:nvPr>
        </p:nvSpPr>
        <p:spPr>
          <a:xfrm>
            <a:off x="1371600" y="4648200"/>
            <a:ext cx="6400800" cy="1752600"/>
          </a:xfrm>
        </p:spPr>
        <p:txBody>
          <a:bodyPr anchor="ctr"/>
          <a:lstStyle>
            <a:lvl1pPr marL="0" indent="0" algn="ctr">
              <a:buFont typeface="Monotype Sorts" pitchFamily="2" charset="2"/>
              <a:buNone/>
              <a:defRPr/>
            </a:lvl1pPr>
          </a:lstStyle>
          <a:p>
            <a:pPr lvl="0"/>
            <a:r>
              <a:rPr lang="en-US" noProof="0" smtClean="0"/>
              <a:t>Click to edit Master subtitle style</a:t>
            </a:r>
          </a:p>
        </p:txBody>
      </p:sp>
      <p:sp>
        <p:nvSpPr>
          <p:cNvPr id="34" name="Rectangle 34"/>
          <p:cNvSpPr>
            <a:spLocks noGrp="1" noChangeArrowheads="1"/>
          </p:cNvSpPr>
          <p:nvPr>
            <p:ph type="dt" sz="quarter" idx="10"/>
          </p:nvPr>
        </p:nvSpPr>
        <p:spPr/>
        <p:txBody>
          <a:bodyPr/>
          <a:lstStyle>
            <a:lvl1pPr>
              <a:defRPr/>
            </a:lvl1pPr>
          </a:lstStyle>
          <a:p>
            <a:pPr>
              <a:defRPr/>
            </a:pPr>
            <a:endParaRPr lang="en-US"/>
          </a:p>
        </p:txBody>
      </p:sp>
      <p:sp>
        <p:nvSpPr>
          <p:cNvPr id="35" name="Rectangle 35"/>
          <p:cNvSpPr>
            <a:spLocks noGrp="1" noChangeArrowheads="1"/>
          </p:cNvSpPr>
          <p:nvPr>
            <p:ph type="ftr" sz="quarter" idx="11"/>
          </p:nvPr>
        </p:nvSpPr>
        <p:spPr bwMode="auto">
          <a:xfrm>
            <a:off x="3124200" y="6400800"/>
            <a:ext cx="2895600" cy="457200"/>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ctr">
              <a:defRPr sz="1400">
                <a:latin typeface="Times New Roman" pitchFamily="18" charset="0"/>
              </a:defRPr>
            </a:lvl1pPr>
          </a:lstStyle>
          <a:p>
            <a:pPr>
              <a:defRPr/>
            </a:pPr>
            <a:r>
              <a:rPr lang="en-US"/>
              <a:t>Liang, Introduction to Java Programming, Tenth Edition, (c) 2013 Pearson Education, Inc. All rights reserved. </a:t>
            </a:r>
          </a:p>
        </p:txBody>
      </p:sp>
      <p:sp>
        <p:nvSpPr>
          <p:cNvPr id="36" name="Rectangle 36"/>
          <p:cNvSpPr>
            <a:spLocks noGrp="1" noChangeArrowheads="1"/>
          </p:cNvSpPr>
          <p:nvPr>
            <p:ph type="sldNum" sz="quarter" idx="12"/>
          </p:nvPr>
        </p:nvSpPr>
        <p:spPr>
          <a:xfrm>
            <a:off x="6553200" y="6400800"/>
            <a:ext cx="1905000" cy="457200"/>
          </a:xfrm>
        </p:spPr>
        <p:txBody>
          <a:bodyPr/>
          <a:lstStyle>
            <a:lvl1pPr>
              <a:defRPr/>
            </a:lvl1pPr>
          </a:lstStyle>
          <a:p>
            <a:pPr>
              <a:defRPr/>
            </a:pPr>
            <a:fld id="{344F2F34-CAD2-3740-BF48-6022606CE92D}" type="slidenum">
              <a:rPr lang="en-US" altLang="en-US"/>
              <a:pPr>
                <a:defRPr/>
              </a:pPr>
              <a:t>‹#›</a:t>
            </a:fld>
            <a:endParaRPr lang="en-US" altLang="en-US"/>
          </a:p>
        </p:txBody>
      </p:sp>
    </p:spTree>
    <p:extLst>
      <p:ext uri="{BB962C8B-B14F-4D97-AF65-F5344CB8AC3E}">
        <p14:creationId xmlns:p14="http://schemas.microsoft.com/office/powerpoint/2010/main" val="1160897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991F93CA-F7CD-5746-8735-BB3853BADF16}" type="slidenum">
              <a:rPr lang="en-US" altLang="en-US"/>
              <a:pPr>
                <a:defRPr/>
              </a:pPr>
              <a:t>‹#›</a:t>
            </a:fld>
            <a:endParaRPr lang="en-US" altLang="en-US"/>
          </a:p>
        </p:txBody>
      </p:sp>
    </p:spTree>
    <p:extLst>
      <p:ext uri="{BB962C8B-B14F-4D97-AF65-F5344CB8AC3E}">
        <p14:creationId xmlns:p14="http://schemas.microsoft.com/office/powerpoint/2010/main" val="1768735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8575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8575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2D301E12-376E-924F-9230-0263F7346340}" type="slidenum">
              <a:rPr lang="en-US" altLang="en-US"/>
              <a:pPr>
                <a:defRPr/>
              </a:pPr>
              <a:t>‹#›</a:t>
            </a:fld>
            <a:endParaRPr lang="en-US" altLang="en-US"/>
          </a:p>
        </p:txBody>
      </p:sp>
    </p:spTree>
    <p:extLst>
      <p:ext uri="{BB962C8B-B14F-4D97-AF65-F5344CB8AC3E}">
        <p14:creationId xmlns:p14="http://schemas.microsoft.com/office/powerpoint/2010/main" val="16710244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E95984F0-C233-BD4F-B5D8-A0F1A42B6964}" type="slidenum">
              <a:rPr lang="en-US" altLang="en-US"/>
              <a:pPr>
                <a:defRPr/>
              </a:pPr>
              <a:t>‹#›</a:t>
            </a:fld>
            <a:endParaRPr lang="en-US" altLang="en-US"/>
          </a:p>
        </p:txBody>
      </p:sp>
    </p:spTree>
    <p:extLst>
      <p:ext uri="{BB962C8B-B14F-4D97-AF65-F5344CB8AC3E}">
        <p14:creationId xmlns:p14="http://schemas.microsoft.com/office/powerpoint/2010/main" val="11206192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Rectangle 32"/>
          <p:cNvSpPr>
            <a:spLocks noGrp="1" noChangeArrowheads="1"/>
          </p:cNvSpPr>
          <p:nvPr>
            <p:ph type="dt" sz="half" idx="10"/>
          </p:nvPr>
        </p:nvSpPr>
        <p:spPr>
          <a:ln/>
        </p:spPr>
        <p:txBody>
          <a:bodyPr/>
          <a:lstStyle>
            <a:lvl1pPr>
              <a:defRPr/>
            </a:lvl1pPr>
          </a:lstStyle>
          <a:p>
            <a:pPr>
              <a:defRPr/>
            </a:pPr>
            <a:endParaRPr lang="en-US"/>
          </a:p>
        </p:txBody>
      </p:sp>
      <p:sp>
        <p:nvSpPr>
          <p:cNvPr id="5" name="Rectangle 34"/>
          <p:cNvSpPr>
            <a:spLocks noGrp="1" noChangeArrowheads="1"/>
          </p:cNvSpPr>
          <p:nvPr>
            <p:ph type="sldNum" sz="quarter" idx="11"/>
          </p:nvPr>
        </p:nvSpPr>
        <p:spPr>
          <a:ln/>
        </p:spPr>
        <p:txBody>
          <a:bodyPr/>
          <a:lstStyle>
            <a:lvl1pPr>
              <a:defRPr/>
            </a:lvl1pPr>
          </a:lstStyle>
          <a:p>
            <a:pPr>
              <a:defRPr/>
            </a:pPr>
            <a:fld id="{A2849E1F-B1A3-3D40-920B-D248360B4831}" type="slidenum">
              <a:rPr lang="en-US" altLang="en-US"/>
              <a:pPr>
                <a:defRPr/>
              </a:pPr>
              <a:t>‹#›</a:t>
            </a:fld>
            <a:endParaRPr lang="en-US" altLang="en-US"/>
          </a:p>
        </p:txBody>
      </p:sp>
    </p:spTree>
    <p:extLst>
      <p:ext uri="{BB962C8B-B14F-4D97-AF65-F5344CB8AC3E}">
        <p14:creationId xmlns:p14="http://schemas.microsoft.com/office/powerpoint/2010/main" val="815629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5735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A1558939-2BCF-2D40-8A67-19C08C1E15D6}" type="slidenum">
              <a:rPr lang="en-US" altLang="en-US"/>
              <a:pPr>
                <a:defRPr/>
              </a:pPr>
              <a:t>‹#›</a:t>
            </a:fld>
            <a:endParaRPr lang="en-US" altLang="en-US"/>
          </a:p>
        </p:txBody>
      </p:sp>
    </p:spTree>
    <p:extLst>
      <p:ext uri="{BB962C8B-B14F-4D97-AF65-F5344CB8AC3E}">
        <p14:creationId xmlns:p14="http://schemas.microsoft.com/office/powerpoint/2010/main" val="8976104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32"/>
          <p:cNvSpPr>
            <a:spLocks noGrp="1" noChangeArrowheads="1"/>
          </p:cNvSpPr>
          <p:nvPr>
            <p:ph type="dt" sz="half" idx="10"/>
          </p:nvPr>
        </p:nvSpPr>
        <p:spPr>
          <a:ln/>
        </p:spPr>
        <p:txBody>
          <a:bodyPr/>
          <a:lstStyle>
            <a:lvl1pPr>
              <a:defRPr/>
            </a:lvl1pPr>
          </a:lstStyle>
          <a:p>
            <a:pPr>
              <a:defRPr/>
            </a:pPr>
            <a:endParaRPr lang="en-US"/>
          </a:p>
        </p:txBody>
      </p:sp>
      <p:sp>
        <p:nvSpPr>
          <p:cNvPr id="8" name="Rectangle 34"/>
          <p:cNvSpPr>
            <a:spLocks noGrp="1" noChangeArrowheads="1"/>
          </p:cNvSpPr>
          <p:nvPr>
            <p:ph type="sldNum" sz="quarter" idx="11"/>
          </p:nvPr>
        </p:nvSpPr>
        <p:spPr>
          <a:ln/>
        </p:spPr>
        <p:txBody>
          <a:bodyPr/>
          <a:lstStyle>
            <a:lvl1pPr>
              <a:defRPr/>
            </a:lvl1pPr>
          </a:lstStyle>
          <a:p>
            <a:pPr>
              <a:defRPr/>
            </a:pPr>
            <a:fld id="{1E5F3854-E351-444A-BFD6-0E85F228C839}" type="slidenum">
              <a:rPr lang="en-US" altLang="en-US"/>
              <a:pPr>
                <a:defRPr/>
              </a:pPr>
              <a:t>‹#›</a:t>
            </a:fld>
            <a:endParaRPr lang="en-US" altLang="en-US"/>
          </a:p>
        </p:txBody>
      </p:sp>
    </p:spTree>
    <p:extLst>
      <p:ext uri="{BB962C8B-B14F-4D97-AF65-F5344CB8AC3E}">
        <p14:creationId xmlns:p14="http://schemas.microsoft.com/office/powerpoint/2010/main" val="653726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32"/>
          <p:cNvSpPr>
            <a:spLocks noGrp="1" noChangeArrowheads="1"/>
          </p:cNvSpPr>
          <p:nvPr>
            <p:ph type="dt" sz="half" idx="10"/>
          </p:nvPr>
        </p:nvSpPr>
        <p:spPr>
          <a:ln/>
        </p:spPr>
        <p:txBody>
          <a:bodyPr/>
          <a:lstStyle>
            <a:lvl1pPr>
              <a:defRPr/>
            </a:lvl1pPr>
          </a:lstStyle>
          <a:p>
            <a:pPr>
              <a:defRPr/>
            </a:pPr>
            <a:endParaRPr lang="en-US"/>
          </a:p>
        </p:txBody>
      </p:sp>
      <p:sp>
        <p:nvSpPr>
          <p:cNvPr id="4" name="Rectangle 34"/>
          <p:cNvSpPr>
            <a:spLocks noGrp="1" noChangeArrowheads="1"/>
          </p:cNvSpPr>
          <p:nvPr>
            <p:ph type="sldNum" sz="quarter" idx="11"/>
          </p:nvPr>
        </p:nvSpPr>
        <p:spPr>
          <a:ln/>
        </p:spPr>
        <p:txBody>
          <a:bodyPr/>
          <a:lstStyle>
            <a:lvl1pPr>
              <a:defRPr/>
            </a:lvl1pPr>
          </a:lstStyle>
          <a:p>
            <a:pPr>
              <a:defRPr/>
            </a:pPr>
            <a:fld id="{A0E0FAAF-95FA-2B4F-A802-608A69DDC792}" type="slidenum">
              <a:rPr lang="en-US" altLang="en-US"/>
              <a:pPr>
                <a:defRPr/>
              </a:pPr>
              <a:t>‹#›</a:t>
            </a:fld>
            <a:endParaRPr lang="en-US" altLang="en-US"/>
          </a:p>
        </p:txBody>
      </p:sp>
    </p:spTree>
    <p:extLst>
      <p:ext uri="{BB962C8B-B14F-4D97-AF65-F5344CB8AC3E}">
        <p14:creationId xmlns:p14="http://schemas.microsoft.com/office/powerpoint/2010/main" val="1353564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2"/>
          <p:cNvSpPr>
            <a:spLocks noGrp="1" noChangeArrowheads="1"/>
          </p:cNvSpPr>
          <p:nvPr>
            <p:ph type="dt" sz="half" idx="10"/>
          </p:nvPr>
        </p:nvSpPr>
        <p:spPr>
          <a:ln/>
        </p:spPr>
        <p:txBody>
          <a:bodyPr/>
          <a:lstStyle>
            <a:lvl1pPr>
              <a:defRPr/>
            </a:lvl1pPr>
          </a:lstStyle>
          <a:p>
            <a:pPr>
              <a:defRPr/>
            </a:pPr>
            <a:endParaRPr lang="en-US"/>
          </a:p>
        </p:txBody>
      </p:sp>
      <p:sp>
        <p:nvSpPr>
          <p:cNvPr id="3" name="Rectangle 34"/>
          <p:cNvSpPr>
            <a:spLocks noGrp="1" noChangeArrowheads="1"/>
          </p:cNvSpPr>
          <p:nvPr>
            <p:ph type="sldNum" sz="quarter" idx="11"/>
          </p:nvPr>
        </p:nvSpPr>
        <p:spPr>
          <a:ln/>
        </p:spPr>
        <p:txBody>
          <a:bodyPr/>
          <a:lstStyle>
            <a:lvl1pPr>
              <a:defRPr/>
            </a:lvl1pPr>
          </a:lstStyle>
          <a:p>
            <a:pPr>
              <a:defRPr/>
            </a:pPr>
            <a:fld id="{106AF39B-4712-BB43-993D-D66974ABE38A}" type="slidenum">
              <a:rPr lang="en-US" altLang="en-US"/>
              <a:pPr>
                <a:defRPr/>
              </a:pPr>
              <a:t>‹#›</a:t>
            </a:fld>
            <a:endParaRPr lang="en-US" altLang="en-US"/>
          </a:p>
        </p:txBody>
      </p:sp>
    </p:spTree>
    <p:extLst>
      <p:ext uri="{BB962C8B-B14F-4D97-AF65-F5344CB8AC3E}">
        <p14:creationId xmlns:p14="http://schemas.microsoft.com/office/powerpoint/2010/main" val="10686150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FD0DD12D-3D94-FF4B-83A2-7281BB9FD813}" type="slidenum">
              <a:rPr lang="en-US" altLang="en-US"/>
              <a:pPr>
                <a:defRPr/>
              </a:pPr>
              <a:t>‹#›</a:t>
            </a:fld>
            <a:endParaRPr lang="en-US" altLang="en-US"/>
          </a:p>
        </p:txBody>
      </p:sp>
    </p:spTree>
    <p:extLst>
      <p:ext uri="{BB962C8B-B14F-4D97-AF65-F5344CB8AC3E}">
        <p14:creationId xmlns:p14="http://schemas.microsoft.com/office/powerpoint/2010/main" val="807153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Rectangle 32"/>
          <p:cNvSpPr>
            <a:spLocks noGrp="1" noChangeArrowheads="1"/>
          </p:cNvSpPr>
          <p:nvPr>
            <p:ph type="dt" sz="half" idx="10"/>
          </p:nvPr>
        </p:nvSpPr>
        <p:spPr>
          <a:ln/>
        </p:spPr>
        <p:txBody>
          <a:bodyPr/>
          <a:lstStyle>
            <a:lvl1pPr>
              <a:defRPr/>
            </a:lvl1pPr>
          </a:lstStyle>
          <a:p>
            <a:pPr>
              <a:defRPr/>
            </a:pPr>
            <a:endParaRPr lang="en-US"/>
          </a:p>
        </p:txBody>
      </p:sp>
      <p:sp>
        <p:nvSpPr>
          <p:cNvPr id="6" name="Rectangle 34"/>
          <p:cNvSpPr>
            <a:spLocks noGrp="1" noChangeArrowheads="1"/>
          </p:cNvSpPr>
          <p:nvPr>
            <p:ph type="sldNum" sz="quarter" idx="11"/>
          </p:nvPr>
        </p:nvSpPr>
        <p:spPr>
          <a:ln/>
        </p:spPr>
        <p:txBody>
          <a:bodyPr/>
          <a:lstStyle>
            <a:lvl1pPr>
              <a:defRPr/>
            </a:lvl1pPr>
          </a:lstStyle>
          <a:p>
            <a:pPr>
              <a:defRPr/>
            </a:pPr>
            <a:fld id="{75EB0732-62D5-D94C-A9CF-6790FEA950C8}" type="slidenum">
              <a:rPr lang="en-US" altLang="en-US"/>
              <a:pPr>
                <a:defRPr/>
              </a:pPr>
              <a:t>‹#›</a:t>
            </a:fld>
            <a:endParaRPr lang="en-US" altLang="en-US"/>
          </a:p>
        </p:txBody>
      </p:sp>
    </p:spTree>
    <p:extLst>
      <p:ext uri="{BB962C8B-B14F-4D97-AF65-F5344CB8AC3E}">
        <p14:creationId xmlns:p14="http://schemas.microsoft.com/office/powerpoint/2010/main" val="1727267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9"/>
          <p:cNvGrpSpPr>
            <a:grpSpLocks/>
          </p:cNvGrpSpPr>
          <p:nvPr/>
        </p:nvGrpSpPr>
        <p:grpSpPr bwMode="auto">
          <a:xfrm>
            <a:off x="0" y="4367213"/>
            <a:ext cx="9131300" cy="2478087"/>
            <a:chOff x="0" y="2751"/>
            <a:chExt cx="5752" cy="1561"/>
          </a:xfrm>
        </p:grpSpPr>
        <p:sp>
          <p:nvSpPr>
            <p:cNvPr id="1032" name="Rectangle 2"/>
            <p:cNvSpPr>
              <a:spLocks noChangeArrowheads="1"/>
            </p:cNvSpPr>
            <p:nvPr/>
          </p:nvSpPr>
          <p:spPr bwMode="hidden">
            <a:xfrm>
              <a:off x="0" y="4080"/>
              <a:ext cx="5752" cy="232"/>
            </a:xfrm>
            <a:prstGeom prst="rect">
              <a:avLst/>
            </a:prstGeom>
            <a:gradFill rotWithShape="0">
              <a:gsLst>
                <a:gs pos="0">
                  <a:schemeClr val="bg1"/>
                </a:gs>
                <a:gs pos="100000">
                  <a:schemeClr val="hlink"/>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33" name="Group 28"/>
            <p:cNvGrpSpPr>
              <a:grpSpLocks/>
            </p:cNvGrpSpPr>
            <p:nvPr/>
          </p:nvGrpSpPr>
          <p:grpSpPr bwMode="auto">
            <a:xfrm>
              <a:off x="4458" y="2751"/>
              <a:ext cx="1190" cy="1426"/>
              <a:chOff x="4458" y="2751"/>
              <a:chExt cx="1190" cy="1426"/>
            </a:xfrm>
          </p:grpSpPr>
          <p:sp>
            <p:nvSpPr>
              <p:cNvPr id="1034" name="Freeform 3"/>
              <p:cNvSpPr>
                <a:spLocks/>
              </p:cNvSpPr>
              <p:nvPr/>
            </p:nvSpPr>
            <p:spPr bwMode="ltGray">
              <a:xfrm>
                <a:off x="4614" y="2790"/>
                <a:ext cx="1034" cy="1273"/>
              </a:xfrm>
              <a:custGeom>
                <a:avLst/>
                <a:gdLst>
                  <a:gd name="T0" fmla="*/ 646 w 1034"/>
                  <a:gd name="T1" fmla="*/ 23 h 1273"/>
                  <a:gd name="T2" fmla="*/ 765 w 1034"/>
                  <a:gd name="T3" fmla="*/ 92 h 1273"/>
                  <a:gd name="T4" fmla="*/ 866 w 1034"/>
                  <a:gd name="T5" fmla="*/ 184 h 1273"/>
                  <a:gd name="T6" fmla="*/ 944 w 1034"/>
                  <a:gd name="T7" fmla="*/ 294 h 1273"/>
                  <a:gd name="T8" fmla="*/ 1000 w 1034"/>
                  <a:gd name="T9" fmla="*/ 417 h 1273"/>
                  <a:gd name="T10" fmla="*/ 1030 w 1034"/>
                  <a:gd name="T11" fmla="*/ 550 h 1273"/>
                  <a:gd name="T12" fmla="*/ 1030 w 1034"/>
                  <a:gd name="T13" fmla="*/ 688 h 1273"/>
                  <a:gd name="T14" fmla="*/ 1000 w 1034"/>
                  <a:gd name="T15" fmla="*/ 821 h 1273"/>
                  <a:gd name="T16" fmla="*/ 944 w 1034"/>
                  <a:gd name="T17" fmla="*/ 944 h 1273"/>
                  <a:gd name="T18" fmla="*/ 866 w 1034"/>
                  <a:gd name="T19" fmla="*/ 1055 h 1273"/>
                  <a:gd name="T20" fmla="*/ 765 w 1034"/>
                  <a:gd name="T21" fmla="*/ 1148 h 1273"/>
                  <a:gd name="T22" fmla="*/ 646 w 1034"/>
                  <a:gd name="T23" fmla="*/ 1215 h 1273"/>
                  <a:gd name="T24" fmla="*/ 517 w 1034"/>
                  <a:gd name="T25" fmla="*/ 1257 h 1273"/>
                  <a:gd name="T26" fmla="*/ 382 w 1034"/>
                  <a:gd name="T27" fmla="*/ 1272 h 1273"/>
                  <a:gd name="T28" fmla="*/ 246 w 1034"/>
                  <a:gd name="T29" fmla="*/ 1257 h 1273"/>
                  <a:gd name="T30" fmla="*/ 118 w 1034"/>
                  <a:gd name="T31" fmla="*/ 1215 h 1273"/>
                  <a:gd name="T32" fmla="*/ 0 w 1034"/>
                  <a:gd name="T33" fmla="*/ 1148 h 1273"/>
                  <a:gd name="T34" fmla="*/ 89 w 1034"/>
                  <a:gd name="T35" fmla="*/ 1129 h 1273"/>
                  <a:gd name="T36" fmla="*/ 201 w 1034"/>
                  <a:gd name="T37" fmla="*/ 1179 h 1273"/>
                  <a:gd name="T38" fmla="*/ 320 w 1034"/>
                  <a:gd name="T39" fmla="*/ 1204 h 1273"/>
                  <a:gd name="T40" fmla="*/ 443 w 1034"/>
                  <a:gd name="T41" fmla="*/ 1204 h 1273"/>
                  <a:gd name="T42" fmla="*/ 563 w 1034"/>
                  <a:gd name="T43" fmla="*/ 1179 h 1273"/>
                  <a:gd name="T44" fmla="*/ 675 w 1034"/>
                  <a:gd name="T45" fmla="*/ 1129 h 1273"/>
                  <a:gd name="T46" fmla="*/ 775 w 1034"/>
                  <a:gd name="T47" fmla="*/ 1057 h 1273"/>
                  <a:gd name="T48" fmla="*/ 857 w 1034"/>
                  <a:gd name="T49" fmla="*/ 965 h 1273"/>
                  <a:gd name="T50" fmla="*/ 919 w 1034"/>
                  <a:gd name="T51" fmla="*/ 858 h 1273"/>
                  <a:gd name="T52" fmla="*/ 956 w 1034"/>
                  <a:gd name="T53" fmla="*/ 742 h 1273"/>
                  <a:gd name="T54" fmla="*/ 969 w 1034"/>
                  <a:gd name="T55" fmla="*/ 619 h 1273"/>
                  <a:gd name="T56" fmla="*/ 956 w 1034"/>
                  <a:gd name="T57" fmla="*/ 496 h 1273"/>
                  <a:gd name="T58" fmla="*/ 919 w 1034"/>
                  <a:gd name="T59" fmla="*/ 381 h 1273"/>
                  <a:gd name="T60" fmla="*/ 857 w 1034"/>
                  <a:gd name="T61" fmla="*/ 273 h 1273"/>
                  <a:gd name="T62" fmla="*/ 775 w 1034"/>
                  <a:gd name="T63" fmla="*/ 182 h 1273"/>
                  <a:gd name="T64" fmla="*/ 675 w 1034"/>
                  <a:gd name="T65" fmla="*/ 110 h 1273"/>
                  <a:gd name="T66" fmla="*/ 563 w 1034"/>
                  <a:gd name="T67" fmla="*/ 61 h 1273"/>
                  <a:gd name="T68" fmla="*/ 582 w 1034"/>
                  <a:gd name="T69" fmla="*/ 0 h 127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0" t="0" r="r" b="b"/>
                <a:pathLst>
                  <a:path w="1034" h="1273">
                    <a:moveTo>
                      <a:pt x="582" y="0"/>
                    </a:moveTo>
                    <a:lnTo>
                      <a:pt x="646" y="23"/>
                    </a:lnTo>
                    <a:lnTo>
                      <a:pt x="707" y="56"/>
                    </a:lnTo>
                    <a:lnTo>
                      <a:pt x="765" y="92"/>
                    </a:lnTo>
                    <a:lnTo>
                      <a:pt x="818" y="134"/>
                    </a:lnTo>
                    <a:lnTo>
                      <a:pt x="866" y="184"/>
                    </a:lnTo>
                    <a:lnTo>
                      <a:pt x="908" y="237"/>
                    </a:lnTo>
                    <a:lnTo>
                      <a:pt x="944" y="294"/>
                    </a:lnTo>
                    <a:lnTo>
                      <a:pt x="977" y="353"/>
                    </a:lnTo>
                    <a:lnTo>
                      <a:pt x="1000" y="417"/>
                    </a:lnTo>
                    <a:lnTo>
                      <a:pt x="1018" y="483"/>
                    </a:lnTo>
                    <a:lnTo>
                      <a:pt x="1030" y="550"/>
                    </a:lnTo>
                    <a:lnTo>
                      <a:pt x="1033" y="619"/>
                    </a:lnTo>
                    <a:lnTo>
                      <a:pt x="1030" y="688"/>
                    </a:lnTo>
                    <a:lnTo>
                      <a:pt x="1018" y="756"/>
                    </a:lnTo>
                    <a:lnTo>
                      <a:pt x="1000" y="821"/>
                    </a:lnTo>
                    <a:lnTo>
                      <a:pt x="977" y="884"/>
                    </a:lnTo>
                    <a:lnTo>
                      <a:pt x="944" y="944"/>
                    </a:lnTo>
                    <a:lnTo>
                      <a:pt x="908" y="1003"/>
                    </a:lnTo>
                    <a:lnTo>
                      <a:pt x="866" y="1055"/>
                    </a:lnTo>
                    <a:lnTo>
                      <a:pt x="818" y="1105"/>
                    </a:lnTo>
                    <a:lnTo>
                      <a:pt x="765" y="1148"/>
                    </a:lnTo>
                    <a:lnTo>
                      <a:pt x="707" y="1183"/>
                    </a:lnTo>
                    <a:lnTo>
                      <a:pt x="646" y="1215"/>
                    </a:lnTo>
                    <a:lnTo>
                      <a:pt x="582" y="1239"/>
                    </a:lnTo>
                    <a:lnTo>
                      <a:pt x="517" y="1257"/>
                    </a:lnTo>
                    <a:lnTo>
                      <a:pt x="450" y="1269"/>
                    </a:lnTo>
                    <a:lnTo>
                      <a:pt x="382" y="1272"/>
                    </a:lnTo>
                    <a:lnTo>
                      <a:pt x="313" y="1269"/>
                    </a:lnTo>
                    <a:lnTo>
                      <a:pt x="246" y="1257"/>
                    </a:lnTo>
                    <a:lnTo>
                      <a:pt x="180" y="1239"/>
                    </a:lnTo>
                    <a:lnTo>
                      <a:pt x="118" y="1215"/>
                    </a:lnTo>
                    <a:lnTo>
                      <a:pt x="57" y="1183"/>
                    </a:lnTo>
                    <a:lnTo>
                      <a:pt x="0" y="1148"/>
                    </a:lnTo>
                    <a:lnTo>
                      <a:pt x="36" y="1095"/>
                    </a:lnTo>
                    <a:lnTo>
                      <a:pt x="89" y="1129"/>
                    </a:lnTo>
                    <a:lnTo>
                      <a:pt x="144" y="1156"/>
                    </a:lnTo>
                    <a:lnTo>
                      <a:pt x="201" y="1179"/>
                    </a:lnTo>
                    <a:lnTo>
                      <a:pt x="261" y="1195"/>
                    </a:lnTo>
                    <a:lnTo>
                      <a:pt x="320" y="1204"/>
                    </a:lnTo>
                    <a:lnTo>
                      <a:pt x="382" y="1208"/>
                    </a:lnTo>
                    <a:lnTo>
                      <a:pt x="443" y="1204"/>
                    </a:lnTo>
                    <a:lnTo>
                      <a:pt x="504" y="1195"/>
                    </a:lnTo>
                    <a:lnTo>
                      <a:pt x="563" y="1179"/>
                    </a:lnTo>
                    <a:lnTo>
                      <a:pt x="621" y="1156"/>
                    </a:lnTo>
                    <a:lnTo>
                      <a:pt x="675" y="1129"/>
                    </a:lnTo>
                    <a:lnTo>
                      <a:pt x="727" y="1095"/>
                    </a:lnTo>
                    <a:lnTo>
                      <a:pt x="775" y="1057"/>
                    </a:lnTo>
                    <a:lnTo>
                      <a:pt x="818" y="1013"/>
                    </a:lnTo>
                    <a:lnTo>
                      <a:pt x="857" y="965"/>
                    </a:lnTo>
                    <a:lnTo>
                      <a:pt x="890" y="913"/>
                    </a:lnTo>
                    <a:lnTo>
                      <a:pt x="919" y="858"/>
                    </a:lnTo>
                    <a:lnTo>
                      <a:pt x="941" y="802"/>
                    </a:lnTo>
                    <a:lnTo>
                      <a:pt x="956" y="742"/>
                    </a:lnTo>
                    <a:lnTo>
                      <a:pt x="965" y="680"/>
                    </a:lnTo>
                    <a:lnTo>
                      <a:pt x="969" y="619"/>
                    </a:lnTo>
                    <a:lnTo>
                      <a:pt x="965" y="557"/>
                    </a:lnTo>
                    <a:lnTo>
                      <a:pt x="956" y="496"/>
                    </a:lnTo>
                    <a:lnTo>
                      <a:pt x="941" y="437"/>
                    </a:lnTo>
                    <a:lnTo>
                      <a:pt x="919" y="381"/>
                    </a:lnTo>
                    <a:lnTo>
                      <a:pt x="890" y="325"/>
                    </a:lnTo>
                    <a:lnTo>
                      <a:pt x="857" y="273"/>
                    </a:lnTo>
                    <a:lnTo>
                      <a:pt x="818" y="225"/>
                    </a:lnTo>
                    <a:lnTo>
                      <a:pt x="775" y="182"/>
                    </a:lnTo>
                    <a:lnTo>
                      <a:pt x="727" y="144"/>
                    </a:lnTo>
                    <a:lnTo>
                      <a:pt x="675" y="110"/>
                    </a:lnTo>
                    <a:lnTo>
                      <a:pt x="621" y="81"/>
                    </a:lnTo>
                    <a:lnTo>
                      <a:pt x="563" y="61"/>
                    </a:lnTo>
                    <a:lnTo>
                      <a:pt x="565" y="56"/>
                    </a:lnTo>
                    <a:lnTo>
                      <a:pt x="582" y="0"/>
                    </a:lnTo>
                  </a:path>
                </a:pathLst>
              </a:custGeom>
              <a:gradFill rotWithShape="0">
                <a:gsLst>
                  <a:gs pos="0">
                    <a:schemeClr val="bg2"/>
                  </a:gs>
                  <a:gs pos="100000">
                    <a:schemeClr val="bg1"/>
                  </a:gs>
                </a:gsLst>
                <a:lin ang="540000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5" name="Line 4"/>
              <p:cNvSpPr>
                <a:spLocks noChangeShapeType="1"/>
              </p:cNvSpPr>
              <p:nvPr/>
            </p:nvSpPr>
            <p:spPr bwMode="ltGray">
              <a:xfrm flipV="1">
                <a:off x="4639" y="3863"/>
                <a:ext cx="103" cy="186"/>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036" name="Line 5"/>
              <p:cNvSpPr>
                <a:spLocks noChangeShapeType="1"/>
              </p:cNvSpPr>
              <p:nvPr/>
            </p:nvSpPr>
            <p:spPr bwMode="ltGray">
              <a:xfrm flipV="1">
                <a:off x="5210" y="2874"/>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037" name="Line 6"/>
              <p:cNvSpPr>
                <a:spLocks noChangeShapeType="1"/>
              </p:cNvSpPr>
              <p:nvPr/>
            </p:nvSpPr>
            <p:spPr bwMode="ltGray">
              <a:xfrm flipV="1">
                <a:off x="5270" y="2751"/>
                <a:ext cx="36" cy="71"/>
              </a:xfrm>
              <a:prstGeom prst="line">
                <a:avLst/>
              </a:prstGeom>
              <a:noFill/>
              <a:ln w="25400">
                <a:solidFill>
                  <a:schemeClr val="bg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p>
            </p:txBody>
          </p:sp>
          <p:sp>
            <p:nvSpPr>
              <p:cNvPr id="1038" name="Freeform 7"/>
              <p:cNvSpPr>
                <a:spLocks/>
              </p:cNvSpPr>
              <p:nvPr/>
            </p:nvSpPr>
            <p:spPr bwMode="ltGray">
              <a:xfrm>
                <a:off x="4753" y="4067"/>
                <a:ext cx="604" cy="110"/>
              </a:xfrm>
              <a:custGeom>
                <a:avLst/>
                <a:gdLst>
                  <a:gd name="T0" fmla="*/ 2 w 604"/>
                  <a:gd name="T1" fmla="*/ 70 h 110"/>
                  <a:gd name="T2" fmla="*/ 14 w 604"/>
                  <a:gd name="T3" fmla="*/ 57 h 110"/>
                  <a:gd name="T4" fmla="*/ 31 w 604"/>
                  <a:gd name="T5" fmla="*/ 46 h 110"/>
                  <a:gd name="T6" fmla="*/ 63 w 604"/>
                  <a:gd name="T7" fmla="*/ 30 h 110"/>
                  <a:gd name="T8" fmla="*/ 100 w 604"/>
                  <a:gd name="T9" fmla="*/ 21 h 110"/>
                  <a:gd name="T10" fmla="*/ 134 w 604"/>
                  <a:gd name="T11" fmla="*/ 13 h 110"/>
                  <a:gd name="T12" fmla="*/ 181 w 604"/>
                  <a:gd name="T13" fmla="*/ 6 h 110"/>
                  <a:gd name="T14" fmla="*/ 225 w 604"/>
                  <a:gd name="T15" fmla="*/ 2 h 110"/>
                  <a:gd name="T16" fmla="*/ 277 w 604"/>
                  <a:gd name="T17" fmla="*/ 0 h 110"/>
                  <a:gd name="T18" fmla="*/ 340 w 604"/>
                  <a:gd name="T19" fmla="*/ 0 h 110"/>
                  <a:gd name="T20" fmla="*/ 407 w 604"/>
                  <a:gd name="T21" fmla="*/ 4 h 110"/>
                  <a:gd name="T22" fmla="*/ 453 w 604"/>
                  <a:gd name="T23" fmla="*/ 10 h 110"/>
                  <a:gd name="T24" fmla="*/ 502 w 604"/>
                  <a:gd name="T25" fmla="*/ 19 h 110"/>
                  <a:gd name="T26" fmla="*/ 549 w 604"/>
                  <a:gd name="T27" fmla="*/ 33 h 110"/>
                  <a:gd name="T28" fmla="*/ 573 w 604"/>
                  <a:gd name="T29" fmla="*/ 47 h 110"/>
                  <a:gd name="T30" fmla="*/ 588 w 604"/>
                  <a:gd name="T31" fmla="*/ 58 h 110"/>
                  <a:gd name="T32" fmla="*/ 603 w 604"/>
                  <a:gd name="T33" fmla="*/ 77 h 110"/>
                  <a:gd name="T34" fmla="*/ 578 w 604"/>
                  <a:gd name="T35" fmla="*/ 87 h 110"/>
                  <a:gd name="T36" fmla="*/ 536 w 604"/>
                  <a:gd name="T37" fmla="*/ 95 h 110"/>
                  <a:gd name="T38" fmla="*/ 485 w 604"/>
                  <a:gd name="T39" fmla="*/ 101 h 110"/>
                  <a:gd name="T40" fmla="*/ 436 w 604"/>
                  <a:gd name="T41" fmla="*/ 106 h 110"/>
                  <a:gd name="T42" fmla="*/ 377 w 604"/>
                  <a:gd name="T43" fmla="*/ 108 h 110"/>
                  <a:gd name="T44" fmla="*/ 313 w 604"/>
                  <a:gd name="T45" fmla="*/ 109 h 110"/>
                  <a:gd name="T46" fmla="*/ 252 w 604"/>
                  <a:gd name="T47" fmla="*/ 109 h 110"/>
                  <a:gd name="T48" fmla="*/ 188 w 604"/>
                  <a:gd name="T49" fmla="*/ 108 h 110"/>
                  <a:gd name="T50" fmla="*/ 117 w 604"/>
                  <a:gd name="T51" fmla="*/ 102 h 110"/>
                  <a:gd name="T52" fmla="*/ 61 w 604"/>
                  <a:gd name="T53" fmla="*/ 96 h 110"/>
                  <a:gd name="T54" fmla="*/ 14 w 604"/>
                  <a:gd name="T55" fmla="*/ 86 h 110"/>
                  <a:gd name="T56" fmla="*/ 0 w 604"/>
                  <a:gd name="T57" fmla="*/ 78 h 110"/>
                  <a:gd name="T58" fmla="*/ 2 w 604"/>
                  <a:gd name="T59" fmla="*/ 70 h 11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0" t="0" r="r" b="b"/>
                <a:pathLst>
                  <a:path w="604" h="110">
                    <a:moveTo>
                      <a:pt x="2" y="70"/>
                    </a:moveTo>
                    <a:lnTo>
                      <a:pt x="14" y="57"/>
                    </a:lnTo>
                    <a:lnTo>
                      <a:pt x="31" y="46"/>
                    </a:lnTo>
                    <a:lnTo>
                      <a:pt x="63" y="30"/>
                    </a:lnTo>
                    <a:lnTo>
                      <a:pt x="100" y="21"/>
                    </a:lnTo>
                    <a:lnTo>
                      <a:pt x="134" y="13"/>
                    </a:lnTo>
                    <a:lnTo>
                      <a:pt x="181" y="6"/>
                    </a:lnTo>
                    <a:lnTo>
                      <a:pt x="225" y="2"/>
                    </a:lnTo>
                    <a:lnTo>
                      <a:pt x="277" y="0"/>
                    </a:lnTo>
                    <a:lnTo>
                      <a:pt x="340" y="0"/>
                    </a:lnTo>
                    <a:lnTo>
                      <a:pt x="407" y="4"/>
                    </a:lnTo>
                    <a:lnTo>
                      <a:pt x="453" y="10"/>
                    </a:lnTo>
                    <a:lnTo>
                      <a:pt x="502" y="19"/>
                    </a:lnTo>
                    <a:lnTo>
                      <a:pt x="549" y="33"/>
                    </a:lnTo>
                    <a:lnTo>
                      <a:pt x="573" y="47"/>
                    </a:lnTo>
                    <a:lnTo>
                      <a:pt x="588" y="58"/>
                    </a:lnTo>
                    <a:lnTo>
                      <a:pt x="603" y="77"/>
                    </a:lnTo>
                    <a:lnTo>
                      <a:pt x="578" y="87"/>
                    </a:lnTo>
                    <a:lnTo>
                      <a:pt x="536" y="95"/>
                    </a:lnTo>
                    <a:lnTo>
                      <a:pt x="485" y="101"/>
                    </a:lnTo>
                    <a:lnTo>
                      <a:pt x="436" y="106"/>
                    </a:lnTo>
                    <a:lnTo>
                      <a:pt x="377" y="108"/>
                    </a:lnTo>
                    <a:lnTo>
                      <a:pt x="313" y="109"/>
                    </a:lnTo>
                    <a:lnTo>
                      <a:pt x="252" y="109"/>
                    </a:lnTo>
                    <a:lnTo>
                      <a:pt x="188" y="108"/>
                    </a:lnTo>
                    <a:lnTo>
                      <a:pt x="117" y="102"/>
                    </a:lnTo>
                    <a:lnTo>
                      <a:pt x="61" y="96"/>
                    </a:lnTo>
                    <a:lnTo>
                      <a:pt x="14" y="86"/>
                    </a:lnTo>
                    <a:lnTo>
                      <a:pt x="0" y="78"/>
                    </a:lnTo>
                    <a:lnTo>
                      <a:pt x="2" y="70"/>
                    </a:lnTo>
                  </a:path>
                </a:pathLst>
              </a:cu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39" name="Oval 8"/>
              <p:cNvSpPr>
                <a:spLocks noChangeArrowheads="1"/>
              </p:cNvSpPr>
              <p:nvPr/>
            </p:nvSpPr>
            <p:spPr bwMode="grayWhite">
              <a:xfrm>
                <a:off x="4458" y="2879"/>
                <a:ext cx="1074" cy="1073"/>
              </a:xfrm>
              <a:prstGeom prst="ellipse">
                <a:avLst/>
              </a:prstGeom>
              <a:gradFill rotWithShape="0">
                <a:gsLst>
                  <a:gs pos="0">
                    <a:schemeClr val="bg1"/>
                  </a:gs>
                  <a:gs pos="100000">
                    <a:schemeClr val="bg2"/>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smtClean="0"/>
              </a:p>
            </p:txBody>
          </p:sp>
          <p:grpSp>
            <p:nvGrpSpPr>
              <p:cNvPr id="1040" name="Group 27"/>
              <p:cNvGrpSpPr>
                <a:grpSpLocks/>
              </p:cNvGrpSpPr>
              <p:nvPr/>
            </p:nvGrpSpPr>
            <p:grpSpPr bwMode="auto">
              <a:xfrm>
                <a:off x="4458" y="2991"/>
                <a:ext cx="999" cy="797"/>
                <a:chOff x="4458" y="2991"/>
                <a:chExt cx="999" cy="797"/>
              </a:xfrm>
            </p:grpSpPr>
            <p:sp>
              <p:nvSpPr>
                <p:cNvPr id="1041" name="Freeform 9"/>
                <p:cNvSpPr>
                  <a:spLocks/>
                </p:cNvSpPr>
                <p:nvPr/>
              </p:nvSpPr>
              <p:spPr bwMode="grayWhite">
                <a:xfrm>
                  <a:off x="4599" y="3283"/>
                  <a:ext cx="1" cy="17"/>
                </a:xfrm>
                <a:custGeom>
                  <a:avLst/>
                  <a:gdLst>
                    <a:gd name="T0" fmla="*/ 0 w 1"/>
                    <a:gd name="T1" fmla="*/ 0 h 17"/>
                    <a:gd name="T2" fmla="*/ 0 w 1"/>
                    <a:gd name="T3" fmla="*/ 16 h 17"/>
                    <a:gd name="T4" fmla="*/ 0 w 1"/>
                    <a:gd name="T5" fmla="*/ 16 h 17"/>
                    <a:gd name="T6" fmla="*/ 0 w 1"/>
                    <a:gd name="T7" fmla="*/ 6 h 17"/>
                    <a:gd name="T8" fmla="*/ 0 w 1"/>
                    <a:gd name="T9" fmla="*/ 0 h 17"/>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 h="17">
                      <a:moveTo>
                        <a:pt x="0" y="0"/>
                      </a:moveTo>
                      <a:lnTo>
                        <a:pt x="0" y="16"/>
                      </a:lnTo>
                      <a:lnTo>
                        <a:pt x="0" y="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2" name="Freeform 10"/>
                <p:cNvSpPr>
                  <a:spLocks/>
                </p:cNvSpPr>
                <p:nvPr/>
              </p:nvSpPr>
              <p:spPr bwMode="grayWhite">
                <a:xfrm>
                  <a:off x="4616" y="3305"/>
                  <a:ext cx="17" cy="17"/>
                </a:xfrm>
                <a:custGeom>
                  <a:avLst/>
                  <a:gdLst>
                    <a:gd name="T0" fmla="*/ 0 w 17"/>
                    <a:gd name="T1" fmla="*/ 0 h 17"/>
                    <a:gd name="T2" fmla="*/ 16 w 17"/>
                    <a:gd name="T3" fmla="*/ 0 h 17"/>
                    <a:gd name="T4" fmla="*/ 16 w 17"/>
                    <a:gd name="T5" fmla="*/ 16 h 17"/>
                    <a:gd name="T6" fmla="*/ 0 w 17"/>
                    <a:gd name="T7" fmla="*/ 0 h 17"/>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7" h="17">
                      <a:moveTo>
                        <a:pt x="0" y="0"/>
                      </a:moveTo>
                      <a:lnTo>
                        <a:pt x="16" y="0"/>
                      </a:lnTo>
                      <a:lnTo>
                        <a:pt x="16" y="16"/>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3" name="Freeform 11"/>
                <p:cNvSpPr>
                  <a:spLocks/>
                </p:cNvSpPr>
                <p:nvPr/>
              </p:nvSpPr>
              <p:spPr bwMode="grayWhite">
                <a:xfrm>
                  <a:off x="4674" y="3275"/>
                  <a:ext cx="37" cy="35"/>
                </a:xfrm>
                <a:custGeom>
                  <a:avLst/>
                  <a:gdLst>
                    <a:gd name="T0" fmla="*/ 36 w 37"/>
                    <a:gd name="T1" fmla="*/ 0 h 35"/>
                    <a:gd name="T2" fmla="*/ 22 w 37"/>
                    <a:gd name="T3" fmla="*/ 0 h 35"/>
                    <a:gd name="T4" fmla="*/ 14 w 37"/>
                    <a:gd name="T5" fmla="*/ 9 h 35"/>
                    <a:gd name="T6" fmla="*/ 9 w 37"/>
                    <a:gd name="T7" fmla="*/ 9 h 35"/>
                    <a:gd name="T8" fmla="*/ 5 w 37"/>
                    <a:gd name="T9" fmla="*/ 13 h 35"/>
                    <a:gd name="T10" fmla="*/ 0 w 37"/>
                    <a:gd name="T11" fmla="*/ 13 h 35"/>
                    <a:gd name="T12" fmla="*/ 0 w 37"/>
                    <a:gd name="T13" fmla="*/ 25 h 35"/>
                    <a:gd name="T14" fmla="*/ 8 w 37"/>
                    <a:gd name="T15" fmla="*/ 34 h 35"/>
                    <a:gd name="T16" fmla="*/ 29 w 37"/>
                    <a:gd name="T17" fmla="*/ 34 h 35"/>
                    <a:gd name="T18" fmla="*/ 36 w 37"/>
                    <a:gd name="T19" fmla="*/ 25 h 35"/>
                    <a:gd name="T20" fmla="*/ 36 w 37"/>
                    <a:gd name="T21" fmla="*/ 0 h 3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37" h="35">
                      <a:moveTo>
                        <a:pt x="36" y="0"/>
                      </a:moveTo>
                      <a:lnTo>
                        <a:pt x="22" y="0"/>
                      </a:lnTo>
                      <a:lnTo>
                        <a:pt x="14" y="9"/>
                      </a:lnTo>
                      <a:lnTo>
                        <a:pt x="9" y="9"/>
                      </a:lnTo>
                      <a:lnTo>
                        <a:pt x="5" y="13"/>
                      </a:lnTo>
                      <a:lnTo>
                        <a:pt x="0" y="13"/>
                      </a:lnTo>
                      <a:lnTo>
                        <a:pt x="0" y="25"/>
                      </a:lnTo>
                      <a:lnTo>
                        <a:pt x="8" y="34"/>
                      </a:lnTo>
                      <a:lnTo>
                        <a:pt x="29" y="34"/>
                      </a:lnTo>
                      <a:lnTo>
                        <a:pt x="36" y="25"/>
                      </a:lnTo>
                      <a:lnTo>
                        <a:pt x="3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4" name="Freeform 12"/>
                <p:cNvSpPr>
                  <a:spLocks/>
                </p:cNvSpPr>
                <p:nvPr/>
              </p:nvSpPr>
              <p:spPr bwMode="grayWhite">
                <a:xfrm>
                  <a:off x="4458" y="3303"/>
                  <a:ext cx="324" cy="422"/>
                </a:xfrm>
                <a:custGeom>
                  <a:avLst/>
                  <a:gdLst>
                    <a:gd name="T0" fmla="*/ 76 w 324"/>
                    <a:gd name="T1" fmla="*/ 0 h 422"/>
                    <a:gd name="T2" fmla="*/ 71 w 324"/>
                    <a:gd name="T3" fmla="*/ 11 h 422"/>
                    <a:gd name="T4" fmla="*/ 45 w 324"/>
                    <a:gd name="T5" fmla="*/ 33 h 422"/>
                    <a:gd name="T6" fmla="*/ 40 w 324"/>
                    <a:gd name="T7" fmla="*/ 53 h 422"/>
                    <a:gd name="T8" fmla="*/ 21 w 324"/>
                    <a:gd name="T9" fmla="*/ 68 h 422"/>
                    <a:gd name="T10" fmla="*/ 8 w 324"/>
                    <a:gd name="T11" fmla="*/ 96 h 422"/>
                    <a:gd name="T12" fmla="*/ 8 w 324"/>
                    <a:gd name="T13" fmla="*/ 114 h 422"/>
                    <a:gd name="T14" fmla="*/ 0 w 324"/>
                    <a:gd name="T15" fmla="*/ 144 h 422"/>
                    <a:gd name="T16" fmla="*/ 11 w 324"/>
                    <a:gd name="T17" fmla="*/ 157 h 422"/>
                    <a:gd name="T18" fmla="*/ 40 w 324"/>
                    <a:gd name="T19" fmla="*/ 195 h 422"/>
                    <a:gd name="T20" fmla="*/ 48 w 324"/>
                    <a:gd name="T21" fmla="*/ 190 h 422"/>
                    <a:gd name="T22" fmla="*/ 99 w 324"/>
                    <a:gd name="T23" fmla="*/ 190 h 422"/>
                    <a:gd name="T24" fmla="*/ 123 w 324"/>
                    <a:gd name="T25" fmla="*/ 199 h 422"/>
                    <a:gd name="T26" fmla="*/ 121 w 324"/>
                    <a:gd name="T27" fmla="*/ 229 h 422"/>
                    <a:gd name="T28" fmla="*/ 138 w 324"/>
                    <a:gd name="T29" fmla="*/ 268 h 422"/>
                    <a:gd name="T30" fmla="*/ 137 w 324"/>
                    <a:gd name="T31" fmla="*/ 279 h 422"/>
                    <a:gd name="T32" fmla="*/ 144 w 324"/>
                    <a:gd name="T33" fmla="*/ 291 h 422"/>
                    <a:gd name="T34" fmla="*/ 133 w 324"/>
                    <a:gd name="T35" fmla="*/ 319 h 422"/>
                    <a:gd name="T36" fmla="*/ 146 w 324"/>
                    <a:gd name="T37" fmla="*/ 354 h 422"/>
                    <a:gd name="T38" fmla="*/ 153 w 324"/>
                    <a:gd name="T39" fmla="*/ 382 h 422"/>
                    <a:gd name="T40" fmla="*/ 162 w 324"/>
                    <a:gd name="T41" fmla="*/ 399 h 422"/>
                    <a:gd name="T42" fmla="*/ 171 w 324"/>
                    <a:gd name="T43" fmla="*/ 421 h 422"/>
                    <a:gd name="T44" fmla="*/ 188 w 324"/>
                    <a:gd name="T45" fmla="*/ 418 h 422"/>
                    <a:gd name="T46" fmla="*/ 216 w 324"/>
                    <a:gd name="T47" fmla="*/ 402 h 422"/>
                    <a:gd name="T48" fmla="*/ 229 w 324"/>
                    <a:gd name="T49" fmla="*/ 382 h 422"/>
                    <a:gd name="T50" fmla="*/ 228 w 324"/>
                    <a:gd name="T51" fmla="*/ 369 h 422"/>
                    <a:gd name="T52" fmla="*/ 245 w 324"/>
                    <a:gd name="T53" fmla="*/ 359 h 422"/>
                    <a:gd name="T54" fmla="*/ 242 w 324"/>
                    <a:gd name="T55" fmla="*/ 340 h 422"/>
                    <a:gd name="T56" fmla="*/ 267 w 324"/>
                    <a:gd name="T57" fmla="*/ 310 h 422"/>
                    <a:gd name="T58" fmla="*/ 271 w 324"/>
                    <a:gd name="T59" fmla="*/ 285 h 422"/>
                    <a:gd name="T60" fmla="*/ 264 w 324"/>
                    <a:gd name="T61" fmla="*/ 277 h 422"/>
                    <a:gd name="T62" fmla="*/ 267 w 324"/>
                    <a:gd name="T63" fmla="*/ 267 h 422"/>
                    <a:gd name="T64" fmla="*/ 261 w 324"/>
                    <a:gd name="T65" fmla="*/ 258 h 422"/>
                    <a:gd name="T66" fmla="*/ 280 w 324"/>
                    <a:gd name="T67" fmla="*/ 234 h 422"/>
                    <a:gd name="T68" fmla="*/ 280 w 324"/>
                    <a:gd name="T69" fmla="*/ 222 h 422"/>
                    <a:gd name="T70" fmla="*/ 306 w 324"/>
                    <a:gd name="T71" fmla="*/ 202 h 422"/>
                    <a:gd name="T72" fmla="*/ 323 w 324"/>
                    <a:gd name="T73" fmla="*/ 148 h 422"/>
                    <a:gd name="T74" fmla="*/ 299 w 324"/>
                    <a:gd name="T75" fmla="*/ 162 h 422"/>
                    <a:gd name="T76" fmla="*/ 278 w 324"/>
                    <a:gd name="T77" fmla="*/ 156 h 422"/>
                    <a:gd name="T78" fmla="*/ 281 w 324"/>
                    <a:gd name="T79" fmla="*/ 143 h 422"/>
                    <a:gd name="T80" fmla="*/ 260 w 324"/>
                    <a:gd name="T81" fmla="*/ 129 h 422"/>
                    <a:gd name="T82" fmla="*/ 250 w 324"/>
                    <a:gd name="T83" fmla="*/ 94 h 422"/>
                    <a:gd name="T84" fmla="*/ 230 w 324"/>
                    <a:gd name="T85" fmla="*/ 66 h 422"/>
                    <a:gd name="T86" fmla="*/ 230 w 324"/>
                    <a:gd name="T87" fmla="*/ 47 h 422"/>
                    <a:gd name="T88" fmla="*/ 219 w 324"/>
                    <a:gd name="T89" fmla="*/ 46 h 422"/>
                    <a:gd name="T90" fmla="*/ 212 w 324"/>
                    <a:gd name="T91" fmla="*/ 49 h 422"/>
                    <a:gd name="T92" fmla="*/ 182 w 324"/>
                    <a:gd name="T93" fmla="*/ 38 h 422"/>
                    <a:gd name="T94" fmla="*/ 174 w 324"/>
                    <a:gd name="T95" fmla="*/ 46 h 422"/>
                    <a:gd name="T96" fmla="*/ 167 w 324"/>
                    <a:gd name="T97" fmla="*/ 56 h 422"/>
                    <a:gd name="T98" fmla="*/ 151 w 324"/>
                    <a:gd name="T99" fmla="*/ 38 h 422"/>
                    <a:gd name="T100" fmla="*/ 135 w 324"/>
                    <a:gd name="T101" fmla="*/ 33 h 422"/>
                    <a:gd name="T102" fmla="*/ 134 w 324"/>
                    <a:gd name="T103" fmla="*/ 10 h 422"/>
                    <a:gd name="T104" fmla="*/ 111 w 324"/>
                    <a:gd name="T105" fmla="*/ 14 h 422"/>
                    <a:gd name="T106" fmla="*/ 96 w 324"/>
                    <a:gd name="T107" fmla="*/ 9 h 422"/>
                    <a:gd name="T108" fmla="*/ 76 w 324"/>
                    <a:gd name="T109" fmla="*/ 0 h 422"/>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0" t="0" r="r" b="b"/>
                  <a:pathLst>
                    <a:path w="324" h="422">
                      <a:moveTo>
                        <a:pt x="76" y="0"/>
                      </a:moveTo>
                      <a:lnTo>
                        <a:pt x="71" y="11"/>
                      </a:lnTo>
                      <a:lnTo>
                        <a:pt x="45" y="33"/>
                      </a:lnTo>
                      <a:lnTo>
                        <a:pt x="40" y="53"/>
                      </a:lnTo>
                      <a:lnTo>
                        <a:pt x="21" y="68"/>
                      </a:lnTo>
                      <a:lnTo>
                        <a:pt x="8" y="96"/>
                      </a:lnTo>
                      <a:lnTo>
                        <a:pt x="8" y="114"/>
                      </a:lnTo>
                      <a:lnTo>
                        <a:pt x="0" y="144"/>
                      </a:lnTo>
                      <a:lnTo>
                        <a:pt x="11" y="157"/>
                      </a:lnTo>
                      <a:lnTo>
                        <a:pt x="40" y="195"/>
                      </a:lnTo>
                      <a:lnTo>
                        <a:pt x="48" y="190"/>
                      </a:lnTo>
                      <a:lnTo>
                        <a:pt x="99" y="190"/>
                      </a:lnTo>
                      <a:lnTo>
                        <a:pt x="123" y="199"/>
                      </a:lnTo>
                      <a:lnTo>
                        <a:pt x="121" y="229"/>
                      </a:lnTo>
                      <a:lnTo>
                        <a:pt x="138" y="268"/>
                      </a:lnTo>
                      <a:lnTo>
                        <a:pt x="137" y="279"/>
                      </a:lnTo>
                      <a:lnTo>
                        <a:pt x="144" y="291"/>
                      </a:lnTo>
                      <a:lnTo>
                        <a:pt x="133" y="319"/>
                      </a:lnTo>
                      <a:lnTo>
                        <a:pt x="146" y="354"/>
                      </a:lnTo>
                      <a:lnTo>
                        <a:pt x="153" y="382"/>
                      </a:lnTo>
                      <a:lnTo>
                        <a:pt x="162" y="399"/>
                      </a:lnTo>
                      <a:lnTo>
                        <a:pt x="171" y="421"/>
                      </a:lnTo>
                      <a:lnTo>
                        <a:pt x="188" y="418"/>
                      </a:lnTo>
                      <a:lnTo>
                        <a:pt x="216" y="402"/>
                      </a:lnTo>
                      <a:lnTo>
                        <a:pt x="229" y="382"/>
                      </a:lnTo>
                      <a:lnTo>
                        <a:pt x="228" y="369"/>
                      </a:lnTo>
                      <a:lnTo>
                        <a:pt x="245" y="359"/>
                      </a:lnTo>
                      <a:lnTo>
                        <a:pt x="242" y="340"/>
                      </a:lnTo>
                      <a:lnTo>
                        <a:pt x="267" y="310"/>
                      </a:lnTo>
                      <a:lnTo>
                        <a:pt x="271" y="285"/>
                      </a:lnTo>
                      <a:lnTo>
                        <a:pt x="264" y="277"/>
                      </a:lnTo>
                      <a:lnTo>
                        <a:pt x="267" y="267"/>
                      </a:lnTo>
                      <a:lnTo>
                        <a:pt x="261" y="258"/>
                      </a:lnTo>
                      <a:lnTo>
                        <a:pt x="280" y="234"/>
                      </a:lnTo>
                      <a:lnTo>
                        <a:pt x="280" y="222"/>
                      </a:lnTo>
                      <a:lnTo>
                        <a:pt x="306" y="202"/>
                      </a:lnTo>
                      <a:lnTo>
                        <a:pt x="323" y="148"/>
                      </a:lnTo>
                      <a:lnTo>
                        <a:pt x="299" y="162"/>
                      </a:lnTo>
                      <a:lnTo>
                        <a:pt x="278" y="156"/>
                      </a:lnTo>
                      <a:lnTo>
                        <a:pt x="281" y="143"/>
                      </a:lnTo>
                      <a:lnTo>
                        <a:pt x="260" y="129"/>
                      </a:lnTo>
                      <a:lnTo>
                        <a:pt x="250" y="94"/>
                      </a:lnTo>
                      <a:lnTo>
                        <a:pt x="230" y="66"/>
                      </a:lnTo>
                      <a:lnTo>
                        <a:pt x="230" y="47"/>
                      </a:lnTo>
                      <a:lnTo>
                        <a:pt x="219" y="46"/>
                      </a:lnTo>
                      <a:lnTo>
                        <a:pt x="212" y="49"/>
                      </a:lnTo>
                      <a:lnTo>
                        <a:pt x="182" y="38"/>
                      </a:lnTo>
                      <a:lnTo>
                        <a:pt x="174" y="46"/>
                      </a:lnTo>
                      <a:lnTo>
                        <a:pt x="167" y="56"/>
                      </a:lnTo>
                      <a:lnTo>
                        <a:pt x="151" y="38"/>
                      </a:lnTo>
                      <a:lnTo>
                        <a:pt x="135" y="33"/>
                      </a:lnTo>
                      <a:lnTo>
                        <a:pt x="134" y="10"/>
                      </a:lnTo>
                      <a:lnTo>
                        <a:pt x="111" y="14"/>
                      </a:lnTo>
                      <a:lnTo>
                        <a:pt x="96" y="9"/>
                      </a:lnTo>
                      <a:lnTo>
                        <a:pt x="76"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Freeform 13"/>
                <p:cNvSpPr>
                  <a:spLocks/>
                </p:cNvSpPr>
                <p:nvPr/>
              </p:nvSpPr>
              <p:spPr bwMode="grayWhite">
                <a:xfrm>
                  <a:off x="5205" y="3408"/>
                  <a:ext cx="17" cy="21"/>
                </a:xfrm>
                <a:custGeom>
                  <a:avLst/>
                  <a:gdLst>
                    <a:gd name="T0" fmla="*/ 7 w 17"/>
                    <a:gd name="T1" fmla="*/ 0 h 21"/>
                    <a:gd name="T2" fmla="*/ 9 w 17"/>
                    <a:gd name="T3" fmla="*/ 5 h 21"/>
                    <a:gd name="T4" fmla="*/ 7 w 17"/>
                    <a:gd name="T5" fmla="*/ 10 h 21"/>
                    <a:gd name="T6" fmla="*/ 7 w 17"/>
                    <a:gd name="T7" fmla="*/ 14 h 21"/>
                    <a:gd name="T8" fmla="*/ 16 w 17"/>
                    <a:gd name="T9" fmla="*/ 17 h 21"/>
                    <a:gd name="T10" fmla="*/ 16 w 17"/>
                    <a:gd name="T11" fmla="*/ 20 h 21"/>
                    <a:gd name="T12" fmla="*/ 9 w 17"/>
                    <a:gd name="T13" fmla="*/ 17 h 21"/>
                    <a:gd name="T14" fmla="*/ 3 w 17"/>
                    <a:gd name="T15" fmla="*/ 20 h 21"/>
                    <a:gd name="T16" fmla="*/ 0 w 17"/>
                    <a:gd name="T17" fmla="*/ 17 h 21"/>
                    <a:gd name="T18" fmla="*/ 3 w 17"/>
                    <a:gd name="T19" fmla="*/ 14 h 21"/>
                    <a:gd name="T20" fmla="*/ 0 w 17"/>
                    <a:gd name="T21" fmla="*/ 10 h 21"/>
                    <a:gd name="T22" fmla="*/ 3 w 17"/>
                    <a:gd name="T23" fmla="*/ 2 h 21"/>
                    <a:gd name="T24" fmla="*/ 7 w 17"/>
                    <a:gd name="T25" fmla="*/ 0 h 21"/>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17" h="21">
                      <a:moveTo>
                        <a:pt x="7" y="0"/>
                      </a:moveTo>
                      <a:lnTo>
                        <a:pt x="9" y="5"/>
                      </a:lnTo>
                      <a:lnTo>
                        <a:pt x="7" y="10"/>
                      </a:lnTo>
                      <a:lnTo>
                        <a:pt x="7" y="14"/>
                      </a:lnTo>
                      <a:lnTo>
                        <a:pt x="16" y="17"/>
                      </a:lnTo>
                      <a:lnTo>
                        <a:pt x="16" y="20"/>
                      </a:lnTo>
                      <a:lnTo>
                        <a:pt x="9" y="17"/>
                      </a:lnTo>
                      <a:lnTo>
                        <a:pt x="3" y="20"/>
                      </a:lnTo>
                      <a:lnTo>
                        <a:pt x="0" y="17"/>
                      </a:lnTo>
                      <a:lnTo>
                        <a:pt x="3" y="14"/>
                      </a:lnTo>
                      <a:lnTo>
                        <a:pt x="0" y="10"/>
                      </a:lnTo>
                      <a:lnTo>
                        <a:pt x="3" y="2"/>
                      </a:lnTo>
                      <a:lnTo>
                        <a:pt x="7"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Freeform 14"/>
                <p:cNvSpPr>
                  <a:spLocks/>
                </p:cNvSpPr>
                <p:nvPr/>
              </p:nvSpPr>
              <p:spPr bwMode="grayWhite">
                <a:xfrm>
                  <a:off x="5144" y="3496"/>
                  <a:ext cx="49" cy="70"/>
                </a:xfrm>
                <a:custGeom>
                  <a:avLst/>
                  <a:gdLst>
                    <a:gd name="T0" fmla="*/ 0 w 49"/>
                    <a:gd name="T1" fmla="*/ 34 h 70"/>
                    <a:gd name="T2" fmla="*/ 17 w 49"/>
                    <a:gd name="T3" fmla="*/ 34 h 70"/>
                    <a:gd name="T4" fmla="*/ 37 w 49"/>
                    <a:gd name="T5" fmla="*/ 0 h 70"/>
                    <a:gd name="T6" fmla="*/ 48 w 49"/>
                    <a:gd name="T7" fmla="*/ 20 h 70"/>
                    <a:gd name="T8" fmla="*/ 39 w 49"/>
                    <a:gd name="T9" fmla="*/ 69 h 70"/>
                    <a:gd name="T10" fmla="*/ 3 w 49"/>
                    <a:gd name="T11" fmla="*/ 57 h 70"/>
                    <a:gd name="T12" fmla="*/ 0 w 49"/>
                    <a:gd name="T13" fmla="*/ 34 h 7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9" h="70">
                      <a:moveTo>
                        <a:pt x="0" y="34"/>
                      </a:moveTo>
                      <a:lnTo>
                        <a:pt x="17" y="34"/>
                      </a:lnTo>
                      <a:lnTo>
                        <a:pt x="37" y="0"/>
                      </a:lnTo>
                      <a:lnTo>
                        <a:pt x="48" y="20"/>
                      </a:lnTo>
                      <a:lnTo>
                        <a:pt x="39" y="69"/>
                      </a:lnTo>
                      <a:lnTo>
                        <a:pt x="3" y="57"/>
                      </a:lnTo>
                      <a:lnTo>
                        <a:pt x="0" y="3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7" name="Freeform 15"/>
                <p:cNvSpPr>
                  <a:spLocks/>
                </p:cNvSpPr>
                <p:nvPr/>
              </p:nvSpPr>
              <p:spPr bwMode="grayWhite">
                <a:xfrm>
                  <a:off x="5241" y="3523"/>
                  <a:ext cx="84" cy="67"/>
                </a:xfrm>
                <a:custGeom>
                  <a:avLst/>
                  <a:gdLst>
                    <a:gd name="T0" fmla="*/ 5 w 84"/>
                    <a:gd name="T1" fmla="*/ 15 h 67"/>
                    <a:gd name="T2" fmla="*/ 0 w 84"/>
                    <a:gd name="T3" fmla="*/ 0 h 67"/>
                    <a:gd name="T4" fmla="*/ 27 w 84"/>
                    <a:gd name="T5" fmla="*/ 6 h 67"/>
                    <a:gd name="T6" fmla="*/ 67 w 84"/>
                    <a:gd name="T7" fmla="*/ 22 h 67"/>
                    <a:gd name="T8" fmla="*/ 67 w 84"/>
                    <a:gd name="T9" fmla="*/ 34 h 67"/>
                    <a:gd name="T10" fmla="*/ 83 w 84"/>
                    <a:gd name="T11" fmla="*/ 66 h 67"/>
                    <a:gd name="T12" fmla="*/ 52 w 84"/>
                    <a:gd name="T13" fmla="*/ 36 h 67"/>
                    <a:gd name="T14" fmla="*/ 31 w 84"/>
                    <a:gd name="T15" fmla="*/ 38 h 67"/>
                    <a:gd name="T16" fmla="*/ 5 w 84"/>
                    <a:gd name="T17" fmla="*/ 15 h 6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4" h="67">
                      <a:moveTo>
                        <a:pt x="5" y="15"/>
                      </a:moveTo>
                      <a:lnTo>
                        <a:pt x="0" y="0"/>
                      </a:lnTo>
                      <a:lnTo>
                        <a:pt x="27" y="6"/>
                      </a:lnTo>
                      <a:lnTo>
                        <a:pt x="67" y="22"/>
                      </a:lnTo>
                      <a:lnTo>
                        <a:pt x="67" y="34"/>
                      </a:lnTo>
                      <a:lnTo>
                        <a:pt x="83" y="66"/>
                      </a:lnTo>
                      <a:lnTo>
                        <a:pt x="52" y="36"/>
                      </a:lnTo>
                      <a:lnTo>
                        <a:pt x="31" y="38"/>
                      </a:lnTo>
                      <a:lnTo>
                        <a:pt x="5" y="1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8" name="Freeform 16"/>
                <p:cNvSpPr>
                  <a:spLocks/>
                </p:cNvSpPr>
                <p:nvPr/>
              </p:nvSpPr>
              <p:spPr bwMode="grayWhite">
                <a:xfrm>
                  <a:off x="5400" y="3660"/>
                  <a:ext cx="57" cy="73"/>
                </a:xfrm>
                <a:custGeom>
                  <a:avLst/>
                  <a:gdLst>
                    <a:gd name="T0" fmla="*/ 34 w 57"/>
                    <a:gd name="T1" fmla="*/ 0 h 73"/>
                    <a:gd name="T2" fmla="*/ 56 w 57"/>
                    <a:gd name="T3" fmla="*/ 21 h 73"/>
                    <a:gd name="T4" fmla="*/ 11 w 57"/>
                    <a:gd name="T5" fmla="*/ 72 h 73"/>
                    <a:gd name="T6" fmla="*/ 0 w 57"/>
                    <a:gd name="T7" fmla="*/ 60 h 73"/>
                    <a:gd name="T8" fmla="*/ 32 w 57"/>
                    <a:gd name="T9" fmla="*/ 28 h 73"/>
                    <a:gd name="T10" fmla="*/ 34 w 57"/>
                    <a:gd name="T11" fmla="*/ 0 h 73"/>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57" h="73">
                      <a:moveTo>
                        <a:pt x="34" y="0"/>
                      </a:moveTo>
                      <a:lnTo>
                        <a:pt x="56" y="21"/>
                      </a:lnTo>
                      <a:lnTo>
                        <a:pt x="11" y="72"/>
                      </a:lnTo>
                      <a:lnTo>
                        <a:pt x="0" y="60"/>
                      </a:lnTo>
                      <a:lnTo>
                        <a:pt x="32" y="28"/>
                      </a:lnTo>
                      <a:lnTo>
                        <a:pt x="34"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Freeform 17"/>
                <p:cNvSpPr>
                  <a:spLocks/>
                </p:cNvSpPr>
                <p:nvPr/>
              </p:nvSpPr>
              <p:spPr bwMode="grayWhite">
                <a:xfrm>
                  <a:off x="4558" y="3167"/>
                  <a:ext cx="29" cy="48"/>
                </a:xfrm>
                <a:custGeom>
                  <a:avLst/>
                  <a:gdLst>
                    <a:gd name="T0" fmla="*/ 28 w 29"/>
                    <a:gd name="T1" fmla="*/ 36 h 48"/>
                    <a:gd name="T2" fmla="*/ 20 w 29"/>
                    <a:gd name="T3" fmla="*/ 31 h 48"/>
                    <a:gd name="T4" fmla="*/ 20 w 29"/>
                    <a:gd name="T5" fmla="*/ 10 h 48"/>
                    <a:gd name="T6" fmla="*/ 24 w 29"/>
                    <a:gd name="T7" fmla="*/ 5 h 48"/>
                    <a:gd name="T8" fmla="*/ 17 w 29"/>
                    <a:gd name="T9" fmla="*/ 5 h 48"/>
                    <a:gd name="T10" fmla="*/ 21 w 29"/>
                    <a:gd name="T11" fmla="*/ 0 h 48"/>
                    <a:gd name="T12" fmla="*/ 16 w 29"/>
                    <a:gd name="T13" fmla="*/ 0 h 48"/>
                    <a:gd name="T14" fmla="*/ 10 w 29"/>
                    <a:gd name="T15" fmla="*/ 6 h 48"/>
                    <a:gd name="T16" fmla="*/ 10 w 29"/>
                    <a:gd name="T17" fmla="*/ 19 h 48"/>
                    <a:gd name="T18" fmla="*/ 13 w 29"/>
                    <a:gd name="T19" fmla="*/ 22 h 48"/>
                    <a:gd name="T20" fmla="*/ 13 w 29"/>
                    <a:gd name="T21" fmla="*/ 28 h 48"/>
                    <a:gd name="T22" fmla="*/ 11 w 29"/>
                    <a:gd name="T23" fmla="*/ 28 h 48"/>
                    <a:gd name="T24" fmla="*/ 6 w 29"/>
                    <a:gd name="T25" fmla="*/ 33 h 48"/>
                    <a:gd name="T26" fmla="*/ 6 w 29"/>
                    <a:gd name="T27" fmla="*/ 38 h 48"/>
                    <a:gd name="T28" fmla="*/ 0 w 29"/>
                    <a:gd name="T29" fmla="*/ 47 h 48"/>
                    <a:gd name="T30" fmla="*/ 21 w 29"/>
                    <a:gd name="T31" fmla="*/ 47 h 48"/>
                    <a:gd name="T32" fmla="*/ 28 w 29"/>
                    <a:gd name="T33" fmla="*/ 36 h 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29" h="48">
                      <a:moveTo>
                        <a:pt x="28" y="36"/>
                      </a:moveTo>
                      <a:lnTo>
                        <a:pt x="20" y="31"/>
                      </a:lnTo>
                      <a:lnTo>
                        <a:pt x="20" y="10"/>
                      </a:lnTo>
                      <a:lnTo>
                        <a:pt x="24" y="5"/>
                      </a:lnTo>
                      <a:lnTo>
                        <a:pt x="17" y="5"/>
                      </a:lnTo>
                      <a:lnTo>
                        <a:pt x="21" y="0"/>
                      </a:lnTo>
                      <a:lnTo>
                        <a:pt x="16" y="0"/>
                      </a:lnTo>
                      <a:lnTo>
                        <a:pt x="10" y="6"/>
                      </a:lnTo>
                      <a:lnTo>
                        <a:pt x="10" y="19"/>
                      </a:lnTo>
                      <a:lnTo>
                        <a:pt x="13" y="22"/>
                      </a:lnTo>
                      <a:lnTo>
                        <a:pt x="13" y="28"/>
                      </a:lnTo>
                      <a:lnTo>
                        <a:pt x="11" y="28"/>
                      </a:lnTo>
                      <a:lnTo>
                        <a:pt x="6" y="33"/>
                      </a:lnTo>
                      <a:lnTo>
                        <a:pt x="6" y="38"/>
                      </a:lnTo>
                      <a:lnTo>
                        <a:pt x="0" y="47"/>
                      </a:lnTo>
                      <a:lnTo>
                        <a:pt x="21" y="47"/>
                      </a:lnTo>
                      <a:lnTo>
                        <a:pt x="28" y="3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0" name="Freeform 18"/>
                <p:cNvSpPr>
                  <a:spLocks/>
                </p:cNvSpPr>
                <p:nvPr/>
              </p:nvSpPr>
              <p:spPr bwMode="grayWhite">
                <a:xfrm>
                  <a:off x="4549" y="3183"/>
                  <a:ext cx="17" cy="17"/>
                </a:xfrm>
                <a:custGeom>
                  <a:avLst/>
                  <a:gdLst>
                    <a:gd name="T0" fmla="*/ 13 w 17"/>
                    <a:gd name="T1" fmla="*/ 5 h 17"/>
                    <a:gd name="T2" fmla="*/ 16 w 17"/>
                    <a:gd name="T3" fmla="*/ 5 h 17"/>
                    <a:gd name="T4" fmla="*/ 16 w 17"/>
                    <a:gd name="T5" fmla="*/ 0 h 17"/>
                    <a:gd name="T6" fmla="*/ 10 w 17"/>
                    <a:gd name="T7" fmla="*/ 0 h 17"/>
                    <a:gd name="T8" fmla="*/ 0 w 17"/>
                    <a:gd name="T9" fmla="*/ 10 h 17"/>
                    <a:gd name="T10" fmla="*/ 0 w 17"/>
                    <a:gd name="T11" fmla="*/ 16 h 17"/>
                    <a:gd name="T12" fmla="*/ 9 w 17"/>
                    <a:gd name="T13" fmla="*/ 16 h 17"/>
                    <a:gd name="T14" fmla="*/ 13 w 17"/>
                    <a:gd name="T15" fmla="*/ 11 h 17"/>
                    <a:gd name="T16" fmla="*/ 13 w 17"/>
                    <a:gd name="T17" fmla="*/ 5 h 17"/>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7" h="17">
                      <a:moveTo>
                        <a:pt x="13" y="5"/>
                      </a:moveTo>
                      <a:lnTo>
                        <a:pt x="16" y="5"/>
                      </a:lnTo>
                      <a:lnTo>
                        <a:pt x="16" y="0"/>
                      </a:lnTo>
                      <a:lnTo>
                        <a:pt x="10" y="0"/>
                      </a:lnTo>
                      <a:lnTo>
                        <a:pt x="0" y="10"/>
                      </a:lnTo>
                      <a:lnTo>
                        <a:pt x="0" y="16"/>
                      </a:lnTo>
                      <a:lnTo>
                        <a:pt x="9" y="16"/>
                      </a:lnTo>
                      <a:lnTo>
                        <a:pt x="13" y="11"/>
                      </a:lnTo>
                      <a:lnTo>
                        <a:pt x="13" y="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Freeform 19"/>
                <p:cNvSpPr>
                  <a:spLocks/>
                </p:cNvSpPr>
                <p:nvPr/>
              </p:nvSpPr>
              <p:spPr bwMode="grayWhite">
                <a:xfrm>
                  <a:off x="4527" y="3155"/>
                  <a:ext cx="184" cy="155"/>
                </a:xfrm>
                <a:custGeom>
                  <a:avLst/>
                  <a:gdLst>
                    <a:gd name="T0" fmla="*/ 120 w 184"/>
                    <a:gd name="T1" fmla="*/ 10 h 155"/>
                    <a:gd name="T2" fmla="*/ 144 w 184"/>
                    <a:gd name="T3" fmla="*/ 14 h 155"/>
                    <a:gd name="T4" fmla="*/ 129 w 184"/>
                    <a:gd name="T5" fmla="*/ 20 h 155"/>
                    <a:gd name="T6" fmla="*/ 123 w 184"/>
                    <a:gd name="T7" fmla="*/ 29 h 155"/>
                    <a:gd name="T8" fmla="*/ 114 w 184"/>
                    <a:gd name="T9" fmla="*/ 50 h 155"/>
                    <a:gd name="T10" fmla="*/ 100 w 184"/>
                    <a:gd name="T11" fmla="*/ 51 h 155"/>
                    <a:gd name="T12" fmla="*/ 88 w 184"/>
                    <a:gd name="T13" fmla="*/ 49 h 155"/>
                    <a:gd name="T14" fmla="*/ 94 w 184"/>
                    <a:gd name="T15" fmla="*/ 39 h 155"/>
                    <a:gd name="T16" fmla="*/ 88 w 184"/>
                    <a:gd name="T17" fmla="*/ 26 h 155"/>
                    <a:gd name="T18" fmla="*/ 81 w 184"/>
                    <a:gd name="T19" fmla="*/ 49 h 155"/>
                    <a:gd name="T20" fmla="*/ 62 w 184"/>
                    <a:gd name="T21" fmla="*/ 60 h 155"/>
                    <a:gd name="T22" fmla="*/ 52 w 184"/>
                    <a:gd name="T23" fmla="*/ 67 h 155"/>
                    <a:gd name="T24" fmla="*/ 38 w 184"/>
                    <a:gd name="T25" fmla="*/ 77 h 155"/>
                    <a:gd name="T26" fmla="*/ 30 w 184"/>
                    <a:gd name="T27" fmla="*/ 102 h 155"/>
                    <a:gd name="T28" fmla="*/ 5 w 184"/>
                    <a:gd name="T29" fmla="*/ 93 h 155"/>
                    <a:gd name="T30" fmla="*/ 0 w 184"/>
                    <a:gd name="T31" fmla="*/ 111 h 155"/>
                    <a:gd name="T32" fmla="*/ 10 w 184"/>
                    <a:gd name="T33" fmla="*/ 138 h 155"/>
                    <a:gd name="T34" fmla="*/ 50 w 184"/>
                    <a:gd name="T35" fmla="*/ 109 h 155"/>
                    <a:gd name="T36" fmla="*/ 75 w 184"/>
                    <a:gd name="T37" fmla="*/ 103 h 155"/>
                    <a:gd name="T38" fmla="*/ 79 w 184"/>
                    <a:gd name="T39" fmla="*/ 115 h 155"/>
                    <a:gd name="T40" fmla="*/ 99 w 184"/>
                    <a:gd name="T41" fmla="*/ 143 h 155"/>
                    <a:gd name="T42" fmla="*/ 101 w 184"/>
                    <a:gd name="T43" fmla="*/ 135 h 155"/>
                    <a:gd name="T44" fmla="*/ 107 w 184"/>
                    <a:gd name="T45" fmla="*/ 135 h 155"/>
                    <a:gd name="T46" fmla="*/ 88 w 184"/>
                    <a:gd name="T47" fmla="*/ 108 h 155"/>
                    <a:gd name="T48" fmla="*/ 94 w 184"/>
                    <a:gd name="T49" fmla="*/ 99 h 155"/>
                    <a:gd name="T50" fmla="*/ 114 w 184"/>
                    <a:gd name="T51" fmla="*/ 127 h 155"/>
                    <a:gd name="T52" fmla="*/ 123 w 184"/>
                    <a:gd name="T53" fmla="*/ 144 h 155"/>
                    <a:gd name="T54" fmla="*/ 127 w 184"/>
                    <a:gd name="T55" fmla="*/ 154 h 155"/>
                    <a:gd name="T56" fmla="*/ 131 w 184"/>
                    <a:gd name="T57" fmla="*/ 136 h 155"/>
                    <a:gd name="T58" fmla="*/ 144 w 184"/>
                    <a:gd name="T59" fmla="*/ 130 h 155"/>
                    <a:gd name="T60" fmla="*/ 153 w 184"/>
                    <a:gd name="T61" fmla="*/ 126 h 155"/>
                    <a:gd name="T62" fmla="*/ 150 w 184"/>
                    <a:gd name="T63" fmla="*/ 113 h 155"/>
                    <a:gd name="T64" fmla="*/ 157 w 184"/>
                    <a:gd name="T65" fmla="*/ 90 h 155"/>
                    <a:gd name="T66" fmla="*/ 166 w 184"/>
                    <a:gd name="T67" fmla="*/ 93 h 155"/>
                    <a:gd name="T68" fmla="*/ 169 w 184"/>
                    <a:gd name="T69" fmla="*/ 103 h 155"/>
                    <a:gd name="T70" fmla="*/ 177 w 184"/>
                    <a:gd name="T71" fmla="*/ 98 h 155"/>
                    <a:gd name="T72" fmla="*/ 175 w 184"/>
                    <a:gd name="T73" fmla="*/ 95 h 155"/>
                    <a:gd name="T74" fmla="*/ 180 w 184"/>
                    <a:gd name="T75" fmla="*/ 81 h 155"/>
                    <a:gd name="T76" fmla="*/ 183 w 184"/>
                    <a:gd name="T77" fmla="*/ 98 h 155"/>
                    <a:gd name="T78" fmla="*/ 120 w 184"/>
                    <a:gd name="T79" fmla="*/ 0 h 155"/>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0" t="0" r="r" b="b"/>
                  <a:pathLst>
                    <a:path w="184" h="155">
                      <a:moveTo>
                        <a:pt x="120" y="0"/>
                      </a:moveTo>
                      <a:lnTo>
                        <a:pt x="120" y="10"/>
                      </a:lnTo>
                      <a:lnTo>
                        <a:pt x="124" y="14"/>
                      </a:lnTo>
                      <a:lnTo>
                        <a:pt x="144" y="14"/>
                      </a:lnTo>
                      <a:lnTo>
                        <a:pt x="144" y="20"/>
                      </a:lnTo>
                      <a:lnTo>
                        <a:pt x="129" y="20"/>
                      </a:lnTo>
                      <a:lnTo>
                        <a:pt x="129" y="37"/>
                      </a:lnTo>
                      <a:lnTo>
                        <a:pt x="123" y="29"/>
                      </a:lnTo>
                      <a:lnTo>
                        <a:pt x="123" y="40"/>
                      </a:lnTo>
                      <a:lnTo>
                        <a:pt x="114" y="50"/>
                      </a:lnTo>
                      <a:lnTo>
                        <a:pt x="109" y="44"/>
                      </a:lnTo>
                      <a:lnTo>
                        <a:pt x="100" y="51"/>
                      </a:lnTo>
                      <a:lnTo>
                        <a:pt x="99" y="49"/>
                      </a:lnTo>
                      <a:lnTo>
                        <a:pt x="88" y="49"/>
                      </a:lnTo>
                      <a:lnTo>
                        <a:pt x="94" y="42"/>
                      </a:lnTo>
                      <a:lnTo>
                        <a:pt x="94" y="39"/>
                      </a:lnTo>
                      <a:lnTo>
                        <a:pt x="88" y="34"/>
                      </a:lnTo>
                      <a:lnTo>
                        <a:pt x="88" y="26"/>
                      </a:lnTo>
                      <a:lnTo>
                        <a:pt x="81" y="34"/>
                      </a:lnTo>
                      <a:lnTo>
                        <a:pt x="81" y="49"/>
                      </a:lnTo>
                      <a:lnTo>
                        <a:pt x="73" y="49"/>
                      </a:lnTo>
                      <a:lnTo>
                        <a:pt x="62" y="60"/>
                      </a:lnTo>
                      <a:lnTo>
                        <a:pt x="58" y="60"/>
                      </a:lnTo>
                      <a:lnTo>
                        <a:pt x="52" y="67"/>
                      </a:lnTo>
                      <a:lnTo>
                        <a:pt x="30" y="67"/>
                      </a:lnTo>
                      <a:lnTo>
                        <a:pt x="38" y="77"/>
                      </a:lnTo>
                      <a:lnTo>
                        <a:pt x="38" y="93"/>
                      </a:lnTo>
                      <a:lnTo>
                        <a:pt x="30" y="102"/>
                      </a:lnTo>
                      <a:lnTo>
                        <a:pt x="22" y="93"/>
                      </a:lnTo>
                      <a:lnTo>
                        <a:pt x="5" y="93"/>
                      </a:lnTo>
                      <a:lnTo>
                        <a:pt x="5" y="104"/>
                      </a:lnTo>
                      <a:lnTo>
                        <a:pt x="0" y="111"/>
                      </a:lnTo>
                      <a:lnTo>
                        <a:pt x="0" y="126"/>
                      </a:lnTo>
                      <a:lnTo>
                        <a:pt x="10" y="138"/>
                      </a:lnTo>
                      <a:lnTo>
                        <a:pt x="26" y="138"/>
                      </a:lnTo>
                      <a:lnTo>
                        <a:pt x="50" y="109"/>
                      </a:lnTo>
                      <a:lnTo>
                        <a:pt x="72" y="109"/>
                      </a:lnTo>
                      <a:lnTo>
                        <a:pt x="75" y="103"/>
                      </a:lnTo>
                      <a:lnTo>
                        <a:pt x="80" y="109"/>
                      </a:lnTo>
                      <a:lnTo>
                        <a:pt x="79" y="115"/>
                      </a:lnTo>
                      <a:lnTo>
                        <a:pt x="99" y="135"/>
                      </a:lnTo>
                      <a:lnTo>
                        <a:pt x="99" y="143"/>
                      </a:lnTo>
                      <a:lnTo>
                        <a:pt x="104" y="140"/>
                      </a:lnTo>
                      <a:lnTo>
                        <a:pt x="101" y="135"/>
                      </a:lnTo>
                      <a:lnTo>
                        <a:pt x="104" y="132"/>
                      </a:lnTo>
                      <a:lnTo>
                        <a:pt x="107" y="135"/>
                      </a:lnTo>
                      <a:lnTo>
                        <a:pt x="109" y="134"/>
                      </a:lnTo>
                      <a:lnTo>
                        <a:pt x="88" y="108"/>
                      </a:lnTo>
                      <a:lnTo>
                        <a:pt x="88" y="99"/>
                      </a:lnTo>
                      <a:lnTo>
                        <a:pt x="94" y="99"/>
                      </a:lnTo>
                      <a:lnTo>
                        <a:pt x="94" y="104"/>
                      </a:lnTo>
                      <a:lnTo>
                        <a:pt x="114" y="127"/>
                      </a:lnTo>
                      <a:lnTo>
                        <a:pt x="114" y="134"/>
                      </a:lnTo>
                      <a:lnTo>
                        <a:pt x="123" y="144"/>
                      </a:lnTo>
                      <a:lnTo>
                        <a:pt x="121" y="146"/>
                      </a:lnTo>
                      <a:lnTo>
                        <a:pt x="127" y="154"/>
                      </a:lnTo>
                      <a:lnTo>
                        <a:pt x="137" y="143"/>
                      </a:lnTo>
                      <a:lnTo>
                        <a:pt x="131" y="136"/>
                      </a:lnTo>
                      <a:lnTo>
                        <a:pt x="137" y="130"/>
                      </a:lnTo>
                      <a:lnTo>
                        <a:pt x="144" y="130"/>
                      </a:lnTo>
                      <a:lnTo>
                        <a:pt x="148" y="126"/>
                      </a:lnTo>
                      <a:lnTo>
                        <a:pt x="153" y="126"/>
                      </a:lnTo>
                      <a:lnTo>
                        <a:pt x="147" y="117"/>
                      </a:lnTo>
                      <a:lnTo>
                        <a:pt x="150" y="113"/>
                      </a:lnTo>
                      <a:lnTo>
                        <a:pt x="150" y="98"/>
                      </a:lnTo>
                      <a:lnTo>
                        <a:pt x="157" y="90"/>
                      </a:lnTo>
                      <a:lnTo>
                        <a:pt x="160" y="93"/>
                      </a:lnTo>
                      <a:lnTo>
                        <a:pt x="166" y="93"/>
                      </a:lnTo>
                      <a:lnTo>
                        <a:pt x="163" y="97"/>
                      </a:lnTo>
                      <a:lnTo>
                        <a:pt x="169" y="103"/>
                      </a:lnTo>
                      <a:lnTo>
                        <a:pt x="172" y="98"/>
                      </a:lnTo>
                      <a:lnTo>
                        <a:pt x="177" y="98"/>
                      </a:lnTo>
                      <a:lnTo>
                        <a:pt x="177" y="95"/>
                      </a:lnTo>
                      <a:lnTo>
                        <a:pt x="175" y="95"/>
                      </a:lnTo>
                      <a:lnTo>
                        <a:pt x="171" y="93"/>
                      </a:lnTo>
                      <a:lnTo>
                        <a:pt x="180" y="81"/>
                      </a:lnTo>
                      <a:lnTo>
                        <a:pt x="180" y="98"/>
                      </a:lnTo>
                      <a:lnTo>
                        <a:pt x="183" y="98"/>
                      </a:lnTo>
                      <a:lnTo>
                        <a:pt x="183" y="0"/>
                      </a:lnTo>
                      <a:lnTo>
                        <a:pt x="12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Freeform 20"/>
                <p:cNvSpPr>
                  <a:spLocks/>
                </p:cNvSpPr>
                <p:nvPr/>
              </p:nvSpPr>
              <p:spPr bwMode="grayWhite">
                <a:xfrm>
                  <a:off x="4605" y="2991"/>
                  <a:ext cx="782" cy="553"/>
                </a:xfrm>
                <a:custGeom>
                  <a:avLst/>
                  <a:gdLst>
                    <a:gd name="T0" fmla="*/ 22 w 782"/>
                    <a:gd name="T1" fmla="*/ 145 h 553"/>
                    <a:gd name="T2" fmla="*/ 71 w 782"/>
                    <a:gd name="T3" fmla="*/ 96 h 553"/>
                    <a:gd name="T4" fmla="*/ 101 w 782"/>
                    <a:gd name="T5" fmla="*/ 130 h 553"/>
                    <a:gd name="T6" fmla="*/ 84 w 782"/>
                    <a:gd name="T7" fmla="*/ 128 h 553"/>
                    <a:gd name="T8" fmla="*/ 155 w 782"/>
                    <a:gd name="T9" fmla="*/ 123 h 553"/>
                    <a:gd name="T10" fmla="*/ 172 w 782"/>
                    <a:gd name="T11" fmla="*/ 79 h 553"/>
                    <a:gd name="T12" fmla="*/ 172 w 782"/>
                    <a:gd name="T13" fmla="*/ 89 h 553"/>
                    <a:gd name="T14" fmla="*/ 160 w 782"/>
                    <a:gd name="T15" fmla="*/ 123 h 553"/>
                    <a:gd name="T16" fmla="*/ 216 w 782"/>
                    <a:gd name="T17" fmla="*/ 95 h 553"/>
                    <a:gd name="T18" fmla="*/ 330 w 782"/>
                    <a:gd name="T19" fmla="*/ 16 h 553"/>
                    <a:gd name="T20" fmla="*/ 412 w 782"/>
                    <a:gd name="T21" fmla="*/ 20 h 553"/>
                    <a:gd name="T22" fmla="*/ 503 w 782"/>
                    <a:gd name="T23" fmla="*/ 10 h 553"/>
                    <a:gd name="T24" fmla="*/ 602 w 782"/>
                    <a:gd name="T25" fmla="*/ 51 h 553"/>
                    <a:gd name="T26" fmla="*/ 718 w 782"/>
                    <a:gd name="T27" fmla="*/ 65 h 553"/>
                    <a:gd name="T28" fmla="*/ 775 w 782"/>
                    <a:gd name="T29" fmla="*/ 112 h 553"/>
                    <a:gd name="T30" fmla="*/ 731 w 782"/>
                    <a:gd name="T31" fmla="*/ 148 h 553"/>
                    <a:gd name="T32" fmla="*/ 707 w 782"/>
                    <a:gd name="T33" fmla="*/ 194 h 553"/>
                    <a:gd name="T34" fmla="*/ 678 w 782"/>
                    <a:gd name="T35" fmla="*/ 196 h 553"/>
                    <a:gd name="T36" fmla="*/ 687 w 782"/>
                    <a:gd name="T37" fmla="*/ 132 h 553"/>
                    <a:gd name="T38" fmla="*/ 650 w 782"/>
                    <a:gd name="T39" fmla="*/ 166 h 553"/>
                    <a:gd name="T40" fmla="*/ 623 w 782"/>
                    <a:gd name="T41" fmla="*/ 196 h 553"/>
                    <a:gd name="T42" fmla="*/ 632 w 782"/>
                    <a:gd name="T43" fmla="*/ 228 h 553"/>
                    <a:gd name="T44" fmla="*/ 600 w 782"/>
                    <a:gd name="T45" fmla="*/ 276 h 553"/>
                    <a:gd name="T46" fmla="*/ 605 w 782"/>
                    <a:gd name="T47" fmla="*/ 315 h 553"/>
                    <a:gd name="T48" fmla="*/ 602 w 782"/>
                    <a:gd name="T49" fmla="*/ 296 h 553"/>
                    <a:gd name="T50" fmla="*/ 572 w 782"/>
                    <a:gd name="T51" fmla="*/ 299 h 553"/>
                    <a:gd name="T52" fmla="*/ 594 w 782"/>
                    <a:gd name="T53" fmla="*/ 356 h 553"/>
                    <a:gd name="T54" fmla="*/ 539 w 782"/>
                    <a:gd name="T55" fmla="*/ 423 h 553"/>
                    <a:gd name="T56" fmla="*/ 524 w 782"/>
                    <a:gd name="T57" fmla="*/ 442 h 553"/>
                    <a:gd name="T58" fmla="*/ 504 w 782"/>
                    <a:gd name="T59" fmla="*/ 507 h 553"/>
                    <a:gd name="T60" fmla="*/ 477 w 782"/>
                    <a:gd name="T61" fmla="*/ 508 h 553"/>
                    <a:gd name="T62" fmla="*/ 510 w 782"/>
                    <a:gd name="T63" fmla="*/ 552 h 553"/>
                    <a:gd name="T64" fmla="*/ 455 w 782"/>
                    <a:gd name="T65" fmla="*/ 449 h 553"/>
                    <a:gd name="T66" fmla="*/ 391 w 782"/>
                    <a:gd name="T67" fmla="*/ 428 h 553"/>
                    <a:gd name="T68" fmla="*/ 361 w 782"/>
                    <a:gd name="T69" fmla="*/ 495 h 553"/>
                    <a:gd name="T70" fmla="*/ 338 w 782"/>
                    <a:gd name="T71" fmla="*/ 530 h 553"/>
                    <a:gd name="T72" fmla="*/ 298 w 782"/>
                    <a:gd name="T73" fmla="*/ 425 h 553"/>
                    <a:gd name="T74" fmla="*/ 267 w 782"/>
                    <a:gd name="T75" fmla="*/ 436 h 553"/>
                    <a:gd name="T76" fmla="*/ 241 w 782"/>
                    <a:gd name="T77" fmla="*/ 391 h 553"/>
                    <a:gd name="T78" fmla="*/ 160 w 782"/>
                    <a:gd name="T79" fmla="*/ 366 h 553"/>
                    <a:gd name="T80" fmla="*/ 188 w 782"/>
                    <a:gd name="T81" fmla="*/ 414 h 553"/>
                    <a:gd name="T82" fmla="*/ 167 w 782"/>
                    <a:gd name="T83" fmla="*/ 445 h 553"/>
                    <a:gd name="T84" fmla="*/ 136 w 782"/>
                    <a:gd name="T85" fmla="*/ 434 h 553"/>
                    <a:gd name="T86" fmla="*/ 85 w 782"/>
                    <a:gd name="T87" fmla="*/ 355 h 553"/>
                    <a:gd name="T88" fmla="*/ 106 w 782"/>
                    <a:gd name="T89" fmla="*/ 310 h 553"/>
                    <a:gd name="T90" fmla="*/ 119 w 782"/>
                    <a:gd name="T91" fmla="*/ 276 h 553"/>
                    <a:gd name="T92" fmla="*/ 106 w 782"/>
                    <a:gd name="T93" fmla="*/ 162 h 553"/>
                    <a:gd name="T94" fmla="*/ 61 w 782"/>
                    <a:gd name="T95" fmla="*/ 138 h 553"/>
                    <a:gd name="T96" fmla="*/ 39 w 782"/>
                    <a:gd name="T97" fmla="*/ 150 h 553"/>
                    <a:gd name="T98" fmla="*/ 0 w 782"/>
                    <a:gd name="T99" fmla="*/ 162 h 55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782" h="553">
                      <a:moveTo>
                        <a:pt x="0" y="162"/>
                      </a:moveTo>
                      <a:lnTo>
                        <a:pt x="22" y="145"/>
                      </a:lnTo>
                      <a:lnTo>
                        <a:pt x="44" y="112"/>
                      </a:lnTo>
                      <a:lnTo>
                        <a:pt x="71" y="96"/>
                      </a:lnTo>
                      <a:lnTo>
                        <a:pt x="98" y="115"/>
                      </a:lnTo>
                      <a:lnTo>
                        <a:pt x="101" y="130"/>
                      </a:lnTo>
                      <a:lnTo>
                        <a:pt x="95" y="130"/>
                      </a:lnTo>
                      <a:lnTo>
                        <a:pt x="84" y="128"/>
                      </a:lnTo>
                      <a:lnTo>
                        <a:pt x="98" y="145"/>
                      </a:lnTo>
                      <a:lnTo>
                        <a:pt x="155" y="123"/>
                      </a:lnTo>
                      <a:lnTo>
                        <a:pt x="147" y="107"/>
                      </a:lnTo>
                      <a:lnTo>
                        <a:pt x="172" y="79"/>
                      </a:lnTo>
                      <a:lnTo>
                        <a:pt x="188" y="79"/>
                      </a:lnTo>
                      <a:lnTo>
                        <a:pt x="172" y="89"/>
                      </a:lnTo>
                      <a:lnTo>
                        <a:pt x="160" y="109"/>
                      </a:lnTo>
                      <a:lnTo>
                        <a:pt x="160" y="123"/>
                      </a:lnTo>
                      <a:lnTo>
                        <a:pt x="183" y="138"/>
                      </a:lnTo>
                      <a:lnTo>
                        <a:pt x="216" y="95"/>
                      </a:lnTo>
                      <a:lnTo>
                        <a:pt x="330" y="45"/>
                      </a:lnTo>
                      <a:lnTo>
                        <a:pt x="330" y="16"/>
                      </a:lnTo>
                      <a:lnTo>
                        <a:pt x="382" y="5"/>
                      </a:lnTo>
                      <a:lnTo>
                        <a:pt x="412" y="20"/>
                      </a:lnTo>
                      <a:lnTo>
                        <a:pt x="481" y="0"/>
                      </a:lnTo>
                      <a:lnTo>
                        <a:pt x="503" y="10"/>
                      </a:lnTo>
                      <a:lnTo>
                        <a:pt x="549" y="61"/>
                      </a:lnTo>
                      <a:lnTo>
                        <a:pt x="602" y="51"/>
                      </a:lnTo>
                      <a:lnTo>
                        <a:pt x="635" y="69"/>
                      </a:lnTo>
                      <a:lnTo>
                        <a:pt x="718" y="65"/>
                      </a:lnTo>
                      <a:lnTo>
                        <a:pt x="781" y="84"/>
                      </a:lnTo>
                      <a:lnTo>
                        <a:pt x="775" y="112"/>
                      </a:lnTo>
                      <a:lnTo>
                        <a:pt x="722" y="130"/>
                      </a:lnTo>
                      <a:lnTo>
                        <a:pt x="731" y="148"/>
                      </a:lnTo>
                      <a:lnTo>
                        <a:pt x="708" y="158"/>
                      </a:lnTo>
                      <a:lnTo>
                        <a:pt x="707" y="194"/>
                      </a:lnTo>
                      <a:lnTo>
                        <a:pt x="686" y="218"/>
                      </a:lnTo>
                      <a:lnTo>
                        <a:pt x="678" y="196"/>
                      </a:lnTo>
                      <a:lnTo>
                        <a:pt x="689" y="175"/>
                      </a:lnTo>
                      <a:lnTo>
                        <a:pt x="687" y="132"/>
                      </a:lnTo>
                      <a:lnTo>
                        <a:pt x="666" y="154"/>
                      </a:lnTo>
                      <a:lnTo>
                        <a:pt x="650" y="166"/>
                      </a:lnTo>
                      <a:lnTo>
                        <a:pt x="634" y="147"/>
                      </a:lnTo>
                      <a:lnTo>
                        <a:pt x="623" y="196"/>
                      </a:lnTo>
                      <a:lnTo>
                        <a:pt x="635" y="196"/>
                      </a:lnTo>
                      <a:lnTo>
                        <a:pt x="632" y="228"/>
                      </a:lnTo>
                      <a:lnTo>
                        <a:pt x="618" y="263"/>
                      </a:lnTo>
                      <a:lnTo>
                        <a:pt x="600" y="276"/>
                      </a:lnTo>
                      <a:lnTo>
                        <a:pt x="615" y="299"/>
                      </a:lnTo>
                      <a:lnTo>
                        <a:pt x="605" y="315"/>
                      </a:lnTo>
                      <a:lnTo>
                        <a:pt x="602" y="301"/>
                      </a:lnTo>
                      <a:lnTo>
                        <a:pt x="602" y="296"/>
                      </a:lnTo>
                      <a:lnTo>
                        <a:pt x="590" y="288"/>
                      </a:lnTo>
                      <a:lnTo>
                        <a:pt x="572" y="299"/>
                      </a:lnTo>
                      <a:lnTo>
                        <a:pt x="588" y="337"/>
                      </a:lnTo>
                      <a:lnTo>
                        <a:pt x="594" y="356"/>
                      </a:lnTo>
                      <a:lnTo>
                        <a:pt x="574" y="408"/>
                      </a:lnTo>
                      <a:lnTo>
                        <a:pt x="539" y="423"/>
                      </a:lnTo>
                      <a:lnTo>
                        <a:pt x="509" y="420"/>
                      </a:lnTo>
                      <a:lnTo>
                        <a:pt x="524" y="442"/>
                      </a:lnTo>
                      <a:lnTo>
                        <a:pt x="525" y="472"/>
                      </a:lnTo>
                      <a:lnTo>
                        <a:pt x="504" y="507"/>
                      </a:lnTo>
                      <a:lnTo>
                        <a:pt x="480" y="488"/>
                      </a:lnTo>
                      <a:lnTo>
                        <a:pt x="477" y="508"/>
                      </a:lnTo>
                      <a:lnTo>
                        <a:pt x="495" y="526"/>
                      </a:lnTo>
                      <a:lnTo>
                        <a:pt x="510" y="552"/>
                      </a:lnTo>
                      <a:lnTo>
                        <a:pt x="485" y="536"/>
                      </a:lnTo>
                      <a:lnTo>
                        <a:pt x="455" y="449"/>
                      </a:lnTo>
                      <a:lnTo>
                        <a:pt x="418" y="426"/>
                      </a:lnTo>
                      <a:lnTo>
                        <a:pt x="391" y="428"/>
                      </a:lnTo>
                      <a:lnTo>
                        <a:pt x="356" y="477"/>
                      </a:lnTo>
                      <a:lnTo>
                        <a:pt x="361" y="495"/>
                      </a:lnTo>
                      <a:lnTo>
                        <a:pt x="349" y="530"/>
                      </a:lnTo>
                      <a:lnTo>
                        <a:pt x="338" y="530"/>
                      </a:lnTo>
                      <a:lnTo>
                        <a:pt x="298" y="457"/>
                      </a:lnTo>
                      <a:lnTo>
                        <a:pt x="298" y="425"/>
                      </a:lnTo>
                      <a:lnTo>
                        <a:pt x="290" y="437"/>
                      </a:lnTo>
                      <a:lnTo>
                        <a:pt x="267" y="436"/>
                      </a:lnTo>
                      <a:lnTo>
                        <a:pt x="276" y="416"/>
                      </a:lnTo>
                      <a:lnTo>
                        <a:pt x="241" y="391"/>
                      </a:lnTo>
                      <a:lnTo>
                        <a:pt x="197" y="391"/>
                      </a:lnTo>
                      <a:lnTo>
                        <a:pt x="160" y="366"/>
                      </a:lnTo>
                      <a:lnTo>
                        <a:pt x="157" y="391"/>
                      </a:lnTo>
                      <a:lnTo>
                        <a:pt x="188" y="414"/>
                      </a:lnTo>
                      <a:lnTo>
                        <a:pt x="199" y="414"/>
                      </a:lnTo>
                      <a:lnTo>
                        <a:pt x="167" y="445"/>
                      </a:lnTo>
                      <a:lnTo>
                        <a:pt x="136" y="452"/>
                      </a:lnTo>
                      <a:lnTo>
                        <a:pt x="136" y="434"/>
                      </a:lnTo>
                      <a:lnTo>
                        <a:pt x="91" y="372"/>
                      </a:lnTo>
                      <a:lnTo>
                        <a:pt x="85" y="355"/>
                      </a:lnTo>
                      <a:lnTo>
                        <a:pt x="109" y="335"/>
                      </a:lnTo>
                      <a:lnTo>
                        <a:pt x="106" y="310"/>
                      </a:lnTo>
                      <a:lnTo>
                        <a:pt x="106" y="282"/>
                      </a:lnTo>
                      <a:lnTo>
                        <a:pt x="119" y="276"/>
                      </a:lnTo>
                      <a:lnTo>
                        <a:pt x="106" y="263"/>
                      </a:lnTo>
                      <a:lnTo>
                        <a:pt x="106" y="162"/>
                      </a:lnTo>
                      <a:lnTo>
                        <a:pt x="43" y="162"/>
                      </a:lnTo>
                      <a:lnTo>
                        <a:pt x="61" y="138"/>
                      </a:lnTo>
                      <a:lnTo>
                        <a:pt x="60" y="130"/>
                      </a:lnTo>
                      <a:lnTo>
                        <a:pt x="39" y="150"/>
                      </a:lnTo>
                      <a:lnTo>
                        <a:pt x="32" y="162"/>
                      </a:lnTo>
                      <a:lnTo>
                        <a:pt x="0" y="162"/>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Freeform 21"/>
                <p:cNvSpPr>
                  <a:spLocks/>
                </p:cNvSpPr>
                <p:nvPr/>
              </p:nvSpPr>
              <p:spPr bwMode="grayWhite">
                <a:xfrm>
                  <a:off x="5221" y="3217"/>
                  <a:ext cx="68" cy="113"/>
                </a:xfrm>
                <a:custGeom>
                  <a:avLst/>
                  <a:gdLst>
                    <a:gd name="T0" fmla="*/ 45 w 68"/>
                    <a:gd name="T1" fmla="*/ 0 h 113"/>
                    <a:gd name="T2" fmla="*/ 45 w 68"/>
                    <a:gd name="T3" fmla="*/ 14 h 113"/>
                    <a:gd name="T4" fmla="*/ 39 w 68"/>
                    <a:gd name="T5" fmla="*/ 23 h 113"/>
                    <a:gd name="T6" fmla="*/ 41 w 68"/>
                    <a:gd name="T7" fmla="*/ 38 h 113"/>
                    <a:gd name="T8" fmla="*/ 33 w 68"/>
                    <a:gd name="T9" fmla="*/ 58 h 113"/>
                    <a:gd name="T10" fmla="*/ 22 w 68"/>
                    <a:gd name="T11" fmla="*/ 77 h 113"/>
                    <a:gd name="T12" fmla="*/ 5 w 68"/>
                    <a:gd name="T13" fmla="*/ 89 h 113"/>
                    <a:gd name="T14" fmla="*/ 0 w 68"/>
                    <a:gd name="T15" fmla="*/ 110 h 113"/>
                    <a:gd name="T16" fmla="*/ 7 w 68"/>
                    <a:gd name="T17" fmla="*/ 112 h 113"/>
                    <a:gd name="T18" fmla="*/ 7 w 68"/>
                    <a:gd name="T19" fmla="*/ 92 h 113"/>
                    <a:gd name="T20" fmla="*/ 31 w 68"/>
                    <a:gd name="T21" fmla="*/ 91 h 113"/>
                    <a:gd name="T22" fmla="*/ 49 w 68"/>
                    <a:gd name="T23" fmla="*/ 78 h 113"/>
                    <a:gd name="T24" fmla="*/ 49 w 68"/>
                    <a:gd name="T25" fmla="*/ 51 h 113"/>
                    <a:gd name="T26" fmla="*/ 55 w 68"/>
                    <a:gd name="T27" fmla="*/ 41 h 113"/>
                    <a:gd name="T28" fmla="*/ 46 w 68"/>
                    <a:gd name="T29" fmla="*/ 24 h 113"/>
                    <a:gd name="T30" fmla="*/ 59 w 68"/>
                    <a:gd name="T31" fmla="*/ 19 h 113"/>
                    <a:gd name="T32" fmla="*/ 67 w 68"/>
                    <a:gd name="T33" fmla="*/ 5 h 113"/>
                    <a:gd name="T34" fmla="*/ 49 w 68"/>
                    <a:gd name="T35" fmla="*/ 7 h 113"/>
                    <a:gd name="T36" fmla="*/ 45 w 68"/>
                    <a:gd name="T37" fmla="*/ 0 h 113"/>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68" h="113">
                      <a:moveTo>
                        <a:pt x="45" y="0"/>
                      </a:moveTo>
                      <a:lnTo>
                        <a:pt x="45" y="14"/>
                      </a:lnTo>
                      <a:lnTo>
                        <a:pt x="39" y="23"/>
                      </a:lnTo>
                      <a:lnTo>
                        <a:pt x="41" y="38"/>
                      </a:lnTo>
                      <a:lnTo>
                        <a:pt x="33" y="58"/>
                      </a:lnTo>
                      <a:lnTo>
                        <a:pt x="22" y="77"/>
                      </a:lnTo>
                      <a:lnTo>
                        <a:pt x="5" y="89"/>
                      </a:lnTo>
                      <a:lnTo>
                        <a:pt x="0" y="110"/>
                      </a:lnTo>
                      <a:lnTo>
                        <a:pt x="7" y="112"/>
                      </a:lnTo>
                      <a:lnTo>
                        <a:pt x="7" y="92"/>
                      </a:lnTo>
                      <a:lnTo>
                        <a:pt x="31" y="91"/>
                      </a:lnTo>
                      <a:lnTo>
                        <a:pt x="49" y="78"/>
                      </a:lnTo>
                      <a:lnTo>
                        <a:pt x="49" y="51"/>
                      </a:lnTo>
                      <a:lnTo>
                        <a:pt x="55" y="41"/>
                      </a:lnTo>
                      <a:lnTo>
                        <a:pt x="46" y="24"/>
                      </a:lnTo>
                      <a:lnTo>
                        <a:pt x="59" y="19"/>
                      </a:lnTo>
                      <a:lnTo>
                        <a:pt x="67" y="5"/>
                      </a:lnTo>
                      <a:lnTo>
                        <a:pt x="49" y="7"/>
                      </a:lnTo>
                      <a:lnTo>
                        <a:pt x="45"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Freeform 22"/>
                <p:cNvSpPr>
                  <a:spLocks/>
                </p:cNvSpPr>
                <p:nvPr/>
              </p:nvSpPr>
              <p:spPr bwMode="grayWhite">
                <a:xfrm>
                  <a:off x="4967" y="3518"/>
                  <a:ext cx="17" cy="26"/>
                </a:xfrm>
                <a:custGeom>
                  <a:avLst/>
                  <a:gdLst>
                    <a:gd name="T0" fmla="*/ 8 w 17"/>
                    <a:gd name="T1" fmla="*/ 0 h 26"/>
                    <a:gd name="T2" fmla="*/ 0 w 17"/>
                    <a:gd name="T3" fmla="*/ 11 h 26"/>
                    <a:gd name="T4" fmla="*/ 5 w 17"/>
                    <a:gd name="T5" fmla="*/ 25 h 26"/>
                    <a:gd name="T6" fmla="*/ 16 w 17"/>
                    <a:gd name="T7" fmla="*/ 15 h 26"/>
                    <a:gd name="T8" fmla="*/ 8 w 17"/>
                    <a:gd name="T9" fmla="*/ 0 h 2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 h="26">
                      <a:moveTo>
                        <a:pt x="8" y="0"/>
                      </a:moveTo>
                      <a:lnTo>
                        <a:pt x="0" y="11"/>
                      </a:lnTo>
                      <a:lnTo>
                        <a:pt x="5" y="25"/>
                      </a:lnTo>
                      <a:lnTo>
                        <a:pt x="16" y="15"/>
                      </a:lnTo>
                      <a:lnTo>
                        <a:pt x="8"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5" name="Freeform 23"/>
                <p:cNvSpPr>
                  <a:spLocks/>
                </p:cNvSpPr>
                <p:nvPr/>
              </p:nvSpPr>
              <p:spPr bwMode="grayWhite">
                <a:xfrm>
                  <a:off x="5069" y="3545"/>
                  <a:ext cx="158" cy="68"/>
                </a:xfrm>
                <a:custGeom>
                  <a:avLst/>
                  <a:gdLst>
                    <a:gd name="T0" fmla="*/ 0 w 158"/>
                    <a:gd name="T1" fmla="*/ 0 h 68"/>
                    <a:gd name="T2" fmla="*/ 23 w 158"/>
                    <a:gd name="T3" fmla="*/ 5 h 68"/>
                    <a:gd name="T4" fmla="*/ 58 w 158"/>
                    <a:gd name="T5" fmla="*/ 29 h 68"/>
                    <a:gd name="T6" fmla="*/ 53 w 158"/>
                    <a:gd name="T7" fmla="*/ 43 h 68"/>
                    <a:gd name="T8" fmla="*/ 82 w 158"/>
                    <a:gd name="T9" fmla="*/ 55 h 68"/>
                    <a:gd name="T10" fmla="*/ 157 w 158"/>
                    <a:gd name="T11" fmla="*/ 55 h 68"/>
                    <a:gd name="T12" fmla="*/ 75 w 158"/>
                    <a:gd name="T13" fmla="*/ 67 h 68"/>
                    <a:gd name="T14" fmla="*/ 53 w 158"/>
                    <a:gd name="T15" fmla="*/ 43 h 68"/>
                    <a:gd name="T16" fmla="*/ 32 w 158"/>
                    <a:gd name="T17" fmla="*/ 38 h 68"/>
                    <a:gd name="T18" fmla="*/ 0 w 158"/>
                    <a:gd name="T19" fmla="*/ 0 h 6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158" h="68">
                      <a:moveTo>
                        <a:pt x="0" y="0"/>
                      </a:moveTo>
                      <a:lnTo>
                        <a:pt x="23" y="5"/>
                      </a:lnTo>
                      <a:lnTo>
                        <a:pt x="58" y="29"/>
                      </a:lnTo>
                      <a:lnTo>
                        <a:pt x="53" y="43"/>
                      </a:lnTo>
                      <a:lnTo>
                        <a:pt x="82" y="55"/>
                      </a:lnTo>
                      <a:lnTo>
                        <a:pt x="157" y="55"/>
                      </a:lnTo>
                      <a:lnTo>
                        <a:pt x="75" y="67"/>
                      </a:lnTo>
                      <a:lnTo>
                        <a:pt x="53" y="43"/>
                      </a:lnTo>
                      <a:lnTo>
                        <a:pt x="32" y="38"/>
                      </a:lnTo>
                      <a:lnTo>
                        <a:pt x="0" y="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 name="Freeform 24"/>
                <p:cNvSpPr>
                  <a:spLocks/>
                </p:cNvSpPr>
                <p:nvPr/>
              </p:nvSpPr>
              <p:spPr bwMode="grayWhite">
                <a:xfrm>
                  <a:off x="5195" y="3601"/>
                  <a:ext cx="169" cy="159"/>
                </a:xfrm>
                <a:custGeom>
                  <a:avLst/>
                  <a:gdLst>
                    <a:gd name="T0" fmla="*/ 135 w 169"/>
                    <a:gd name="T1" fmla="*/ 155 h 159"/>
                    <a:gd name="T2" fmla="*/ 127 w 169"/>
                    <a:gd name="T3" fmla="*/ 152 h 159"/>
                    <a:gd name="T4" fmla="*/ 110 w 169"/>
                    <a:gd name="T5" fmla="*/ 134 h 159"/>
                    <a:gd name="T6" fmla="*/ 92 w 169"/>
                    <a:gd name="T7" fmla="*/ 130 h 159"/>
                    <a:gd name="T8" fmla="*/ 88 w 169"/>
                    <a:gd name="T9" fmla="*/ 119 h 159"/>
                    <a:gd name="T10" fmla="*/ 78 w 169"/>
                    <a:gd name="T11" fmla="*/ 111 h 159"/>
                    <a:gd name="T12" fmla="*/ 62 w 169"/>
                    <a:gd name="T13" fmla="*/ 111 h 159"/>
                    <a:gd name="T14" fmla="*/ 44 w 169"/>
                    <a:gd name="T15" fmla="*/ 118 h 159"/>
                    <a:gd name="T16" fmla="*/ 28 w 169"/>
                    <a:gd name="T17" fmla="*/ 121 h 159"/>
                    <a:gd name="T18" fmla="*/ 10 w 169"/>
                    <a:gd name="T19" fmla="*/ 121 h 159"/>
                    <a:gd name="T20" fmla="*/ 10 w 169"/>
                    <a:gd name="T21" fmla="*/ 109 h 159"/>
                    <a:gd name="T22" fmla="*/ 3 w 169"/>
                    <a:gd name="T23" fmla="*/ 91 h 159"/>
                    <a:gd name="T24" fmla="*/ 2 w 169"/>
                    <a:gd name="T25" fmla="*/ 81 h 159"/>
                    <a:gd name="T26" fmla="*/ 2 w 169"/>
                    <a:gd name="T27" fmla="*/ 56 h 159"/>
                    <a:gd name="T28" fmla="*/ 31 w 169"/>
                    <a:gd name="T29" fmla="*/ 43 h 159"/>
                    <a:gd name="T30" fmla="*/ 34 w 169"/>
                    <a:gd name="T31" fmla="*/ 29 h 159"/>
                    <a:gd name="T32" fmla="*/ 40 w 169"/>
                    <a:gd name="T33" fmla="*/ 30 h 159"/>
                    <a:gd name="T34" fmla="*/ 55 w 169"/>
                    <a:gd name="T35" fmla="*/ 15 h 159"/>
                    <a:gd name="T36" fmla="*/ 70 w 169"/>
                    <a:gd name="T37" fmla="*/ 17 h 159"/>
                    <a:gd name="T38" fmla="*/ 80 w 169"/>
                    <a:gd name="T39" fmla="*/ 7 h 159"/>
                    <a:gd name="T40" fmla="*/ 89 w 169"/>
                    <a:gd name="T41" fmla="*/ 5 h 159"/>
                    <a:gd name="T42" fmla="*/ 103 w 169"/>
                    <a:gd name="T43" fmla="*/ 24 h 159"/>
                    <a:gd name="T44" fmla="*/ 116 w 169"/>
                    <a:gd name="T45" fmla="*/ 30 h 159"/>
                    <a:gd name="T46" fmla="*/ 117 w 169"/>
                    <a:gd name="T47" fmla="*/ 11 h 159"/>
                    <a:gd name="T48" fmla="*/ 122 w 169"/>
                    <a:gd name="T49" fmla="*/ 0 h 159"/>
                    <a:gd name="T50" fmla="*/ 132 w 169"/>
                    <a:gd name="T51" fmla="*/ 15 h 159"/>
                    <a:gd name="T52" fmla="*/ 140 w 169"/>
                    <a:gd name="T53" fmla="*/ 43 h 159"/>
                    <a:gd name="T54" fmla="*/ 156 w 169"/>
                    <a:gd name="T55" fmla="*/ 59 h 159"/>
                    <a:gd name="T56" fmla="*/ 165 w 169"/>
                    <a:gd name="T57" fmla="*/ 72 h 159"/>
                    <a:gd name="T58" fmla="*/ 168 w 169"/>
                    <a:gd name="T59" fmla="*/ 95 h 159"/>
                    <a:gd name="T60" fmla="*/ 157 w 169"/>
                    <a:gd name="T61" fmla="*/ 121 h 159"/>
                    <a:gd name="T62" fmla="*/ 155 w 169"/>
                    <a:gd name="T63" fmla="*/ 145 h 159"/>
                    <a:gd name="T64" fmla="*/ 140 w 169"/>
                    <a:gd name="T65" fmla="*/ 154 h 159"/>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169" h="159">
                      <a:moveTo>
                        <a:pt x="140" y="154"/>
                      </a:moveTo>
                      <a:lnTo>
                        <a:pt x="135" y="155"/>
                      </a:lnTo>
                      <a:lnTo>
                        <a:pt x="132" y="158"/>
                      </a:lnTo>
                      <a:lnTo>
                        <a:pt x="127" y="152"/>
                      </a:lnTo>
                      <a:lnTo>
                        <a:pt x="112" y="145"/>
                      </a:lnTo>
                      <a:lnTo>
                        <a:pt x="110" y="134"/>
                      </a:lnTo>
                      <a:lnTo>
                        <a:pt x="105" y="130"/>
                      </a:lnTo>
                      <a:lnTo>
                        <a:pt x="92" y="130"/>
                      </a:lnTo>
                      <a:lnTo>
                        <a:pt x="92" y="122"/>
                      </a:lnTo>
                      <a:lnTo>
                        <a:pt x="88" y="119"/>
                      </a:lnTo>
                      <a:lnTo>
                        <a:pt x="87" y="112"/>
                      </a:lnTo>
                      <a:lnTo>
                        <a:pt x="78" y="111"/>
                      </a:lnTo>
                      <a:lnTo>
                        <a:pt x="70" y="109"/>
                      </a:lnTo>
                      <a:lnTo>
                        <a:pt x="62" y="111"/>
                      </a:lnTo>
                      <a:lnTo>
                        <a:pt x="62" y="112"/>
                      </a:lnTo>
                      <a:lnTo>
                        <a:pt x="44" y="118"/>
                      </a:lnTo>
                      <a:lnTo>
                        <a:pt x="44" y="121"/>
                      </a:lnTo>
                      <a:lnTo>
                        <a:pt x="28" y="121"/>
                      </a:lnTo>
                      <a:lnTo>
                        <a:pt x="20" y="126"/>
                      </a:lnTo>
                      <a:lnTo>
                        <a:pt x="10" y="121"/>
                      </a:lnTo>
                      <a:lnTo>
                        <a:pt x="10" y="119"/>
                      </a:lnTo>
                      <a:lnTo>
                        <a:pt x="10" y="109"/>
                      </a:lnTo>
                      <a:lnTo>
                        <a:pt x="7" y="99"/>
                      </a:lnTo>
                      <a:lnTo>
                        <a:pt x="3" y="91"/>
                      </a:lnTo>
                      <a:lnTo>
                        <a:pt x="5" y="84"/>
                      </a:lnTo>
                      <a:lnTo>
                        <a:pt x="2" y="81"/>
                      </a:lnTo>
                      <a:lnTo>
                        <a:pt x="0" y="66"/>
                      </a:lnTo>
                      <a:lnTo>
                        <a:pt x="2" y="56"/>
                      </a:lnTo>
                      <a:lnTo>
                        <a:pt x="11" y="48"/>
                      </a:lnTo>
                      <a:lnTo>
                        <a:pt x="31" y="43"/>
                      </a:lnTo>
                      <a:lnTo>
                        <a:pt x="36" y="36"/>
                      </a:lnTo>
                      <a:lnTo>
                        <a:pt x="34" y="29"/>
                      </a:lnTo>
                      <a:lnTo>
                        <a:pt x="39" y="27"/>
                      </a:lnTo>
                      <a:lnTo>
                        <a:pt x="40" y="30"/>
                      </a:lnTo>
                      <a:lnTo>
                        <a:pt x="42" y="25"/>
                      </a:lnTo>
                      <a:lnTo>
                        <a:pt x="55" y="15"/>
                      </a:lnTo>
                      <a:lnTo>
                        <a:pt x="62" y="20"/>
                      </a:lnTo>
                      <a:lnTo>
                        <a:pt x="70" y="17"/>
                      </a:lnTo>
                      <a:lnTo>
                        <a:pt x="72" y="9"/>
                      </a:lnTo>
                      <a:lnTo>
                        <a:pt x="80" y="7"/>
                      </a:lnTo>
                      <a:lnTo>
                        <a:pt x="78" y="1"/>
                      </a:lnTo>
                      <a:lnTo>
                        <a:pt x="89" y="5"/>
                      </a:lnTo>
                      <a:lnTo>
                        <a:pt x="98" y="3"/>
                      </a:lnTo>
                      <a:lnTo>
                        <a:pt x="103" y="24"/>
                      </a:lnTo>
                      <a:lnTo>
                        <a:pt x="110" y="30"/>
                      </a:lnTo>
                      <a:lnTo>
                        <a:pt x="116" y="30"/>
                      </a:lnTo>
                      <a:lnTo>
                        <a:pt x="119" y="17"/>
                      </a:lnTo>
                      <a:lnTo>
                        <a:pt x="117" y="11"/>
                      </a:lnTo>
                      <a:lnTo>
                        <a:pt x="119" y="1"/>
                      </a:lnTo>
                      <a:lnTo>
                        <a:pt x="122" y="0"/>
                      </a:lnTo>
                      <a:lnTo>
                        <a:pt x="127" y="12"/>
                      </a:lnTo>
                      <a:lnTo>
                        <a:pt x="132" y="15"/>
                      </a:lnTo>
                      <a:lnTo>
                        <a:pt x="135" y="27"/>
                      </a:lnTo>
                      <a:lnTo>
                        <a:pt x="140" y="43"/>
                      </a:lnTo>
                      <a:lnTo>
                        <a:pt x="147" y="47"/>
                      </a:lnTo>
                      <a:lnTo>
                        <a:pt x="156" y="59"/>
                      </a:lnTo>
                      <a:lnTo>
                        <a:pt x="157" y="65"/>
                      </a:lnTo>
                      <a:lnTo>
                        <a:pt x="165" y="72"/>
                      </a:lnTo>
                      <a:lnTo>
                        <a:pt x="168" y="85"/>
                      </a:lnTo>
                      <a:lnTo>
                        <a:pt x="168" y="95"/>
                      </a:lnTo>
                      <a:lnTo>
                        <a:pt x="165" y="111"/>
                      </a:lnTo>
                      <a:lnTo>
                        <a:pt x="157" y="121"/>
                      </a:lnTo>
                      <a:lnTo>
                        <a:pt x="155" y="134"/>
                      </a:lnTo>
                      <a:lnTo>
                        <a:pt x="155" y="145"/>
                      </a:lnTo>
                      <a:lnTo>
                        <a:pt x="147" y="147"/>
                      </a:lnTo>
                      <a:lnTo>
                        <a:pt x="140" y="15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7" name="Freeform 25"/>
                <p:cNvSpPr>
                  <a:spLocks/>
                </p:cNvSpPr>
                <p:nvPr/>
              </p:nvSpPr>
              <p:spPr bwMode="grayWhite">
                <a:xfrm>
                  <a:off x="5330" y="3768"/>
                  <a:ext cx="17" cy="20"/>
                </a:xfrm>
                <a:custGeom>
                  <a:avLst/>
                  <a:gdLst>
                    <a:gd name="T0" fmla="*/ 8 w 17"/>
                    <a:gd name="T1" fmla="*/ 16 h 20"/>
                    <a:gd name="T2" fmla="*/ 2 w 17"/>
                    <a:gd name="T3" fmla="*/ 13 h 20"/>
                    <a:gd name="T4" fmla="*/ 2 w 17"/>
                    <a:gd name="T5" fmla="*/ 10 h 20"/>
                    <a:gd name="T6" fmla="*/ 2 w 17"/>
                    <a:gd name="T7" fmla="*/ 8 h 20"/>
                    <a:gd name="T8" fmla="*/ 1 w 17"/>
                    <a:gd name="T9" fmla="*/ 5 h 20"/>
                    <a:gd name="T10" fmla="*/ 0 w 17"/>
                    <a:gd name="T11" fmla="*/ 0 h 20"/>
                    <a:gd name="T12" fmla="*/ 2 w 17"/>
                    <a:gd name="T13" fmla="*/ 0 h 20"/>
                    <a:gd name="T14" fmla="*/ 8 w 17"/>
                    <a:gd name="T15" fmla="*/ 2 h 20"/>
                    <a:gd name="T16" fmla="*/ 11 w 17"/>
                    <a:gd name="T17" fmla="*/ 2 h 20"/>
                    <a:gd name="T18" fmla="*/ 12 w 17"/>
                    <a:gd name="T19" fmla="*/ 2 h 20"/>
                    <a:gd name="T20" fmla="*/ 16 w 17"/>
                    <a:gd name="T21" fmla="*/ 0 h 20"/>
                    <a:gd name="T22" fmla="*/ 16 w 17"/>
                    <a:gd name="T23" fmla="*/ 8 h 20"/>
                    <a:gd name="T24" fmla="*/ 14 w 17"/>
                    <a:gd name="T25" fmla="*/ 10 h 20"/>
                    <a:gd name="T26" fmla="*/ 12 w 17"/>
                    <a:gd name="T27" fmla="*/ 13 h 20"/>
                    <a:gd name="T28" fmla="*/ 12 w 17"/>
                    <a:gd name="T29" fmla="*/ 16 h 20"/>
                    <a:gd name="T30" fmla="*/ 11 w 17"/>
                    <a:gd name="T31" fmla="*/ 16 h 20"/>
                    <a:gd name="T32" fmla="*/ 11 w 17"/>
                    <a:gd name="T33" fmla="*/ 19 h 20"/>
                    <a:gd name="T34" fmla="*/ 8 w 17"/>
                    <a:gd name="T35" fmla="*/ 16 h 2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0" t="0" r="r" b="b"/>
                  <a:pathLst>
                    <a:path w="17" h="20">
                      <a:moveTo>
                        <a:pt x="8" y="16"/>
                      </a:moveTo>
                      <a:lnTo>
                        <a:pt x="2" y="13"/>
                      </a:lnTo>
                      <a:lnTo>
                        <a:pt x="2" y="10"/>
                      </a:lnTo>
                      <a:lnTo>
                        <a:pt x="2" y="8"/>
                      </a:lnTo>
                      <a:lnTo>
                        <a:pt x="1" y="5"/>
                      </a:lnTo>
                      <a:lnTo>
                        <a:pt x="0" y="0"/>
                      </a:lnTo>
                      <a:lnTo>
                        <a:pt x="2" y="0"/>
                      </a:lnTo>
                      <a:lnTo>
                        <a:pt x="8" y="2"/>
                      </a:lnTo>
                      <a:lnTo>
                        <a:pt x="11" y="2"/>
                      </a:lnTo>
                      <a:lnTo>
                        <a:pt x="12" y="2"/>
                      </a:lnTo>
                      <a:lnTo>
                        <a:pt x="16" y="0"/>
                      </a:lnTo>
                      <a:lnTo>
                        <a:pt x="16" y="8"/>
                      </a:lnTo>
                      <a:lnTo>
                        <a:pt x="14" y="10"/>
                      </a:lnTo>
                      <a:lnTo>
                        <a:pt x="12" y="13"/>
                      </a:lnTo>
                      <a:lnTo>
                        <a:pt x="12" y="16"/>
                      </a:lnTo>
                      <a:lnTo>
                        <a:pt x="11" y="16"/>
                      </a:lnTo>
                      <a:lnTo>
                        <a:pt x="11" y="19"/>
                      </a:lnTo>
                      <a:lnTo>
                        <a:pt x="8" y="1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 name="Freeform 26"/>
                <p:cNvSpPr>
                  <a:spLocks/>
                </p:cNvSpPr>
                <p:nvPr/>
              </p:nvSpPr>
              <p:spPr bwMode="grayWhite">
                <a:xfrm>
                  <a:off x="4739" y="3587"/>
                  <a:ext cx="19" cy="76"/>
                </a:xfrm>
                <a:custGeom>
                  <a:avLst/>
                  <a:gdLst>
                    <a:gd name="T0" fmla="*/ 2 w 19"/>
                    <a:gd name="T1" fmla="*/ 26 h 76"/>
                    <a:gd name="T2" fmla="*/ 9 w 19"/>
                    <a:gd name="T3" fmla="*/ 20 h 76"/>
                    <a:gd name="T4" fmla="*/ 14 w 19"/>
                    <a:gd name="T5" fmla="*/ 0 h 76"/>
                    <a:gd name="T6" fmla="*/ 18 w 19"/>
                    <a:gd name="T7" fmla="*/ 30 h 76"/>
                    <a:gd name="T8" fmla="*/ 12 w 19"/>
                    <a:gd name="T9" fmla="*/ 67 h 76"/>
                    <a:gd name="T10" fmla="*/ 0 w 19"/>
                    <a:gd name="T11" fmla="*/ 75 h 76"/>
                    <a:gd name="T12" fmla="*/ 0 w 19"/>
                    <a:gd name="T13" fmla="*/ 57 h 76"/>
                    <a:gd name="T14" fmla="*/ 3 w 19"/>
                    <a:gd name="T15" fmla="*/ 45 h 76"/>
                    <a:gd name="T16" fmla="*/ 2 w 19"/>
                    <a:gd name="T17" fmla="*/ 26 h 7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9" h="76">
                      <a:moveTo>
                        <a:pt x="2" y="26"/>
                      </a:moveTo>
                      <a:lnTo>
                        <a:pt x="9" y="20"/>
                      </a:lnTo>
                      <a:lnTo>
                        <a:pt x="14" y="0"/>
                      </a:lnTo>
                      <a:lnTo>
                        <a:pt x="18" y="30"/>
                      </a:lnTo>
                      <a:lnTo>
                        <a:pt x="12" y="67"/>
                      </a:lnTo>
                      <a:lnTo>
                        <a:pt x="0" y="75"/>
                      </a:lnTo>
                      <a:lnTo>
                        <a:pt x="0" y="57"/>
                      </a:lnTo>
                      <a:lnTo>
                        <a:pt x="3" y="45"/>
                      </a:lnTo>
                      <a:lnTo>
                        <a:pt x="2" y="26"/>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grpSp>
      <p:sp>
        <p:nvSpPr>
          <p:cNvPr id="1027" name="Rectangle 30"/>
          <p:cNvSpPr>
            <a:spLocks noGrp="1" noChangeArrowheads="1"/>
          </p:cNvSpPr>
          <p:nvPr>
            <p:ph type="title"/>
          </p:nvPr>
        </p:nvSpPr>
        <p:spPr bwMode="auto">
          <a:xfrm>
            <a:off x="685800" y="2857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8" name="Rectangle 31"/>
          <p:cNvSpPr>
            <a:spLocks noGrp="1" noChangeArrowheads="1"/>
          </p:cNvSpPr>
          <p:nvPr>
            <p:ph type="body" idx="1"/>
          </p:nvPr>
        </p:nvSpPr>
        <p:spPr bwMode="auto">
          <a:xfrm>
            <a:off x="685800" y="16573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56" name="Rectangle 32"/>
          <p:cNvSpPr>
            <a:spLocks noGrp="1" noChangeArrowheads="1"/>
          </p:cNvSpPr>
          <p:nvPr>
            <p:ph type="dt" sz="half" idx="2"/>
          </p:nvPr>
        </p:nvSpPr>
        <p:spPr bwMode="auto">
          <a:xfrm>
            <a:off x="685800" y="64008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defRPr sz="1400">
                <a:latin typeface="Times New Roman" pitchFamily="18" charset="0"/>
              </a:defRPr>
            </a:lvl1pPr>
          </a:lstStyle>
          <a:p>
            <a:pPr>
              <a:defRPr/>
            </a:pPr>
            <a:endParaRPr lang="en-US"/>
          </a:p>
        </p:txBody>
      </p:sp>
      <p:sp>
        <p:nvSpPr>
          <p:cNvPr id="1058" name="Rectangle 34"/>
          <p:cNvSpPr>
            <a:spLocks noGrp="1" noChangeArrowheads="1"/>
          </p:cNvSpPr>
          <p:nvPr>
            <p:ph type="sldNum" sz="quarter" idx="4"/>
          </p:nvPr>
        </p:nvSpPr>
        <p:spPr bwMode="auto">
          <a:xfrm>
            <a:off x="6553200" y="6399213"/>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8" rIns="92075" bIns="46038" numCol="1" anchor="ctr" anchorCtr="0" compatLnSpc="1">
            <a:prstTxWarp prst="textNoShape">
              <a:avLst/>
            </a:prstTxWarp>
          </a:bodyPr>
          <a:lstStyle>
            <a:lvl1pPr algn="r">
              <a:defRPr sz="1400"/>
            </a:lvl1pPr>
          </a:lstStyle>
          <a:p>
            <a:pPr>
              <a:defRPr/>
            </a:pPr>
            <a:fld id="{199DC37B-F7EC-C94E-BD38-8F6529A89A12}" type="slidenum">
              <a:rPr lang="en-US" altLang="en-US"/>
              <a:pPr>
                <a:defRPr/>
              </a:pPr>
              <a:t>‹#›</a:t>
            </a:fld>
            <a:endParaRPr lang="en-US" altLang="en-US"/>
          </a:p>
        </p:txBody>
      </p:sp>
      <p:sp>
        <p:nvSpPr>
          <p:cNvPr id="1031" name="Rectangle 35"/>
          <p:cNvSpPr>
            <a:spLocks noChangeArrowheads="1"/>
          </p:cNvSpPr>
          <p:nvPr userDrawn="1"/>
        </p:nvSpPr>
        <p:spPr bwMode="auto">
          <a:xfrm>
            <a:off x="1676400" y="6438900"/>
            <a:ext cx="5581650" cy="419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US" altLang="en-US" sz="1000" smtClean="0">
                <a:latin typeface="Arial" pitchFamily="34" charset="0"/>
              </a:rPr>
              <a:t>Liang, Introduction to Java Programming, Tenth Edition, (c) 2013 Pearson Education, Inc. All rights reserved. </a:t>
            </a:r>
          </a:p>
        </p:txBody>
      </p:sp>
    </p:spTree>
  </p:cSld>
  <p:clrMap bg1="lt1" tx1="dk1" bg2="lt2" tx2="dk2" accent1="accent1" accent2="accent2" accent3="accent3" accent4="accent4" accent5="accent5" accent6="accent6" hlink="hlink" folHlink="folHlink"/>
  <p:sldLayoutIdLst>
    <p:sldLayoutId id="2147483863"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iming>
    <p:tnLst>
      <p:par>
        <p:cTn id="1" dur="indefinite" restart="never" nodeType="tmRoot"/>
      </p:par>
    </p:tnLst>
  </p:timing>
  <p:hf hdr="0" ftr="0" dt="0"/>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F"/>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lr>
          <a:schemeClr val="accent2"/>
        </a:buClr>
        <a:buSzPct val="65000"/>
        <a:buFont typeface="Monotype Sorts" charset="2"/>
        <a:buChar char="u"/>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lr>
          <a:schemeClr val="tx1"/>
        </a:buClr>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lr>
          <a:schemeClr val="tx2"/>
        </a:buClr>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ml/InsertSort.bat" TargetMode="External"/><Relationship Id="rId4" Type="http://schemas.openxmlformats.org/officeDocument/2006/relationships/hyperlink" Target="http://www.cs.armstrong.edu/liang/intro11e/html/InsertSort.html" TargetMode="External"/><Relationship Id="rId1" Type="http://schemas.openxmlformats.org/officeDocument/2006/relationships/slideLayout" Target="../slideLayouts/slideLayout2.xml"/><Relationship Id="rId2" Type="http://schemas.openxmlformats.org/officeDocument/2006/relationships/hyperlink" Target="winword%20TestSelectionSort.java" TargetMode="Externa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3.bin"/><Relationship Id="rId4" Type="http://schemas.openxmlformats.org/officeDocument/2006/relationships/image" Target="../media/image4.emf"/><Relationship Id="rId5" Type="http://schemas.openxmlformats.org/officeDocument/2006/relationships/oleObject" Target="../embeddings/oleObject4.bin"/><Relationship Id="rId6" Type="http://schemas.openxmlformats.org/officeDocument/2006/relationships/image" Target="../media/image5.wmf"/><Relationship Id="rId7" Type="http://schemas.openxmlformats.org/officeDocument/2006/relationships/hyperlink" Target="html/BubbleSort.bat" TargetMode="External"/><Relationship Id="rId8" Type="http://schemas.openxmlformats.org/officeDocument/2006/relationships/hyperlink" Target="http://www.cs.armstrong.edu/liang/intro11e/html/BubbleSort.html" TargetMode="External"/><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hyperlink" Target="http://www.cs.armstrong.edu/liang/animation/web/BubbleSort.html"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5.bin"/><Relationship Id="rId4" Type="http://schemas.openxmlformats.org/officeDocument/2006/relationships/image" Target="../media/image7.wmf"/><Relationship Id="rId5" Type="http://schemas.openxmlformats.org/officeDocument/2006/relationships/hyperlink" Target="html/MergeSort.bat" TargetMode="External"/><Relationship Id="rId6" Type="http://schemas.openxmlformats.org/officeDocument/2006/relationships/hyperlink" Target="http://www.cs.armstrong.edu/liang/intro11e/html/MergeSort.html" TargetMode="External"/><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4" Type="http://schemas.openxmlformats.org/officeDocument/2006/relationships/image" Target="../media/image8.emf"/><Relationship Id="rId5" Type="http://schemas.openxmlformats.org/officeDocument/2006/relationships/hyperlink" Target="http://cs.armstrong.edu/liang/animation/web/MergeList.html" TargetMode="External"/><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7.bin"/><Relationship Id="rId4" Type="http://schemas.openxmlformats.org/officeDocument/2006/relationships/image" Target="../media/image9.wmf"/><Relationship Id="rId5" Type="http://schemas.openxmlformats.org/officeDocument/2006/relationships/oleObject" Target="../embeddings/oleObject8.bin"/><Relationship Id="rId6" Type="http://schemas.openxmlformats.org/officeDocument/2006/relationships/image" Target="../media/image10.wmf"/><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9.bin"/><Relationship Id="rId4" Type="http://schemas.openxmlformats.org/officeDocument/2006/relationships/image" Target="../media/image11.wmf"/><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0.bin"/><Relationship Id="rId4" Type="http://schemas.openxmlformats.org/officeDocument/2006/relationships/image" Target="../media/image12.emf"/><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1.bin"/><Relationship Id="rId4" Type="http://schemas.openxmlformats.org/officeDocument/2006/relationships/image" Target="../media/image13.emf"/><Relationship Id="rId5" Type="http://schemas.openxmlformats.org/officeDocument/2006/relationships/hyperlink" Target="http://cs.armstrong.edu/liang/animation/web/QuickSortPartition.html" TargetMode="External"/><Relationship Id="rId6" Type="http://schemas.openxmlformats.org/officeDocument/2006/relationships/hyperlink" Target="html/QuickSort.bat" TargetMode="External"/><Relationship Id="rId7" Type="http://schemas.openxmlformats.org/officeDocument/2006/relationships/hyperlink" Target="http://www.cs.armstrong.edu/liang/intro11e/html/QuickSort.html" TargetMode="External"/><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2.bin"/><Relationship Id="rId4" Type="http://schemas.openxmlformats.org/officeDocument/2006/relationships/image" Target="../media/image14.wmf"/><Relationship Id="rId5" Type="http://schemas.openxmlformats.org/officeDocument/2006/relationships/oleObject" Target="../embeddings/oleObject13.bin"/><Relationship Id="rId6" Type="http://schemas.openxmlformats.org/officeDocument/2006/relationships/image" Target="../media/image15.wmf"/><Relationship Id="rId1" Type="http://schemas.openxmlformats.org/officeDocument/2006/relationships/vmlDrawing" Target="../drawings/vmlDrawing10.vml"/><Relationship Id="rId2"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4.bin"/><Relationship Id="rId4" Type="http://schemas.openxmlformats.org/officeDocument/2006/relationships/image" Target="../media/image16.wmf"/><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7.tiff"/></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8.tiff"/></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winword%20TestSelectionSort.java" TargetMode="External"/><Relationship Id="rId4" Type="http://schemas.openxmlformats.org/officeDocument/2006/relationships/oleObject" Target="../embeddings/oleObject1.bin"/><Relationship Id="rId5" Type="http://schemas.openxmlformats.org/officeDocument/2006/relationships/image" Target="../media/image1.w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cs.armstrong.edu/liang/animation/web/InsertionSort.html" TargetMode="External"/><Relationship Id="rId1" Type="http://schemas.openxmlformats.org/officeDocument/2006/relationships/slideLayout" Target="../slideLayouts/slideLayout2.xml"/><Relationship Id="rId2" Type="http://schemas.openxmlformats.org/officeDocument/2006/relationships/hyperlink" Target="winword%20TestSelectionSort.jav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winword%20TestSelectionSort.java" TargetMode="External"/><Relationship Id="rId4" Type="http://schemas.openxmlformats.org/officeDocument/2006/relationships/oleObject" Target="../embeddings/oleObject2.bin"/><Relationship Id="rId5" Type="http://schemas.openxmlformats.org/officeDocument/2006/relationships/image" Target="../media/image3.w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winword%20TestSelectionSort.jav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Number Placeholder 4"/>
          <p:cNvSpPr>
            <a:spLocks noGrp="1"/>
          </p:cNvSpPr>
          <p:nvPr>
            <p:ph type="sldNum" sz="quarter" idx="11"/>
          </p:nvPr>
        </p:nvSpPr>
        <p:spPr>
          <a:noFill/>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fld id="{6CBFDC77-42A2-0F4D-8067-2F98A59CF60C}" type="slidenum">
              <a:rPr lang="en-US" altLang="en-US" sz="1400"/>
              <a:pPr>
                <a:spcBef>
                  <a:spcPct val="0"/>
                </a:spcBef>
                <a:buClrTx/>
                <a:buSzTx/>
                <a:buFontTx/>
                <a:buNone/>
              </a:pPr>
              <a:t>1</a:t>
            </a:fld>
            <a:endParaRPr lang="en-US" altLang="en-US" sz="1400"/>
          </a:p>
        </p:txBody>
      </p:sp>
      <p:sp>
        <p:nvSpPr>
          <p:cNvPr id="3075" name="Rectangle 2"/>
          <p:cNvSpPr>
            <a:spLocks noGrp="1" noChangeArrowheads="1"/>
          </p:cNvSpPr>
          <p:nvPr>
            <p:ph type="title"/>
          </p:nvPr>
        </p:nvSpPr>
        <p:spPr>
          <a:xfrm>
            <a:off x="654050" y="587375"/>
            <a:ext cx="7772400" cy="1143000"/>
          </a:xfrm>
        </p:spPr>
        <p:txBody>
          <a:bodyPr/>
          <a:lstStyle/>
          <a:p>
            <a:pPr>
              <a:defRPr/>
            </a:pPr>
            <a:r>
              <a:rPr lang="en-US" altLang="en-US"/>
              <a:t>Chapter 23 Sorting</a:t>
            </a:r>
            <a:endParaRPr lang="en-US" altLang="en-US" dirty="0" smtClean="0"/>
          </a:p>
        </p:txBody>
      </p:sp>
      <p:sp>
        <p:nvSpPr>
          <p:cNvPr id="15363" name="Rectangle 12"/>
          <p:cNvSpPr>
            <a:spLocks noChangeArrowheads="1"/>
          </p:cNvSpPr>
          <p:nvPr/>
        </p:nvSpPr>
        <p:spPr bwMode="auto">
          <a:xfrm>
            <a:off x="2181225" y="2057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5" name="Rectangle 2"/>
          <p:cNvSpPr txBox="1">
            <a:spLocks noChangeArrowheads="1"/>
          </p:cNvSpPr>
          <p:nvPr/>
        </p:nvSpPr>
        <p:spPr bwMode="auto">
          <a:xfrm>
            <a:off x="757238" y="3429000"/>
            <a:ext cx="7924800" cy="2438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lIns="92075" tIns="46038" rIns="92075" bIns="46038" anchor="ctr"/>
          <a:lst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eaLnBrk="0" fontAlgn="base" hangingPunct="0">
              <a:spcBef>
                <a:spcPct val="0"/>
              </a:spcBef>
              <a:spcAft>
                <a:spcPct val="0"/>
              </a:spcAft>
              <a:defRPr sz="4400">
                <a:solidFill>
                  <a:schemeClr val="tx2"/>
                </a:solidFill>
                <a:latin typeface="Times New Roman" panose="02020603050405020304" pitchFamily="18" charset="0"/>
              </a:defRPr>
            </a:lvl6pPr>
            <a:lvl7pPr marL="914400" algn="ctr" rtl="0" eaLnBrk="0" fontAlgn="base" hangingPunct="0">
              <a:spcBef>
                <a:spcPct val="0"/>
              </a:spcBef>
              <a:spcAft>
                <a:spcPct val="0"/>
              </a:spcAft>
              <a:defRPr sz="4400">
                <a:solidFill>
                  <a:schemeClr val="tx2"/>
                </a:solidFill>
                <a:latin typeface="Times New Roman" panose="02020603050405020304" pitchFamily="18" charset="0"/>
              </a:defRPr>
            </a:lvl7pPr>
            <a:lvl8pPr marL="1371600" algn="ctr" rtl="0" eaLnBrk="0" fontAlgn="base" hangingPunct="0">
              <a:spcBef>
                <a:spcPct val="0"/>
              </a:spcBef>
              <a:spcAft>
                <a:spcPct val="0"/>
              </a:spcAft>
              <a:defRPr sz="4400">
                <a:solidFill>
                  <a:schemeClr val="tx2"/>
                </a:solidFill>
                <a:latin typeface="Times New Roman" panose="02020603050405020304" pitchFamily="18" charset="0"/>
              </a:defRPr>
            </a:lvl8pPr>
            <a:lvl9pPr marL="1828800" algn="ctr" rtl="0" eaLnBrk="0" fontAlgn="base" hangingPunct="0">
              <a:spcBef>
                <a:spcPct val="0"/>
              </a:spcBef>
              <a:spcAft>
                <a:spcPct val="0"/>
              </a:spcAft>
              <a:defRPr sz="4400">
                <a:solidFill>
                  <a:schemeClr val="tx2"/>
                </a:solidFill>
                <a:latin typeface="Times New Roman" panose="02020603050405020304" pitchFamily="18" charset="0"/>
              </a:defRPr>
            </a:lvl9pPr>
          </a:lstStyle>
          <a:p>
            <a:pPr>
              <a:defRPr/>
            </a:pPr>
            <a:r>
              <a:rPr lang="en-US" altLang="en-US" sz="3600" dirty="0" smtClean="0">
                <a:solidFill>
                  <a:srgbClr val="0070C0"/>
                </a:solidFill>
              </a:rPr>
              <a:t>CS1: Java Programming</a:t>
            </a:r>
          </a:p>
          <a:p>
            <a:pPr>
              <a:defRPr/>
            </a:pPr>
            <a:r>
              <a:rPr lang="en-US" altLang="en-US" sz="3600" dirty="0" smtClean="0">
                <a:solidFill>
                  <a:srgbClr val="0070C0"/>
                </a:solidFill>
              </a:rPr>
              <a:t>Colorado State University</a:t>
            </a:r>
          </a:p>
          <a:p>
            <a:pPr>
              <a:defRPr/>
            </a:pPr>
            <a:endParaRPr lang="en-US" altLang="en-US" sz="3600" dirty="0" smtClean="0">
              <a:solidFill>
                <a:srgbClr val="0070C0"/>
              </a:solidFill>
            </a:endParaRPr>
          </a:p>
          <a:p>
            <a:pPr>
              <a:defRPr/>
            </a:pPr>
            <a:r>
              <a:rPr lang="en-US" altLang="en-US" sz="2800" dirty="0" smtClean="0">
                <a:solidFill>
                  <a:srgbClr val="0070C0"/>
                </a:solidFill>
              </a:rPr>
              <a:t>Original slides by Daniel Liang</a:t>
            </a:r>
          </a:p>
          <a:p>
            <a:pPr>
              <a:defRPr/>
            </a:pPr>
            <a:r>
              <a:rPr lang="en-US" altLang="en-US" sz="2800" dirty="0" smtClean="0">
                <a:solidFill>
                  <a:srgbClr val="0070C0"/>
                </a:solidFill>
              </a:rPr>
              <a:t>Modified slides by Chris Wilcox</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B09E0357-66FA-5B43-BC2E-B8EC6D2BF6AA}" type="slidenum">
              <a:rPr lang="en-US" altLang="en-US" sz="1400" smtClean="0"/>
              <a:pPr>
                <a:spcBef>
                  <a:spcPct val="0"/>
                </a:spcBef>
                <a:buClrTx/>
                <a:buSzTx/>
                <a:buFontTx/>
                <a:buNone/>
                <a:defRPr/>
              </a:pPr>
              <a:t>10</a:t>
            </a:fld>
            <a:endParaRPr lang="en-US" altLang="en-US" sz="1400" smtClean="0"/>
          </a:p>
        </p:txBody>
      </p:sp>
      <p:sp>
        <p:nvSpPr>
          <p:cNvPr id="12291" name="Rectangle 2"/>
          <p:cNvSpPr>
            <a:spLocks noGrp="1" noChangeArrowheads="1"/>
          </p:cNvSpPr>
          <p:nvPr>
            <p:ph type="title"/>
          </p:nvPr>
        </p:nvSpPr>
        <p:spPr>
          <a:xfrm>
            <a:off x="609600" y="304800"/>
            <a:ext cx="7772400" cy="609600"/>
          </a:xfrm>
        </p:spPr>
        <p:txBody>
          <a:bodyPr/>
          <a:lstStyle/>
          <a:p>
            <a:pPr>
              <a:defRPr/>
            </a:pPr>
            <a:r>
              <a:rPr lang="en-US" altLang="en-US"/>
              <a:t>From Idea to Solution</a:t>
            </a:r>
            <a:endParaRPr lang="en-US" altLang="en-US">
              <a:solidFill>
                <a:schemeClr val="tx1"/>
              </a:solidFill>
              <a:latin typeface="Book Antiqua" charset="0"/>
              <a:hlinkClick r:id="rId2" action="ppaction://program"/>
            </a:endParaRPr>
          </a:p>
        </p:txBody>
      </p:sp>
      <p:sp>
        <p:nvSpPr>
          <p:cNvPr id="24579" name="Rectangle 3"/>
          <p:cNvSpPr>
            <a:spLocks noChangeArrowheads="1"/>
          </p:cNvSpPr>
          <p:nvPr/>
        </p:nvSpPr>
        <p:spPr bwMode="auto">
          <a:xfrm>
            <a:off x="0" y="1047750"/>
            <a:ext cx="91440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for (int i = 1; i &lt; list.length; i++) {</a:t>
            </a:r>
            <a:endParaRPr lang="en-US" altLang="en-US" sz="1700" b="1">
              <a:solidFill>
                <a:srgbClr val="000000"/>
              </a:solidFill>
              <a:latin typeface="Courier New" charset="0"/>
              <a:ea typeface="Times New Roman" charset="0"/>
              <a:cs typeface="Times New Roman" charset="0"/>
            </a:endParaRPr>
          </a:p>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  insert list[i] into a sorted sublist list[0..i-1] so that   </a:t>
            </a:r>
          </a:p>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  list[0..i] is sorted</a:t>
            </a:r>
          </a:p>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a:t>
            </a:r>
          </a:p>
        </p:txBody>
      </p:sp>
      <p:sp>
        <p:nvSpPr>
          <p:cNvPr id="460810" name="Rectangle 10"/>
          <p:cNvSpPr>
            <a:spLocks noChangeArrowheads="1"/>
          </p:cNvSpPr>
          <p:nvPr/>
        </p:nvSpPr>
        <p:spPr bwMode="auto">
          <a:xfrm>
            <a:off x="962025" y="2622550"/>
            <a:ext cx="2219325" cy="347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defRPr/>
            </a:pPr>
            <a:r>
              <a:rPr lang="en-US" altLang="en-US" sz="4400" smtClean="0">
                <a:solidFill>
                  <a:schemeClr val="tx2"/>
                </a:solidFill>
              </a:rPr>
              <a:t>Expand</a:t>
            </a:r>
            <a:endParaRPr lang="en-US" altLang="en-US" sz="4400" smtClean="0">
              <a:latin typeface="Book Antiqua" charset="0"/>
              <a:hlinkClick r:id="rId2" action="ppaction://program"/>
            </a:endParaRPr>
          </a:p>
        </p:txBody>
      </p:sp>
      <p:sp>
        <p:nvSpPr>
          <p:cNvPr id="460811" name="Rectangle 11"/>
          <p:cNvSpPr>
            <a:spLocks noChangeArrowheads="1"/>
          </p:cNvSpPr>
          <p:nvPr/>
        </p:nvSpPr>
        <p:spPr bwMode="auto">
          <a:xfrm>
            <a:off x="0" y="3160713"/>
            <a:ext cx="9144000" cy="2227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a:defRPr/>
            </a:pPr>
            <a:r>
              <a:rPr lang="en-US" sz="1700" dirty="0">
                <a:solidFill>
                  <a:schemeClr val="bg2"/>
                </a:solidFill>
                <a:latin typeface="Courier New" pitchFamily="49" charset="0"/>
                <a:cs typeface="Courier New" pitchFamily="49" charset="0"/>
              </a:rPr>
              <a:t>    </a:t>
            </a:r>
          </a:p>
          <a:p>
            <a:pPr>
              <a:defRPr/>
            </a:pPr>
            <a:r>
              <a:rPr lang="en-US" sz="1700" dirty="0">
                <a:solidFill>
                  <a:schemeClr val="bg2"/>
                </a:solidFill>
                <a:latin typeface="Courier New" pitchFamily="49" charset="0"/>
                <a:cs typeface="Courier New" pitchFamily="49" charset="0"/>
              </a:rPr>
              <a:t> </a:t>
            </a:r>
            <a:r>
              <a:rPr lang="en-US" sz="1700" b="1" dirty="0">
                <a:solidFill>
                  <a:schemeClr val="accent4"/>
                </a:solidFill>
                <a:latin typeface="Courier New" pitchFamily="49" charset="0"/>
                <a:cs typeface="Courier New" pitchFamily="49" charset="0"/>
              </a:rPr>
              <a:t>double </a:t>
            </a:r>
            <a:r>
              <a:rPr lang="en-US" sz="1700" b="1" dirty="0" err="1">
                <a:solidFill>
                  <a:schemeClr val="accent4"/>
                </a:solidFill>
                <a:latin typeface="Courier New" pitchFamily="49" charset="0"/>
                <a:cs typeface="Courier New" pitchFamily="49" charset="0"/>
              </a:rPr>
              <a:t>currentElement</a:t>
            </a:r>
            <a:r>
              <a:rPr lang="en-US" sz="1700" b="1" dirty="0">
                <a:solidFill>
                  <a:schemeClr val="accent4"/>
                </a:solidFill>
                <a:latin typeface="Courier New" pitchFamily="49" charset="0"/>
                <a:cs typeface="Courier New" pitchFamily="49" charset="0"/>
              </a:rPr>
              <a:t> = list[</a:t>
            </a:r>
            <a:r>
              <a:rPr lang="en-US" sz="1700" b="1" dirty="0" err="1">
                <a:solidFill>
                  <a:schemeClr val="accent4"/>
                </a:solidFill>
                <a:latin typeface="Courier New" pitchFamily="49" charset="0"/>
                <a:cs typeface="Courier New" pitchFamily="49" charset="0"/>
              </a:rPr>
              <a:t>i</a:t>
            </a:r>
            <a:r>
              <a:rPr lang="en-US" sz="1700" b="1" dirty="0">
                <a:solidFill>
                  <a:schemeClr val="accent4"/>
                </a:solidFill>
                <a:latin typeface="Courier New" pitchFamily="49" charset="0"/>
                <a:cs typeface="Courier New" pitchFamily="49" charset="0"/>
              </a:rPr>
              <a:t>];</a:t>
            </a:r>
          </a:p>
          <a:p>
            <a:pPr>
              <a:defRPr/>
            </a:pPr>
            <a:r>
              <a:rPr lang="en-US" sz="1700" b="1" dirty="0">
                <a:solidFill>
                  <a:schemeClr val="accent4"/>
                </a:solidFill>
                <a:latin typeface="Courier New" pitchFamily="49" charset="0"/>
                <a:cs typeface="Courier New" pitchFamily="49" charset="0"/>
              </a:rPr>
              <a:t> </a:t>
            </a:r>
            <a:r>
              <a:rPr lang="en-US" sz="1700" b="1" dirty="0" err="1">
                <a:solidFill>
                  <a:schemeClr val="accent4"/>
                </a:solidFill>
                <a:latin typeface="Courier New" pitchFamily="49" charset="0"/>
                <a:cs typeface="Courier New" pitchFamily="49" charset="0"/>
              </a:rPr>
              <a:t>int</a:t>
            </a:r>
            <a:r>
              <a:rPr lang="en-US" sz="1700" b="1" dirty="0">
                <a:solidFill>
                  <a:schemeClr val="accent4"/>
                </a:solidFill>
                <a:latin typeface="Courier New" pitchFamily="49" charset="0"/>
                <a:cs typeface="Courier New" pitchFamily="49" charset="0"/>
              </a:rPr>
              <a:t> k;</a:t>
            </a:r>
          </a:p>
          <a:p>
            <a:pPr>
              <a:defRPr/>
            </a:pPr>
            <a:r>
              <a:rPr lang="en-US" sz="1700" b="1" dirty="0">
                <a:solidFill>
                  <a:schemeClr val="accent4"/>
                </a:solidFill>
                <a:latin typeface="Courier New" pitchFamily="49" charset="0"/>
                <a:cs typeface="Courier New" pitchFamily="49" charset="0"/>
              </a:rPr>
              <a:t> for (k = </a:t>
            </a:r>
            <a:r>
              <a:rPr lang="en-US" sz="1700" b="1" dirty="0" err="1">
                <a:solidFill>
                  <a:schemeClr val="accent4"/>
                </a:solidFill>
                <a:latin typeface="Courier New" pitchFamily="49" charset="0"/>
                <a:cs typeface="Courier New" pitchFamily="49" charset="0"/>
              </a:rPr>
              <a:t>i</a:t>
            </a:r>
            <a:r>
              <a:rPr lang="en-US" sz="1700" b="1" dirty="0">
                <a:solidFill>
                  <a:schemeClr val="accent4"/>
                </a:solidFill>
                <a:latin typeface="Courier New" pitchFamily="49" charset="0"/>
                <a:cs typeface="Courier New" pitchFamily="49" charset="0"/>
              </a:rPr>
              <a:t> - 1; k &gt;= 0 &amp;&amp; list[k] &gt; </a:t>
            </a:r>
            <a:r>
              <a:rPr lang="en-US" sz="1700" b="1" dirty="0" err="1">
                <a:solidFill>
                  <a:schemeClr val="accent4"/>
                </a:solidFill>
                <a:latin typeface="Courier New" pitchFamily="49" charset="0"/>
                <a:cs typeface="Courier New" pitchFamily="49" charset="0"/>
              </a:rPr>
              <a:t>currentElement</a:t>
            </a:r>
            <a:r>
              <a:rPr lang="en-US" sz="1700" b="1" dirty="0">
                <a:solidFill>
                  <a:schemeClr val="accent4"/>
                </a:solidFill>
                <a:latin typeface="Courier New" pitchFamily="49" charset="0"/>
                <a:cs typeface="Courier New" pitchFamily="49" charset="0"/>
              </a:rPr>
              <a:t>; k--) {</a:t>
            </a:r>
          </a:p>
          <a:p>
            <a:pPr>
              <a:defRPr/>
            </a:pPr>
            <a:r>
              <a:rPr lang="en-US" sz="1700" b="1" dirty="0">
                <a:solidFill>
                  <a:schemeClr val="accent4"/>
                </a:solidFill>
                <a:latin typeface="Courier New" pitchFamily="49" charset="0"/>
                <a:cs typeface="Courier New" pitchFamily="49" charset="0"/>
              </a:rPr>
              <a:t>   list[k + 1] = list[k];</a:t>
            </a:r>
          </a:p>
          <a:p>
            <a:pPr>
              <a:defRPr/>
            </a:pPr>
            <a:r>
              <a:rPr lang="en-US" sz="1700" b="1" dirty="0">
                <a:solidFill>
                  <a:schemeClr val="accent4"/>
                </a:solidFill>
                <a:latin typeface="Courier New" pitchFamily="49" charset="0"/>
                <a:cs typeface="Courier New" pitchFamily="49" charset="0"/>
              </a:rPr>
              <a:t> }</a:t>
            </a:r>
          </a:p>
          <a:p>
            <a:pPr>
              <a:defRPr/>
            </a:pPr>
            <a:r>
              <a:rPr lang="en-US" sz="1700" b="1" dirty="0">
                <a:solidFill>
                  <a:schemeClr val="accent4"/>
                </a:solidFill>
                <a:latin typeface="Courier New" pitchFamily="49" charset="0"/>
                <a:cs typeface="Courier New" pitchFamily="49" charset="0"/>
              </a:rPr>
              <a:t> // Insert the current element into list[k + 1]</a:t>
            </a:r>
          </a:p>
          <a:p>
            <a:pPr>
              <a:defRPr/>
            </a:pPr>
            <a:r>
              <a:rPr lang="en-US" sz="1700" b="1" dirty="0">
                <a:solidFill>
                  <a:schemeClr val="accent4"/>
                </a:solidFill>
                <a:latin typeface="Courier New" pitchFamily="49" charset="0"/>
                <a:cs typeface="Courier New" pitchFamily="49" charset="0"/>
              </a:rPr>
              <a:t> list[k + 1] = </a:t>
            </a:r>
            <a:r>
              <a:rPr lang="en-US" sz="1700" b="1" dirty="0" err="1">
                <a:solidFill>
                  <a:schemeClr val="accent4"/>
                </a:solidFill>
                <a:latin typeface="Courier New" pitchFamily="49" charset="0"/>
                <a:cs typeface="Courier New" pitchFamily="49" charset="0"/>
              </a:rPr>
              <a:t>currentElement</a:t>
            </a:r>
            <a:r>
              <a:rPr lang="en-US" sz="1700" b="1" dirty="0">
                <a:solidFill>
                  <a:schemeClr val="accent4"/>
                </a:solidFill>
                <a:latin typeface="Courier New" pitchFamily="49" charset="0"/>
                <a:cs typeface="Courier New" pitchFamily="49" charset="0"/>
              </a:rPr>
              <a:t>;</a:t>
            </a:r>
          </a:p>
        </p:txBody>
      </p:sp>
      <p:sp>
        <p:nvSpPr>
          <p:cNvPr id="460812" name="Line 12"/>
          <p:cNvSpPr>
            <a:spLocks noChangeShapeType="1"/>
          </p:cNvSpPr>
          <p:nvPr/>
        </p:nvSpPr>
        <p:spPr bwMode="auto">
          <a:xfrm>
            <a:off x="769938" y="1624013"/>
            <a:ext cx="1587" cy="1517650"/>
          </a:xfrm>
          <a:prstGeom prst="line">
            <a:avLst/>
          </a:prstGeom>
          <a:noFill/>
          <a:ln w="44450">
            <a:solidFill>
              <a:srgbClr val="FF0000"/>
            </a:solidFill>
            <a:round/>
            <a:headEnd type="none" w="sm" len="sm"/>
            <a:tailEnd type="stealth"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a:defRPr/>
            </a:pPr>
            <a:endParaRPr lang="en-US"/>
          </a:p>
        </p:txBody>
      </p:sp>
      <p:sp>
        <p:nvSpPr>
          <p:cNvPr id="24583" name="AutoShape 10">
            <a:hlinkClick r:id="rId3" action="ppaction://program" highlightClick="1"/>
          </p:cNvPr>
          <p:cNvSpPr>
            <a:spLocks noChangeArrowheads="1"/>
          </p:cNvSpPr>
          <p:nvPr/>
        </p:nvSpPr>
        <p:spPr bwMode="auto">
          <a:xfrm>
            <a:off x="7162800" y="5715000"/>
            <a:ext cx="698500" cy="381000"/>
          </a:xfrm>
          <a:prstGeom prst="actionButtonBlank">
            <a:avLst/>
          </a:prstGeom>
          <a:solidFill>
            <a:srgbClr val="38A1BA"/>
          </a:solidFill>
          <a:ln>
            <a:noFill/>
          </a:ln>
          <a:effectLst>
            <a:prstShdw prst="shdw17" dist="17961" dir="2700000">
              <a:srgbClr val="226170">
                <a:alpha val="74997"/>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24584" name="Rectangle 10">
            <a:hlinkClick r:id="rId4"/>
          </p:cNvPr>
          <p:cNvSpPr>
            <a:spLocks noChangeArrowheads="1"/>
          </p:cNvSpPr>
          <p:nvPr/>
        </p:nvSpPr>
        <p:spPr bwMode="auto">
          <a:xfrm>
            <a:off x="5570538" y="5729288"/>
            <a:ext cx="1447800"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InsertSort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nodeType="withEffect">
                                  <p:stCondLst>
                                    <p:cond delay="0"/>
                                  </p:stCondLst>
                                  <p:childTnLst>
                                    <p:set>
                                      <p:cBhvr>
                                        <p:cTn id="6" dur="1" fill="hold">
                                          <p:stCondLst>
                                            <p:cond delay="0"/>
                                          </p:stCondLst>
                                        </p:cTn>
                                        <p:tgtEl>
                                          <p:spTgt spid="460812"/>
                                        </p:tgtEl>
                                        <p:attrNameLst>
                                          <p:attrName>style.visibility</p:attrName>
                                        </p:attrNameLst>
                                      </p:cBhvr>
                                      <p:to>
                                        <p:strVal val="visible"/>
                                      </p:to>
                                    </p:set>
                                    <p:anim calcmode="lin" valueType="num">
                                      <p:cBhvr additive="base">
                                        <p:cTn id="7" dur="500" fill="hold"/>
                                        <p:tgtEl>
                                          <p:spTgt spid="460812"/>
                                        </p:tgtEl>
                                        <p:attrNameLst>
                                          <p:attrName>ppt_x</p:attrName>
                                        </p:attrNameLst>
                                      </p:cBhvr>
                                      <p:tavLst>
                                        <p:tav tm="0">
                                          <p:val>
                                            <p:strVal val="0-#ppt_w/2"/>
                                          </p:val>
                                        </p:tav>
                                        <p:tav tm="100000">
                                          <p:val>
                                            <p:strVal val="#ppt_x"/>
                                          </p:val>
                                        </p:tav>
                                      </p:tavLst>
                                    </p:anim>
                                    <p:anim calcmode="lin" valueType="num">
                                      <p:cBhvr additive="base">
                                        <p:cTn id="8" dur="500" fill="hold"/>
                                        <p:tgtEl>
                                          <p:spTgt spid="460812"/>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460810"/>
                                        </p:tgtEl>
                                        <p:attrNameLst>
                                          <p:attrName>style.visibility</p:attrName>
                                        </p:attrNameLst>
                                      </p:cBhvr>
                                      <p:to>
                                        <p:strVal val="visible"/>
                                      </p:to>
                                    </p:set>
                                    <p:anim calcmode="lin" valueType="num">
                                      <p:cBhvr additive="base">
                                        <p:cTn id="11" dur="500" fill="hold"/>
                                        <p:tgtEl>
                                          <p:spTgt spid="460810"/>
                                        </p:tgtEl>
                                        <p:attrNameLst>
                                          <p:attrName>ppt_x</p:attrName>
                                        </p:attrNameLst>
                                      </p:cBhvr>
                                      <p:tavLst>
                                        <p:tav tm="0">
                                          <p:val>
                                            <p:strVal val="0-#ppt_w/2"/>
                                          </p:val>
                                        </p:tav>
                                        <p:tav tm="100000">
                                          <p:val>
                                            <p:strVal val="#ppt_x"/>
                                          </p:val>
                                        </p:tav>
                                      </p:tavLst>
                                    </p:anim>
                                    <p:anim calcmode="lin" valueType="num">
                                      <p:cBhvr additive="base">
                                        <p:cTn id="12" dur="500" fill="hold"/>
                                        <p:tgtEl>
                                          <p:spTgt spid="460810"/>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460811"/>
                                        </p:tgtEl>
                                        <p:attrNameLst>
                                          <p:attrName>style.visibility</p:attrName>
                                        </p:attrNameLst>
                                      </p:cBhvr>
                                      <p:to>
                                        <p:strVal val="visible"/>
                                      </p:to>
                                    </p:set>
                                    <p:anim calcmode="lin" valueType="num">
                                      <p:cBhvr additive="base">
                                        <p:cTn id="15" dur="500" fill="hold"/>
                                        <p:tgtEl>
                                          <p:spTgt spid="460811"/>
                                        </p:tgtEl>
                                        <p:attrNameLst>
                                          <p:attrName>ppt_x</p:attrName>
                                        </p:attrNameLst>
                                      </p:cBhvr>
                                      <p:tavLst>
                                        <p:tav tm="0">
                                          <p:val>
                                            <p:strVal val="0-#ppt_w/2"/>
                                          </p:val>
                                        </p:tav>
                                        <p:tav tm="100000">
                                          <p:val>
                                            <p:strVal val="#ppt_x"/>
                                          </p:val>
                                        </p:tav>
                                      </p:tavLst>
                                    </p:anim>
                                    <p:anim calcmode="lin" valueType="num">
                                      <p:cBhvr additive="base">
                                        <p:cTn id="16" dur="500" fill="hold"/>
                                        <p:tgtEl>
                                          <p:spTgt spid="4608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10" grpId="0"/>
      <p:bldP spid="460811"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31559CF2-2AEB-9E4C-9BDF-F67C862D74A1}" type="slidenum">
              <a:rPr lang="en-US" altLang="en-US" sz="1400" smtClean="0"/>
              <a:pPr>
                <a:spcBef>
                  <a:spcPct val="0"/>
                </a:spcBef>
                <a:buClrTx/>
                <a:buSzTx/>
                <a:buFontTx/>
                <a:buNone/>
                <a:defRPr/>
              </a:pPr>
              <a:t>11</a:t>
            </a:fld>
            <a:endParaRPr lang="en-US" altLang="en-US" sz="1400" smtClean="0"/>
          </a:p>
        </p:txBody>
      </p:sp>
      <p:sp>
        <p:nvSpPr>
          <p:cNvPr id="13315" name="Rectangle 2"/>
          <p:cNvSpPr>
            <a:spLocks noGrp="1" noChangeArrowheads="1"/>
          </p:cNvSpPr>
          <p:nvPr>
            <p:ph type="title"/>
          </p:nvPr>
        </p:nvSpPr>
        <p:spPr>
          <a:xfrm>
            <a:off x="685800" y="228600"/>
            <a:ext cx="7772400" cy="685800"/>
          </a:xfrm>
        </p:spPr>
        <p:txBody>
          <a:bodyPr/>
          <a:lstStyle/>
          <a:p>
            <a:pPr>
              <a:defRPr/>
            </a:pPr>
            <a:r>
              <a:rPr lang="en-US" altLang="en-US"/>
              <a:t>Bubble Sort</a:t>
            </a:r>
          </a:p>
        </p:txBody>
      </p:sp>
      <p:sp>
        <p:nvSpPr>
          <p:cNvPr id="13316"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3317"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3318"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3319" name="Rectangle 7"/>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3320" name="Rectangle 9"/>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3321" name="Rectangle 13"/>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25609" name="Object 12"/>
          <p:cNvGraphicFramePr>
            <a:graphicFrameLocks noChangeAspect="1"/>
          </p:cNvGraphicFramePr>
          <p:nvPr/>
        </p:nvGraphicFramePr>
        <p:xfrm>
          <a:off x="457200" y="914400"/>
          <a:ext cx="8153400" cy="2501900"/>
        </p:xfrm>
        <a:graphic>
          <a:graphicData uri="http://schemas.openxmlformats.org/presentationml/2006/ole">
            <mc:AlternateContent xmlns:mc="http://schemas.openxmlformats.org/markup-compatibility/2006">
              <mc:Choice xmlns:v="urn:schemas-microsoft-com:vml" Requires="v">
                <p:oleObj spid="_x0000_s25619" name="Picture" r:id="rId3" imgW="4597400" imgH="1409700" progId="Word.Picture.8">
                  <p:embed/>
                </p:oleObj>
              </mc:Choice>
              <mc:Fallback>
                <p:oleObj name="Picture" r:id="rId3" imgW="4597400" imgH="1409700" progId="Word.Picture.8">
                  <p:embed/>
                  <p:pic>
                    <p:nvPicPr>
                      <p:cNvPr id="0" name="Object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914400"/>
                        <a:ext cx="8153400" cy="250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3" name="Rectangle 15"/>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25611" name="Object 14"/>
          <p:cNvGraphicFramePr>
            <a:graphicFrameLocks noChangeAspect="1"/>
          </p:cNvGraphicFramePr>
          <p:nvPr/>
        </p:nvGraphicFramePr>
        <p:xfrm>
          <a:off x="990600" y="4876800"/>
          <a:ext cx="3657600" cy="687388"/>
        </p:xfrm>
        <a:graphic>
          <a:graphicData uri="http://schemas.openxmlformats.org/presentationml/2006/ole">
            <mc:AlternateContent xmlns:mc="http://schemas.openxmlformats.org/markup-compatibility/2006">
              <mc:Choice xmlns:v="urn:schemas-microsoft-com:vml" Requires="v">
                <p:oleObj spid="_x0000_s25620" name="Equation" r:id="rId5" imgW="2235200" imgH="419100" progId="Equation.3">
                  <p:embed/>
                </p:oleObj>
              </mc:Choice>
              <mc:Fallback>
                <p:oleObj name="Equation" r:id="rId5" imgW="2235200" imgH="419100" progId="Equation.3">
                  <p:embed/>
                  <p:pic>
                    <p:nvPicPr>
                      <p:cNvPr id="0" name="Object 1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90600" y="4876800"/>
                        <a:ext cx="3657600" cy="687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3325" name="Rectangle 16"/>
          <p:cNvSpPr>
            <a:spLocks noGrp="1" noChangeArrowheads="1"/>
          </p:cNvSpPr>
          <p:nvPr>
            <p:ph type="body" idx="1"/>
          </p:nvPr>
        </p:nvSpPr>
        <p:spPr>
          <a:xfrm>
            <a:off x="457200" y="4191000"/>
            <a:ext cx="4876800" cy="381000"/>
          </a:xfrm>
        </p:spPr>
        <p:txBody>
          <a:bodyPr/>
          <a:lstStyle/>
          <a:p>
            <a:pPr marL="0" indent="0">
              <a:spcBef>
                <a:spcPct val="0"/>
              </a:spcBef>
              <a:buFont typeface="Monotype Sorts" charset="2"/>
              <a:buNone/>
              <a:defRPr/>
            </a:pPr>
            <a:r>
              <a:rPr lang="en-US" altLang="en-US" sz="2800"/>
              <a:t>Bubble sort time: O(n</a:t>
            </a:r>
            <a:r>
              <a:rPr lang="en-US" altLang="en-US" sz="2800" baseline="30000"/>
              <a:t>2</a:t>
            </a:r>
            <a:r>
              <a:rPr lang="en-US" altLang="en-US" sz="2800"/>
              <a:t>)</a:t>
            </a:r>
          </a:p>
        </p:txBody>
      </p:sp>
      <p:sp>
        <p:nvSpPr>
          <p:cNvPr id="25613" name="AutoShape 10">
            <a:hlinkClick r:id="rId7" action="ppaction://program" highlightClick="1"/>
          </p:cNvPr>
          <p:cNvSpPr>
            <a:spLocks noChangeArrowheads="1"/>
          </p:cNvSpPr>
          <p:nvPr/>
        </p:nvSpPr>
        <p:spPr bwMode="auto">
          <a:xfrm>
            <a:off x="7737475" y="5624513"/>
            <a:ext cx="698500" cy="381000"/>
          </a:xfrm>
          <a:prstGeom prst="actionButtonBlank">
            <a:avLst/>
          </a:prstGeom>
          <a:solidFill>
            <a:srgbClr val="38A1BA"/>
          </a:solidFill>
          <a:ln>
            <a:noFill/>
          </a:ln>
          <a:effectLst>
            <a:prstShdw prst="shdw17" dist="17961" dir="2700000">
              <a:srgbClr val="226170">
                <a:alpha val="74997"/>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25614" name="Rectangle 17">
            <a:hlinkClick r:id="rId8"/>
          </p:cNvPr>
          <p:cNvSpPr>
            <a:spLocks noChangeArrowheads="1"/>
          </p:cNvSpPr>
          <p:nvPr/>
        </p:nvSpPr>
        <p:spPr bwMode="auto">
          <a:xfrm>
            <a:off x="5943600" y="5638800"/>
            <a:ext cx="1649413"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BubbleSort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31059D32-4C7B-A14C-996D-E2B83306E6B1}" type="slidenum">
              <a:rPr lang="en-US" altLang="en-US" sz="1400" smtClean="0"/>
              <a:pPr>
                <a:spcBef>
                  <a:spcPct val="0"/>
                </a:spcBef>
                <a:buClrTx/>
                <a:buSzTx/>
                <a:buFontTx/>
                <a:buNone/>
                <a:defRPr/>
              </a:pPr>
              <a:t>12</a:t>
            </a:fld>
            <a:endParaRPr lang="en-US" altLang="en-US" sz="1400" smtClean="0"/>
          </a:p>
        </p:txBody>
      </p:sp>
      <p:sp>
        <p:nvSpPr>
          <p:cNvPr id="14339" name="Rectangle 2"/>
          <p:cNvSpPr>
            <a:spLocks noGrp="1" noChangeArrowheads="1"/>
          </p:cNvSpPr>
          <p:nvPr>
            <p:ph type="title"/>
          </p:nvPr>
        </p:nvSpPr>
        <p:spPr>
          <a:xfrm>
            <a:off x="0" y="152400"/>
            <a:ext cx="8839200" cy="533400"/>
          </a:xfrm>
        </p:spPr>
        <p:txBody>
          <a:bodyPr/>
          <a:lstStyle/>
          <a:p>
            <a:pPr>
              <a:defRPr/>
            </a:pPr>
            <a:r>
              <a:rPr lang="en-US" altLang="en-US" sz="3600"/>
              <a:t>Bubble Sort Animation</a:t>
            </a:r>
          </a:p>
        </p:txBody>
      </p:sp>
      <p:sp>
        <p:nvSpPr>
          <p:cNvPr id="14340" name="Rectangle 3"/>
          <p:cNvSpPr>
            <a:spLocks noChangeArrowheads="1"/>
          </p:cNvSpPr>
          <p:nvPr/>
        </p:nvSpPr>
        <p:spPr bwMode="auto">
          <a:xfrm>
            <a:off x="1741488" y="2084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1" name="Rectangle 4"/>
          <p:cNvSpPr>
            <a:spLocks noChangeArrowheads="1"/>
          </p:cNvSpPr>
          <p:nvPr/>
        </p:nvSpPr>
        <p:spPr bwMode="auto">
          <a:xfrm>
            <a:off x="2133600" y="24304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2" name="Rectangle 5"/>
          <p:cNvSpPr>
            <a:spLocks noChangeArrowheads="1"/>
          </p:cNvSpPr>
          <p:nvPr/>
        </p:nvSpPr>
        <p:spPr bwMode="auto">
          <a:xfrm>
            <a:off x="2343150" y="16430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3" name="Rectangle 6"/>
          <p:cNvSpPr>
            <a:spLocks noChangeArrowheads="1"/>
          </p:cNvSpPr>
          <p:nvPr/>
        </p:nvSpPr>
        <p:spPr bwMode="auto">
          <a:xfrm>
            <a:off x="2914650" y="31194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4" name="Rectangle 7"/>
          <p:cNvSpPr>
            <a:spLocks noChangeArrowheads="1"/>
          </p:cNvSpPr>
          <p:nvPr/>
        </p:nvSpPr>
        <p:spPr bwMode="auto">
          <a:xfrm>
            <a:off x="2252663" y="25669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5" name="Rectangle 8"/>
          <p:cNvSpPr>
            <a:spLocks noChangeArrowheads="1"/>
          </p:cNvSpPr>
          <p:nvPr/>
        </p:nvSpPr>
        <p:spPr bwMode="auto">
          <a:xfrm>
            <a:off x="2143125" y="2171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6" name="Rectangle 9"/>
          <p:cNvSpPr>
            <a:spLocks noChangeArrowheads="1"/>
          </p:cNvSpPr>
          <p:nvPr/>
        </p:nvSpPr>
        <p:spPr bwMode="auto">
          <a:xfrm>
            <a:off x="2000250" y="22574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7" name="Rectangle 10"/>
          <p:cNvSpPr>
            <a:spLocks noChangeArrowheads="1"/>
          </p:cNvSpPr>
          <p:nvPr/>
        </p:nvSpPr>
        <p:spPr bwMode="auto">
          <a:xfrm>
            <a:off x="2200275" y="21145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8" name="Rectangle 11"/>
          <p:cNvSpPr>
            <a:spLocks noChangeArrowheads="1"/>
          </p:cNvSpPr>
          <p:nvPr/>
        </p:nvSpPr>
        <p:spPr bwMode="auto">
          <a:xfrm>
            <a:off x="2200275" y="2400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49" name="Rectangle 12"/>
          <p:cNvSpPr>
            <a:spLocks noChangeArrowheads="1"/>
          </p:cNvSpPr>
          <p:nvPr/>
        </p:nvSpPr>
        <p:spPr bwMode="auto">
          <a:xfrm>
            <a:off x="2743200" y="27146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4350" name="Rectangle 14"/>
          <p:cNvSpPr>
            <a:spLocks noChangeArrowheads="1"/>
          </p:cNvSpPr>
          <p:nvPr/>
        </p:nvSpPr>
        <p:spPr bwMode="auto">
          <a:xfrm>
            <a:off x="2143125" y="2628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pic>
        <p:nvPicPr>
          <p:cNvPr id="26638" name="Picture 1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38463" y="1685925"/>
            <a:ext cx="5416550" cy="4775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Lst>
        </p:spPr>
      </p:pic>
      <p:sp>
        <p:nvSpPr>
          <p:cNvPr id="26639" name="AutoShape 19">
            <a:hlinkClick r:id="rId3" highlightClick="1"/>
          </p:cNvPr>
          <p:cNvSpPr>
            <a:spLocks noChangeArrowheads="1"/>
          </p:cNvSpPr>
          <p:nvPr/>
        </p:nvSpPr>
        <p:spPr bwMode="auto">
          <a:xfrm>
            <a:off x="457200" y="1397000"/>
            <a:ext cx="468313" cy="576263"/>
          </a:xfrm>
          <a:prstGeom prst="actionButtonDocumen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4353" name="Rectangle 2"/>
          <p:cNvSpPr txBox="1">
            <a:spLocks noChangeArrowheads="1"/>
          </p:cNvSpPr>
          <p:nvPr/>
        </p:nvSpPr>
        <p:spPr bwMode="auto">
          <a:xfrm>
            <a:off x="152400" y="884238"/>
            <a:ext cx="88392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defRPr/>
            </a:pPr>
            <a:r>
              <a:rPr lang="en-US" altLang="en-US" sz="2400" smtClean="0">
                <a:solidFill>
                  <a:schemeClr val="tx2"/>
                </a:solidFill>
              </a:rPr>
              <a:t>http://www.cs.armstrong.edu/liang/animation/web/BubbleSort.html</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83AD75A6-C452-6D4D-B453-16382233BA55}" type="slidenum">
              <a:rPr lang="en-US" altLang="en-US" sz="1400" smtClean="0"/>
              <a:pPr>
                <a:spcBef>
                  <a:spcPct val="0"/>
                </a:spcBef>
                <a:buClrTx/>
                <a:buSzTx/>
                <a:buFontTx/>
                <a:buNone/>
                <a:defRPr/>
              </a:pPr>
              <a:t>13</a:t>
            </a:fld>
            <a:endParaRPr lang="en-US" altLang="en-US" sz="1400" smtClean="0"/>
          </a:p>
        </p:txBody>
      </p:sp>
      <p:sp>
        <p:nvSpPr>
          <p:cNvPr id="15363" name="Rectangle 2"/>
          <p:cNvSpPr>
            <a:spLocks noGrp="1" noChangeArrowheads="1"/>
          </p:cNvSpPr>
          <p:nvPr>
            <p:ph type="title"/>
          </p:nvPr>
        </p:nvSpPr>
        <p:spPr>
          <a:xfrm>
            <a:off x="685800" y="228600"/>
            <a:ext cx="7772400" cy="685800"/>
          </a:xfrm>
        </p:spPr>
        <p:txBody>
          <a:bodyPr/>
          <a:lstStyle/>
          <a:p>
            <a:pPr>
              <a:defRPr/>
            </a:pPr>
            <a:r>
              <a:rPr lang="en-US" altLang="en-US"/>
              <a:t>Merge Sort</a:t>
            </a:r>
          </a:p>
        </p:txBody>
      </p:sp>
      <p:sp>
        <p:nvSpPr>
          <p:cNvPr id="15364"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6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6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67"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68"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69"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70" name="Rectangle 10"/>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5371" name="Rectangle 14"/>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27659" name="Object 13"/>
          <p:cNvGraphicFramePr>
            <a:graphicFrameLocks noChangeAspect="1"/>
          </p:cNvGraphicFramePr>
          <p:nvPr/>
        </p:nvGraphicFramePr>
        <p:xfrm>
          <a:off x="77788" y="909638"/>
          <a:ext cx="7312025" cy="5245100"/>
        </p:xfrm>
        <a:graphic>
          <a:graphicData uri="http://schemas.openxmlformats.org/presentationml/2006/ole">
            <mc:AlternateContent xmlns:mc="http://schemas.openxmlformats.org/markup-compatibility/2006">
              <mc:Choice xmlns:v="urn:schemas-microsoft-com:vml" Requires="v">
                <p:oleObj spid="_x0000_s27664" name="Picture" r:id="rId3" imgW="3970020" imgH="2830068" progId="Word.Picture.8">
                  <p:embed/>
                </p:oleObj>
              </mc:Choice>
              <mc:Fallback>
                <p:oleObj name="Picture" r:id="rId3" imgW="3970020" imgH="2830068" progId="Word.Picture.8">
                  <p:embed/>
                  <p:pic>
                    <p:nvPicPr>
                      <p:cNvPr id="0" name="Object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88" y="909638"/>
                        <a:ext cx="7312025" cy="524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7660" name="AutoShape 10">
            <a:hlinkClick r:id="rId5" action="ppaction://program" highlightClick="1"/>
          </p:cNvPr>
          <p:cNvSpPr>
            <a:spLocks noChangeArrowheads="1"/>
          </p:cNvSpPr>
          <p:nvPr/>
        </p:nvSpPr>
        <p:spPr bwMode="auto">
          <a:xfrm>
            <a:off x="8259763" y="5983288"/>
            <a:ext cx="698500" cy="381000"/>
          </a:xfrm>
          <a:prstGeom prst="actionButtonBlank">
            <a:avLst/>
          </a:prstGeom>
          <a:solidFill>
            <a:srgbClr val="38A1BA"/>
          </a:solidFill>
          <a:ln>
            <a:noFill/>
          </a:ln>
          <a:effectLst>
            <a:prstShdw prst="shdw17" dist="17961" dir="2700000">
              <a:srgbClr val="226170">
                <a:alpha val="74997"/>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27661" name="Rectangle 16">
            <a:hlinkClick r:id="rId6"/>
          </p:cNvPr>
          <p:cNvSpPr>
            <a:spLocks noChangeArrowheads="1"/>
          </p:cNvSpPr>
          <p:nvPr/>
        </p:nvSpPr>
        <p:spPr bwMode="auto">
          <a:xfrm>
            <a:off x="6465888" y="5997575"/>
            <a:ext cx="1649412"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MergeSort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C22AEFF8-B0CE-F444-BE50-56DF1373D706}" type="slidenum">
              <a:rPr lang="en-US" altLang="en-US" sz="1400" smtClean="0"/>
              <a:pPr>
                <a:spcBef>
                  <a:spcPct val="0"/>
                </a:spcBef>
                <a:buClrTx/>
                <a:buSzTx/>
                <a:buFontTx/>
                <a:buNone/>
                <a:defRPr/>
              </a:pPr>
              <a:t>14</a:t>
            </a:fld>
            <a:endParaRPr lang="en-US" altLang="en-US" sz="1400" smtClean="0"/>
          </a:p>
        </p:txBody>
      </p:sp>
      <p:sp>
        <p:nvSpPr>
          <p:cNvPr id="16387" name="Rectangle 2"/>
          <p:cNvSpPr>
            <a:spLocks noGrp="1" noChangeArrowheads="1"/>
          </p:cNvSpPr>
          <p:nvPr>
            <p:ph type="title"/>
          </p:nvPr>
        </p:nvSpPr>
        <p:spPr>
          <a:xfrm>
            <a:off x="685800" y="228600"/>
            <a:ext cx="7772400" cy="685800"/>
          </a:xfrm>
        </p:spPr>
        <p:txBody>
          <a:bodyPr/>
          <a:lstStyle/>
          <a:p>
            <a:pPr>
              <a:defRPr/>
            </a:pPr>
            <a:r>
              <a:rPr lang="en-US" altLang="en-US"/>
              <a:t>Merge Sort</a:t>
            </a:r>
          </a:p>
        </p:txBody>
      </p:sp>
      <p:sp>
        <p:nvSpPr>
          <p:cNvPr id="1638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8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2"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3"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4"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5"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6396" name="Rectangle 14"/>
          <p:cNvSpPr>
            <a:spLocks noGrp="1" noChangeArrowheads="1"/>
          </p:cNvSpPr>
          <p:nvPr>
            <p:ph type="body" idx="1"/>
          </p:nvPr>
        </p:nvSpPr>
        <p:spPr>
          <a:xfrm>
            <a:off x="228600" y="1219200"/>
            <a:ext cx="8763000" cy="4953000"/>
          </a:xfrm>
        </p:spPr>
        <p:txBody>
          <a:bodyPr/>
          <a:lstStyle/>
          <a:p>
            <a:pPr marL="263525" indent="0">
              <a:spcBef>
                <a:spcPct val="0"/>
              </a:spcBef>
              <a:buFont typeface="Monotype Sorts" charset="2"/>
              <a:buNone/>
              <a:defRPr/>
            </a:pPr>
            <a:r>
              <a:rPr lang="en-US" altLang="en-US"/>
              <a:t>mergeSort(list):</a:t>
            </a:r>
          </a:p>
          <a:p>
            <a:pPr marL="263525" indent="0">
              <a:spcBef>
                <a:spcPct val="0"/>
              </a:spcBef>
              <a:buFont typeface="Monotype Sorts" charset="2"/>
              <a:buNone/>
              <a:defRPr/>
            </a:pPr>
            <a:r>
              <a:rPr lang="en-US" altLang="en-US"/>
              <a:t>    firstHalf = mergeSort(firstHalf);</a:t>
            </a:r>
          </a:p>
          <a:p>
            <a:pPr marL="263525" indent="0">
              <a:spcBef>
                <a:spcPct val="0"/>
              </a:spcBef>
              <a:buFont typeface="Monotype Sorts" charset="2"/>
              <a:buNone/>
              <a:defRPr/>
            </a:pPr>
            <a:r>
              <a:rPr lang="en-US" altLang="en-US"/>
              <a:t>    secondHalf = mergeSort(secondHalf);</a:t>
            </a:r>
          </a:p>
          <a:p>
            <a:pPr marL="263525" indent="0">
              <a:spcBef>
                <a:spcPct val="0"/>
              </a:spcBef>
              <a:buFont typeface="Monotype Sorts" charset="2"/>
              <a:buNone/>
              <a:defRPr/>
            </a:pPr>
            <a:r>
              <a:rPr lang="en-US" altLang="en-US"/>
              <a:t>    list = merge(firstHalf, secondHalf);</a:t>
            </a:r>
          </a:p>
          <a:p>
            <a:pPr marL="263525" indent="0">
              <a:spcBef>
                <a:spcPct val="0"/>
              </a:spcBef>
              <a:buFont typeface="Monotype Sorts" charset="2"/>
              <a:buNone/>
              <a:defRPr/>
            </a:pPr>
            <a:endParaRPr lang="en-US" alt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FC953F75-0104-3945-83FD-7F60CA86953C}" type="slidenum">
              <a:rPr lang="en-US" altLang="en-US" sz="1400" smtClean="0"/>
              <a:pPr>
                <a:spcBef>
                  <a:spcPct val="0"/>
                </a:spcBef>
                <a:buClrTx/>
                <a:buSzTx/>
                <a:buFontTx/>
                <a:buNone/>
                <a:defRPr/>
              </a:pPr>
              <a:t>15</a:t>
            </a:fld>
            <a:endParaRPr lang="en-US" altLang="en-US" sz="1400" smtClean="0"/>
          </a:p>
        </p:txBody>
      </p:sp>
      <p:sp>
        <p:nvSpPr>
          <p:cNvPr id="17411" name="Rectangle 2"/>
          <p:cNvSpPr>
            <a:spLocks noGrp="1" noChangeArrowheads="1"/>
          </p:cNvSpPr>
          <p:nvPr>
            <p:ph type="title"/>
          </p:nvPr>
        </p:nvSpPr>
        <p:spPr>
          <a:xfrm>
            <a:off x="685800" y="228600"/>
            <a:ext cx="7772400" cy="685800"/>
          </a:xfrm>
        </p:spPr>
        <p:txBody>
          <a:bodyPr/>
          <a:lstStyle/>
          <a:p>
            <a:pPr>
              <a:defRPr/>
            </a:pPr>
            <a:r>
              <a:rPr lang="en-US" altLang="en-US"/>
              <a:t>Merge Two Sorted Lists</a:t>
            </a:r>
          </a:p>
        </p:txBody>
      </p:sp>
      <p:sp>
        <p:nvSpPr>
          <p:cNvPr id="17412"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4"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5"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6"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7"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8"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19"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7420" name="Rectangle 15"/>
          <p:cNvSpPr>
            <a:spLocks noChangeArrowheads="1"/>
          </p:cNvSpPr>
          <p:nvPr/>
        </p:nvSpPr>
        <p:spPr bwMode="auto">
          <a:xfrm>
            <a:off x="0" y="23812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29708" name="Object 14"/>
          <p:cNvGraphicFramePr>
            <a:graphicFrameLocks noChangeAspect="1"/>
          </p:cNvGraphicFramePr>
          <p:nvPr/>
        </p:nvGraphicFramePr>
        <p:xfrm>
          <a:off x="0" y="1600200"/>
          <a:ext cx="9144000" cy="3478213"/>
        </p:xfrm>
        <a:graphic>
          <a:graphicData uri="http://schemas.openxmlformats.org/presentationml/2006/ole">
            <mc:AlternateContent xmlns:mc="http://schemas.openxmlformats.org/markup-compatibility/2006">
              <mc:Choice xmlns:v="urn:schemas-microsoft-com:vml" Requires="v">
                <p:oleObj spid="_x0000_s29713" name="Picture" r:id="rId3" imgW="5511800" imgH="2095500" progId="Word.Picture.8">
                  <p:embed/>
                </p:oleObj>
              </mc:Choice>
              <mc:Fallback>
                <p:oleObj name="Picture" r:id="rId3" imgW="5511800" imgH="2095500" progId="Word.Picture.8">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00200"/>
                        <a:ext cx="9144000" cy="347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9709" name="AutoShape 19">
            <a:hlinkClick r:id="rId5" highlightClick="1"/>
          </p:cNvPr>
          <p:cNvSpPr>
            <a:spLocks noChangeArrowheads="1"/>
          </p:cNvSpPr>
          <p:nvPr/>
        </p:nvSpPr>
        <p:spPr bwMode="auto">
          <a:xfrm>
            <a:off x="1600200" y="5265738"/>
            <a:ext cx="468313" cy="576262"/>
          </a:xfrm>
          <a:prstGeom prst="actionButtonDocumen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17423" name="Rectangle 2"/>
          <p:cNvSpPr txBox="1">
            <a:spLocks noChangeArrowheads="1"/>
          </p:cNvSpPr>
          <p:nvPr/>
        </p:nvSpPr>
        <p:spPr bwMode="auto">
          <a:xfrm>
            <a:off x="1295400" y="5410200"/>
            <a:ext cx="77724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defRPr/>
            </a:pPr>
            <a:r>
              <a:rPr lang="en-US" altLang="en-US" sz="2800" smtClean="0">
                <a:solidFill>
                  <a:schemeClr val="tx2"/>
                </a:solidFill>
              </a:rPr>
              <a:t>Animation for Merging Two Sorted Lists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C61ED01-EDD5-5042-8C46-FCFE4420678D}" type="slidenum">
              <a:rPr lang="en-US" altLang="en-US" sz="1400" smtClean="0"/>
              <a:pPr>
                <a:spcBef>
                  <a:spcPct val="0"/>
                </a:spcBef>
                <a:buClrTx/>
                <a:buSzTx/>
                <a:buFontTx/>
                <a:buNone/>
                <a:defRPr/>
              </a:pPr>
              <a:t>16</a:t>
            </a:fld>
            <a:endParaRPr lang="en-US" altLang="en-US" sz="1400" smtClean="0"/>
          </a:p>
        </p:txBody>
      </p:sp>
      <p:sp>
        <p:nvSpPr>
          <p:cNvPr id="18435" name="Rectangle 2"/>
          <p:cNvSpPr>
            <a:spLocks noGrp="1" noChangeArrowheads="1"/>
          </p:cNvSpPr>
          <p:nvPr>
            <p:ph type="title"/>
          </p:nvPr>
        </p:nvSpPr>
        <p:spPr>
          <a:xfrm>
            <a:off x="685800" y="228600"/>
            <a:ext cx="7772400" cy="685800"/>
          </a:xfrm>
        </p:spPr>
        <p:txBody>
          <a:bodyPr/>
          <a:lstStyle/>
          <a:p>
            <a:pPr>
              <a:defRPr/>
            </a:pPr>
            <a:r>
              <a:rPr lang="en-US" altLang="en-US"/>
              <a:t>Merge Sort Time</a:t>
            </a:r>
          </a:p>
        </p:txBody>
      </p:sp>
      <p:sp>
        <p:nvSpPr>
          <p:cNvPr id="1843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3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3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39"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40"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41"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42"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43"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8444" name="Rectangle 26"/>
          <p:cNvSpPr>
            <a:spLocks noGrp="1" noChangeArrowheads="1"/>
          </p:cNvSpPr>
          <p:nvPr>
            <p:ph type="body" idx="1"/>
          </p:nvPr>
        </p:nvSpPr>
        <p:spPr>
          <a:xfrm>
            <a:off x="228600" y="1219200"/>
            <a:ext cx="8763000" cy="4953000"/>
          </a:xfrm>
        </p:spPr>
        <p:txBody>
          <a:bodyPr/>
          <a:lstStyle/>
          <a:p>
            <a:pPr marL="263525" indent="0">
              <a:spcBef>
                <a:spcPct val="0"/>
              </a:spcBef>
              <a:buFont typeface="Monotype Sorts" charset="2"/>
              <a:buNone/>
              <a:defRPr/>
            </a:pPr>
            <a:r>
              <a:rPr lang="en-US" altLang="en-US"/>
              <a:t>Let </a:t>
            </a:r>
            <a:r>
              <a:rPr lang="en-US" altLang="en-US" i="1"/>
              <a:t>T(n)</a:t>
            </a:r>
            <a:r>
              <a:rPr lang="en-US" altLang="en-US"/>
              <a:t> denote the time required for sorting an array of  </a:t>
            </a:r>
            <a:r>
              <a:rPr lang="en-US" altLang="en-US" i="1"/>
              <a:t>n</a:t>
            </a:r>
            <a:r>
              <a:rPr lang="en-US" altLang="en-US"/>
              <a:t> elements using merge sort. Without loss of generality, assume </a:t>
            </a:r>
            <a:r>
              <a:rPr lang="en-US" altLang="en-US" i="1"/>
              <a:t>n</a:t>
            </a:r>
            <a:r>
              <a:rPr lang="en-US" altLang="en-US"/>
              <a:t> is a power of 2. The merge sort algorithm splits the array into two subarrays, sorts the subarrays using the same algorithm recursively, and then merges the subarrays. So, </a:t>
            </a:r>
          </a:p>
        </p:txBody>
      </p:sp>
      <p:sp>
        <p:nvSpPr>
          <p:cNvPr id="18445" name="Rectangle 3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30733" name="Object 30"/>
          <p:cNvGraphicFramePr>
            <a:graphicFrameLocks noChangeAspect="1"/>
          </p:cNvGraphicFramePr>
          <p:nvPr/>
        </p:nvGraphicFramePr>
        <p:xfrm>
          <a:off x="1524000" y="4611688"/>
          <a:ext cx="3886200" cy="646112"/>
        </p:xfrm>
        <a:graphic>
          <a:graphicData uri="http://schemas.openxmlformats.org/presentationml/2006/ole">
            <mc:AlternateContent xmlns:mc="http://schemas.openxmlformats.org/markup-compatibility/2006">
              <mc:Choice xmlns:v="urn:schemas-microsoft-com:vml" Requires="v">
                <p:oleObj spid="_x0000_s30739" name="Equation" r:id="rId3" imgW="2005729" imgH="393529" progId="Equation.3">
                  <p:embed/>
                </p:oleObj>
              </mc:Choice>
              <mc:Fallback>
                <p:oleObj name="Equation" r:id="rId3" imgW="2005729" imgH="393529" progId="Equation.3">
                  <p:embed/>
                  <p:pic>
                    <p:nvPicPr>
                      <p:cNvPr id="0" name="Object 3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611688"/>
                        <a:ext cx="38862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0734" name="Object 32"/>
          <p:cNvGraphicFramePr>
            <a:graphicFrameLocks noChangeAspect="1"/>
          </p:cNvGraphicFramePr>
          <p:nvPr/>
        </p:nvGraphicFramePr>
        <p:xfrm>
          <a:off x="3581400" y="5638800"/>
          <a:ext cx="3224213" cy="646113"/>
        </p:xfrm>
        <a:graphic>
          <a:graphicData uri="http://schemas.openxmlformats.org/presentationml/2006/ole">
            <mc:AlternateContent xmlns:mc="http://schemas.openxmlformats.org/markup-compatibility/2006">
              <mc:Choice xmlns:v="urn:schemas-microsoft-com:vml" Requires="v">
                <p:oleObj spid="_x0000_s30740" name="Equation" r:id="rId5" imgW="1663700" imgH="393700" progId="Equation.3">
                  <p:embed/>
                </p:oleObj>
              </mc:Choice>
              <mc:Fallback>
                <p:oleObj name="Equation" r:id="rId5" imgW="1663700" imgH="393700" progId="Equation.3">
                  <p:embed/>
                  <p:pic>
                    <p:nvPicPr>
                      <p:cNvPr id="0" name="Object 3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5638800"/>
                        <a:ext cx="3224213"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91E35D1-C8D2-5B4A-9057-238452C97E66}" type="slidenum">
              <a:rPr lang="en-US" altLang="en-US" sz="1400" smtClean="0"/>
              <a:pPr>
                <a:spcBef>
                  <a:spcPct val="0"/>
                </a:spcBef>
                <a:buClrTx/>
                <a:buSzTx/>
                <a:buFontTx/>
                <a:buNone/>
                <a:defRPr/>
              </a:pPr>
              <a:t>17</a:t>
            </a:fld>
            <a:endParaRPr lang="en-US" altLang="en-US" sz="1400" smtClean="0"/>
          </a:p>
        </p:txBody>
      </p:sp>
      <p:sp>
        <p:nvSpPr>
          <p:cNvPr id="19459" name="Rectangle 2"/>
          <p:cNvSpPr>
            <a:spLocks noGrp="1" noChangeArrowheads="1"/>
          </p:cNvSpPr>
          <p:nvPr>
            <p:ph type="title"/>
          </p:nvPr>
        </p:nvSpPr>
        <p:spPr>
          <a:xfrm>
            <a:off x="685800" y="228600"/>
            <a:ext cx="7772400" cy="685800"/>
          </a:xfrm>
        </p:spPr>
        <p:txBody>
          <a:bodyPr/>
          <a:lstStyle/>
          <a:p>
            <a:pPr>
              <a:defRPr/>
            </a:pPr>
            <a:r>
              <a:rPr lang="en-US" altLang="en-US"/>
              <a:t>Merge Sort Time</a:t>
            </a:r>
          </a:p>
        </p:txBody>
      </p:sp>
      <p:sp>
        <p:nvSpPr>
          <p:cNvPr id="19460"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3"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4"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5"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6"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7"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68" name="Rectangle 11"/>
          <p:cNvSpPr>
            <a:spLocks noGrp="1" noChangeArrowheads="1"/>
          </p:cNvSpPr>
          <p:nvPr>
            <p:ph type="body" idx="1"/>
          </p:nvPr>
        </p:nvSpPr>
        <p:spPr>
          <a:xfrm>
            <a:off x="228600" y="1066800"/>
            <a:ext cx="8610600" cy="3048000"/>
          </a:xfrm>
        </p:spPr>
        <p:txBody>
          <a:bodyPr/>
          <a:lstStyle/>
          <a:p>
            <a:pPr marL="263525" indent="0">
              <a:lnSpc>
                <a:spcPct val="80000"/>
              </a:lnSpc>
              <a:spcBef>
                <a:spcPct val="0"/>
              </a:spcBef>
              <a:buFont typeface="Monotype Sorts" charset="2"/>
              <a:buNone/>
              <a:defRPr/>
            </a:pPr>
            <a:r>
              <a:rPr lang="en-US" altLang="en-US"/>
              <a:t>The first </a:t>
            </a:r>
            <a:r>
              <a:rPr lang="en-US" altLang="en-US" i="1"/>
              <a:t>T(n/2)</a:t>
            </a:r>
            <a:r>
              <a:rPr lang="en-US" altLang="en-US"/>
              <a:t> is the time for sorting the first half of the array and the second </a:t>
            </a:r>
            <a:r>
              <a:rPr lang="en-US" altLang="en-US" i="1"/>
              <a:t>T(n/2)</a:t>
            </a:r>
            <a:r>
              <a:rPr lang="en-US" altLang="en-US"/>
              <a:t> is the time for sorting the second half. To merge two subarrays, it takes at most </a:t>
            </a:r>
            <a:r>
              <a:rPr lang="en-US" altLang="en-US" i="1"/>
              <a:t>n-1</a:t>
            </a:r>
            <a:r>
              <a:rPr lang="en-US" altLang="en-US"/>
              <a:t> comparisons to compare the elements from the two subarrays and </a:t>
            </a:r>
            <a:r>
              <a:rPr lang="en-US" altLang="en-US" i="1"/>
              <a:t>n</a:t>
            </a:r>
            <a:r>
              <a:rPr lang="en-US" altLang="en-US"/>
              <a:t> moves to move elements to the temporary array. So, the total time is </a:t>
            </a:r>
            <a:r>
              <a:rPr lang="en-US" altLang="en-US" i="1"/>
              <a:t>2n-1</a:t>
            </a:r>
            <a:r>
              <a:rPr lang="en-US" altLang="en-US"/>
              <a:t>. Therefore,</a:t>
            </a:r>
          </a:p>
        </p:txBody>
      </p:sp>
      <p:sp>
        <p:nvSpPr>
          <p:cNvPr id="19469" name="Rectangle 12"/>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19470" name="Rectangle 15"/>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31758" name="Object 14"/>
          <p:cNvGraphicFramePr>
            <a:graphicFrameLocks noChangeAspect="1"/>
          </p:cNvGraphicFramePr>
          <p:nvPr/>
        </p:nvGraphicFramePr>
        <p:xfrm>
          <a:off x="1087438" y="4279900"/>
          <a:ext cx="6969125" cy="1990725"/>
        </p:xfrm>
        <a:graphic>
          <a:graphicData uri="http://schemas.openxmlformats.org/presentationml/2006/ole">
            <mc:AlternateContent xmlns:mc="http://schemas.openxmlformats.org/markup-compatibility/2006">
              <mc:Choice xmlns:v="urn:schemas-microsoft-com:vml" Requires="v">
                <p:oleObj spid="_x0000_s31761" name="Equation" r:id="rId3" imgW="4813300" imgH="1447800" progId="Equation.3">
                  <p:embed/>
                </p:oleObj>
              </mc:Choice>
              <mc:Fallback>
                <p:oleObj name="Equation" r:id="rId3" imgW="4813300" imgH="1447800" progId="Equation.3">
                  <p:embed/>
                  <p:pic>
                    <p:nvPicPr>
                      <p:cNvPr id="0" name="Object 1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7438" y="4279900"/>
                        <a:ext cx="6969125" cy="199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865A034A-4C9F-1045-9D73-031EF5F86D91}" type="slidenum">
              <a:rPr lang="en-US" altLang="en-US" sz="1400" smtClean="0"/>
              <a:pPr>
                <a:spcBef>
                  <a:spcPct val="0"/>
                </a:spcBef>
                <a:buClrTx/>
                <a:buSzTx/>
                <a:buFontTx/>
                <a:buNone/>
                <a:defRPr/>
              </a:pPr>
              <a:t>18</a:t>
            </a:fld>
            <a:endParaRPr lang="en-US" altLang="en-US" sz="1400" smtClean="0"/>
          </a:p>
        </p:txBody>
      </p:sp>
      <p:sp>
        <p:nvSpPr>
          <p:cNvPr id="20483" name="Rectangle 2"/>
          <p:cNvSpPr>
            <a:spLocks noGrp="1" noChangeArrowheads="1"/>
          </p:cNvSpPr>
          <p:nvPr>
            <p:ph type="title"/>
          </p:nvPr>
        </p:nvSpPr>
        <p:spPr>
          <a:xfrm>
            <a:off x="685800" y="228600"/>
            <a:ext cx="7772400" cy="685800"/>
          </a:xfrm>
        </p:spPr>
        <p:txBody>
          <a:bodyPr/>
          <a:lstStyle/>
          <a:p>
            <a:pPr>
              <a:defRPr/>
            </a:pPr>
            <a:r>
              <a:rPr lang="en-US" altLang="en-US"/>
              <a:t>Quick Sort</a:t>
            </a:r>
          </a:p>
        </p:txBody>
      </p:sp>
      <p:sp>
        <p:nvSpPr>
          <p:cNvPr id="20484" name="Rectangle 3"/>
          <p:cNvSpPr>
            <a:spLocks noGrp="1" noChangeArrowheads="1"/>
          </p:cNvSpPr>
          <p:nvPr>
            <p:ph type="body" idx="1"/>
          </p:nvPr>
        </p:nvSpPr>
        <p:spPr>
          <a:xfrm>
            <a:off x="228600" y="1066800"/>
            <a:ext cx="8763000" cy="5105400"/>
          </a:xfrm>
        </p:spPr>
        <p:txBody>
          <a:bodyPr/>
          <a:lstStyle/>
          <a:p>
            <a:pPr marL="0" indent="0">
              <a:spcBef>
                <a:spcPct val="0"/>
              </a:spcBef>
              <a:buFont typeface="Monotype Sorts" charset="2"/>
              <a:buNone/>
              <a:defRPr/>
            </a:pPr>
            <a:r>
              <a:rPr lang="en-US" altLang="en-US"/>
              <a:t>Quick sort, developed by C. A. R. Hoare (1962), works as follows: The algorithm selects an element, called the </a:t>
            </a:r>
            <a:r>
              <a:rPr lang="en-US" altLang="en-US" i="1"/>
              <a:t>pivot</a:t>
            </a:r>
            <a:r>
              <a:rPr lang="en-US" altLang="en-US"/>
              <a:t>, in the array. Divide the array into two parts such that all the elements in the first part are less than or equal to the pivot and all the elements in the second part are greater than the pivot. Recursively apply the quick sort algorithm to the first part and then the second part. </a:t>
            </a:r>
          </a:p>
        </p:txBody>
      </p:sp>
      <p:sp>
        <p:nvSpPr>
          <p:cNvPr id="2048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048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048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0488" name="Rectangle 7"/>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EB307E58-048E-6144-8247-34C69772394D}" type="slidenum">
              <a:rPr lang="en-US" altLang="en-US" sz="1400" smtClean="0"/>
              <a:pPr>
                <a:spcBef>
                  <a:spcPct val="0"/>
                </a:spcBef>
                <a:buClrTx/>
                <a:buSzTx/>
                <a:buFontTx/>
                <a:buNone/>
                <a:defRPr/>
              </a:pPr>
              <a:t>19</a:t>
            </a:fld>
            <a:endParaRPr lang="en-US" altLang="en-US" sz="1400" smtClean="0"/>
          </a:p>
        </p:txBody>
      </p:sp>
      <p:sp>
        <p:nvSpPr>
          <p:cNvPr id="21507" name="Rectangle 2"/>
          <p:cNvSpPr>
            <a:spLocks noGrp="1" noChangeArrowheads="1"/>
          </p:cNvSpPr>
          <p:nvPr>
            <p:ph type="title"/>
          </p:nvPr>
        </p:nvSpPr>
        <p:spPr>
          <a:xfrm>
            <a:off x="685800" y="228600"/>
            <a:ext cx="7772400" cy="685800"/>
          </a:xfrm>
        </p:spPr>
        <p:txBody>
          <a:bodyPr/>
          <a:lstStyle/>
          <a:p>
            <a:pPr>
              <a:defRPr/>
            </a:pPr>
            <a:r>
              <a:rPr lang="en-US" altLang="en-US"/>
              <a:t>Quick Sort</a:t>
            </a:r>
          </a:p>
        </p:txBody>
      </p:sp>
      <p:sp>
        <p:nvSpPr>
          <p:cNvPr id="2150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150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151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151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1512" name="Rectangle 7"/>
          <p:cNvSpPr>
            <a:spLocks noChangeArrowheads="1"/>
          </p:cNvSpPr>
          <p:nvPr/>
        </p:nvSpPr>
        <p:spPr bwMode="auto">
          <a:xfrm>
            <a:off x="0" y="1573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33800" name="Object 8"/>
          <p:cNvGraphicFramePr>
            <a:graphicFrameLocks noChangeAspect="1"/>
          </p:cNvGraphicFramePr>
          <p:nvPr/>
        </p:nvGraphicFramePr>
        <p:xfrm>
          <a:off x="990600" y="1066800"/>
          <a:ext cx="6858000" cy="5122863"/>
        </p:xfrm>
        <a:graphic>
          <a:graphicData uri="http://schemas.openxmlformats.org/presentationml/2006/ole">
            <mc:AlternateContent xmlns:mc="http://schemas.openxmlformats.org/markup-compatibility/2006">
              <mc:Choice xmlns:v="urn:schemas-microsoft-com:vml" Requires="v">
                <p:oleObj spid="_x0000_s33803" name="Picture" r:id="rId3" imgW="4965700" imgH="3708400" progId="Word.Picture.8">
                  <p:embed/>
                </p:oleObj>
              </mc:Choice>
              <mc:Fallback>
                <p:oleObj name="Picture" r:id="rId3" imgW="4965700" imgH="3708400" progId="Word.Picture.8">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90600" y="1066800"/>
                        <a:ext cx="6858000" cy="5122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864BEF60-FA01-9443-9284-579FE916AAD1}" type="slidenum">
              <a:rPr lang="en-US" altLang="en-US" sz="1400" smtClean="0"/>
              <a:pPr>
                <a:spcBef>
                  <a:spcPct val="0"/>
                </a:spcBef>
                <a:buClrTx/>
                <a:buSzTx/>
                <a:buFontTx/>
                <a:buNone/>
                <a:defRPr/>
              </a:pPr>
              <a:t>2</a:t>
            </a:fld>
            <a:endParaRPr lang="en-US" altLang="en-US" sz="1400" smtClean="0"/>
          </a:p>
        </p:txBody>
      </p:sp>
      <p:sp>
        <p:nvSpPr>
          <p:cNvPr id="4099" name="Rectangle 2"/>
          <p:cNvSpPr>
            <a:spLocks noGrp="1" noChangeArrowheads="1"/>
          </p:cNvSpPr>
          <p:nvPr>
            <p:ph type="title"/>
          </p:nvPr>
        </p:nvSpPr>
        <p:spPr>
          <a:xfrm>
            <a:off x="685800" y="152400"/>
            <a:ext cx="7772400" cy="457200"/>
          </a:xfrm>
        </p:spPr>
        <p:txBody>
          <a:bodyPr/>
          <a:lstStyle/>
          <a:p>
            <a:pPr>
              <a:defRPr/>
            </a:pPr>
            <a:r>
              <a:rPr lang="en-US" altLang="en-US"/>
              <a:t>Objectives</a:t>
            </a:r>
          </a:p>
        </p:txBody>
      </p:sp>
      <p:sp>
        <p:nvSpPr>
          <p:cNvPr id="4100" name="Rectangle 3"/>
          <p:cNvSpPr>
            <a:spLocks noGrp="1" noChangeArrowheads="1"/>
          </p:cNvSpPr>
          <p:nvPr>
            <p:ph type="body" idx="1"/>
          </p:nvPr>
        </p:nvSpPr>
        <p:spPr>
          <a:xfrm>
            <a:off x="228600" y="914400"/>
            <a:ext cx="8686800" cy="5486400"/>
          </a:xfrm>
        </p:spPr>
        <p:txBody>
          <a:bodyPr/>
          <a:lstStyle/>
          <a:p>
            <a:pPr>
              <a:defRPr/>
            </a:pPr>
            <a:r>
              <a:rPr lang="en-US" altLang="en-US" sz="2400"/>
              <a:t>To study and analyze time complexity of various sorting algorithms (§§23.2–23.7).</a:t>
            </a:r>
          </a:p>
          <a:p>
            <a:pPr>
              <a:defRPr/>
            </a:pPr>
            <a:r>
              <a:rPr lang="en-US" altLang="en-US" sz="2400"/>
              <a:t>To design, implement, and analyze insertion sort (§23.2).</a:t>
            </a:r>
          </a:p>
          <a:p>
            <a:pPr>
              <a:defRPr/>
            </a:pPr>
            <a:r>
              <a:rPr lang="en-US" altLang="en-US" sz="2400"/>
              <a:t>To design, implement, and analyze bubble sort (§23.3).</a:t>
            </a:r>
          </a:p>
          <a:p>
            <a:pPr>
              <a:defRPr/>
            </a:pPr>
            <a:r>
              <a:rPr lang="en-US" altLang="en-US" sz="2400"/>
              <a:t>To design, implement, and analyze merge sort (§23.4).</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3FC22FDC-2E9A-9046-B054-82338D172FA5}" type="slidenum">
              <a:rPr lang="en-US" altLang="en-US" sz="1400" smtClean="0"/>
              <a:pPr>
                <a:spcBef>
                  <a:spcPct val="0"/>
                </a:spcBef>
                <a:buClrTx/>
                <a:buSzTx/>
                <a:buFontTx/>
                <a:buNone/>
                <a:defRPr/>
              </a:pPr>
              <a:t>20</a:t>
            </a:fld>
            <a:endParaRPr lang="en-US" altLang="en-US" sz="1400" smtClean="0"/>
          </a:p>
        </p:txBody>
      </p:sp>
      <p:sp>
        <p:nvSpPr>
          <p:cNvPr id="22531" name="Rectangle 2"/>
          <p:cNvSpPr>
            <a:spLocks noGrp="1" noChangeArrowheads="1"/>
          </p:cNvSpPr>
          <p:nvPr>
            <p:ph type="title"/>
          </p:nvPr>
        </p:nvSpPr>
        <p:spPr>
          <a:xfrm>
            <a:off x="533400" y="228600"/>
            <a:ext cx="2362200" cy="685800"/>
          </a:xfrm>
        </p:spPr>
        <p:txBody>
          <a:bodyPr/>
          <a:lstStyle/>
          <a:p>
            <a:pPr>
              <a:defRPr/>
            </a:pPr>
            <a:r>
              <a:rPr lang="en-US" altLang="en-US"/>
              <a:t>Partition</a:t>
            </a:r>
          </a:p>
        </p:txBody>
      </p:sp>
      <p:sp>
        <p:nvSpPr>
          <p:cNvPr id="2253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2533"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253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2535" name="Rectangle 7"/>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2536" name="Rectangle 10"/>
          <p:cNvSpPr>
            <a:spLocks noChangeArrowheads="1"/>
          </p:cNvSpPr>
          <p:nvPr/>
        </p:nvSpPr>
        <p:spPr bwMode="auto">
          <a:xfrm>
            <a:off x="0" y="15732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2537" name="Rectangle 12"/>
          <p:cNvSpPr>
            <a:spLocks noChangeArrowheads="1"/>
          </p:cNvSpPr>
          <p:nvPr/>
        </p:nvSpPr>
        <p:spPr bwMode="auto">
          <a:xfrm>
            <a:off x="0" y="723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34825" name="Object 11"/>
          <p:cNvGraphicFramePr>
            <a:graphicFrameLocks noChangeAspect="1"/>
          </p:cNvGraphicFramePr>
          <p:nvPr/>
        </p:nvGraphicFramePr>
        <p:xfrm>
          <a:off x="3200400" y="381000"/>
          <a:ext cx="5232400" cy="5943600"/>
        </p:xfrm>
        <a:graphic>
          <a:graphicData uri="http://schemas.openxmlformats.org/presentationml/2006/ole">
            <mc:AlternateContent xmlns:mc="http://schemas.openxmlformats.org/markup-compatibility/2006">
              <mc:Choice xmlns:v="urn:schemas-microsoft-com:vml" Requires="v">
                <p:oleObj spid="_x0000_s34832" name="Picture" r:id="rId3" imgW="4762500" imgH="5410200" progId="Word.Picture.8">
                  <p:embed/>
                </p:oleObj>
              </mc:Choice>
              <mc:Fallback>
                <p:oleObj name="Picture" r:id="rId3" imgW="4762500" imgH="5410200" progId="Word.Picture.8">
                  <p:embed/>
                  <p:pic>
                    <p:nvPicPr>
                      <p:cNvPr id="0" name="Object 1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381000"/>
                        <a:ext cx="5232400" cy="594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4826" name="AutoShape 15">
            <a:hlinkClick r:id="rId5" highlightClick="1"/>
          </p:cNvPr>
          <p:cNvSpPr>
            <a:spLocks noChangeArrowheads="1"/>
          </p:cNvSpPr>
          <p:nvPr/>
        </p:nvSpPr>
        <p:spPr bwMode="auto">
          <a:xfrm>
            <a:off x="665163" y="1284288"/>
            <a:ext cx="468312" cy="577850"/>
          </a:xfrm>
          <a:prstGeom prst="actionButtonDocumen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
        <p:nvSpPr>
          <p:cNvPr id="22540" name="Rectangle 2"/>
          <p:cNvSpPr txBox="1">
            <a:spLocks noChangeArrowheads="1"/>
          </p:cNvSpPr>
          <p:nvPr/>
        </p:nvSpPr>
        <p:spPr bwMode="auto">
          <a:xfrm>
            <a:off x="744538" y="1284288"/>
            <a:ext cx="2362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defRPr/>
            </a:pPr>
            <a:r>
              <a:rPr lang="en-US" altLang="en-US" sz="2000" smtClean="0">
                <a:solidFill>
                  <a:schemeClr val="tx2"/>
                </a:solidFill>
              </a:rPr>
              <a:t>Animation for partition</a:t>
            </a:r>
          </a:p>
        </p:txBody>
      </p:sp>
      <p:sp>
        <p:nvSpPr>
          <p:cNvPr id="34828" name="AutoShape 10">
            <a:hlinkClick r:id="rId6" action="ppaction://program" highlightClick="1"/>
          </p:cNvPr>
          <p:cNvSpPr>
            <a:spLocks noChangeArrowheads="1"/>
          </p:cNvSpPr>
          <p:nvPr/>
        </p:nvSpPr>
        <p:spPr bwMode="auto">
          <a:xfrm>
            <a:off x="2103438" y="5778500"/>
            <a:ext cx="698500" cy="381000"/>
          </a:xfrm>
          <a:prstGeom prst="actionButtonBlank">
            <a:avLst/>
          </a:prstGeom>
          <a:solidFill>
            <a:srgbClr val="38A1BA"/>
          </a:solidFill>
          <a:ln>
            <a:noFill/>
          </a:ln>
          <a:effectLst>
            <a:prstShdw prst="shdw17" dist="17961" dir="2700000">
              <a:srgbClr val="226170">
                <a:alpha val="74997"/>
              </a:srgbClr>
            </a:prstShdw>
          </a:effectLst>
          <a:extLst>
            <a:ext uri="{91240B29-F687-4F45-9708-019B960494DF}">
              <a14:hiddenLine xmlns:a14="http://schemas.microsoft.com/office/drawing/2010/main" w="19050">
                <a:solidFill>
                  <a:schemeClr val="tx1"/>
                </a:solidFill>
                <a:miter lim="800000"/>
                <a:headEnd type="none" w="sm" len="sm"/>
                <a:tailEnd type="none" w="sm" len="sm"/>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latin typeface="Book Antiqua" charset="0"/>
              </a:rPr>
              <a:t>Run</a:t>
            </a:r>
            <a:endParaRPr lang="en-US" altLang="en-US" sz="1800"/>
          </a:p>
        </p:txBody>
      </p:sp>
      <p:sp>
        <p:nvSpPr>
          <p:cNvPr id="34829" name="Rectangle 16">
            <a:hlinkClick r:id="rId7"/>
          </p:cNvPr>
          <p:cNvSpPr>
            <a:spLocks noChangeArrowheads="1"/>
          </p:cNvSpPr>
          <p:nvPr/>
        </p:nvSpPr>
        <p:spPr bwMode="auto">
          <a:xfrm>
            <a:off x="307975" y="5792788"/>
            <a:ext cx="1649413" cy="381000"/>
          </a:xfrm>
          <a:prstGeom prst="rect">
            <a:avLst/>
          </a:prstGeom>
          <a:solidFill>
            <a:srgbClr val="92D050"/>
          </a:solidFill>
          <a:ln>
            <a:noFill/>
          </a:ln>
          <a:extLst>
            <a:ext uri="{91240B29-F687-4F45-9708-019B960494DF}">
              <a14:hiddenLine xmlns:a14="http://schemas.microsoft.com/office/drawing/2010/main" w="12700">
                <a:solidFill>
                  <a:srgbClr val="000000"/>
                </a:solidFill>
                <a:round/>
                <a:headEnd type="none" w="sm" len="sm"/>
                <a:tailEnd type="none" w="sm" len="sm"/>
              </a14:hiddenLine>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2000"/>
              <a:t>QuickSort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FD079F90-7334-5D4C-B05D-3658846ACBD7}" type="slidenum">
              <a:rPr lang="en-US" altLang="en-US" sz="1400" smtClean="0"/>
              <a:pPr>
                <a:spcBef>
                  <a:spcPct val="0"/>
                </a:spcBef>
                <a:buClrTx/>
                <a:buSzTx/>
                <a:buFontTx/>
                <a:buNone/>
                <a:defRPr/>
              </a:pPr>
              <a:t>21</a:t>
            </a:fld>
            <a:endParaRPr lang="en-US" altLang="en-US" sz="1400" smtClean="0"/>
          </a:p>
        </p:txBody>
      </p:sp>
      <p:sp>
        <p:nvSpPr>
          <p:cNvPr id="23555" name="Rectangle 2"/>
          <p:cNvSpPr>
            <a:spLocks noGrp="1" noChangeArrowheads="1"/>
          </p:cNvSpPr>
          <p:nvPr>
            <p:ph type="title"/>
          </p:nvPr>
        </p:nvSpPr>
        <p:spPr>
          <a:xfrm>
            <a:off x="685800" y="228600"/>
            <a:ext cx="7772400" cy="685800"/>
          </a:xfrm>
        </p:spPr>
        <p:txBody>
          <a:bodyPr/>
          <a:lstStyle/>
          <a:p>
            <a:pPr>
              <a:defRPr/>
            </a:pPr>
            <a:r>
              <a:rPr lang="en-US" altLang="en-US"/>
              <a:t>Quick Sort Time</a:t>
            </a:r>
          </a:p>
        </p:txBody>
      </p:sp>
      <p:sp>
        <p:nvSpPr>
          <p:cNvPr id="23556"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5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58"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59"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0"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1"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2"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3"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4" name="Rectangle 11"/>
          <p:cNvSpPr>
            <a:spLocks noGrp="1" noChangeArrowheads="1"/>
          </p:cNvSpPr>
          <p:nvPr>
            <p:ph type="body" idx="1"/>
          </p:nvPr>
        </p:nvSpPr>
        <p:spPr>
          <a:xfrm>
            <a:off x="228600" y="1066800"/>
            <a:ext cx="8610600" cy="1600200"/>
          </a:xfrm>
        </p:spPr>
        <p:txBody>
          <a:bodyPr/>
          <a:lstStyle/>
          <a:p>
            <a:pPr marL="263525" indent="0">
              <a:spcBef>
                <a:spcPct val="0"/>
              </a:spcBef>
              <a:buFont typeface="Monotype Sorts" charset="2"/>
              <a:buNone/>
              <a:defRPr/>
            </a:pPr>
            <a:r>
              <a:rPr lang="en-US" altLang="en-US"/>
              <a:t>To partition an array of </a:t>
            </a:r>
            <a:r>
              <a:rPr lang="en-US" altLang="en-US" i="1"/>
              <a:t>n</a:t>
            </a:r>
            <a:r>
              <a:rPr lang="en-US" altLang="en-US"/>
              <a:t> elements, it takes </a:t>
            </a:r>
            <a:r>
              <a:rPr lang="en-US" altLang="en-US" i="1"/>
              <a:t>n-1</a:t>
            </a:r>
            <a:r>
              <a:rPr lang="en-US" altLang="en-US"/>
              <a:t> comparisons and </a:t>
            </a:r>
            <a:r>
              <a:rPr lang="en-US" altLang="en-US" i="1"/>
              <a:t>n</a:t>
            </a:r>
            <a:r>
              <a:rPr lang="en-US" altLang="en-US"/>
              <a:t> moves in the worst case. So, the time required for partition is </a:t>
            </a:r>
            <a:r>
              <a:rPr lang="en-US" altLang="en-US" i="1"/>
              <a:t>O(n)</a:t>
            </a:r>
            <a:r>
              <a:rPr lang="en-US" altLang="en-US"/>
              <a:t>.</a:t>
            </a:r>
          </a:p>
        </p:txBody>
      </p:sp>
      <p:sp>
        <p:nvSpPr>
          <p:cNvPr id="23565" name="Rectangle 12"/>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6" name="Rectangle 13"/>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3567"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9003708F-F15D-7E49-8029-1CDC2B7A507F}" type="slidenum">
              <a:rPr lang="en-US" altLang="en-US" sz="1400" smtClean="0"/>
              <a:pPr>
                <a:spcBef>
                  <a:spcPct val="0"/>
                </a:spcBef>
                <a:buClrTx/>
                <a:buSzTx/>
                <a:buFontTx/>
                <a:buNone/>
                <a:defRPr/>
              </a:pPr>
              <a:t>22</a:t>
            </a:fld>
            <a:endParaRPr lang="en-US" altLang="en-US" sz="1400" smtClean="0"/>
          </a:p>
        </p:txBody>
      </p:sp>
      <p:sp>
        <p:nvSpPr>
          <p:cNvPr id="24579" name="Rectangle 2"/>
          <p:cNvSpPr>
            <a:spLocks noGrp="1" noChangeArrowheads="1"/>
          </p:cNvSpPr>
          <p:nvPr>
            <p:ph type="title"/>
          </p:nvPr>
        </p:nvSpPr>
        <p:spPr/>
        <p:txBody>
          <a:bodyPr/>
          <a:lstStyle/>
          <a:p>
            <a:pPr>
              <a:defRPr/>
            </a:pPr>
            <a:r>
              <a:rPr lang="en-US" altLang="en-US"/>
              <a:t>Worst-Case Time</a:t>
            </a:r>
          </a:p>
        </p:txBody>
      </p:sp>
      <p:sp>
        <p:nvSpPr>
          <p:cNvPr id="24580"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1"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2"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3"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4"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5"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6"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7"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8" name="Rectangle 1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89" name="Rectangle 12"/>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90"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4591" name="Rectangle 16"/>
          <p:cNvSpPr>
            <a:spLocks noChangeArrowheads="1"/>
          </p:cNvSpPr>
          <p:nvPr/>
        </p:nvSpPr>
        <p:spPr bwMode="auto">
          <a:xfrm>
            <a:off x="228600" y="1447800"/>
            <a:ext cx="8610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r>
              <a:rPr lang="en-US" altLang="en-US" smtClean="0"/>
              <a:t>In the worst case, each time the pivot divides the array into one big subarray with the other empty. The size of the big subarray is one less than the one before divided. The algorithm requires     time:</a:t>
            </a:r>
          </a:p>
        </p:txBody>
      </p:sp>
      <p:graphicFrame>
        <p:nvGraphicFramePr>
          <p:cNvPr id="36879" name="Object 17"/>
          <p:cNvGraphicFramePr>
            <a:graphicFrameLocks noChangeAspect="1"/>
          </p:cNvGraphicFramePr>
          <p:nvPr/>
        </p:nvGraphicFramePr>
        <p:xfrm>
          <a:off x="2133600" y="4267200"/>
          <a:ext cx="3048000" cy="336550"/>
        </p:xfrm>
        <a:graphic>
          <a:graphicData uri="http://schemas.openxmlformats.org/presentationml/2006/ole">
            <mc:AlternateContent xmlns:mc="http://schemas.openxmlformats.org/markup-compatibility/2006">
              <mc:Choice xmlns:v="urn:schemas-microsoft-com:vml" Requires="v">
                <p:oleObj spid="_x0000_s36885" name="Equation" r:id="rId3" imgW="2070100" imgH="228600" progId="Equation.3">
                  <p:embed/>
                </p:oleObj>
              </mc:Choice>
              <mc:Fallback>
                <p:oleObj name="Equation" r:id="rId3" imgW="2070100" imgH="228600" progId="Equation.3">
                  <p:embed/>
                  <p:pic>
                    <p:nvPicPr>
                      <p:cNvPr id="0" name="Object 1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33600" y="4267200"/>
                        <a:ext cx="3048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36880" name="Object 18"/>
          <p:cNvGraphicFramePr>
            <a:graphicFrameLocks noChangeAspect="1"/>
          </p:cNvGraphicFramePr>
          <p:nvPr>
            <p:ph idx="1"/>
          </p:nvPr>
        </p:nvGraphicFramePr>
        <p:xfrm>
          <a:off x="7620000" y="3124200"/>
          <a:ext cx="406400" cy="228600"/>
        </p:xfrm>
        <a:graphic>
          <a:graphicData uri="http://schemas.openxmlformats.org/presentationml/2006/ole">
            <mc:AlternateContent xmlns:mc="http://schemas.openxmlformats.org/markup-compatibility/2006">
              <mc:Choice xmlns:v="urn:schemas-microsoft-com:vml" Requires="v">
                <p:oleObj spid="_x0000_s36886" name="Equation" r:id="rId5" imgW="406224" imgH="228501" progId="Equation.3">
                  <p:embed/>
                </p:oleObj>
              </mc:Choice>
              <mc:Fallback>
                <p:oleObj name="Equation" r:id="rId5" imgW="406224" imgH="228501" progId="Equation.3">
                  <p:embed/>
                  <p:pic>
                    <p:nvPicPr>
                      <p:cNvPr id="0" name="Object 1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620000" y="3124200"/>
                        <a:ext cx="406400" cy="228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BA53A7E-2758-9F49-8306-2562725622F0}" type="slidenum">
              <a:rPr lang="en-US" altLang="en-US" sz="1400" smtClean="0"/>
              <a:pPr>
                <a:spcBef>
                  <a:spcPct val="0"/>
                </a:spcBef>
                <a:buClrTx/>
                <a:buSzTx/>
                <a:buFontTx/>
                <a:buNone/>
                <a:defRPr/>
              </a:pPr>
              <a:t>23</a:t>
            </a:fld>
            <a:endParaRPr lang="en-US" altLang="en-US" sz="1400" smtClean="0"/>
          </a:p>
        </p:txBody>
      </p:sp>
      <p:sp>
        <p:nvSpPr>
          <p:cNvPr id="25603" name="Rectangle 2"/>
          <p:cNvSpPr>
            <a:spLocks noGrp="1" noChangeArrowheads="1"/>
          </p:cNvSpPr>
          <p:nvPr>
            <p:ph type="title"/>
          </p:nvPr>
        </p:nvSpPr>
        <p:spPr>
          <a:xfrm>
            <a:off x="685800" y="228600"/>
            <a:ext cx="7772400" cy="685800"/>
          </a:xfrm>
        </p:spPr>
        <p:txBody>
          <a:bodyPr/>
          <a:lstStyle/>
          <a:p>
            <a:pPr>
              <a:defRPr/>
            </a:pPr>
            <a:r>
              <a:rPr lang="en-US" altLang="en-US"/>
              <a:t>Best-Case Time</a:t>
            </a:r>
          </a:p>
        </p:txBody>
      </p:sp>
      <p:sp>
        <p:nvSpPr>
          <p:cNvPr id="25604"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0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06"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07"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08"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09"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10"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11"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12" name="Rectangle 12"/>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13" name="Rectangle 13"/>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14" name="Rectangle 14"/>
          <p:cNvSpPr>
            <a:spLocks noChangeArrowheads="1"/>
          </p:cNvSpPr>
          <p:nvPr/>
        </p:nvSpPr>
        <p:spPr bwMode="auto">
          <a:xfrm>
            <a:off x="304800" y="1219200"/>
            <a:ext cx="86106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r>
              <a:rPr lang="en-US" altLang="en-US" smtClean="0"/>
              <a:t>In the best case, each time the pivot divides the array into two parts of about the same size. Let  </a:t>
            </a:r>
            <a:r>
              <a:rPr lang="en-US" altLang="en-US" i="1" smtClean="0"/>
              <a:t>T(n)</a:t>
            </a:r>
            <a:r>
              <a:rPr lang="en-US" altLang="en-US" smtClean="0"/>
              <a:t> denote the time required for sorting an array of  elements using quick sort. So, </a:t>
            </a:r>
          </a:p>
        </p:txBody>
      </p:sp>
      <p:sp>
        <p:nvSpPr>
          <p:cNvPr id="25615"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5616" name="Rectangle 19"/>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37904" name="Object 18"/>
          <p:cNvGraphicFramePr>
            <a:graphicFrameLocks noChangeAspect="1"/>
          </p:cNvGraphicFramePr>
          <p:nvPr/>
        </p:nvGraphicFramePr>
        <p:xfrm>
          <a:off x="1600200" y="4038600"/>
          <a:ext cx="4419600" cy="793750"/>
        </p:xfrm>
        <a:graphic>
          <a:graphicData uri="http://schemas.openxmlformats.org/presentationml/2006/ole">
            <mc:AlternateContent xmlns:mc="http://schemas.openxmlformats.org/markup-compatibility/2006">
              <mc:Choice xmlns:v="urn:schemas-microsoft-com:vml" Requires="v">
                <p:oleObj spid="_x0000_s37907" name="Equation" r:id="rId3" imgW="2209800" imgH="393700" progId="Equation.3">
                  <p:embed/>
                </p:oleObj>
              </mc:Choice>
              <mc:Fallback>
                <p:oleObj name="Equation" r:id="rId3" imgW="2209800" imgH="393700" progId="Equation.3">
                  <p:embed/>
                  <p:pic>
                    <p:nvPicPr>
                      <p:cNvPr id="0" name="Object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4038600"/>
                        <a:ext cx="4419600" cy="79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1A9972D-F8FA-3945-AAF9-9BBBC8A04BA1}" type="slidenum">
              <a:rPr lang="en-US" altLang="en-US" sz="1400" smtClean="0"/>
              <a:pPr>
                <a:spcBef>
                  <a:spcPct val="0"/>
                </a:spcBef>
                <a:buClrTx/>
                <a:buSzTx/>
                <a:buFontTx/>
                <a:buNone/>
                <a:defRPr/>
              </a:pPr>
              <a:t>24</a:t>
            </a:fld>
            <a:endParaRPr lang="en-US" altLang="en-US" sz="1400" smtClean="0"/>
          </a:p>
        </p:txBody>
      </p:sp>
      <p:sp>
        <p:nvSpPr>
          <p:cNvPr id="26627" name="Rectangle 2"/>
          <p:cNvSpPr>
            <a:spLocks noGrp="1" noChangeArrowheads="1"/>
          </p:cNvSpPr>
          <p:nvPr>
            <p:ph type="title"/>
          </p:nvPr>
        </p:nvSpPr>
        <p:spPr>
          <a:xfrm>
            <a:off x="685800" y="228600"/>
            <a:ext cx="7772400" cy="685800"/>
          </a:xfrm>
        </p:spPr>
        <p:txBody>
          <a:bodyPr/>
          <a:lstStyle/>
          <a:p>
            <a:pPr>
              <a:defRPr/>
            </a:pPr>
            <a:r>
              <a:rPr lang="en-US" altLang="en-US"/>
              <a:t>Average-Case Time</a:t>
            </a:r>
          </a:p>
        </p:txBody>
      </p:sp>
      <p:sp>
        <p:nvSpPr>
          <p:cNvPr id="2662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2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2"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3"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4"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5"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6" name="Rectangle 1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7" name="Rectangle 12"/>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8" name="Rectangle 13"/>
          <p:cNvSpPr>
            <a:spLocks noChangeArrowheads="1"/>
          </p:cNvSpPr>
          <p:nvPr/>
        </p:nvSpPr>
        <p:spPr bwMode="auto">
          <a:xfrm>
            <a:off x="304800" y="1219200"/>
            <a:ext cx="8610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r>
              <a:rPr lang="en-US" altLang="en-US" smtClean="0"/>
              <a:t>On the average, each time the pivot will not divide the array into two parts of the same size nor one empty part. Statistically, the sizes of the two parts are very close. So the average time is </a:t>
            </a:r>
            <a:r>
              <a:rPr lang="en-US" altLang="en-US" i="1" smtClean="0"/>
              <a:t>O(nlogn)</a:t>
            </a:r>
            <a:r>
              <a:rPr lang="en-US" altLang="en-US" smtClean="0"/>
              <a:t>. The exact average-case analysis is beyond the scope of this book. </a:t>
            </a:r>
          </a:p>
        </p:txBody>
      </p:sp>
      <p:sp>
        <p:nvSpPr>
          <p:cNvPr id="266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40" name="Rectangle 15"/>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a:defRPr/>
            </a:pPr>
            <a:r>
              <a:rPr lang="en-US" altLang="en-US"/>
              <a:t>Computational Complexity</a:t>
            </a:r>
            <a:br>
              <a:rPr lang="en-US" altLang="en-US"/>
            </a:br>
            <a:r>
              <a:rPr lang="en-US" altLang="en-US"/>
              <a:t>(Big O)</a:t>
            </a:r>
          </a:p>
        </p:txBody>
      </p:sp>
      <p:sp>
        <p:nvSpPr>
          <p:cNvPr id="3" name="Content Placeholder 2"/>
          <p:cNvSpPr>
            <a:spLocks noGrp="1"/>
          </p:cNvSpPr>
          <p:nvPr>
            <p:ph idx="1"/>
          </p:nvPr>
        </p:nvSpPr>
        <p:spPr/>
        <p:txBody>
          <a:bodyPr/>
          <a:lstStyle/>
          <a:p>
            <a:r>
              <a:rPr lang="en-US" altLang="en-US"/>
              <a:t>T(n)=O(1)		// constant time</a:t>
            </a:r>
          </a:p>
          <a:p>
            <a:r>
              <a:rPr lang="en-US" altLang="en-US"/>
              <a:t>T(n)=O(log n)		// logarithmic</a:t>
            </a:r>
          </a:p>
          <a:p>
            <a:r>
              <a:rPr lang="en-US" altLang="en-US"/>
              <a:t>T(n)=O(n)		// linear </a:t>
            </a:r>
          </a:p>
          <a:p>
            <a:r>
              <a:rPr lang="en-US" altLang="en-US"/>
              <a:t>T(n)=O(nlog n)	// linearithmic</a:t>
            </a:r>
          </a:p>
          <a:p>
            <a:r>
              <a:rPr lang="en-US" altLang="en-US"/>
              <a:t>T(n)=O(n</a:t>
            </a:r>
            <a:r>
              <a:rPr lang="en-US" altLang="en-US" baseline="30000"/>
              <a:t>2</a:t>
            </a:r>
            <a:r>
              <a:rPr lang="en-US" altLang="en-US"/>
              <a:t>)		// quadratic</a:t>
            </a:r>
          </a:p>
          <a:p>
            <a:r>
              <a:rPr lang="en-US" altLang="en-US"/>
              <a:t>T(n)=O(n</a:t>
            </a:r>
            <a:r>
              <a:rPr lang="en-US" altLang="en-US" baseline="30000"/>
              <a:t>3</a:t>
            </a:r>
            <a:r>
              <a:rPr lang="en-US" altLang="en-US"/>
              <a:t>)		// cubic</a:t>
            </a:r>
          </a:p>
          <a:p>
            <a:endParaRPr lang="en-US"/>
          </a:p>
          <a:p>
            <a:endParaRPr lang="en-US"/>
          </a:p>
        </p:txBody>
      </p:sp>
      <p:sp>
        <p:nvSpPr>
          <p:cNvPr id="2662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1A9972D-F8FA-3945-AAF9-9BBBC8A04BA1}" type="slidenum">
              <a:rPr lang="en-US" altLang="en-US" sz="1400" smtClean="0"/>
              <a:pPr>
                <a:spcBef>
                  <a:spcPct val="0"/>
                </a:spcBef>
                <a:buClrTx/>
                <a:buSzTx/>
                <a:buFontTx/>
                <a:buNone/>
                <a:defRPr/>
              </a:pPr>
              <a:t>25</a:t>
            </a:fld>
            <a:endParaRPr lang="en-US" altLang="en-US" sz="1400" smtClean="0"/>
          </a:p>
        </p:txBody>
      </p:sp>
      <p:sp>
        <p:nvSpPr>
          <p:cNvPr id="2662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2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2"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3"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4"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5"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6" name="Rectangle 1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7" name="Rectangle 12"/>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8" name="Rectangle 13"/>
          <p:cNvSpPr>
            <a:spLocks noChangeArrowheads="1"/>
          </p:cNvSpPr>
          <p:nvPr/>
        </p:nvSpPr>
        <p:spPr bwMode="auto">
          <a:xfrm>
            <a:off x="304800" y="1219200"/>
            <a:ext cx="8610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endParaRPr lang="en-US" altLang="en-US" smtClean="0"/>
          </a:p>
        </p:txBody>
      </p:sp>
      <p:sp>
        <p:nvSpPr>
          <p:cNvPr id="266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40" name="Rectangle 15"/>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Tree>
    <p:extLst>
      <p:ext uri="{BB962C8B-B14F-4D97-AF65-F5344CB8AC3E}">
        <p14:creationId xmlns:p14="http://schemas.microsoft.com/office/powerpoint/2010/main" val="938467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a:defRPr/>
            </a:pPr>
            <a:r>
              <a:rPr lang="en-US" altLang="en-US"/>
              <a:t>Complexity Examples</a:t>
            </a:r>
          </a:p>
        </p:txBody>
      </p:sp>
      <p:sp>
        <p:nvSpPr>
          <p:cNvPr id="2662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1A9972D-F8FA-3945-AAF9-9BBBC8A04BA1}" type="slidenum">
              <a:rPr lang="en-US" altLang="en-US" sz="1400" smtClean="0"/>
              <a:pPr>
                <a:spcBef>
                  <a:spcPct val="0"/>
                </a:spcBef>
                <a:buClrTx/>
                <a:buSzTx/>
                <a:buFontTx/>
                <a:buNone/>
                <a:defRPr/>
              </a:pPr>
              <a:t>26</a:t>
            </a:fld>
            <a:endParaRPr lang="en-US" altLang="en-US" sz="1400" smtClean="0"/>
          </a:p>
        </p:txBody>
      </p:sp>
      <p:sp>
        <p:nvSpPr>
          <p:cNvPr id="2662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2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2"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3"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4"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5"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6" name="Rectangle 1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7" name="Rectangle 12"/>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8" name="Rectangle 13"/>
          <p:cNvSpPr>
            <a:spLocks noChangeArrowheads="1"/>
          </p:cNvSpPr>
          <p:nvPr/>
        </p:nvSpPr>
        <p:spPr bwMode="auto">
          <a:xfrm>
            <a:off x="304800" y="1219200"/>
            <a:ext cx="8610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endParaRPr lang="en-US" altLang="en-US" smtClean="0"/>
          </a:p>
        </p:txBody>
      </p:sp>
      <p:sp>
        <p:nvSpPr>
          <p:cNvPr id="266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40" name="Rectangle 15"/>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162397" y="1152773"/>
            <a:ext cx="7279178" cy="4815979"/>
          </a:xfrm>
        </p:spPr>
      </p:pic>
      <p:sp>
        <p:nvSpPr>
          <p:cNvPr id="5" name="TextBox 4"/>
          <p:cNvSpPr txBox="1"/>
          <p:nvPr/>
        </p:nvSpPr>
        <p:spPr>
          <a:xfrm>
            <a:off x="2971800" y="5955873"/>
            <a:ext cx="3534295" cy="461665"/>
          </a:xfrm>
          <a:prstGeom prst="rect">
            <a:avLst/>
          </a:prstGeom>
          <a:noFill/>
        </p:spPr>
        <p:txBody>
          <a:bodyPr wrap="square" rtlCol="0">
            <a:spAutoFit/>
          </a:bodyPr>
          <a:lstStyle/>
          <a:p>
            <a:r>
              <a:rPr lang="en-US"/>
              <a:t>http://bigocheatsheet.com/</a:t>
            </a:r>
          </a:p>
        </p:txBody>
      </p:sp>
    </p:spTree>
    <p:extLst>
      <p:ext uri="{BB962C8B-B14F-4D97-AF65-F5344CB8AC3E}">
        <p14:creationId xmlns:p14="http://schemas.microsoft.com/office/powerpoint/2010/main" val="179926411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a:defRPr/>
            </a:pPr>
            <a:r>
              <a:rPr lang="en-US" altLang="en-US"/>
              <a:t>Complexity Examples</a:t>
            </a:r>
          </a:p>
        </p:txBody>
      </p:sp>
      <p:sp>
        <p:nvSpPr>
          <p:cNvPr id="2662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1A9972D-F8FA-3945-AAF9-9BBBC8A04BA1}" type="slidenum">
              <a:rPr lang="en-US" altLang="en-US" sz="1400" smtClean="0"/>
              <a:pPr>
                <a:spcBef>
                  <a:spcPct val="0"/>
                </a:spcBef>
                <a:buClrTx/>
                <a:buSzTx/>
                <a:buFontTx/>
                <a:buNone/>
                <a:defRPr/>
              </a:pPr>
              <a:t>27</a:t>
            </a:fld>
            <a:endParaRPr lang="en-US" altLang="en-US" sz="1400" smtClean="0"/>
          </a:p>
        </p:txBody>
      </p:sp>
      <p:sp>
        <p:nvSpPr>
          <p:cNvPr id="2662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2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2"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3"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4"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5"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6" name="Rectangle 1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7" name="Rectangle 12"/>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8" name="Rectangle 13"/>
          <p:cNvSpPr>
            <a:spLocks noChangeArrowheads="1"/>
          </p:cNvSpPr>
          <p:nvPr/>
        </p:nvSpPr>
        <p:spPr bwMode="auto">
          <a:xfrm>
            <a:off x="304800" y="1219200"/>
            <a:ext cx="8610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endParaRPr lang="en-US" altLang="en-US" smtClean="0"/>
          </a:p>
        </p:txBody>
      </p:sp>
      <p:sp>
        <p:nvSpPr>
          <p:cNvPr id="266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40" name="Rectangle 15"/>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5" name="TextBox 4"/>
          <p:cNvSpPr txBox="1"/>
          <p:nvPr/>
        </p:nvSpPr>
        <p:spPr>
          <a:xfrm>
            <a:off x="2959523" y="5961063"/>
            <a:ext cx="3534295" cy="461665"/>
          </a:xfrm>
          <a:prstGeom prst="rect">
            <a:avLst/>
          </a:prstGeom>
          <a:noFill/>
        </p:spPr>
        <p:txBody>
          <a:bodyPr wrap="square" rtlCol="0">
            <a:spAutoFit/>
          </a:bodyPr>
          <a:lstStyle/>
          <a:p>
            <a:r>
              <a:rPr lang="en-US"/>
              <a:t>http://bigocheatsheet.com/</a:t>
            </a:r>
          </a:p>
        </p:txBody>
      </p:sp>
      <p:pic>
        <p:nvPicPr>
          <p:cNvPr id="3" name="Content Placeholder 2"/>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47414" y="1219200"/>
            <a:ext cx="6616316" cy="4741863"/>
          </a:xfrm>
        </p:spPr>
      </p:pic>
    </p:spTree>
    <p:extLst>
      <p:ext uri="{BB962C8B-B14F-4D97-AF65-F5344CB8AC3E}">
        <p14:creationId xmlns:p14="http://schemas.microsoft.com/office/powerpoint/2010/main" val="12626829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p:nvPr>
        </p:nvSpPr>
        <p:spPr/>
        <p:txBody>
          <a:bodyPr/>
          <a:lstStyle/>
          <a:p>
            <a:pPr>
              <a:defRPr/>
            </a:pPr>
            <a:r>
              <a:rPr lang="en-US" altLang="en-US"/>
              <a:t>Why does it matter?</a:t>
            </a:r>
          </a:p>
        </p:txBody>
      </p:sp>
      <p:sp>
        <p:nvSpPr>
          <p:cNvPr id="2662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1A9972D-F8FA-3945-AAF9-9BBBC8A04BA1}" type="slidenum">
              <a:rPr lang="en-US" altLang="en-US" sz="1400" smtClean="0"/>
              <a:pPr>
                <a:spcBef>
                  <a:spcPct val="0"/>
                </a:spcBef>
                <a:buClrTx/>
                <a:buSzTx/>
                <a:buFontTx/>
                <a:buNone/>
                <a:defRPr/>
              </a:pPr>
              <a:t>28</a:t>
            </a:fld>
            <a:endParaRPr lang="en-US" altLang="en-US" sz="1400" smtClean="0"/>
          </a:p>
        </p:txBody>
      </p:sp>
      <p:sp>
        <p:nvSpPr>
          <p:cNvPr id="26628" name="Rectangle 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29"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0" name="Rectangle 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1" name="Rectangle 6"/>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2" name="Rectangle 7"/>
          <p:cNvSpPr>
            <a:spLocks noChangeArrowheads="1"/>
          </p:cNvSpPr>
          <p:nvPr/>
        </p:nvSpPr>
        <p:spPr bwMode="auto">
          <a:xfrm>
            <a:off x="0" y="33147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3" name="Rectangle 8"/>
          <p:cNvSpPr>
            <a:spLocks noChangeArrowheads="1"/>
          </p:cNvSpPr>
          <p:nvPr/>
        </p:nvSpPr>
        <p:spPr bwMode="auto">
          <a:xfrm>
            <a:off x="0" y="27241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4" name="Rectangle 9"/>
          <p:cNvSpPr>
            <a:spLocks noChangeArrowheads="1"/>
          </p:cNvSpPr>
          <p:nvPr/>
        </p:nvSpPr>
        <p:spPr bwMode="auto">
          <a:xfrm>
            <a:off x="0" y="321945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5" name="Rectangle 10"/>
          <p:cNvSpPr>
            <a:spLocks noChangeArrowheads="1"/>
          </p:cNvSpPr>
          <p:nvPr/>
        </p:nvSpPr>
        <p:spPr bwMode="auto">
          <a:xfrm>
            <a:off x="0" y="20113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6" name="Rectangle 11"/>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7" name="Rectangle 12"/>
          <p:cNvSpPr>
            <a:spLocks noChangeArrowheads="1"/>
          </p:cNvSpPr>
          <p:nvPr/>
        </p:nvSpPr>
        <p:spPr bwMode="auto">
          <a:xfrm>
            <a:off x="0" y="26717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38" name="Rectangle 13"/>
          <p:cNvSpPr>
            <a:spLocks noChangeArrowheads="1"/>
          </p:cNvSpPr>
          <p:nvPr/>
        </p:nvSpPr>
        <p:spPr bwMode="auto">
          <a:xfrm>
            <a:off x="304800" y="1219200"/>
            <a:ext cx="861060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263525">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Font typeface="Monotype Sorts" charset="2"/>
              <a:buNone/>
              <a:defRPr/>
            </a:pPr>
            <a:endParaRPr lang="en-US" altLang="en-US" smtClean="0"/>
          </a:p>
        </p:txBody>
      </p:sp>
      <p:sp>
        <p:nvSpPr>
          <p:cNvPr id="26639"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26640" name="Rectangle 15"/>
          <p:cNvSpPr>
            <a:spLocks noChangeArrowheads="1"/>
          </p:cNvSpPr>
          <p:nvPr/>
        </p:nvSpPr>
        <p:spPr bwMode="auto">
          <a:xfrm>
            <a:off x="0" y="323056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1542425"/>
              </p:ext>
            </p:extLst>
          </p:nvPr>
        </p:nvGraphicFramePr>
        <p:xfrm>
          <a:off x="495300" y="1558781"/>
          <a:ext cx="8153400" cy="4739640"/>
        </p:xfrm>
        <a:graphic>
          <a:graphicData uri="http://schemas.openxmlformats.org/drawingml/2006/table">
            <a:tbl>
              <a:tblPr firstRow="1">
                <a:tableStyleId>{E269D01E-BC32-4049-B463-5C60D7B0CCD2}</a:tableStyleId>
              </a:tblPr>
              <a:tblGrid>
                <a:gridCol w="1676400"/>
                <a:gridCol w="801594"/>
                <a:gridCol w="748738"/>
                <a:gridCol w="849968"/>
                <a:gridCol w="879288"/>
                <a:gridCol w="879288"/>
                <a:gridCol w="1043172"/>
                <a:gridCol w="1274952"/>
              </a:tblGrid>
              <a:tr h="441960">
                <a:tc>
                  <a:txBody>
                    <a:bodyPr/>
                    <a:lstStyle/>
                    <a:p>
                      <a:pPr marL="0" marR="0" algn="ctr">
                        <a:spcBef>
                          <a:spcPts val="300"/>
                        </a:spcBef>
                        <a:spcAft>
                          <a:spcPts val="300"/>
                        </a:spcAft>
                      </a:pPr>
                      <a:r>
                        <a:rPr lang="en-US" sz="2400">
                          <a:effectLst/>
                        </a:rPr>
                        <a:t>Algorithm</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10</a:t>
                      </a:r>
                      <a:endParaRPr lang="en-US" sz="2400">
                        <a:effectLst/>
                        <a:latin typeface="+mj-lt"/>
                      </a:endParaRPr>
                    </a:p>
                  </a:txBody>
                  <a:tcPr marL="59519" marR="59519" marT="0" marB="0" anchor="ctr"/>
                </a:tc>
                <a:tc>
                  <a:txBody>
                    <a:bodyPr/>
                    <a:lstStyle/>
                    <a:p>
                      <a:pPr marL="0" marR="0" algn="ctr">
                        <a:spcBef>
                          <a:spcPts val="300"/>
                        </a:spcBef>
                        <a:spcAft>
                          <a:spcPts val="300"/>
                        </a:spcAft>
                      </a:pPr>
                      <a:r>
                        <a:rPr lang="is-IS" sz="2400">
                          <a:effectLst/>
                        </a:rPr>
                        <a:t>20</a:t>
                      </a:r>
                      <a:endParaRPr lang="is-IS"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50</a:t>
                      </a:r>
                      <a:endParaRPr lang="en-US" sz="2400">
                        <a:effectLst/>
                        <a:latin typeface="+mj-lt"/>
                      </a:endParaRPr>
                    </a:p>
                  </a:txBody>
                  <a:tcPr marL="59519" marR="59519" marT="0" marB="0" anchor="ctr"/>
                </a:tc>
                <a:tc>
                  <a:txBody>
                    <a:bodyPr/>
                    <a:lstStyle/>
                    <a:p>
                      <a:pPr marL="0" marR="0" algn="ctr">
                        <a:spcBef>
                          <a:spcPts val="300"/>
                        </a:spcBef>
                        <a:spcAft>
                          <a:spcPts val="300"/>
                        </a:spcAft>
                      </a:pPr>
                      <a:r>
                        <a:rPr lang="is-IS" sz="2400">
                          <a:effectLst/>
                        </a:rPr>
                        <a:t>100</a:t>
                      </a:r>
                      <a:endParaRPr lang="is-IS"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1,000</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10,000</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100,000</a:t>
                      </a:r>
                      <a:endParaRPr lang="en-US"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O(1)</a:t>
                      </a:r>
                      <a:endParaRPr lang="is-I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O(log(n))</a:t>
                      </a:r>
                      <a:endParaRPr lang="is-I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O(n)</a:t>
                      </a:r>
                      <a:endParaRPr lang="is-I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r>
              <a:tr h="441960">
                <a:tc>
                  <a:txBody>
                    <a:bodyPr/>
                    <a:lstStyle/>
                    <a:p>
                      <a:pPr marL="0" marR="0" algn="ctr">
                        <a:spcBef>
                          <a:spcPts val="300"/>
                        </a:spcBef>
                        <a:spcAft>
                          <a:spcPts val="300"/>
                        </a:spcAft>
                      </a:pPr>
                      <a:r>
                        <a:rPr lang="fr-FR" sz="2400">
                          <a:effectLst/>
                        </a:rPr>
                        <a:t>O(n*log(n))</a:t>
                      </a:r>
                      <a:endParaRPr lang="fr-FR"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O(n</a:t>
                      </a:r>
                      <a:r>
                        <a:rPr lang="is-IS" sz="2400" baseline="30000">
                          <a:effectLst/>
                        </a:rPr>
                        <a:t>2</a:t>
                      </a:r>
                      <a:r>
                        <a:rPr lang="is-IS" sz="2400">
                          <a:effectLst/>
                        </a:rPr>
                        <a:t>)</a:t>
                      </a:r>
                      <a:endParaRPr lang="is-I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2 s</a:t>
                      </a:r>
                      <a:endParaRPr lang="ro-RO" sz="2400">
                        <a:effectLst/>
                        <a:latin typeface="+mj-lt"/>
                      </a:endParaRPr>
                    </a:p>
                  </a:txBody>
                  <a:tcPr marL="59519" marR="59519" marT="0" marB="0" anchor="ctr"/>
                </a:tc>
                <a:tc>
                  <a:txBody>
                    <a:bodyPr/>
                    <a:lstStyle/>
                    <a:p>
                      <a:pPr marL="0" marR="0" algn="ctr">
                        <a:spcBef>
                          <a:spcPts val="300"/>
                        </a:spcBef>
                        <a:spcAft>
                          <a:spcPts val="300"/>
                        </a:spcAft>
                      </a:pPr>
                      <a:r>
                        <a:rPr lang="nb-NO" sz="2400">
                          <a:effectLst/>
                        </a:rPr>
                        <a:t>3 m</a:t>
                      </a:r>
                      <a:endParaRPr lang="nb-NO"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O(n</a:t>
                      </a:r>
                      <a:r>
                        <a:rPr lang="is-IS" sz="2400" baseline="30000">
                          <a:effectLst/>
                        </a:rPr>
                        <a:t>3</a:t>
                      </a:r>
                      <a:r>
                        <a:rPr lang="is-IS" sz="2400">
                          <a:effectLst/>
                        </a:rPr>
                        <a:t>)</a:t>
                      </a:r>
                      <a:endParaRPr lang="is-I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it-IT" sz="2400">
                          <a:effectLst/>
                        </a:rPr>
                        <a:t>20 s</a:t>
                      </a:r>
                      <a:endParaRPr lang="it-IT"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6</a:t>
                      </a:r>
                      <a:r>
                        <a:rPr lang="en-US" sz="2400" baseline="0">
                          <a:effectLst/>
                        </a:rPr>
                        <a:t> h</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2400">
                          <a:effectLst/>
                        </a:rPr>
                        <a:t>232</a:t>
                      </a:r>
                      <a:r>
                        <a:rPr lang="en-US" sz="2400" baseline="0">
                          <a:effectLst/>
                        </a:rPr>
                        <a:t> d</a:t>
                      </a:r>
                      <a:endParaRPr lang="en-US" sz="2400">
                        <a:effectLst/>
                        <a:latin typeface="+mj-lt"/>
                      </a:endParaRPr>
                    </a:p>
                  </a:txBody>
                  <a:tcPr marL="59519" marR="59519" marT="0" marB="0" anchor="ctr"/>
                </a:tc>
              </a:tr>
              <a:tr h="441960">
                <a:tc>
                  <a:txBody>
                    <a:bodyPr/>
                    <a:lstStyle/>
                    <a:p>
                      <a:pPr marL="0" marR="0" algn="ctr">
                        <a:spcBef>
                          <a:spcPts val="300"/>
                        </a:spcBef>
                        <a:spcAft>
                          <a:spcPts val="300"/>
                        </a:spcAft>
                      </a:pPr>
                      <a:r>
                        <a:rPr lang="en-US" sz="2400">
                          <a:effectLst/>
                        </a:rPr>
                        <a:t>O(2</a:t>
                      </a:r>
                      <a:r>
                        <a:rPr lang="en-US" sz="2400" baseline="30000">
                          <a:effectLst/>
                        </a:rPr>
                        <a:t>n</a:t>
                      </a:r>
                      <a:r>
                        <a:rPr lang="en-US" sz="24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ro-RO" sz="2400" kern="1200">
                          <a:effectLst/>
                        </a:rPr>
                        <a:t>&lt;1 s</a:t>
                      </a:r>
                      <a:endParaRPr lang="ro-RO" sz="2400" kern="1200">
                        <a:solidFill>
                          <a:schemeClr val="tx1"/>
                        </a:solidFill>
                        <a:effectLst/>
                        <a:latin typeface="+mn-lt"/>
                        <a:ea typeface="+mn-ea"/>
                        <a:cs typeface="+mn-cs"/>
                      </a:endParaRPr>
                    </a:p>
                  </a:txBody>
                  <a:tcPr marL="59519" marR="59519" marT="0" marB="0" anchor="ctr"/>
                </a:tc>
                <a:tc>
                  <a:txBody>
                    <a:bodyPr/>
                    <a:lstStyle/>
                    <a:p>
                      <a:pPr marL="0" marR="0" algn="ctr">
                        <a:spcBef>
                          <a:spcPts val="300"/>
                        </a:spcBef>
                        <a:spcAft>
                          <a:spcPts val="300"/>
                        </a:spcAft>
                      </a:pPr>
                      <a:r>
                        <a:rPr lang="en-US" sz="2400">
                          <a:effectLst/>
                        </a:rPr>
                        <a:t>260 d</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36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O(n!)</a:t>
                      </a:r>
                      <a:endParaRPr lang="is-IS" sz="2400">
                        <a:effectLst/>
                        <a:latin typeface="+mj-lt"/>
                      </a:endParaRPr>
                    </a:p>
                  </a:txBody>
                  <a:tcPr marL="59519" marR="59519" marT="0" marB="0" anchor="ctr"/>
                </a:tc>
                <a:tc>
                  <a:txBody>
                    <a:bodyPr/>
                    <a:lstStyle/>
                    <a:p>
                      <a:pPr marL="0" marR="0" algn="ctr">
                        <a:spcBef>
                          <a:spcPts val="300"/>
                        </a:spcBef>
                        <a:spcAft>
                          <a:spcPts val="300"/>
                        </a:spcAft>
                      </a:pPr>
                      <a:r>
                        <a:rPr lang="ro-RO" sz="2400">
                          <a:effectLst/>
                        </a:rPr>
                        <a:t>&lt;1 s</a:t>
                      </a:r>
                      <a:endParaRPr lang="ro-RO"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r>
              <a:tr h="441960">
                <a:tc>
                  <a:txBody>
                    <a:bodyPr/>
                    <a:lstStyle/>
                    <a:p>
                      <a:pPr marL="0" marR="0" algn="ctr">
                        <a:spcBef>
                          <a:spcPts val="300"/>
                        </a:spcBef>
                        <a:spcAft>
                          <a:spcPts val="300"/>
                        </a:spcAft>
                      </a:pPr>
                      <a:r>
                        <a:rPr lang="is-IS" sz="2400">
                          <a:effectLst/>
                        </a:rPr>
                        <a:t>O(n</a:t>
                      </a:r>
                      <a:r>
                        <a:rPr lang="is-IS" sz="2400" baseline="30000">
                          <a:effectLst/>
                        </a:rPr>
                        <a:t>n</a:t>
                      </a:r>
                      <a:r>
                        <a:rPr lang="is-IS" sz="2400">
                          <a:effectLst/>
                        </a:rPr>
                        <a:t>)</a:t>
                      </a:r>
                      <a:endParaRPr lang="is-IS" sz="2400">
                        <a:effectLst/>
                        <a:latin typeface="+mj-lt"/>
                      </a:endParaRPr>
                    </a:p>
                  </a:txBody>
                  <a:tcPr marL="59519" marR="59519" marT="0" marB="0" anchor="ctr"/>
                </a:tc>
                <a:tc>
                  <a:txBody>
                    <a:bodyPr/>
                    <a:lstStyle/>
                    <a:p>
                      <a:pPr marL="0" marR="0" algn="ctr">
                        <a:spcBef>
                          <a:spcPts val="300"/>
                        </a:spcBef>
                        <a:spcAft>
                          <a:spcPts val="300"/>
                        </a:spcAft>
                      </a:pPr>
                      <a:r>
                        <a:rPr lang="nb-NO" sz="2400">
                          <a:effectLst/>
                        </a:rPr>
                        <a:t>3 m</a:t>
                      </a:r>
                      <a:endParaRPr lang="nb-NO"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c>
                  <a:txBody>
                    <a:bodyPr/>
                    <a:lstStyle/>
                    <a:p>
                      <a:pPr marL="0" marR="0" algn="ctr">
                        <a:spcBef>
                          <a:spcPts val="300"/>
                        </a:spcBef>
                        <a:spcAft>
                          <a:spcPts val="300"/>
                        </a:spcAft>
                      </a:pPr>
                      <a:r>
                        <a:rPr lang="en-US" sz="3600">
                          <a:effectLst/>
                        </a:rPr>
                        <a:t>∞</a:t>
                      </a:r>
                      <a:endParaRPr lang="en-US" sz="2400">
                        <a:effectLst/>
                        <a:latin typeface="+mj-lt"/>
                      </a:endParaRPr>
                    </a:p>
                  </a:txBody>
                  <a:tcPr marL="59519" marR="59519" marT="0" marB="0" anchor="ctr"/>
                </a:tc>
              </a:tr>
            </a:tbl>
          </a:graphicData>
        </a:graphic>
      </p:graphicFrame>
    </p:spTree>
    <p:extLst>
      <p:ext uri="{BB962C8B-B14F-4D97-AF65-F5344CB8AC3E}">
        <p14:creationId xmlns:p14="http://schemas.microsoft.com/office/powerpoint/2010/main" val="4078137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A32DDF60-B658-9841-B974-3977D4E4CFF9}" type="slidenum">
              <a:rPr lang="en-US" altLang="en-US" sz="1400" smtClean="0"/>
              <a:pPr>
                <a:spcBef>
                  <a:spcPct val="0"/>
                </a:spcBef>
                <a:buClrTx/>
                <a:buSzTx/>
                <a:buFontTx/>
                <a:buNone/>
                <a:defRPr/>
              </a:pPr>
              <a:t>3</a:t>
            </a:fld>
            <a:endParaRPr lang="en-US" altLang="en-US" sz="1400" smtClean="0"/>
          </a:p>
        </p:txBody>
      </p:sp>
      <p:sp>
        <p:nvSpPr>
          <p:cNvPr id="5123" name="Rectangle 2"/>
          <p:cNvSpPr>
            <a:spLocks noGrp="1" noChangeArrowheads="1"/>
          </p:cNvSpPr>
          <p:nvPr>
            <p:ph type="title"/>
          </p:nvPr>
        </p:nvSpPr>
        <p:spPr>
          <a:xfrm>
            <a:off x="685800" y="381000"/>
            <a:ext cx="7772400" cy="533400"/>
          </a:xfrm>
        </p:spPr>
        <p:txBody>
          <a:bodyPr/>
          <a:lstStyle/>
          <a:p>
            <a:pPr>
              <a:defRPr/>
            </a:pPr>
            <a:r>
              <a:rPr lang="en-US" altLang="en-US"/>
              <a:t>Why study sorting? </a:t>
            </a:r>
          </a:p>
        </p:txBody>
      </p:sp>
      <p:sp>
        <p:nvSpPr>
          <p:cNvPr id="5124" name="Rectangle 3"/>
          <p:cNvSpPr>
            <a:spLocks noGrp="1" noChangeArrowheads="1"/>
          </p:cNvSpPr>
          <p:nvPr>
            <p:ph type="body" idx="1"/>
          </p:nvPr>
        </p:nvSpPr>
        <p:spPr>
          <a:xfrm>
            <a:off x="228600" y="1219200"/>
            <a:ext cx="8686800" cy="4953000"/>
          </a:xfrm>
        </p:spPr>
        <p:txBody>
          <a:bodyPr/>
          <a:lstStyle/>
          <a:p>
            <a:pPr marL="0" indent="0">
              <a:lnSpc>
                <a:spcPct val="90000"/>
              </a:lnSpc>
              <a:spcBef>
                <a:spcPct val="0"/>
              </a:spcBef>
              <a:buFont typeface="Monotype Sorts" charset="2"/>
              <a:buNone/>
              <a:defRPr/>
            </a:pPr>
            <a:r>
              <a:rPr lang="en-US" altLang="en-US" sz="2600"/>
              <a:t>Sorting is a classic subject in computer science. There are three reasons for studying sorting algorithms. </a:t>
            </a:r>
          </a:p>
          <a:p>
            <a:pPr marL="0" indent="0">
              <a:lnSpc>
                <a:spcPct val="90000"/>
              </a:lnSpc>
              <a:spcBef>
                <a:spcPct val="0"/>
              </a:spcBef>
              <a:buFont typeface="Monotype Sorts" charset="2"/>
              <a:buNone/>
              <a:defRPr/>
            </a:pPr>
            <a:endParaRPr lang="en-US" altLang="en-US" sz="2600"/>
          </a:p>
          <a:p>
            <a:pPr lvl="1">
              <a:lnSpc>
                <a:spcPct val="90000"/>
              </a:lnSpc>
              <a:spcBef>
                <a:spcPct val="0"/>
              </a:spcBef>
              <a:defRPr/>
            </a:pPr>
            <a:r>
              <a:rPr lang="en-US" altLang="en-US" sz="2600"/>
              <a:t>First, sorting algorithms illustrate many creative approaches to problem solving and these approaches can be applied to solve other problems. </a:t>
            </a:r>
          </a:p>
          <a:p>
            <a:pPr lvl="1">
              <a:lnSpc>
                <a:spcPct val="90000"/>
              </a:lnSpc>
              <a:spcBef>
                <a:spcPct val="0"/>
              </a:spcBef>
              <a:defRPr/>
            </a:pPr>
            <a:endParaRPr lang="en-US" altLang="en-US" sz="2600"/>
          </a:p>
          <a:p>
            <a:pPr lvl="1">
              <a:lnSpc>
                <a:spcPct val="90000"/>
              </a:lnSpc>
              <a:spcBef>
                <a:spcPct val="0"/>
              </a:spcBef>
              <a:defRPr/>
            </a:pPr>
            <a:r>
              <a:rPr lang="en-US" altLang="en-US" sz="2600"/>
              <a:t>Second, sorting algorithms are good for practicing fundamental programming techniques using selection statements, loops, methods, and arrays. </a:t>
            </a:r>
          </a:p>
          <a:p>
            <a:pPr lvl="1">
              <a:lnSpc>
                <a:spcPct val="90000"/>
              </a:lnSpc>
              <a:spcBef>
                <a:spcPct val="0"/>
              </a:spcBef>
              <a:defRPr/>
            </a:pPr>
            <a:endParaRPr lang="en-US" altLang="en-US" sz="2600"/>
          </a:p>
          <a:p>
            <a:pPr lvl="1">
              <a:lnSpc>
                <a:spcPct val="90000"/>
              </a:lnSpc>
              <a:spcBef>
                <a:spcPct val="0"/>
              </a:spcBef>
              <a:defRPr/>
            </a:pPr>
            <a:r>
              <a:rPr lang="en-US" altLang="en-US" sz="2600"/>
              <a:t>Third, sorting algorithms are excellent examples to demonstrate algorithm performance.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6894FBAD-EBE1-804A-A7AE-B9FB97D4565E}" type="slidenum">
              <a:rPr lang="en-US" altLang="en-US" sz="1400" smtClean="0"/>
              <a:pPr>
                <a:spcBef>
                  <a:spcPct val="0"/>
                </a:spcBef>
                <a:buClrTx/>
                <a:buSzTx/>
                <a:buFontTx/>
                <a:buNone/>
                <a:defRPr/>
              </a:pPr>
              <a:t>4</a:t>
            </a:fld>
            <a:endParaRPr lang="en-US" altLang="en-US" sz="1400" smtClean="0"/>
          </a:p>
        </p:txBody>
      </p:sp>
      <p:sp>
        <p:nvSpPr>
          <p:cNvPr id="6147" name="Rectangle 2"/>
          <p:cNvSpPr>
            <a:spLocks noGrp="1" noChangeArrowheads="1"/>
          </p:cNvSpPr>
          <p:nvPr>
            <p:ph type="title"/>
          </p:nvPr>
        </p:nvSpPr>
        <p:spPr>
          <a:xfrm>
            <a:off x="685800" y="381000"/>
            <a:ext cx="7772400" cy="533400"/>
          </a:xfrm>
        </p:spPr>
        <p:txBody>
          <a:bodyPr/>
          <a:lstStyle/>
          <a:p>
            <a:pPr>
              <a:defRPr/>
            </a:pPr>
            <a:r>
              <a:rPr lang="en-US" altLang="en-US"/>
              <a:t>What data to sort?</a:t>
            </a:r>
          </a:p>
        </p:txBody>
      </p:sp>
      <p:sp>
        <p:nvSpPr>
          <p:cNvPr id="6148" name="Rectangle 3"/>
          <p:cNvSpPr>
            <a:spLocks noGrp="1" noChangeArrowheads="1"/>
          </p:cNvSpPr>
          <p:nvPr>
            <p:ph type="body" idx="1"/>
          </p:nvPr>
        </p:nvSpPr>
        <p:spPr>
          <a:xfrm>
            <a:off x="228600" y="1219200"/>
            <a:ext cx="8686800" cy="3048000"/>
          </a:xfrm>
        </p:spPr>
        <p:txBody>
          <a:bodyPr/>
          <a:lstStyle/>
          <a:p>
            <a:pPr marL="442913" indent="0">
              <a:lnSpc>
                <a:spcPct val="90000"/>
              </a:lnSpc>
              <a:spcBef>
                <a:spcPct val="0"/>
              </a:spcBef>
              <a:buFont typeface="Monotype Sorts" charset="2"/>
              <a:buNone/>
              <a:defRPr/>
            </a:pPr>
            <a:r>
              <a:rPr lang="en-US" altLang="en-US" sz="2400"/>
              <a:t>The data to be sorted might be integers, doubles, characters, or objects. §7.8, “Sorting Arrays,” presented selection sort and insertion sort for numeric values. The selection sort algorithm was extended to sort an array of objects in §11.5.7, “Example: Sorting an Array of Objects.” The Java API contains several overloaded sort methods for sorting primitive type values and objects in the java.util.Arrays and java.util.Collections class. For simplicity, this section assumes: </a:t>
            </a:r>
          </a:p>
        </p:txBody>
      </p:sp>
      <p:sp>
        <p:nvSpPr>
          <p:cNvPr id="6149" name="Rectangle 4"/>
          <p:cNvSpPr>
            <a:spLocks noChangeArrowheads="1"/>
          </p:cNvSpPr>
          <p:nvPr/>
        </p:nvSpPr>
        <p:spPr bwMode="auto">
          <a:xfrm>
            <a:off x="228600" y="3962400"/>
            <a:ext cx="8686800" cy="228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marL="990600" indent="-547688">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spcBef>
                <a:spcPct val="0"/>
              </a:spcBef>
              <a:buFont typeface="Monotype Sorts" charset="2"/>
              <a:buNone/>
              <a:defRPr/>
            </a:pPr>
            <a:endParaRPr lang="en-US" altLang="en-US" sz="2400" smtClean="0"/>
          </a:p>
          <a:p>
            <a:pPr>
              <a:lnSpc>
                <a:spcPct val="90000"/>
              </a:lnSpc>
              <a:spcBef>
                <a:spcPct val="0"/>
              </a:spcBef>
              <a:defRPr/>
            </a:pPr>
            <a:r>
              <a:rPr lang="en-US" altLang="en-US" sz="2400" smtClean="0"/>
              <a:t>data to be sorted are integers, </a:t>
            </a:r>
          </a:p>
          <a:p>
            <a:pPr>
              <a:lnSpc>
                <a:spcPct val="90000"/>
              </a:lnSpc>
              <a:spcBef>
                <a:spcPct val="0"/>
              </a:spcBef>
              <a:defRPr/>
            </a:pPr>
            <a:r>
              <a:rPr lang="en-US" altLang="en-US" sz="2400" smtClean="0"/>
              <a:t>data are sorted in ascending order, and </a:t>
            </a:r>
          </a:p>
          <a:p>
            <a:pPr>
              <a:lnSpc>
                <a:spcPct val="90000"/>
              </a:lnSpc>
              <a:spcBef>
                <a:spcPct val="0"/>
              </a:spcBef>
              <a:defRPr/>
            </a:pPr>
            <a:r>
              <a:rPr lang="en-US" altLang="en-US" sz="2400" smtClean="0"/>
              <a:t>data are stored in an array. The programs can be easily modified to sort other types of data, to sort in descending order, or to sort data in an ArrayList or a LinkedList.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2F0BB16D-E584-DA4E-BB2A-CDD8C996DC82}" type="slidenum">
              <a:rPr lang="en-US" altLang="en-US" sz="1400" smtClean="0"/>
              <a:pPr>
                <a:spcBef>
                  <a:spcPct val="0"/>
                </a:spcBef>
                <a:buClrTx/>
                <a:buSzTx/>
                <a:buFontTx/>
                <a:buNone/>
                <a:defRPr/>
              </a:pPr>
              <a:t>5</a:t>
            </a:fld>
            <a:endParaRPr lang="en-US" altLang="en-US" sz="1400" smtClean="0"/>
          </a:p>
        </p:txBody>
      </p:sp>
      <p:sp>
        <p:nvSpPr>
          <p:cNvPr id="7171" name="Rectangle 2"/>
          <p:cNvSpPr>
            <a:spLocks noGrp="1" noChangeArrowheads="1"/>
          </p:cNvSpPr>
          <p:nvPr>
            <p:ph type="title"/>
          </p:nvPr>
        </p:nvSpPr>
        <p:spPr>
          <a:xfrm>
            <a:off x="615950" y="203200"/>
            <a:ext cx="7772400" cy="609600"/>
          </a:xfrm>
        </p:spPr>
        <p:txBody>
          <a:bodyPr/>
          <a:lstStyle/>
          <a:p>
            <a:pPr>
              <a:defRPr/>
            </a:pPr>
            <a:r>
              <a:rPr lang="en-US" altLang="en-US"/>
              <a:t>Insertion Sort</a:t>
            </a:r>
            <a:endParaRPr lang="en-US" altLang="en-US">
              <a:solidFill>
                <a:schemeClr val="tx1"/>
              </a:solidFill>
              <a:latin typeface="Book Antiqua" charset="0"/>
              <a:hlinkClick r:id="rId3" action="ppaction://program"/>
            </a:endParaRPr>
          </a:p>
        </p:txBody>
      </p:sp>
      <p:sp>
        <p:nvSpPr>
          <p:cNvPr id="7172" name="Rectangle 3"/>
          <p:cNvSpPr>
            <a:spLocks noGrp="1" noChangeArrowheads="1"/>
          </p:cNvSpPr>
          <p:nvPr>
            <p:ph type="body" idx="1"/>
          </p:nvPr>
        </p:nvSpPr>
        <p:spPr>
          <a:xfrm>
            <a:off x="3305175" y="893763"/>
            <a:ext cx="5410200" cy="457200"/>
          </a:xfrm>
        </p:spPr>
        <p:txBody>
          <a:bodyPr/>
          <a:lstStyle/>
          <a:p>
            <a:pPr marL="0" indent="0">
              <a:buFont typeface="Monotype Sorts" charset="2"/>
              <a:buNone/>
              <a:defRPr/>
            </a:pPr>
            <a:r>
              <a:rPr lang="en-US" altLang="en-US" sz="2200"/>
              <a:t>int[] myList = {2, 9, 5, 4, 8, 1, 6}; // Unsorted</a:t>
            </a:r>
          </a:p>
        </p:txBody>
      </p:sp>
      <p:sp>
        <p:nvSpPr>
          <p:cNvPr id="7173" name="Rectangle 4"/>
          <p:cNvSpPr>
            <a:spLocks noChangeArrowheads="1"/>
          </p:cNvSpPr>
          <p:nvPr/>
        </p:nvSpPr>
        <p:spPr bwMode="auto">
          <a:xfrm>
            <a:off x="117475" y="1393825"/>
            <a:ext cx="2495550" cy="287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defRPr/>
            </a:pPr>
            <a:r>
              <a:rPr lang="en-US" altLang="en-US" sz="2200" smtClean="0">
                <a:ea typeface="Times New Roman" charset="0"/>
                <a:cs typeface="Times New Roman" charset="0"/>
              </a:rPr>
              <a:t>The insertion sort algorithm sorts a list of values by repeatedly inserting an unsorted element into a sorted sublist until the whole list is sorted. </a:t>
            </a:r>
          </a:p>
        </p:txBody>
      </p:sp>
      <p:sp>
        <p:nvSpPr>
          <p:cNvPr id="7174" name="Rectangle 10"/>
          <p:cNvSpPr>
            <a:spLocks noChangeArrowheads="1"/>
          </p:cNvSpPr>
          <p:nvPr/>
        </p:nvSpPr>
        <p:spPr bwMode="auto">
          <a:xfrm>
            <a:off x="0" y="18669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19462" name="Object 9"/>
          <p:cNvGraphicFramePr>
            <a:graphicFrameLocks noChangeAspect="1"/>
          </p:cNvGraphicFramePr>
          <p:nvPr/>
        </p:nvGraphicFramePr>
        <p:xfrm>
          <a:off x="2728913" y="1508125"/>
          <a:ext cx="6183312" cy="4794250"/>
        </p:xfrm>
        <a:graphic>
          <a:graphicData uri="http://schemas.openxmlformats.org/presentationml/2006/ole">
            <mc:AlternateContent xmlns:mc="http://schemas.openxmlformats.org/markup-compatibility/2006">
              <mc:Choice xmlns:v="urn:schemas-microsoft-com:vml" Requires="v">
                <p:oleObj spid="_x0000_s19465" name="Picture" r:id="rId4" imgW="4025900" imgH="3124200" progId="Word.Picture.8">
                  <p:embed/>
                </p:oleObj>
              </mc:Choice>
              <mc:Fallback>
                <p:oleObj name="Picture" r:id="rId4" imgW="4025900" imgH="3124200" progId="Word.Picture.8">
                  <p:embed/>
                  <p:pic>
                    <p:nvPicPr>
                      <p:cNvPr id="0" name="Object 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28913" y="1508125"/>
                        <a:ext cx="6183312" cy="479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15733960-3A93-044F-B531-999D75E222B2}" type="slidenum">
              <a:rPr lang="en-US" altLang="en-US" sz="1400" smtClean="0"/>
              <a:pPr>
                <a:spcBef>
                  <a:spcPct val="0"/>
                </a:spcBef>
                <a:buClrTx/>
                <a:buSzTx/>
                <a:buFontTx/>
                <a:buNone/>
                <a:defRPr/>
              </a:pPr>
              <a:t>6</a:t>
            </a:fld>
            <a:endParaRPr lang="en-US" altLang="en-US" sz="1400" smtClean="0"/>
          </a:p>
        </p:txBody>
      </p:sp>
      <p:sp>
        <p:nvSpPr>
          <p:cNvPr id="8195" name="Rectangle 2"/>
          <p:cNvSpPr>
            <a:spLocks noChangeArrowheads="1"/>
          </p:cNvSpPr>
          <p:nvPr/>
        </p:nvSpPr>
        <p:spPr bwMode="auto">
          <a:xfrm>
            <a:off x="2036763" y="43338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8196" name="Rectangle 3"/>
          <p:cNvSpPr>
            <a:spLocks noGrp="1" noChangeArrowheads="1"/>
          </p:cNvSpPr>
          <p:nvPr>
            <p:ph type="body" idx="1"/>
          </p:nvPr>
        </p:nvSpPr>
        <p:spPr>
          <a:xfrm>
            <a:off x="231775" y="931863"/>
            <a:ext cx="8529638" cy="863600"/>
          </a:xfrm>
        </p:spPr>
        <p:txBody>
          <a:bodyPr/>
          <a:lstStyle/>
          <a:p>
            <a:pPr marL="0" indent="0">
              <a:lnSpc>
                <a:spcPct val="90000"/>
              </a:lnSpc>
              <a:buFont typeface="Monotype Sorts" charset="2"/>
              <a:buNone/>
              <a:defRPr/>
            </a:pPr>
            <a:r>
              <a:rPr lang="en-US" altLang="en-US" sz="2800"/>
              <a:t>http://www.cs.armstrong.edu/liang/animation/web/InsertionSort.html</a:t>
            </a:r>
          </a:p>
        </p:txBody>
      </p:sp>
      <p:sp>
        <p:nvSpPr>
          <p:cNvPr id="8197" name="Rectangle 4"/>
          <p:cNvSpPr>
            <a:spLocks noGrp="1" noChangeArrowheads="1"/>
          </p:cNvSpPr>
          <p:nvPr>
            <p:ph type="title"/>
          </p:nvPr>
        </p:nvSpPr>
        <p:spPr>
          <a:xfrm>
            <a:off x="228600" y="228600"/>
            <a:ext cx="8299450" cy="396875"/>
          </a:xfrm>
        </p:spPr>
        <p:txBody>
          <a:bodyPr/>
          <a:lstStyle/>
          <a:p>
            <a:pPr>
              <a:defRPr/>
            </a:pPr>
            <a:r>
              <a:rPr lang="en-US" altLang="en-US" sz="3200"/>
              <a:t>Insertion Sort Animation</a:t>
            </a:r>
            <a:endParaRPr lang="en-US" altLang="en-US" sz="3200">
              <a:solidFill>
                <a:schemeClr val="tx1"/>
              </a:solidFill>
              <a:latin typeface="Book Antiqua" charset="0"/>
              <a:hlinkClick r:id="rId2" action="ppaction://program"/>
            </a:endParaRPr>
          </a:p>
        </p:txBody>
      </p:sp>
      <p:sp>
        <p:nvSpPr>
          <p:cNvPr id="8198" name="Rectangle 5"/>
          <p:cNvSpPr>
            <a:spLocks noChangeArrowheads="1"/>
          </p:cNvSpPr>
          <p:nvPr/>
        </p:nvSpPr>
        <p:spPr bwMode="auto">
          <a:xfrm>
            <a:off x="0" y="15017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sp>
        <p:nvSpPr>
          <p:cNvPr id="8199" name="Rectangle 6"/>
          <p:cNvSpPr>
            <a:spLocks noChangeArrowheads="1"/>
          </p:cNvSpPr>
          <p:nvPr/>
        </p:nvSpPr>
        <p:spPr bwMode="auto">
          <a:xfrm>
            <a:off x="0" y="14970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pic>
        <p:nvPicPr>
          <p:cNvPr id="8200"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22400" y="2314575"/>
            <a:ext cx="6681788" cy="377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20488" name="Rectangle 9"/>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
        <p:nvSpPr>
          <p:cNvPr id="20489" name="AutoShape 19">
            <a:hlinkClick r:id="rId4" highlightClick="1"/>
          </p:cNvPr>
          <p:cNvSpPr>
            <a:spLocks noChangeArrowheads="1"/>
          </p:cNvSpPr>
          <p:nvPr/>
        </p:nvSpPr>
        <p:spPr bwMode="auto">
          <a:xfrm>
            <a:off x="2133600" y="1447800"/>
            <a:ext cx="468313" cy="576263"/>
          </a:xfrm>
          <a:prstGeom prst="actionButtonDocument">
            <a:avLst/>
          </a:prstGeom>
          <a:solidFill>
            <a:srgbClr val="92D05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pPr>
            <a:endParaRPr lang="en-US" altLang="en-US"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D4F451B2-8A29-514B-B986-78B5FAB6A3ED}" type="slidenum">
              <a:rPr lang="en-US" altLang="en-US" sz="1400" smtClean="0"/>
              <a:pPr>
                <a:spcBef>
                  <a:spcPct val="0"/>
                </a:spcBef>
                <a:buClrTx/>
                <a:buSzTx/>
                <a:buFontTx/>
                <a:buNone/>
                <a:defRPr/>
              </a:pPr>
              <a:t>7</a:t>
            </a:fld>
            <a:endParaRPr lang="en-US" altLang="en-US" sz="1400" smtClean="0"/>
          </a:p>
        </p:txBody>
      </p:sp>
      <p:sp>
        <p:nvSpPr>
          <p:cNvPr id="9219" name="Rectangle 2"/>
          <p:cNvSpPr>
            <a:spLocks noGrp="1" noChangeArrowheads="1"/>
          </p:cNvSpPr>
          <p:nvPr>
            <p:ph type="title"/>
          </p:nvPr>
        </p:nvSpPr>
        <p:spPr/>
        <p:txBody>
          <a:bodyPr/>
          <a:lstStyle/>
          <a:p>
            <a:pPr>
              <a:defRPr/>
            </a:pPr>
            <a:r>
              <a:rPr lang="en-US" altLang="en-US"/>
              <a:t>Insertion Sort</a:t>
            </a:r>
          </a:p>
        </p:txBody>
      </p:sp>
      <p:graphicFrame>
        <p:nvGraphicFramePr>
          <p:cNvPr id="390323" name="Group 179"/>
          <p:cNvGraphicFramePr>
            <a:graphicFrameLocks noGrp="1"/>
          </p:cNvGraphicFramePr>
          <p:nvPr/>
        </p:nvGraphicFramePr>
        <p:xfrm>
          <a:off x="539750" y="2354263"/>
          <a:ext cx="3733800" cy="517568"/>
        </p:xfrm>
        <a:graphic>
          <a:graphicData uri="http://schemas.openxmlformats.org/drawingml/2006/table">
            <a:tbl>
              <a:tblPr/>
              <a:tblGrid>
                <a:gridCol w="533400"/>
                <a:gridCol w="533400"/>
                <a:gridCol w="533400"/>
                <a:gridCol w="533400"/>
                <a:gridCol w="533400"/>
                <a:gridCol w="533400"/>
                <a:gridCol w="533400"/>
              </a:tblGrid>
              <a:tr h="517525">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marT="45424" marB="454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marT="45424" marB="454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0324" name="Group 180"/>
          <p:cNvGraphicFramePr>
            <a:graphicFrameLocks noGrp="1"/>
          </p:cNvGraphicFramePr>
          <p:nvPr/>
        </p:nvGraphicFramePr>
        <p:xfrm>
          <a:off x="4724400" y="2743200"/>
          <a:ext cx="3733800" cy="517568"/>
        </p:xfrm>
        <a:graphic>
          <a:graphicData uri="http://schemas.openxmlformats.org/drawingml/2006/table">
            <a:tbl>
              <a:tblPr/>
              <a:tblGrid>
                <a:gridCol w="533400"/>
                <a:gridCol w="533400"/>
                <a:gridCol w="533400"/>
                <a:gridCol w="533400"/>
                <a:gridCol w="533400"/>
                <a:gridCol w="533400"/>
                <a:gridCol w="533400"/>
              </a:tblGrid>
              <a:tr h="517525">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marT="45424" marB="45424"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marT="45424" marB="45424"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marT="45424" marB="45424"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0325" name="Group 181"/>
          <p:cNvGraphicFramePr>
            <a:graphicFrameLocks noGrp="1"/>
          </p:cNvGraphicFramePr>
          <p:nvPr/>
        </p:nvGraphicFramePr>
        <p:xfrm>
          <a:off x="501650" y="3352800"/>
          <a:ext cx="3733800" cy="652463"/>
        </p:xfrm>
        <a:graphic>
          <a:graphicData uri="http://schemas.openxmlformats.org/drawingml/2006/table">
            <a:tbl>
              <a:tblPr/>
              <a:tblGrid>
                <a:gridCol w="533400"/>
                <a:gridCol w="533400"/>
                <a:gridCol w="533400"/>
                <a:gridCol w="533400"/>
                <a:gridCol w="533400"/>
                <a:gridCol w="533400"/>
                <a:gridCol w="533400"/>
              </a:tblGrid>
              <a:tr h="652463">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0332" name="Group 188"/>
          <p:cNvGraphicFramePr>
            <a:graphicFrameLocks noGrp="1"/>
          </p:cNvGraphicFramePr>
          <p:nvPr/>
        </p:nvGraphicFramePr>
        <p:xfrm>
          <a:off x="539750" y="4351338"/>
          <a:ext cx="3733800" cy="533400"/>
        </p:xfrm>
        <a:graphic>
          <a:graphicData uri="http://schemas.openxmlformats.org/drawingml/2006/table">
            <a:tbl>
              <a:tblPr/>
              <a:tblGrid>
                <a:gridCol w="533400"/>
                <a:gridCol w="533400"/>
                <a:gridCol w="533400"/>
                <a:gridCol w="533400"/>
                <a:gridCol w="533400"/>
                <a:gridCol w="533400"/>
                <a:gridCol w="533400"/>
              </a:tblGrid>
              <a:tr h="533400">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0331" name="Group 187"/>
          <p:cNvGraphicFramePr>
            <a:graphicFrameLocks noGrp="1"/>
          </p:cNvGraphicFramePr>
          <p:nvPr/>
        </p:nvGraphicFramePr>
        <p:xfrm>
          <a:off x="4724400" y="4800600"/>
          <a:ext cx="3733800" cy="533400"/>
        </p:xfrm>
        <a:graphic>
          <a:graphicData uri="http://schemas.openxmlformats.org/drawingml/2006/table">
            <a:tbl>
              <a:tblPr/>
              <a:tblGrid>
                <a:gridCol w="533400"/>
                <a:gridCol w="533400"/>
                <a:gridCol w="533400"/>
                <a:gridCol w="533400"/>
                <a:gridCol w="533400"/>
                <a:gridCol w="533400"/>
                <a:gridCol w="533400"/>
              </a:tblGrid>
              <a:tr h="533400">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r>
            </a:tbl>
          </a:graphicData>
        </a:graphic>
      </p:graphicFrame>
      <p:graphicFrame>
        <p:nvGraphicFramePr>
          <p:cNvPr id="390327" name="Group 183"/>
          <p:cNvGraphicFramePr>
            <a:graphicFrameLocks noGrp="1"/>
          </p:cNvGraphicFramePr>
          <p:nvPr/>
        </p:nvGraphicFramePr>
        <p:xfrm>
          <a:off x="4724400" y="3810000"/>
          <a:ext cx="3733800" cy="533400"/>
        </p:xfrm>
        <a:graphic>
          <a:graphicData uri="http://schemas.openxmlformats.org/drawingml/2006/table">
            <a:tbl>
              <a:tblPr/>
              <a:tblGrid>
                <a:gridCol w="533400"/>
                <a:gridCol w="533400"/>
                <a:gridCol w="533400"/>
                <a:gridCol w="533400"/>
                <a:gridCol w="533400"/>
                <a:gridCol w="533400"/>
                <a:gridCol w="533400"/>
              </a:tblGrid>
              <a:tr h="533400">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6600"/>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390330" name="Group 186"/>
          <p:cNvGraphicFramePr>
            <a:graphicFrameLocks noGrp="1"/>
          </p:cNvGraphicFramePr>
          <p:nvPr/>
        </p:nvGraphicFramePr>
        <p:xfrm>
          <a:off x="539750" y="5349875"/>
          <a:ext cx="3733800" cy="533400"/>
        </p:xfrm>
        <a:graphic>
          <a:graphicData uri="http://schemas.openxmlformats.org/drawingml/2006/table">
            <a:tbl>
              <a:tblPr/>
              <a:tblGrid>
                <a:gridCol w="533400"/>
                <a:gridCol w="533400"/>
                <a:gridCol w="533400"/>
                <a:gridCol w="533400"/>
                <a:gridCol w="533400"/>
                <a:gridCol w="533400"/>
                <a:gridCol w="533400"/>
              </a:tblGrid>
              <a:tr h="533400">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4</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8</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buClr>
                          <a:schemeClr val="tx2"/>
                        </a:buClr>
                        <a:buSzPct val="75000"/>
                        <a:buFont typeface="Monotype Sorts" pitchFamily="2" charset="2"/>
                        <a:defRPr sz="2800">
                          <a:solidFill>
                            <a:schemeClr val="tx1"/>
                          </a:solidFill>
                          <a:latin typeface="Times New Roman" panose="02020603050405020304" pitchFamily="18" charset="0"/>
                        </a:defRPr>
                      </a:lvl1pPr>
                      <a:lvl2pPr>
                        <a:spcBef>
                          <a:spcPct val="20000"/>
                        </a:spcBef>
                        <a:buClr>
                          <a:schemeClr val="tx1"/>
                        </a:buClr>
                        <a:defRPr sz="2400">
                          <a:solidFill>
                            <a:schemeClr val="tx1"/>
                          </a:solidFill>
                          <a:latin typeface="Times New Roman" panose="02020603050405020304" pitchFamily="18" charset="0"/>
                        </a:defRPr>
                      </a:lvl2pPr>
                      <a:lvl3pPr>
                        <a:spcBef>
                          <a:spcPct val="20000"/>
                        </a:spcBef>
                        <a:buClr>
                          <a:schemeClr val="accent2"/>
                        </a:buClr>
                        <a:buSzPct val="65000"/>
                        <a:buFont typeface="Monotype Sorts" pitchFamily="2" charset="2"/>
                        <a:defRPr sz="2000">
                          <a:solidFill>
                            <a:schemeClr val="tx1"/>
                          </a:solidFill>
                          <a:latin typeface="Times New Roman" panose="02020603050405020304" pitchFamily="18" charset="0"/>
                        </a:defRPr>
                      </a:lvl3pPr>
                      <a:lvl4pPr>
                        <a:spcBef>
                          <a:spcPct val="20000"/>
                        </a:spcBef>
                        <a:buClr>
                          <a:schemeClr val="tx1"/>
                        </a:buClr>
                        <a:defRPr>
                          <a:solidFill>
                            <a:schemeClr val="tx1"/>
                          </a:solidFill>
                          <a:latin typeface="Times New Roman" panose="02020603050405020304" pitchFamily="18" charset="0"/>
                        </a:defRPr>
                      </a:lvl4pPr>
                      <a:lvl5pPr>
                        <a:spcBef>
                          <a:spcPct val="20000"/>
                        </a:spcBef>
                        <a:buClr>
                          <a:schemeClr val="tx2"/>
                        </a:buClr>
                        <a:defRPr>
                          <a:solidFill>
                            <a:schemeClr val="tx1"/>
                          </a:solidFill>
                          <a:latin typeface="Times New Roman" panose="02020603050405020304" pitchFamily="18" charset="0"/>
                        </a:defRPr>
                      </a:lvl5pPr>
                      <a:lvl6pPr eaLnBrk="0" fontAlgn="base" hangingPunct="0">
                        <a:spcBef>
                          <a:spcPct val="20000"/>
                        </a:spcBef>
                        <a:spcAft>
                          <a:spcPct val="0"/>
                        </a:spcAft>
                        <a:buClr>
                          <a:schemeClr val="tx2"/>
                        </a:buClr>
                        <a:defRPr>
                          <a:solidFill>
                            <a:schemeClr val="tx1"/>
                          </a:solidFill>
                          <a:latin typeface="Times New Roman" panose="02020603050405020304" pitchFamily="18" charset="0"/>
                        </a:defRPr>
                      </a:lvl6pPr>
                      <a:lvl7pPr eaLnBrk="0" fontAlgn="base" hangingPunct="0">
                        <a:spcBef>
                          <a:spcPct val="20000"/>
                        </a:spcBef>
                        <a:spcAft>
                          <a:spcPct val="0"/>
                        </a:spcAft>
                        <a:buClr>
                          <a:schemeClr val="tx2"/>
                        </a:buClr>
                        <a:defRPr>
                          <a:solidFill>
                            <a:schemeClr val="tx1"/>
                          </a:solidFill>
                          <a:latin typeface="Times New Roman" panose="02020603050405020304" pitchFamily="18" charset="0"/>
                        </a:defRPr>
                      </a:lvl7pPr>
                      <a:lvl8pPr eaLnBrk="0" fontAlgn="base" hangingPunct="0">
                        <a:spcBef>
                          <a:spcPct val="20000"/>
                        </a:spcBef>
                        <a:spcAft>
                          <a:spcPct val="0"/>
                        </a:spcAft>
                        <a:buClr>
                          <a:schemeClr val="tx2"/>
                        </a:buClr>
                        <a:defRPr>
                          <a:solidFill>
                            <a:schemeClr val="tx1"/>
                          </a:solidFill>
                          <a:latin typeface="Times New Roman" panose="02020603050405020304" pitchFamily="18" charset="0"/>
                        </a:defRPr>
                      </a:lvl8pPr>
                      <a:lvl9pPr eaLnBrk="0" fontAlgn="base" hangingPunct="0">
                        <a:spcBef>
                          <a:spcPct val="20000"/>
                        </a:spcBef>
                        <a:spcAft>
                          <a:spcPct val="0"/>
                        </a:spcAft>
                        <a:buClr>
                          <a:schemeClr val="tx2"/>
                        </a:buClr>
                        <a:defRPr>
                          <a:solidFill>
                            <a:schemeClr val="tx1"/>
                          </a:solidFill>
                          <a:latin typeface="Times New Roman" panose="02020603050405020304" pitchFamily="18" charset="0"/>
                        </a:defRPr>
                      </a:lvl9pPr>
                    </a:lstStyle>
                    <a:p>
                      <a:pPr marL="0" marR="0" lvl="0" indent="0" algn="l" defTabSz="914400" rtl="0" eaLnBrk="0" fontAlgn="base" latinLnBrk="0" hangingPunct="0">
                        <a:lnSpc>
                          <a:spcPct val="100000"/>
                        </a:lnSpc>
                        <a:spcBef>
                          <a:spcPct val="20000"/>
                        </a:spcBef>
                        <a:spcAft>
                          <a:spcPct val="0"/>
                        </a:spcAft>
                        <a:buClr>
                          <a:schemeClr val="tx2"/>
                        </a:buClr>
                        <a:buSzPct val="75000"/>
                        <a:buFont typeface="Monotype Sorts" pitchFamily="2" charset="2"/>
                        <a:buNone/>
                        <a:tabLst/>
                      </a:pPr>
                      <a:r>
                        <a:rPr kumimoji="0" lang="en-US" sz="2800" b="0" i="0" u="none" strike="noStrike" cap="none" normalizeH="0" baseline="0" smtClean="0">
                          <a:ln>
                            <a:noFill/>
                          </a:ln>
                          <a:solidFill>
                            <a:schemeClr val="tx1"/>
                          </a:solidFill>
                          <a:effectLst/>
                          <a:latin typeface="Times New Roman" panose="02020603050405020304" pitchFamily="18" charset="0"/>
                        </a:rPr>
                        <a:t>9</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9346" name="Rectangle 164"/>
          <p:cNvSpPr>
            <a:spLocks noGrp="1" noChangeArrowheads="1"/>
          </p:cNvSpPr>
          <p:nvPr>
            <p:ph type="body" idx="1"/>
          </p:nvPr>
        </p:nvSpPr>
        <p:spPr>
          <a:xfrm>
            <a:off x="1230313" y="1470025"/>
            <a:ext cx="5410200" cy="457200"/>
          </a:xfrm>
        </p:spPr>
        <p:txBody>
          <a:bodyPr/>
          <a:lstStyle/>
          <a:p>
            <a:pPr marL="0" indent="0">
              <a:lnSpc>
                <a:spcPct val="80000"/>
              </a:lnSpc>
              <a:buFont typeface="Monotype Sorts" charset="2"/>
              <a:buNone/>
              <a:defRPr/>
            </a:pPr>
            <a:r>
              <a:rPr lang="en-US" altLang="en-US" sz="2000"/>
              <a:t>int[] myList = {2, 9, 5, 4, 8, 1, 6}; // Unsorted</a:t>
            </a:r>
          </a:p>
        </p:txBody>
      </p:sp>
      <p:sp>
        <p:nvSpPr>
          <p:cNvPr id="21634" name="Rectangle 189"/>
          <p:cNvSpPr>
            <a:spLocks noChangeArrowheads="1"/>
          </p:cNvSpPr>
          <p:nvPr/>
        </p:nvSpPr>
        <p:spPr bwMode="auto">
          <a:xfrm>
            <a:off x="0" y="0"/>
            <a:ext cx="1524000" cy="381000"/>
          </a:xfrm>
          <a:prstGeom prst="rect">
            <a:avLst/>
          </a:prstGeom>
          <a:noFill/>
          <a:ln w="12700">
            <a:solidFill>
              <a:srgbClr val="FF0000"/>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gn="ctr">
              <a:spcBef>
                <a:spcPct val="0"/>
              </a:spcBef>
              <a:buClrTx/>
              <a:buSzTx/>
              <a:buFontTx/>
              <a:buNone/>
            </a:pPr>
            <a:r>
              <a:rPr lang="en-US" altLang="en-US" sz="1800">
                <a:solidFill>
                  <a:schemeClr val="bg2"/>
                </a:solidFill>
                <a:latin typeface="Forte" charset="0"/>
              </a:rPr>
              <a:t>animation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90323"/>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90324"/>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90325"/>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9032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9033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90331"/>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903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E40BF2C6-B143-2C45-9889-E3D945C036DD}" type="slidenum">
              <a:rPr lang="en-US" altLang="en-US" sz="1400" smtClean="0"/>
              <a:pPr>
                <a:spcBef>
                  <a:spcPct val="0"/>
                </a:spcBef>
                <a:buClrTx/>
                <a:buSzTx/>
                <a:buFontTx/>
                <a:buNone/>
                <a:defRPr/>
              </a:pPr>
              <a:t>8</a:t>
            </a:fld>
            <a:endParaRPr lang="en-US" altLang="en-US" sz="1400" smtClean="0"/>
          </a:p>
        </p:txBody>
      </p:sp>
      <p:sp>
        <p:nvSpPr>
          <p:cNvPr id="10243" name="Rectangle 2"/>
          <p:cNvSpPr>
            <a:spLocks noGrp="1" noChangeArrowheads="1"/>
          </p:cNvSpPr>
          <p:nvPr>
            <p:ph type="title"/>
          </p:nvPr>
        </p:nvSpPr>
        <p:spPr>
          <a:xfrm>
            <a:off x="609600" y="304800"/>
            <a:ext cx="7772400" cy="609600"/>
          </a:xfrm>
        </p:spPr>
        <p:txBody>
          <a:bodyPr/>
          <a:lstStyle/>
          <a:p>
            <a:pPr>
              <a:defRPr/>
            </a:pPr>
            <a:r>
              <a:rPr lang="en-US" altLang="en-US"/>
              <a:t>How to Insert?</a:t>
            </a:r>
            <a:endParaRPr lang="en-US" altLang="en-US">
              <a:solidFill>
                <a:schemeClr val="tx1"/>
              </a:solidFill>
              <a:latin typeface="Book Antiqua" charset="0"/>
              <a:hlinkClick r:id="rId3" action="ppaction://program"/>
            </a:endParaRPr>
          </a:p>
        </p:txBody>
      </p:sp>
      <p:sp>
        <p:nvSpPr>
          <p:cNvPr id="10244" name="Rectangle 4"/>
          <p:cNvSpPr>
            <a:spLocks noChangeArrowheads="1"/>
          </p:cNvSpPr>
          <p:nvPr/>
        </p:nvSpPr>
        <p:spPr bwMode="auto">
          <a:xfrm>
            <a:off x="117475" y="1739900"/>
            <a:ext cx="2495550"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defRPr/>
            </a:pPr>
            <a:r>
              <a:rPr lang="en-US" altLang="en-US" sz="2200" smtClean="0">
                <a:ea typeface="Times New Roman" charset="0"/>
                <a:cs typeface="Times New Roman" charset="0"/>
              </a:rPr>
              <a:t>The insertion sort algorithm sorts a list of values by repeatedly inserting an unsorted element into a sorted sublist until the whole list is sorted. </a:t>
            </a:r>
          </a:p>
        </p:txBody>
      </p:sp>
      <p:sp>
        <p:nvSpPr>
          <p:cNvPr id="10245" name="Rectangle 8"/>
          <p:cNvSpPr>
            <a:spLocks noChangeArrowheads="1"/>
          </p:cNvSpPr>
          <p:nvPr/>
        </p:nvSpPr>
        <p:spPr bwMode="auto">
          <a:xfrm>
            <a:off x="0" y="24495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spAutoFit/>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endParaRPr lang="en-US" altLang="en-US" sz="2400" smtClean="0"/>
          </a:p>
        </p:txBody>
      </p:sp>
      <p:graphicFrame>
        <p:nvGraphicFramePr>
          <p:cNvPr id="22533" name="Object 7"/>
          <p:cNvGraphicFramePr>
            <a:graphicFrameLocks noChangeAspect="1"/>
          </p:cNvGraphicFramePr>
          <p:nvPr/>
        </p:nvGraphicFramePr>
        <p:xfrm>
          <a:off x="2767013" y="1816100"/>
          <a:ext cx="6221412" cy="2595563"/>
        </p:xfrm>
        <a:graphic>
          <a:graphicData uri="http://schemas.openxmlformats.org/presentationml/2006/ole">
            <mc:AlternateContent xmlns:mc="http://schemas.openxmlformats.org/markup-compatibility/2006">
              <mc:Choice xmlns:v="urn:schemas-microsoft-com:vml" Requires="v">
                <p:oleObj spid="_x0000_s22536" name="Picture" r:id="rId4" imgW="4700016" imgH="1952244" progId="Word.Picture.8">
                  <p:embed/>
                </p:oleObj>
              </mc:Choice>
              <mc:Fallback>
                <p:oleObj name="Picture" r:id="rId4" imgW="4700016" imgH="1952244" progId="Word.Picture.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67013" y="1816100"/>
                        <a:ext cx="6221412" cy="259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spcBef>
                <a:spcPct val="0"/>
              </a:spcBef>
              <a:buClrTx/>
              <a:buSzTx/>
              <a:buFontTx/>
              <a:buNone/>
              <a:defRPr/>
            </a:pPr>
            <a:fld id="{013D4BD9-186A-A443-B99D-A4E5DDAE325C}" type="slidenum">
              <a:rPr lang="en-US" altLang="en-US" sz="1400" smtClean="0"/>
              <a:pPr>
                <a:spcBef>
                  <a:spcPct val="0"/>
                </a:spcBef>
                <a:buClrTx/>
                <a:buSzTx/>
                <a:buFontTx/>
                <a:buNone/>
                <a:defRPr/>
              </a:pPr>
              <a:t>9</a:t>
            </a:fld>
            <a:endParaRPr lang="en-US" altLang="en-US" sz="1400" smtClean="0"/>
          </a:p>
        </p:txBody>
      </p:sp>
      <p:sp>
        <p:nvSpPr>
          <p:cNvPr id="11267" name="Rectangle 2"/>
          <p:cNvSpPr>
            <a:spLocks noGrp="1" noChangeArrowheads="1"/>
          </p:cNvSpPr>
          <p:nvPr>
            <p:ph type="title"/>
          </p:nvPr>
        </p:nvSpPr>
        <p:spPr>
          <a:xfrm>
            <a:off x="609600" y="304800"/>
            <a:ext cx="7772400" cy="609600"/>
          </a:xfrm>
        </p:spPr>
        <p:txBody>
          <a:bodyPr/>
          <a:lstStyle/>
          <a:p>
            <a:pPr>
              <a:defRPr/>
            </a:pPr>
            <a:r>
              <a:rPr lang="en-US" altLang="en-US"/>
              <a:t>From Idea to Solution</a:t>
            </a:r>
            <a:endParaRPr lang="en-US" altLang="en-US">
              <a:solidFill>
                <a:schemeClr val="tx1"/>
              </a:solidFill>
              <a:latin typeface="Book Antiqua" charset="0"/>
              <a:hlinkClick r:id="rId2" action="ppaction://program"/>
            </a:endParaRPr>
          </a:p>
        </p:txBody>
      </p:sp>
      <p:sp>
        <p:nvSpPr>
          <p:cNvPr id="23555" name="Rectangle 3"/>
          <p:cNvSpPr>
            <a:spLocks noChangeArrowheads="1"/>
          </p:cNvSpPr>
          <p:nvPr/>
        </p:nvSpPr>
        <p:spPr bwMode="auto">
          <a:xfrm>
            <a:off x="0" y="1047750"/>
            <a:ext cx="9144000" cy="146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for (int i = 1; i &lt; list.length; i++) {</a:t>
            </a:r>
            <a:endParaRPr lang="en-US" altLang="en-US" sz="1700" b="1">
              <a:solidFill>
                <a:srgbClr val="000000"/>
              </a:solidFill>
              <a:latin typeface="Courier New" charset="0"/>
              <a:ea typeface="Times New Roman" charset="0"/>
              <a:cs typeface="Times New Roman" charset="0"/>
            </a:endParaRPr>
          </a:p>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  insert list[i] into a sorted sublist list[0..i-1] so that   </a:t>
            </a:r>
          </a:p>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  list[0..i] is sorted</a:t>
            </a:r>
          </a:p>
          <a:p>
            <a:pPr>
              <a:lnSpc>
                <a:spcPct val="90000"/>
              </a:lnSpc>
              <a:buFont typeface="Monotype Sorts" charset="2"/>
              <a:buNone/>
            </a:pPr>
            <a:r>
              <a:rPr lang="en-US" altLang="en-US" sz="1700" b="1">
                <a:solidFill>
                  <a:srgbClr val="000000"/>
                </a:solidFill>
                <a:latin typeface="Courier New" charset="0"/>
                <a:ea typeface="Courier New" charset="0"/>
                <a:cs typeface="Courier New" charset="0"/>
              </a:rPr>
              <a:t>}</a:t>
            </a:r>
          </a:p>
        </p:txBody>
      </p:sp>
      <p:sp>
        <p:nvSpPr>
          <p:cNvPr id="23556" name="Rectangle 4"/>
          <p:cNvSpPr>
            <a:spLocks noChangeArrowheads="1"/>
          </p:cNvSpPr>
          <p:nvPr/>
        </p:nvSpPr>
        <p:spPr bwMode="auto">
          <a:xfrm>
            <a:off x="1076325" y="2584450"/>
            <a:ext cx="7797800"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chemeClr val="bg2"/>
                </a:solidFill>
                <a:latin typeface="Courier New" charset="0"/>
                <a:ea typeface="Courier New" charset="0"/>
                <a:cs typeface="Courier New" charset="0"/>
              </a:rPr>
              <a:t>list[0]</a:t>
            </a:r>
          </a:p>
        </p:txBody>
      </p:sp>
      <p:sp>
        <p:nvSpPr>
          <p:cNvPr id="23557" name="Rectangle 5"/>
          <p:cNvSpPr>
            <a:spLocks noChangeArrowheads="1"/>
          </p:cNvSpPr>
          <p:nvPr/>
        </p:nvSpPr>
        <p:spPr bwMode="auto">
          <a:xfrm>
            <a:off x="1076325" y="3276600"/>
            <a:ext cx="775811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chemeClr val="bg2"/>
                </a:solidFill>
                <a:latin typeface="Courier New" charset="0"/>
                <a:ea typeface="Courier New" charset="0"/>
                <a:cs typeface="Courier New" charset="0"/>
              </a:rPr>
              <a:t>list[0] list[1]</a:t>
            </a:r>
          </a:p>
        </p:txBody>
      </p:sp>
      <p:sp>
        <p:nvSpPr>
          <p:cNvPr id="23558" name="Rectangle 6"/>
          <p:cNvSpPr>
            <a:spLocks noChangeArrowheads="1"/>
          </p:cNvSpPr>
          <p:nvPr/>
        </p:nvSpPr>
        <p:spPr bwMode="auto">
          <a:xfrm>
            <a:off x="1076325" y="3967163"/>
            <a:ext cx="7335838"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chemeClr val="bg2"/>
                </a:solidFill>
                <a:latin typeface="Courier New" charset="0"/>
                <a:ea typeface="Courier New" charset="0"/>
                <a:cs typeface="Courier New" charset="0"/>
              </a:rPr>
              <a:t>list[0] list[1] list[2]</a:t>
            </a:r>
          </a:p>
        </p:txBody>
      </p:sp>
      <p:sp>
        <p:nvSpPr>
          <p:cNvPr id="23559" name="Rectangle 7"/>
          <p:cNvSpPr>
            <a:spLocks noChangeArrowheads="1"/>
          </p:cNvSpPr>
          <p:nvPr/>
        </p:nvSpPr>
        <p:spPr bwMode="auto">
          <a:xfrm>
            <a:off x="1076325" y="4657725"/>
            <a:ext cx="6799263" cy="500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chemeClr val="bg2"/>
                </a:solidFill>
                <a:latin typeface="Courier New" charset="0"/>
                <a:ea typeface="Courier New" charset="0"/>
                <a:cs typeface="Courier New" charset="0"/>
              </a:rPr>
              <a:t>list[0] list[1] list[2] list[3]</a:t>
            </a:r>
            <a:endParaRPr lang="en-US" altLang="en-US" sz="1700" b="1">
              <a:solidFill>
                <a:schemeClr val="bg2"/>
              </a:solidFill>
              <a:latin typeface="Courier New" charset="0"/>
              <a:ea typeface="Times New Roman" charset="0"/>
              <a:cs typeface="Times New Roman" charset="0"/>
            </a:endParaRPr>
          </a:p>
          <a:p>
            <a:pPr>
              <a:lnSpc>
                <a:spcPct val="90000"/>
              </a:lnSpc>
              <a:buFont typeface="Monotype Sorts" charset="2"/>
              <a:buNone/>
            </a:pPr>
            <a:endParaRPr lang="en-US" altLang="en-US" sz="1700">
              <a:solidFill>
                <a:schemeClr val="bg2"/>
              </a:solidFill>
              <a:latin typeface="Courier New" charset="0"/>
              <a:ea typeface="Courier New" charset="0"/>
              <a:cs typeface="Courier New" charset="0"/>
            </a:endParaRPr>
          </a:p>
        </p:txBody>
      </p:sp>
      <p:sp>
        <p:nvSpPr>
          <p:cNvPr id="23560" name="Rectangle 10"/>
          <p:cNvSpPr>
            <a:spLocks noChangeArrowheads="1"/>
          </p:cNvSpPr>
          <p:nvPr/>
        </p:nvSpPr>
        <p:spPr bwMode="auto">
          <a:xfrm>
            <a:off x="1116013" y="5272088"/>
            <a:ext cx="6799262" cy="500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lr>
                <a:schemeClr val="tx2"/>
              </a:buClr>
              <a:buSzPct val="75000"/>
              <a:buFont typeface="Monotype Sorts" charset="2"/>
              <a:buChar char="F"/>
              <a:defRPr sz="3200">
                <a:solidFill>
                  <a:schemeClr val="tx1"/>
                </a:solidFill>
                <a:latin typeface="Times New Roman" charset="0"/>
              </a:defRPr>
            </a:lvl1pPr>
            <a:lvl2pPr marL="742950" indent="-285750">
              <a:spcBef>
                <a:spcPct val="20000"/>
              </a:spcBef>
              <a:buClr>
                <a:schemeClr val="tx1"/>
              </a:buClr>
              <a:buChar char="–"/>
              <a:defRPr sz="2800">
                <a:solidFill>
                  <a:schemeClr val="tx1"/>
                </a:solidFill>
                <a:latin typeface="Times New Roman" charset="0"/>
              </a:defRPr>
            </a:lvl2pPr>
            <a:lvl3pPr marL="1143000" indent="-228600">
              <a:spcBef>
                <a:spcPct val="20000"/>
              </a:spcBef>
              <a:buClr>
                <a:schemeClr val="accent2"/>
              </a:buClr>
              <a:buSzPct val="65000"/>
              <a:buFont typeface="Monotype Sorts" charset="2"/>
              <a:buChar char="u"/>
              <a:defRPr sz="2400">
                <a:solidFill>
                  <a:schemeClr val="tx1"/>
                </a:solidFill>
                <a:latin typeface="Times New Roman" charset="0"/>
              </a:defRPr>
            </a:lvl3pPr>
            <a:lvl4pPr marL="1600200" indent="-228600">
              <a:spcBef>
                <a:spcPct val="20000"/>
              </a:spcBef>
              <a:buClr>
                <a:schemeClr val="tx1"/>
              </a:buClr>
              <a:buChar char="–"/>
              <a:defRPr sz="2000">
                <a:solidFill>
                  <a:schemeClr val="tx1"/>
                </a:solidFill>
                <a:latin typeface="Times New Roman" charset="0"/>
              </a:defRPr>
            </a:lvl4pPr>
            <a:lvl5pPr marL="2057400" indent="-228600">
              <a:spcBef>
                <a:spcPct val="20000"/>
              </a:spcBef>
              <a:buClr>
                <a:schemeClr val="tx2"/>
              </a:buClr>
              <a:buChar char="•"/>
              <a:defRPr sz="2000">
                <a:solidFill>
                  <a:schemeClr val="tx1"/>
                </a:solidFill>
                <a:latin typeface="Times New Roman" charset="0"/>
              </a:defRPr>
            </a:lvl5pPr>
            <a:lvl6pPr marL="2514600" indent="-228600" eaLnBrk="0" fontAlgn="base" hangingPunct="0">
              <a:spcBef>
                <a:spcPct val="20000"/>
              </a:spcBef>
              <a:spcAft>
                <a:spcPct val="0"/>
              </a:spcAft>
              <a:buClr>
                <a:schemeClr val="tx2"/>
              </a:buClr>
              <a:buChar char="•"/>
              <a:defRPr sz="2000">
                <a:solidFill>
                  <a:schemeClr val="tx1"/>
                </a:solidFill>
                <a:latin typeface="Times New Roman" charset="0"/>
              </a:defRPr>
            </a:lvl6pPr>
            <a:lvl7pPr marL="2971800" indent="-228600" eaLnBrk="0" fontAlgn="base" hangingPunct="0">
              <a:spcBef>
                <a:spcPct val="20000"/>
              </a:spcBef>
              <a:spcAft>
                <a:spcPct val="0"/>
              </a:spcAft>
              <a:buClr>
                <a:schemeClr val="tx2"/>
              </a:buClr>
              <a:buChar char="•"/>
              <a:defRPr sz="2000">
                <a:solidFill>
                  <a:schemeClr val="tx1"/>
                </a:solidFill>
                <a:latin typeface="Times New Roman" charset="0"/>
              </a:defRPr>
            </a:lvl7pPr>
            <a:lvl8pPr marL="3429000" indent="-228600" eaLnBrk="0" fontAlgn="base" hangingPunct="0">
              <a:spcBef>
                <a:spcPct val="20000"/>
              </a:spcBef>
              <a:spcAft>
                <a:spcPct val="0"/>
              </a:spcAft>
              <a:buClr>
                <a:schemeClr val="tx2"/>
              </a:buClr>
              <a:buChar char="•"/>
              <a:defRPr sz="2000">
                <a:solidFill>
                  <a:schemeClr val="tx1"/>
                </a:solidFill>
                <a:latin typeface="Times New Roman" charset="0"/>
              </a:defRPr>
            </a:lvl8pPr>
            <a:lvl9pPr marL="3886200" indent="-228600" eaLnBrk="0" fontAlgn="base" hangingPunct="0">
              <a:spcBef>
                <a:spcPct val="20000"/>
              </a:spcBef>
              <a:spcAft>
                <a:spcPct val="0"/>
              </a:spcAft>
              <a:buClr>
                <a:schemeClr val="tx2"/>
              </a:buClr>
              <a:buChar char="•"/>
              <a:defRPr sz="2000">
                <a:solidFill>
                  <a:schemeClr val="tx1"/>
                </a:solidFill>
                <a:latin typeface="Times New Roman" charset="0"/>
              </a:defRPr>
            </a:lvl9pPr>
          </a:lstStyle>
          <a:p>
            <a:pPr>
              <a:lnSpc>
                <a:spcPct val="90000"/>
              </a:lnSpc>
              <a:buFont typeface="Monotype Sorts" charset="2"/>
              <a:buNone/>
            </a:pPr>
            <a:r>
              <a:rPr lang="en-US" altLang="en-US" sz="1700" b="1">
                <a:solidFill>
                  <a:schemeClr val="bg2"/>
                </a:solidFill>
                <a:latin typeface="Courier New" charset="0"/>
                <a:ea typeface="Courier New" charset="0"/>
                <a:cs typeface="Courier New" charset="0"/>
              </a:rPr>
              <a:t>list[0] list[1] list[2] list[3] ...</a:t>
            </a:r>
            <a:endParaRPr lang="en-US" altLang="en-US" sz="1700" b="1">
              <a:solidFill>
                <a:schemeClr val="bg2"/>
              </a:solidFill>
              <a:latin typeface="Courier New" charset="0"/>
              <a:ea typeface="Times New Roman" charset="0"/>
              <a:cs typeface="Times New Roman" charset="0"/>
            </a:endParaRPr>
          </a:p>
          <a:p>
            <a:pPr>
              <a:lnSpc>
                <a:spcPct val="90000"/>
              </a:lnSpc>
              <a:buFont typeface="Monotype Sorts" charset="2"/>
              <a:buNone/>
            </a:pPr>
            <a:endParaRPr lang="en-US" altLang="en-US" sz="1700" b="1">
              <a:solidFill>
                <a:schemeClr val="bg2"/>
              </a:solidFill>
              <a:latin typeface="Courier New" charset="0"/>
              <a:ea typeface="Courier New" charset="0"/>
              <a:cs typeface="Courier New"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nternational">
  <a:themeElements>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fontScheme name="Internati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International 1">
        <a:dk1>
          <a:srgbClr val="000000"/>
        </a:dk1>
        <a:lt1>
          <a:srgbClr val="FFFFFF"/>
        </a:lt1>
        <a:dk2>
          <a:srgbClr val="0000FF"/>
        </a:dk2>
        <a:lt2>
          <a:srgbClr val="FFFF99"/>
        </a:lt2>
        <a:accent1>
          <a:srgbClr val="009966"/>
        </a:accent1>
        <a:accent2>
          <a:srgbClr val="00CCCC"/>
        </a:accent2>
        <a:accent3>
          <a:srgbClr val="AAAAFF"/>
        </a:accent3>
        <a:accent4>
          <a:srgbClr val="DADADA"/>
        </a:accent4>
        <a:accent5>
          <a:srgbClr val="AACAB8"/>
        </a:accent5>
        <a:accent6>
          <a:srgbClr val="00B9B9"/>
        </a:accent6>
        <a:hlink>
          <a:srgbClr val="000080"/>
        </a:hlink>
        <a:folHlink>
          <a:srgbClr val="9999FF"/>
        </a:folHlink>
      </a:clrScheme>
      <a:clrMap bg1="dk2" tx1="lt1" bg2="dk1" tx2="lt2" accent1="accent1" accent2="accent2" accent3="accent3" accent4="accent4" accent5="accent5" accent6="accent6" hlink="hlink" folHlink="folHlink"/>
    </a:extraClrScheme>
    <a:extraClrScheme>
      <a:clrScheme name="International 2">
        <a:dk1>
          <a:srgbClr val="000000"/>
        </a:dk1>
        <a:lt1>
          <a:srgbClr val="FFFFFF"/>
        </a:lt1>
        <a:dk2>
          <a:srgbClr val="000080"/>
        </a:dk2>
        <a:lt2>
          <a:srgbClr val="003399"/>
        </a:lt2>
        <a:accent1>
          <a:srgbClr val="9999FF"/>
        </a:accent1>
        <a:accent2>
          <a:srgbClr val="FF99FF"/>
        </a:accent2>
        <a:accent3>
          <a:srgbClr val="FFFFFF"/>
        </a:accent3>
        <a:accent4>
          <a:srgbClr val="000000"/>
        </a:accent4>
        <a:accent5>
          <a:srgbClr val="CACAFF"/>
        </a:accent5>
        <a:accent6>
          <a:srgbClr val="E78AE7"/>
        </a:accent6>
        <a:hlink>
          <a:srgbClr val="85ADFF"/>
        </a:hlink>
        <a:folHlink>
          <a:srgbClr val="00CCCC"/>
        </a:folHlink>
      </a:clrScheme>
      <a:clrMap bg1="lt1" tx1="dk1" bg2="lt2" tx2="dk2" accent1="accent1" accent2="accent2" accent3="accent3" accent4="accent4" accent5="accent5" accent6="accent6" hlink="hlink" folHlink="folHlink"/>
    </a:extraClrScheme>
    <a:extraClrScheme>
      <a:clrScheme name="International 3">
        <a:dk1>
          <a:srgbClr val="000000"/>
        </a:dk1>
        <a:lt1>
          <a:srgbClr val="FFFFFF"/>
        </a:lt1>
        <a:dk2>
          <a:srgbClr val="000000"/>
        </a:dk2>
        <a:lt2>
          <a:srgbClr val="5F5F5F"/>
        </a:lt2>
        <a:accent1>
          <a:srgbClr val="CBCBCB"/>
        </a:accent1>
        <a:accent2>
          <a:srgbClr val="969696"/>
        </a:accent2>
        <a:accent3>
          <a:srgbClr val="FFFFFF"/>
        </a:accent3>
        <a:accent4>
          <a:srgbClr val="000000"/>
        </a:accent4>
        <a:accent5>
          <a:srgbClr val="E2E2E2"/>
        </a:accent5>
        <a:accent6>
          <a:srgbClr val="878787"/>
        </a:accent6>
        <a:hlink>
          <a:srgbClr val="DDDDDD"/>
        </a:hlink>
        <a:folHlink>
          <a:srgbClr val="EAEAEA"/>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C:\MSOffice\Templates\Presentation Designs\International.pot</Template>
  <TotalTime>19911</TotalTime>
  <Words>1399</Words>
  <Application>Microsoft Macintosh PowerPoint</Application>
  <PresentationFormat>On-screen Show (4:3)</PresentationFormat>
  <Paragraphs>277</Paragraphs>
  <Slides>28</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7" baseType="lpstr">
      <vt:lpstr>Times New Roman</vt:lpstr>
      <vt:lpstr>Arial</vt:lpstr>
      <vt:lpstr>Monotype Sorts</vt:lpstr>
      <vt:lpstr>Book Antiqua</vt:lpstr>
      <vt:lpstr>Forte</vt:lpstr>
      <vt:lpstr>Courier New</vt:lpstr>
      <vt:lpstr>International</vt:lpstr>
      <vt:lpstr>Microsoft Word Picture</vt:lpstr>
      <vt:lpstr>Microsoft Equation 3.0</vt:lpstr>
      <vt:lpstr>Chapter 23 Sorting</vt:lpstr>
      <vt:lpstr>Objectives</vt:lpstr>
      <vt:lpstr>Why study sorting? </vt:lpstr>
      <vt:lpstr>What data to sort?</vt:lpstr>
      <vt:lpstr>Insertion Sort</vt:lpstr>
      <vt:lpstr>Insertion Sort Animation</vt:lpstr>
      <vt:lpstr>Insertion Sort</vt:lpstr>
      <vt:lpstr>How to Insert?</vt:lpstr>
      <vt:lpstr>From Idea to Solution</vt:lpstr>
      <vt:lpstr>From Idea to Solution</vt:lpstr>
      <vt:lpstr>Bubble Sort</vt:lpstr>
      <vt:lpstr>Bubble Sort Animation</vt:lpstr>
      <vt:lpstr>Merge Sort</vt:lpstr>
      <vt:lpstr>Merge Sort</vt:lpstr>
      <vt:lpstr>Merge Two Sorted Lists</vt:lpstr>
      <vt:lpstr>Merge Sort Time</vt:lpstr>
      <vt:lpstr>Merge Sort Time</vt:lpstr>
      <vt:lpstr>Quick Sort</vt:lpstr>
      <vt:lpstr>Quick Sort</vt:lpstr>
      <vt:lpstr>Partition</vt:lpstr>
      <vt:lpstr>Quick Sort Time</vt:lpstr>
      <vt:lpstr>Worst-Case Time</vt:lpstr>
      <vt:lpstr>Best-Case Time</vt:lpstr>
      <vt:lpstr>Average-Case Time</vt:lpstr>
      <vt:lpstr>Computational Complexity (Big O)</vt:lpstr>
      <vt:lpstr>Complexity Examples</vt:lpstr>
      <vt:lpstr>Complexity Examples</vt:lpstr>
      <vt:lpstr>Why does it matter?</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19 Java Data Structures</dc:title>
  <dc:creator>Y. Daniel Liang</dc:creator>
  <cp:lastModifiedBy>Microsoft Office User</cp:lastModifiedBy>
  <cp:revision>202</cp:revision>
  <dcterms:created xsi:type="dcterms:W3CDTF">1995-06-10T17:31:50Z</dcterms:created>
  <dcterms:modified xsi:type="dcterms:W3CDTF">2016-11-19T23:05:35Z</dcterms:modified>
</cp:coreProperties>
</file>