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49" r:id="rId1"/>
  </p:sldMasterIdLst>
  <p:notesMasterIdLst>
    <p:notesMasterId r:id="rId48"/>
  </p:notesMasterIdLst>
  <p:sldIdLst>
    <p:sldId id="256" r:id="rId2"/>
    <p:sldId id="322"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5" r:id="rId36"/>
    <p:sldId id="296" r:id="rId37"/>
    <p:sldId id="297" r:id="rId38"/>
    <p:sldId id="298" r:id="rId39"/>
    <p:sldId id="299" r:id="rId40"/>
    <p:sldId id="300" r:id="rId41"/>
    <p:sldId id="301" r:id="rId42"/>
    <p:sldId id="260" r:id="rId43"/>
    <p:sldId id="261" r:id="rId44"/>
    <p:sldId id="304" r:id="rId45"/>
    <p:sldId id="305" r:id="rId46"/>
    <p:sldId id="308" r:id="rId47"/>
  </p:sldIdLst>
  <p:sldSz cx="9144000" cy="6858000" type="screen4x3"/>
  <p:notesSz cx="6858000" cy="9144000"/>
  <p:embeddedFontLst>
    <p:embeddedFont>
      <p:font typeface="Book Antiqua" panose="02040602050305030304" pitchFamily="18" charset="0"/>
      <p:regular r:id="rId49"/>
      <p:bold r:id="rId50"/>
      <p:italic r:id="rId51"/>
      <p:boldItalic r:id="rId52"/>
    </p:embeddedFont>
    <p:embeddedFont>
      <p:font typeface="Kaushan Script" panose="03060602040705080205" pitchFamily="66" charset="0"/>
      <p:regular r:id="rId5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
          <p15:clr>
            <a:srgbClr val="000000"/>
          </p15:clr>
        </p15:guide>
        <p15:guide id="2" pos="576">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18"/>
    <p:restoredTop sz="69237"/>
  </p:normalViewPr>
  <p:slideViewPr>
    <p:cSldViewPr snapToGrid="0">
      <p:cViewPr varScale="1">
        <p:scale>
          <a:sx n="61" d="100"/>
          <a:sy n="61" d="100"/>
        </p:scale>
        <p:origin x="208" y="352"/>
      </p:cViewPr>
      <p:guideLst>
        <p:guide orient="horz" pos="864"/>
        <p:guide pos="57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2.fntdata"/><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5.fnt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3.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fntdata"/><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Will not compile!!</a:t>
            </a:r>
            <a:endParaRPr/>
          </a:p>
          <a:p>
            <a:pPr marL="0" lvl="0" indent="0" algn="l" rtl="0">
              <a:spcBef>
                <a:spcPts val="0"/>
              </a:spcBef>
              <a:spcAft>
                <a:spcPts val="0"/>
              </a:spcAft>
              <a:buNone/>
            </a:pPr>
            <a:endParaRPr/>
          </a:p>
          <a:p>
            <a:pPr marL="0" lvl="0" indent="0" algn="l" rtl="0">
              <a:spcBef>
                <a:spcPts val="0"/>
              </a:spcBef>
              <a:spcAft>
                <a:spcPts val="0"/>
              </a:spcAft>
              <a:buNone/>
            </a:pPr>
            <a:r>
              <a:rPr lang="en-US"/>
              <a:t>Errors:</a:t>
            </a:r>
            <a:endParaRPr/>
          </a:p>
          <a:p>
            <a:pPr marL="0" lvl="0" indent="0" algn="l" rtl="0">
              <a:spcBef>
                <a:spcPts val="0"/>
              </a:spcBef>
              <a:spcAft>
                <a:spcPts val="0"/>
              </a:spcAft>
              <a:buNone/>
            </a:pPr>
            <a:endParaRPr/>
          </a:p>
          <a:p>
            <a:pPr marL="0" lvl="0" indent="0" algn="l" rtl="0">
              <a:spcBef>
                <a:spcPts val="0"/>
              </a:spcBef>
              <a:spcAft>
                <a:spcPts val="0"/>
              </a:spcAft>
              <a:buNone/>
            </a:pPr>
            <a:r>
              <a:rPr lang="en-US"/>
              <a:t>public static void main (String[] args)</a:t>
            </a:r>
            <a:endParaRPr/>
          </a:p>
          <a:p>
            <a:pPr marL="0" lvl="0" indent="0" algn="l" rtl="0">
              <a:spcBef>
                <a:spcPts val="0"/>
              </a:spcBef>
              <a:spcAft>
                <a:spcPts val="0"/>
              </a:spcAft>
              <a:buNone/>
            </a:pPr>
            <a:endParaRPr/>
          </a:p>
          <a:p>
            <a:pPr marL="0" lvl="0" indent="0" algn="l" rtl="0">
              <a:spcBef>
                <a:spcPts val="0"/>
              </a:spcBef>
              <a:spcAft>
                <a:spcPts val="0"/>
              </a:spcAft>
              <a:buNone/>
            </a:pPr>
            <a:r>
              <a:rPr lang="en-US"/>
              <a:t>closing quotation</a:t>
            </a:r>
            <a:endParaRPr/>
          </a:p>
          <a:p>
            <a:pPr marL="0" lvl="0" indent="0" algn="l" rtl="0">
              <a:spcBef>
                <a:spcPts val="0"/>
              </a:spcBef>
              <a:spcAft>
                <a:spcPts val="0"/>
              </a:spcAft>
              <a:buNone/>
            </a:pPr>
            <a:r>
              <a:rPr lang="en-US"/>
              <a:t>and closing bracket</a:t>
            </a:r>
            <a:endParaRPr/>
          </a:p>
        </p:txBody>
      </p:sp>
      <p:sp>
        <p:nvSpPr>
          <p:cNvPr id="302" name="Google Shape;30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Will compile, but it won’t run completely. It will stop when it finds the error in this case - won’t divide by zero. We’ll see this more when we work with arrays.</a:t>
            </a:r>
            <a:endParaRPr/>
          </a:p>
        </p:txBody>
      </p:sp>
      <p:sp>
        <p:nvSpPr>
          <p:cNvPr id="309" name="Google Shape;309;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Will successfully compile and execute, but it will not give you the correct output.</a:t>
            </a:r>
            <a:endParaRPr dirty="0"/>
          </a:p>
        </p:txBody>
      </p:sp>
      <p:sp>
        <p:nvSpPr>
          <p:cNvPr id="316" name="Google Shape;316;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Imports library</a:t>
            </a:r>
            <a:endParaRPr dirty="0"/>
          </a:p>
        </p:txBody>
      </p:sp>
      <p:sp>
        <p:nvSpPr>
          <p:cNvPr id="323" name="Google Shape;323;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 name="Google Shape;331;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The speed of the CPU has been improved continuously. If you buy a PC now, you might get an Intel Core i7 running at 2.8 to 4.0 gigahertz.</a:t>
            </a:r>
            <a:endParaRPr sz="1400">
              <a:solidFill>
                <a:schemeClr val="dk1"/>
              </a:solidFill>
            </a:endParaRPr>
          </a:p>
          <a:p>
            <a:pPr marL="0" lvl="0" indent="0" algn="l" rtl="0">
              <a:spcBef>
                <a:spcPts val="0"/>
              </a:spcBef>
              <a:spcAft>
                <a:spcPts val="0"/>
              </a:spcAft>
              <a:buNone/>
            </a:pPr>
            <a:endParaRPr/>
          </a:p>
        </p:txBody>
      </p:sp>
      <p:sp>
        <p:nvSpPr>
          <p:cNvPr id="343" name="Google Shape;34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A program and its data must be placed in memory before they can be executed. A memory byte is never empty, but it can be uninitialized. The current content of a memory byte is overwritten whenever new information is placed in it. </a:t>
            </a:r>
            <a:endParaRPr/>
          </a:p>
        </p:txBody>
      </p:sp>
      <p:sp>
        <p:nvSpPr>
          <p:cNvPr id="354" name="Google Shape;35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500"/>
              <a:buFont typeface="Arial"/>
              <a:buNone/>
            </a:pPr>
            <a:r>
              <a:rPr lang="en-US" sz="2000" dirty="0">
                <a:solidFill>
                  <a:schemeClr val="dk1"/>
                </a:solidFill>
                <a:latin typeface="Times New Roman"/>
                <a:ea typeface="Times New Roman"/>
                <a:cs typeface="Times New Roman"/>
                <a:sym typeface="Times New Roman"/>
              </a:rPr>
              <a:t>Data of various kinds, such as numbers, characters, and strings, are encoded as a series of bits (zeros and ones). Computers use zeros and ones because digital devices have two stable states, which are referred to as </a:t>
            </a:r>
            <a:r>
              <a:rPr lang="en-US" sz="2000" i="1" dirty="0">
                <a:solidFill>
                  <a:schemeClr val="dk1"/>
                </a:solidFill>
                <a:latin typeface="Times New Roman"/>
                <a:ea typeface="Times New Roman"/>
                <a:cs typeface="Times New Roman"/>
                <a:sym typeface="Times New Roman"/>
              </a:rPr>
              <a:t>zero</a:t>
            </a:r>
            <a:r>
              <a:rPr lang="en-US" sz="2000" dirty="0">
                <a:solidFill>
                  <a:schemeClr val="dk1"/>
                </a:solidFill>
                <a:latin typeface="Times New Roman"/>
                <a:ea typeface="Times New Roman"/>
                <a:cs typeface="Times New Roman"/>
                <a:sym typeface="Times New Roman"/>
              </a:rPr>
              <a:t> and </a:t>
            </a:r>
            <a:r>
              <a:rPr lang="en-US" sz="2000" i="1" dirty="0">
                <a:solidFill>
                  <a:schemeClr val="dk1"/>
                </a:solidFill>
                <a:latin typeface="Times New Roman"/>
                <a:ea typeface="Times New Roman"/>
                <a:cs typeface="Times New Roman"/>
                <a:sym typeface="Times New Roman"/>
              </a:rPr>
              <a:t>one</a:t>
            </a:r>
            <a:r>
              <a:rPr lang="en-US" sz="2000" dirty="0">
                <a:solidFill>
                  <a:schemeClr val="dk1"/>
                </a:solidFill>
                <a:latin typeface="Times New Roman"/>
                <a:ea typeface="Times New Roman"/>
                <a:cs typeface="Times New Roman"/>
                <a:sym typeface="Times New Roman"/>
              </a:rPr>
              <a:t> by convention. The programmers need not to be concerned about the encoding and decoding of data, which is performed automatically by the system based on the encoding scheme. The encoding scheme varies. For example, character ‘J’ is represented by 01001010 in one byte. A small number such as three can be stored in a single byte. If computer needs to store a large number that cannot fit into a single byte, it uses a number of adjacent bytes. No two data can share or split a same byte. A byte is the minimum storage unit.</a:t>
            </a:r>
            <a:endParaRPr sz="32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365" name="Google Shape;36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There are three main types of storage devices: disk drives (hard disks and floppy disks), optical drives (CD, DVD), and tape drives. If you buy a PC today, it might have a 500 gigabyte (Gb) or 1 terabyte (Tb) hard drive, or solid state storage.</a:t>
            </a:r>
            <a:endParaRPr/>
          </a:p>
        </p:txBody>
      </p:sp>
      <p:sp>
        <p:nvSpPr>
          <p:cNvPr id="373" name="Google Shape;37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a:solidFill>
                  <a:schemeClr val="dk1"/>
                </a:solidFill>
                <a:latin typeface="Times New Roman"/>
                <a:ea typeface="Times New Roman"/>
                <a:cs typeface="Times New Roman"/>
                <a:sym typeface="Times New Roman"/>
              </a:rPr>
              <a:t>Laptops today often approach or exceed the quality of an high-definition (HD) television, which is 1920x1080 pixels, and mobile devices are often even better. For example the Samsung Galaxy S7 has a screen with 2560x1440 pixel resolution.</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dot pitch or pixel pitch - the measure from the center of one pixel to an adjacent pixel.</a:t>
            </a:r>
            <a:endParaRPr sz="2400">
              <a:solidFill>
                <a:schemeClr val="dk1"/>
              </a:solidFill>
              <a:latin typeface="Times New Roman"/>
              <a:ea typeface="Times New Roman"/>
              <a:cs typeface="Times New Roman"/>
              <a:sym typeface="Times New Roman"/>
            </a:endParaRPr>
          </a:p>
        </p:txBody>
      </p:sp>
      <p:sp>
        <p:nvSpPr>
          <p:cNvPr id="384" name="Google Shape;384;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8" name="Google Shape;40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9" name="Google Shape;419;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6" name="Google Shape;426;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4" name="Google Shape;434;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Computes or approximates?</a:t>
            </a:r>
            <a:endParaRPr dirty="0"/>
          </a:p>
        </p:txBody>
      </p:sp>
      <p:sp>
        <p:nvSpPr>
          <p:cNvPr id="443" name="Google Shape;443;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1" name="Google Shape;451;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9" name="Google Shape;45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76176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800"/>
              <a:buFont typeface="Arial"/>
              <a:buNone/>
            </a:pPr>
            <a:r>
              <a:rPr lang="en-US" sz="2400" dirty="0">
                <a:solidFill>
                  <a:schemeClr val="dk1"/>
                </a:solidFill>
                <a:latin typeface="Times New Roman"/>
                <a:ea typeface="Times New Roman"/>
                <a:cs typeface="Times New Roman"/>
                <a:sym typeface="Times New Roman"/>
              </a:rPr>
              <a:t>Computers are networked to work together. Java was designed to run object programs on any platform. With Java, you write the program once, and compile the source program into a special type of object code, known as </a:t>
            </a:r>
            <a:r>
              <a:rPr lang="en-US" sz="2400" i="1" dirty="0">
                <a:solidFill>
                  <a:schemeClr val="dk1"/>
                </a:solidFill>
                <a:latin typeface="Times New Roman"/>
                <a:ea typeface="Times New Roman"/>
                <a:cs typeface="Times New Roman"/>
                <a:sym typeface="Times New Roman"/>
              </a:rPr>
              <a:t>bytecode</a:t>
            </a:r>
            <a:r>
              <a:rPr lang="en-US" sz="2400" dirty="0">
                <a:solidFill>
                  <a:schemeClr val="dk1"/>
                </a:solidFill>
                <a:latin typeface="Times New Roman"/>
                <a:ea typeface="Times New Roman"/>
                <a:cs typeface="Times New Roman"/>
                <a:sym typeface="Times New Roman"/>
              </a:rPr>
              <a:t>. The bytecode can then run on any computer with a Java Virtual Machine, as shown below. Java Virtual Machine is software that interprets Java bytecode. </a:t>
            </a:r>
            <a:endParaRPr dirty="0"/>
          </a:p>
        </p:txBody>
      </p:sp>
      <p:sp>
        <p:nvSpPr>
          <p:cNvPr id="92" name="Google Shape;9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29250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OS schedules jobs.</a:t>
            </a:r>
            <a:endParaRPr dirty="0"/>
          </a:p>
        </p:txBody>
      </p:sp>
      <p:sp>
        <p:nvSpPr>
          <p:cNvPr id="489" name="Google Shape;489;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0" name="Google Shape;500;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 greatly simplified the end java discussion</a:t>
            </a:r>
            <a:endParaRPr dirty="0"/>
          </a:p>
        </p:txBody>
      </p:sp>
      <p:sp>
        <p:nvSpPr>
          <p:cNvPr id="522" name="Google Shape;522;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2"/>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4367212"/>
            <a:ext cx="9131300" cy="2478087"/>
            <a:chOff x="0" y="2751"/>
            <a:chExt cx="5752" cy="1561"/>
          </a:xfrm>
        </p:grpSpPr>
        <p:sp>
          <p:nvSpPr>
            <p:cNvPr id="7" name="Google Shape;7;p1"/>
            <p:cNvSpPr txBox="1"/>
            <p:nvPr/>
          </p:nvSpPr>
          <p:spPr>
            <a:xfrm>
              <a:off x="0" y="4080"/>
              <a:ext cx="5752" cy="232"/>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8" name="Google Shape;8;p1"/>
            <p:cNvGrpSpPr/>
            <p:nvPr/>
          </p:nvGrpSpPr>
          <p:grpSpPr>
            <a:xfrm>
              <a:off x="4458" y="2751"/>
              <a:ext cx="1190" cy="1426"/>
              <a:chOff x="4458" y="2751"/>
              <a:chExt cx="1190" cy="1426"/>
            </a:xfrm>
          </p:grpSpPr>
          <p:sp>
            <p:nvSpPr>
              <p:cNvPr id="9" name="Google Shape;9;p1"/>
              <p:cNvSpPr/>
              <p:nvPr/>
            </p:nvSpPr>
            <p:spPr>
              <a:xfrm>
                <a:off x="4614" y="2790"/>
                <a:ext cx="1034" cy="1273"/>
              </a:xfrm>
              <a:custGeom>
                <a:avLst/>
                <a:gdLst/>
                <a:ahLst/>
                <a:cxnLst/>
                <a:rect l="l" t="t" r="r" b="b"/>
                <a:pathLst>
                  <a:path w="1034" h="1273" extrusionOk="0">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0" name="Google Shape;10;p1"/>
              <p:cNvCxnSpPr/>
              <p:nvPr/>
            </p:nvCxnSpPr>
            <p:spPr>
              <a:xfrm rot="10800000" flipH="1">
                <a:off x="4639" y="3863"/>
                <a:ext cx="103" cy="186"/>
              </a:xfrm>
              <a:prstGeom prst="straightConnector1">
                <a:avLst/>
              </a:prstGeom>
              <a:noFill/>
              <a:ln w="25400" cap="flat" cmpd="sng">
                <a:solidFill>
                  <a:schemeClr val="lt1"/>
                </a:solidFill>
                <a:prstDash val="solid"/>
                <a:miter lim="800000"/>
                <a:headEnd type="none" w="med" len="med"/>
                <a:tailEnd type="none" w="med" len="med"/>
              </a:ln>
            </p:spPr>
          </p:cxnSp>
          <p:cxnSp>
            <p:nvCxnSpPr>
              <p:cNvPr id="11" name="Google Shape;11;p1"/>
              <p:cNvCxnSpPr/>
              <p:nvPr/>
            </p:nvCxnSpPr>
            <p:spPr>
              <a:xfrm rot="10800000" flipH="1">
                <a:off x="5210" y="2874"/>
                <a:ext cx="36" cy="71"/>
              </a:xfrm>
              <a:prstGeom prst="straightConnector1">
                <a:avLst/>
              </a:prstGeom>
              <a:noFill/>
              <a:ln w="25400" cap="flat" cmpd="sng">
                <a:solidFill>
                  <a:schemeClr val="lt1"/>
                </a:solidFill>
                <a:prstDash val="solid"/>
                <a:miter lim="800000"/>
                <a:headEnd type="none" w="med" len="med"/>
                <a:tailEnd type="none" w="med" len="med"/>
              </a:ln>
            </p:spPr>
          </p:cxnSp>
          <p:cxnSp>
            <p:nvCxnSpPr>
              <p:cNvPr id="12" name="Google Shape;12;p1"/>
              <p:cNvCxnSpPr/>
              <p:nvPr/>
            </p:nvCxnSpPr>
            <p:spPr>
              <a:xfrm rot="10800000" flipH="1">
                <a:off x="5270" y="2751"/>
                <a:ext cx="36" cy="71"/>
              </a:xfrm>
              <a:prstGeom prst="straightConnector1">
                <a:avLst/>
              </a:prstGeom>
              <a:noFill/>
              <a:ln w="25400" cap="flat" cmpd="sng">
                <a:solidFill>
                  <a:schemeClr val="lt1"/>
                </a:solidFill>
                <a:prstDash val="solid"/>
                <a:miter lim="800000"/>
                <a:headEnd type="none" w="med" len="med"/>
                <a:tailEnd type="none" w="med" len="med"/>
              </a:ln>
            </p:spPr>
          </p:cxnSp>
          <p:sp>
            <p:nvSpPr>
              <p:cNvPr id="13" name="Google Shape;13;p1"/>
              <p:cNvSpPr/>
              <p:nvPr/>
            </p:nvSpPr>
            <p:spPr>
              <a:xfrm>
                <a:off x="4753" y="4067"/>
                <a:ext cx="604" cy="110"/>
              </a:xfrm>
              <a:custGeom>
                <a:avLst/>
                <a:gdLst/>
                <a:ahLst/>
                <a:cxnLst/>
                <a:rect l="l" t="t" r="r" b="b"/>
                <a:pathLst>
                  <a:path w="604" h="110" extrusionOk="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a:gsLst>
                  <a:gs pos="0">
                    <a:schemeClr val="lt1"/>
                  </a:gs>
                  <a:gs pos="100000">
                    <a:schemeClr val="lt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4" name="Google Shape;14;p1"/>
              <p:cNvSpPr/>
              <p:nvPr/>
            </p:nvSpPr>
            <p:spPr>
              <a:xfrm>
                <a:off x="4458" y="2879"/>
                <a:ext cx="1074" cy="1073"/>
              </a:xfrm>
              <a:prstGeom prst="ellipse">
                <a:avLst/>
              </a:prstGeom>
              <a:gradFill>
                <a:gsLst>
                  <a:gs pos="0">
                    <a:schemeClr val="lt1"/>
                  </a:gs>
                  <a:gs pos="100000">
                    <a:schemeClr val="lt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15" name="Google Shape;15;p1"/>
              <p:cNvGrpSpPr/>
              <p:nvPr/>
            </p:nvGrpSpPr>
            <p:grpSpPr>
              <a:xfrm>
                <a:off x="4458" y="2991"/>
                <a:ext cx="999" cy="797"/>
                <a:chOff x="4458" y="2991"/>
                <a:chExt cx="999" cy="797"/>
              </a:xfrm>
            </p:grpSpPr>
            <p:sp>
              <p:nvSpPr>
                <p:cNvPr id="16" name="Google Shape;16;p1"/>
                <p:cNvSpPr/>
                <p:nvPr/>
              </p:nvSpPr>
              <p:spPr>
                <a:xfrm>
                  <a:off x="4599" y="3283"/>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7" name="Google Shape;17;p1"/>
                <p:cNvSpPr/>
                <p:nvPr/>
              </p:nvSpPr>
              <p:spPr>
                <a:xfrm>
                  <a:off x="4616" y="3305"/>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8" name="Google Shape;18;p1"/>
                <p:cNvSpPr/>
                <p:nvPr/>
              </p:nvSpPr>
              <p:spPr>
                <a:xfrm>
                  <a:off x="4674" y="3275"/>
                  <a:ext cx="37" cy="35"/>
                </a:xfrm>
                <a:custGeom>
                  <a:avLst/>
                  <a:gdLst/>
                  <a:ahLst/>
                  <a:cxnLst/>
                  <a:rect l="l" t="t" r="r" b="b"/>
                  <a:pathLst>
                    <a:path w="37" h="35" extrusionOk="0">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 name="Google Shape;19;p1"/>
                <p:cNvSpPr/>
                <p:nvPr/>
              </p:nvSpPr>
              <p:spPr>
                <a:xfrm>
                  <a:off x="4458" y="3303"/>
                  <a:ext cx="324" cy="422"/>
                </a:xfrm>
                <a:custGeom>
                  <a:avLst/>
                  <a:gdLst/>
                  <a:ahLst/>
                  <a:cxnLst/>
                  <a:rect l="l" t="t" r="r" b="b"/>
                  <a:pathLst>
                    <a:path w="324" h="422" extrusionOk="0">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 name="Google Shape;20;p1"/>
                <p:cNvSpPr/>
                <p:nvPr/>
              </p:nvSpPr>
              <p:spPr>
                <a:xfrm>
                  <a:off x="5205" y="3408"/>
                  <a:ext cx="17" cy="21"/>
                </a:xfrm>
                <a:custGeom>
                  <a:avLst/>
                  <a:gdLst/>
                  <a:ahLst/>
                  <a:cxnLst/>
                  <a:rect l="l" t="t" r="r" b="b"/>
                  <a:pathLst>
                    <a:path w="17" h="21" extrusionOk="0">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 name="Google Shape;21;p1"/>
                <p:cNvSpPr/>
                <p:nvPr/>
              </p:nvSpPr>
              <p:spPr>
                <a:xfrm>
                  <a:off x="5144" y="3496"/>
                  <a:ext cx="49" cy="70"/>
                </a:xfrm>
                <a:custGeom>
                  <a:avLst/>
                  <a:gdLst/>
                  <a:ahLst/>
                  <a:cxnLst/>
                  <a:rect l="l" t="t" r="r" b="b"/>
                  <a:pathLst>
                    <a:path w="49" h="70" extrusionOk="0">
                      <a:moveTo>
                        <a:pt x="0" y="34"/>
                      </a:moveTo>
                      <a:lnTo>
                        <a:pt x="17" y="34"/>
                      </a:lnTo>
                      <a:lnTo>
                        <a:pt x="37" y="0"/>
                      </a:lnTo>
                      <a:lnTo>
                        <a:pt x="48" y="20"/>
                      </a:lnTo>
                      <a:lnTo>
                        <a:pt x="39" y="69"/>
                      </a:lnTo>
                      <a:lnTo>
                        <a:pt x="3" y="57"/>
                      </a:lnTo>
                      <a:lnTo>
                        <a:pt x="0" y="3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 name="Google Shape;22;p1"/>
                <p:cNvSpPr/>
                <p:nvPr/>
              </p:nvSpPr>
              <p:spPr>
                <a:xfrm>
                  <a:off x="5241" y="3523"/>
                  <a:ext cx="84" cy="67"/>
                </a:xfrm>
                <a:custGeom>
                  <a:avLst/>
                  <a:gdLst/>
                  <a:ahLst/>
                  <a:cxnLst/>
                  <a:rect l="l" t="t" r="r" b="b"/>
                  <a:pathLst>
                    <a:path w="84" h="67" extrusionOk="0">
                      <a:moveTo>
                        <a:pt x="5" y="15"/>
                      </a:moveTo>
                      <a:lnTo>
                        <a:pt x="0" y="0"/>
                      </a:lnTo>
                      <a:lnTo>
                        <a:pt x="27" y="6"/>
                      </a:lnTo>
                      <a:lnTo>
                        <a:pt x="67" y="22"/>
                      </a:lnTo>
                      <a:lnTo>
                        <a:pt x="67" y="34"/>
                      </a:lnTo>
                      <a:lnTo>
                        <a:pt x="83" y="66"/>
                      </a:lnTo>
                      <a:lnTo>
                        <a:pt x="52" y="36"/>
                      </a:lnTo>
                      <a:lnTo>
                        <a:pt x="31" y="38"/>
                      </a:lnTo>
                      <a:lnTo>
                        <a:pt x="5" y="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 name="Google Shape;23;p1"/>
                <p:cNvSpPr/>
                <p:nvPr/>
              </p:nvSpPr>
              <p:spPr>
                <a:xfrm>
                  <a:off x="5400" y="3660"/>
                  <a:ext cx="57" cy="73"/>
                </a:xfrm>
                <a:custGeom>
                  <a:avLst/>
                  <a:gdLst/>
                  <a:ahLst/>
                  <a:cxnLst/>
                  <a:rect l="l" t="t" r="r" b="b"/>
                  <a:pathLst>
                    <a:path w="57" h="73" extrusionOk="0">
                      <a:moveTo>
                        <a:pt x="34" y="0"/>
                      </a:moveTo>
                      <a:lnTo>
                        <a:pt x="56" y="21"/>
                      </a:lnTo>
                      <a:lnTo>
                        <a:pt x="11" y="72"/>
                      </a:lnTo>
                      <a:lnTo>
                        <a:pt x="0" y="60"/>
                      </a:lnTo>
                      <a:lnTo>
                        <a:pt x="32" y="28"/>
                      </a:lnTo>
                      <a:lnTo>
                        <a:pt x="34"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4" name="Google Shape;24;p1"/>
                <p:cNvSpPr/>
                <p:nvPr/>
              </p:nvSpPr>
              <p:spPr>
                <a:xfrm>
                  <a:off x="4558" y="3167"/>
                  <a:ext cx="29" cy="48"/>
                </a:xfrm>
                <a:custGeom>
                  <a:avLst/>
                  <a:gdLst/>
                  <a:ahLst/>
                  <a:cxnLst/>
                  <a:rect l="l" t="t" r="r" b="b"/>
                  <a:pathLst>
                    <a:path w="29" h="48" extrusionOk="0">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 name="Google Shape;25;p1"/>
                <p:cNvSpPr/>
                <p:nvPr/>
              </p:nvSpPr>
              <p:spPr>
                <a:xfrm>
                  <a:off x="4549" y="3183"/>
                  <a:ext cx="17" cy="17"/>
                </a:xfrm>
                <a:custGeom>
                  <a:avLst/>
                  <a:gdLst/>
                  <a:ahLst/>
                  <a:cxnLst/>
                  <a:rect l="l" t="t" r="r" b="b"/>
                  <a:pathLst>
                    <a:path w="17" h="17" extrusionOk="0">
                      <a:moveTo>
                        <a:pt x="13" y="5"/>
                      </a:moveTo>
                      <a:lnTo>
                        <a:pt x="16" y="5"/>
                      </a:lnTo>
                      <a:lnTo>
                        <a:pt x="16" y="0"/>
                      </a:lnTo>
                      <a:lnTo>
                        <a:pt x="10" y="0"/>
                      </a:lnTo>
                      <a:lnTo>
                        <a:pt x="0" y="10"/>
                      </a:lnTo>
                      <a:lnTo>
                        <a:pt x="0" y="16"/>
                      </a:lnTo>
                      <a:lnTo>
                        <a:pt x="9" y="16"/>
                      </a:lnTo>
                      <a:lnTo>
                        <a:pt x="13" y="11"/>
                      </a:lnTo>
                      <a:lnTo>
                        <a:pt x="13" y="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 name="Google Shape;26;p1"/>
                <p:cNvSpPr/>
                <p:nvPr/>
              </p:nvSpPr>
              <p:spPr>
                <a:xfrm>
                  <a:off x="4527" y="3155"/>
                  <a:ext cx="184" cy="155"/>
                </a:xfrm>
                <a:custGeom>
                  <a:avLst/>
                  <a:gdLst/>
                  <a:ahLst/>
                  <a:cxnLst/>
                  <a:rect l="l" t="t" r="r" b="b"/>
                  <a:pathLst>
                    <a:path w="184" h="155" extrusionOk="0">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7" name="Google Shape;27;p1"/>
                <p:cNvSpPr/>
                <p:nvPr/>
              </p:nvSpPr>
              <p:spPr>
                <a:xfrm>
                  <a:off x="4605" y="2991"/>
                  <a:ext cx="782" cy="553"/>
                </a:xfrm>
                <a:custGeom>
                  <a:avLst/>
                  <a:gdLst/>
                  <a:ahLst/>
                  <a:cxnLst/>
                  <a:rect l="l" t="t" r="r" b="b"/>
                  <a:pathLst>
                    <a:path w="782" h="553" extrusionOk="0">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8" name="Google Shape;28;p1"/>
                <p:cNvSpPr/>
                <p:nvPr/>
              </p:nvSpPr>
              <p:spPr>
                <a:xfrm>
                  <a:off x="5221" y="3217"/>
                  <a:ext cx="68" cy="113"/>
                </a:xfrm>
                <a:custGeom>
                  <a:avLst/>
                  <a:gdLst/>
                  <a:ahLst/>
                  <a:cxnLst/>
                  <a:rect l="l" t="t" r="r" b="b"/>
                  <a:pathLst>
                    <a:path w="68" h="113" extrusionOk="0">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9" name="Google Shape;29;p1"/>
                <p:cNvSpPr/>
                <p:nvPr/>
              </p:nvSpPr>
              <p:spPr>
                <a:xfrm>
                  <a:off x="4967" y="3518"/>
                  <a:ext cx="17" cy="26"/>
                </a:xfrm>
                <a:custGeom>
                  <a:avLst/>
                  <a:gdLst/>
                  <a:ahLst/>
                  <a:cxnLst/>
                  <a:rect l="l" t="t" r="r" b="b"/>
                  <a:pathLst>
                    <a:path w="17" h="26" extrusionOk="0">
                      <a:moveTo>
                        <a:pt x="8" y="0"/>
                      </a:moveTo>
                      <a:lnTo>
                        <a:pt x="0" y="11"/>
                      </a:lnTo>
                      <a:lnTo>
                        <a:pt x="5" y="25"/>
                      </a:lnTo>
                      <a:lnTo>
                        <a:pt x="16" y="15"/>
                      </a:lnTo>
                      <a:lnTo>
                        <a:pt x="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 name="Google Shape;30;p1"/>
                <p:cNvSpPr/>
                <p:nvPr/>
              </p:nvSpPr>
              <p:spPr>
                <a:xfrm>
                  <a:off x="5069" y="3545"/>
                  <a:ext cx="158" cy="68"/>
                </a:xfrm>
                <a:custGeom>
                  <a:avLst/>
                  <a:gdLst/>
                  <a:ahLst/>
                  <a:cxnLst/>
                  <a:rect l="l" t="t" r="r" b="b"/>
                  <a:pathLst>
                    <a:path w="158" h="68" extrusionOk="0">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 name="Google Shape;31;p1"/>
                <p:cNvSpPr/>
                <p:nvPr/>
              </p:nvSpPr>
              <p:spPr>
                <a:xfrm>
                  <a:off x="5195" y="3601"/>
                  <a:ext cx="169" cy="159"/>
                </a:xfrm>
                <a:custGeom>
                  <a:avLst/>
                  <a:gdLst/>
                  <a:ahLst/>
                  <a:cxnLst/>
                  <a:rect l="l" t="t" r="r" b="b"/>
                  <a:pathLst>
                    <a:path w="169" h="159" extrusionOk="0">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 name="Google Shape;32;p1"/>
                <p:cNvSpPr/>
                <p:nvPr/>
              </p:nvSpPr>
              <p:spPr>
                <a:xfrm>
                  <a:off x="5330" y="3768"/>
                  <a:ext cx="17" cy="20"/>
                </a:xfrm>
                <a:custGeom>
                  <a:avLst/>
                  <a:gdLst/>
                  <a:ahLst/>
                  <a:cxnLst/>
                  <a:rect l="l" t="t" r="r" b="b"/>
                  <a:pathLst>
                    <a:path w="17" h="20" extrusionOk="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 name="Google Shape;33;p1"/>
                <p:cNvSpPr/>
                <p:nvPr/>
              </p:nvSpPr>
              <p:spPr>
                <a:xfrm>
                  <a:off x="4739" y="3587"/>
                  <a:ext cx="19" cy="76"/>
                </a:xfrm>
                <a:custGeom>
                  <a:avLst/>
                  <a:gdLst/>
                  <a:ahLst/>
                  <a:cxnLst/>
                  <a:rect l="l" t="t" r="r" b="b"/>
                  <a:pathLst>
                    <a:path w="19" h="76" extrusionOk="0">
                      <a:moveTo>
                        <a:pt x="2" y="26"/>
                      </a:moveTo>
                      <a:lnTo>
                        <a:pt x="9" y="20"/>
                      </a:lnTo>
                      <a:lnTo>
                        <a:pt x="14" y="0"/>
                      </a:lnTo>
                      <a:lnTo>
                        <a:pt x="18" y="30"/>
                      </a:lnTo>
                      <a:lnTo>
                        <a:pt x="12" y="67"/>
                      </a:lnTo>
                      <a:lnTo>
                        <a:pt x="0" y="75"/>
                      </a:lnTo>
                      <a:lnTo>
                        <a:pt x="0" y="57"/>
                      </a:lnTo>
                      <a:lnTo>
                        <a:pt x="3" y="45"/>
                      </a:lnTo>
                      <a:lnTo>
                        <a:pt x="2" y="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grpSp>
      <p:sp>
        <p:nvSpPr>
          <p:cNvPr id="34" name="Google Shape;34;p1"/>
          <p:cNvSpPr txBox="1"/>
          <p:nvPr/>
        </p:nvSpPr>
        <p:spPr>
          <a:xfrm>
            <a:off x="1676400" y="6438900"/>
            <a:ext cx="5581650" cy="419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Liang, Introduction to Java Programming, Tenth Edition, (c) 2015 Pearson Education, Inc. All rights reserved. </a:t>
            </a:r>
            <a:endParaRPr/>
          </a:p>
        </p:txBody>
      </p:sp>
      <p:sp>
        <p:nvSpPr>
          <p:cNvPr id="35" name="Google Shape;35;p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6" name="Google Shape;36;p1"/>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Google Shape;37;p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8" name="Google Shape;38;p1"/>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a:t>
            </a:fld>
            <a:endParaRPr/>
          </a:p>
        </p:txBody>
      </p:sp>
      <p:sp>
        <p:nvSpPr>
          <p:cNvPr id="49" name="Google Shape;49;p3"/>
          <p:cNvSpPr txBox="1">
            <a:spLocks noGrp="1"/>
          </p:cNvSpPr>
          <p:nvPr>
            <p:ph type="title"/>
          </p:nvPr>
        </p:nvSpPr>
        <p:spPr>
          <a:xfrm>
            <a:off x="685800" y="304800"/>
            <a:ext cx="7924800" cy="2438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dirty="0">
                <a:solidFill>
                  <a:schemeClr val="dk2"/>
                </a:solidFill>
                <a:latin typeface="Times New Roman"/>
                <a:ea typeface="Times New Roman"/>
                <a:cs typeface="Times New Roman"/>
                <a:sym typeface="Times New Roman"/>
              </a:rPr>
              <a:t>Introduction to Computers, Programs, and Java</a:t>
            </a:r>
            <a:endParaRPr dirty="0"/>
          </a:p>
        </p:txBody>
      </p:sp>
      <p:sp>
        <p:nvSpPr>
          <p:cNvPr id="50" name="Google Shape;50;p3"/>
          <p:cNvSpPr txBox="1"/>
          <p:nvPr/>
        </p:nvSpPr>
        <p:spPr>
          <a:xfrm>
            <a:off x="3052762" y="20574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1" name="Google Shape;51;p3"/>
          <p:cNvSpPr txBox="1"/>
          <p:nvPr/>
        </p:nvSpPr>
        <p:spPr>
          <a:xfrm>
            <a:off x="0" y="240506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2" name="Google Shape;52;p3"/>
          <p:cNvSpPr txBox="1"/>
          <p:nvPr/>
        </p:nvSpPr>
        <p:spPr>
          <a:xfrm>
            <a:off x="0" y="2263775"/>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3" name="Google Shape;53;p3"/>
          <p:cNvSpPr txBox="1"/>
          <p:nvPr/>
        </p:nvSpPr>
        <p:spPr>
          <a:xfrm>
            <a:off x="-266700" y="2879724"/>
            <a:ext cx="7924800" cy="3040063"/>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CS1: Java Programming</a:t>
            </a:r>
            <a:endParaRPr dirty="0"/>
          </a:p>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Colorado State University</a:t>
            </a:r>
            <a:endParaRPr dirty="0"/>
          </a:p>
          <a:p>
            <a:pPr marL="0" marR="0" lvl="0" indent="0" algn="ctr" rtl="0">
              <a:lnSpc>
                <a:spcPct val="100000"/>
              </a:lnSpc>
              <a:spcBef>
                <a:spcPts val="0"/>
              </a:spcBef>
              <a:spcAft>
                <a:spcPts val="0"/>
              </a:spcAft>
              <a:buClr>
                <a:schemeClr val="dk1"/>
              </a:buClr>
              <a:buSzPts val="3600"/>
              <a:buFont typeface="Times New Roman"/>
              <a:buNone/>
            </a:pPr>
            <a:endParaRPr sz="3600" b="0" i="0" u="none" dirty="0">
              <a:solidFill>
                <a:srgbClr val="0070C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Original slides by Daniel Liang</a:t>
            </a:r>
            <a:endParaRPr dirty="0"/>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Modified slides by</a:t>
            </a:r>
            <a:r>
              <a:rPr lang="en-US" sz="2800" dirty="0">
                <a:solidFill>
                  <a:srgbClr val="0070C0"/>
                </a:solidFill>
                <a:latin typeface="Times New Roman"/>
                <a:ea typeface="Times New Roman"/>
                <a:cs typeface="Times New Roman"/>
                <a:sym typeface="Times New Roman"/>
              </a:rPr>
              <a:t> </a:t>
            </a:r>
          </a:p>
          <a:p>
            <a:pPr marL="0" marR="0" lvl="0" indent="0" algn="ctr" rtl="0">
              <a:lnSpc>
                <a:spcPct val="100000"/>
              </a:lnSpc>
              <a:spcBef>
                <a:spcPts val="0"/>
              </a:spcBef>
              <a:spcAft>
                <a:spcPts val="0"/>
              </a:spcAft>
              <a:buClr>
                <a:srgbClr val="0070C0"/>
              </a:buClr>
              <a:buSzPts val="2800"/>
              <a:buFont typeface="Times New Roman"/>
              <a:buNone/>
            </a:pPr>
            <a:r>
              <a:rPr lang="en-US" sz="2800" dirty="0">
                <a:solidFill>
                  <a:srgbClr val="0070C0"/>
                </a:solidFill>
                <a:latin typeface="Times New Roman"/>
                <a:ea typeface="Times New Roman"/>
                <a:cs typeface="Times New Roman"/>
                <a:sym typeface="Times New Roman"/>
              </a:rPr>
              <a:t>Kris Brown, Ben Say, Wim Bohm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10</a:t>
            </a:fld>
            <a:endParaRPr/>
          </a:p>
        </p:txBody>
      </p:sp>
      <p:sp>
        <p:nvSpPr>
          <p:cNvPr id="171" name="Google Shape;171;p16"/>
          <p:cNvSpPr txBox="1"/>
          <p:nvPr/>
        </p:nvSpPr>
        <p:spPr>
          <a:xfrm>
            <a:off x="381000" y="37338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172" name="Google Shape;172;p16"/>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700"/>
              <a:buFont typeface="Times New Roman"/>
              <a:buNone/>
            </a:pPr>
            <a:r>
              <a:rPr lang="en-US" sz="4700" b="0" i="0" u="none">
                <a:solidFill>
                  <a:schemeClr val="dk2"/>
                </a:solidFill>
                <a:latin typeface="Times New Roman"/>
                <a:ea typeface="Times New Roman"/>
                <a:cs typeface="Times New Roman"/>
                <a:sym typeface="Times New Roman"/>
              </a:rPr>
              <a:t>Statement Terminator</a:t>
            </a:r>
            <a:endParaRPr/>
          </a:p>
        </p:txBody>
      </p:sp>
      <p:sp>
        <p:nvSpPr>
          <p:cNvPr id="173" name="Google Shape;173;p16"/>
          <p:cNvSpPr txBox="1"/>
          <p:nvPr/>
        </p:nvSpPr>
        <p:spPr>
          <a:xfrm>
            <a:off x="8153400" y="4876800"/>
            <a:ext cx="228600" cy="381000"/>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74" name="Google Shape;174;p16"/>
          <p:cNvSpPr txBox="1"/>
          <p:nvPr/>
        </p:nvSpPr>
        <p:spPr>
          <a:xfrm>
            <a:off x="457200" y="1447800"/>
            <a:ext cx="8305800" cy="2000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3000" b="0" i="0" u="none">
                <a:solidFill>
                  <a:schemeClr val="dk1"/>
                </a:solidFill>
                <a:latin typeface="Times New Roman"/>
                <a:ea typeface="Times New Roman"/>
                <a:cs typeface="Times New Roman"/>
                <a:sym typeface="Times New Roman"/>
              </a:rPr>
              <a:t>Every statement in Java ends with a semicolon (;)</a:t>
            </a:r>
            <a:r>
              <a:rPr lang="en-US" sz="2400" b="0" i="0" u="none">
                <a:solidFill>
                  <a:schemeClr val="dk1"/>
                </a:solidFill>
                <a:latin typeface="Times New Roman"/>
                <a:ea typeface="Times New Roman"/>
                <a:cs typeface="Times New Roman"/>
                <a:sym typeface="Times New Roman"/>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11</a:t>
            </a:fld>
            <a:endParaRPr/>
          </a:p>
        </p:txBody>
      </p:sp>
      <p:sp>
        <p:nvSpPr>
          <p:cNvPr id="180" name="Google Shape;180;p17"/>
          <p:cNvSpPr txBox="1"/>
          <p:nvPr/>
        </p:nvSpPr>
        <p:spPr>
          <a:xfrm>
            <a:off x="381000" y="37338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181" name="Google Shape;181;p17"/>
          <p:cNvSpPr txBox="1">
            <a:spLocks noGrp="1"/>
          </p:cNvSpPr>
          <p:nvPr>
            <p:ph type="title"/>
          </p:nvPr>
        </p:nvSpPr>
        <p:spPr>
          <a:xfrm>
            <a:off x="685800" y="228600"/>
            <a:ext cx="76962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Reserved words</a:t>
            </a:r>
            <a:endParaRPr/>
          </a:p>
        </p:txBody>
      </p:sp>
      <p:sp>
        <p:nvSpPr>
          <p:cNvPr id="182" name="Google Shape;182;p17"/>
          <p:cNvSpPr txBox="1"/>
          <p:nvPr/>
        </p:nvSpPr>
        <p:spPr>
          <a:xfrm>
            <a:off x="457200" y="4191000"/>
            <a:ext cx="2209800" cy="304800"/>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83" name="Google Shape;183;p17"/>
          <p:cNvSpPr txBox="1"/>
          <p:nvPr/>
        </p:nvSpPr>
        <p:spPr>
          <a:xfrm>
            <a:off x="762000" y="4572000"/>
            <a:ext cx="3429000" cy="304800"/>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84" name="Google Shape;184;p17"/>
          <p:cNvSpPr txBox="1">
            <a:spLocks noGrp="1"/>
          </p:cNvSpPr>
          <p:nvPr>
            <p:ph type="body" idx="1"/>
          </p:nvPr>
        </p:nvSpPr>
        <p:spPr>
          <a:xfrm>
            <a:off x="304800" y="1066800"/>
            <a:ext cx="8458200" cy="22860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a:solidFill>
                  <a:schemeClr val="dk1"/>
                </a:solidFill>
                <a:latin typeface="Times New Roman"/>
                <a:ea typeface="Times New Roman"/>
                <a:cs typeface="Times New Roman"/>
                <a:sym typeface="Times New Roman"/>
              </a:rPr>
              <a:t>Reserved words or keywords are words that have a specific meaning to the compiler and cannot be used for other purposes in the program. For example, when the compiler sees the word </a:t>
            </a:r>
            <a:r>
              <a:rPr lang="en-US" sz="2800" b="1" i="0" u="none">
                <a:solidFill>
                  <a:schemeClr val="dk1"/>
                </a:solidFill>
              </a:rPr>
              <a:t>class</a:t>
            </a:r>
            <a:r>
              <a:rPr lang="en-US" sz="2800" b="0" i="0" u="none">
                <a:solidFill>
                  <a:schemeClr val="dk1"/>
                </a:solidFill>
                <a:latin typeface="Times New Roman"/>
                <a:ea typeface="Times New Roman"/>
                <a:cs typeface="Times New Roman"/>
                <a:sym typeface="Times New Roman"/>
              </a:rPr>
              <a:t>, it understands that the word after class is the name for the class.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12</a:t>
            </a:fld>
            <a:endParaRPr/>
          </a:p>
        </p:txBody>
      </p:sp>
      <p:sp>
        <p:nvSpPr>
          <p:cNvPr id="190" name="Google Shape;190;p18"/>
          <p:cNvSpPr txBox="1">
            <a:spLocks noGrp="1"/>
          </p:cNvSpPr>
          <p:nvPr>
            <p:ph type="title"/>
          </p:nvPr>
        </p:nvSpPr>
        <p:spPr>
          <a:xfrm>
            <a:off x="685800" y="1524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Blocks</a:t>
            </a:r>
            <a:endParaRPr/>
          </a:p>
        </p:txBody>
      </p:sp>
      <p:sp>
        <p:nvSpPr>
          <p:cNvPr id="191" name="Google Shape;191;p18"/>
          <p:cNvSpPr txBox="1"/>
          <p:nvPr/>
        </p:nvSpPr>
        <p:spPr>
          <a:xfrm>
            <a:off x="2027237" y="179546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2" name="Google Shape;192;p18"/>
          <p:cNvSpPr txBox="1"/>
          <p:nvPr/>
        </p:nvSpPr>
        <p:spPr>
          <a:xfrm>
            <a:off x="1943100" y="18827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3" name="Google Shape;193;p18"/>
          <p:cNvSpPr txBox="1"/>
          <p:nvPr/>
        </p:nvSpPr>
        <p:spPr>
          <a:xfrm>
            <a:off x="1943100" y="21828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4" name="Google Shape;194;p18"/>
          <p:cNvSpPr txBox="1"/>
          <p:nvPr/>
        </p:nvSpPr>
        <p:spPr>
          <a:xfrm>
            <a:off x="2438400" y="19812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5" name="Google Shape;195;p18"/>
          <p:cNvSpPr txBox="1"/>
          <p:nvPr/>
        </p:nvSpPr>
        <p:spPr>
          <a:xfrm>
            <a:off x="2655887" y="14287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6" name="Google Shape;196;p18"/>
          <p:cNvSpPr txBox="1"/>
          <p:nvPr/>
        </p:nvSpPr>
        <p:spPr>
          <a:xfrm>
            <a:off x="2743200" y="2324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7" name="Google Shape;197;p18"/>
          <p:cNvSpPr txBox="1"/>
          <p:nvPr/>
        </p:nvSpPr>
        <p:spPr>
          <a:xfrm>
            <a:off x="2400300" y="2705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8" name="Google Shape;198;p18"/>
          <p:cNvSpPr txBox="1"/>
          <p:nvPr/>
        </p:nvSpPr>
        <p:spPr>
          <a:xfrm>
            <a:off x="228600" y="1066800"/>
            <a:ext cx="8686800" cy="1158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0"/>
              <a:buFont typeface="Times New Roman"/>
              <a:buNone/>
            </a:pPr>
            <a:r>
              <a:rPr lang="en-US" sz="3000" b="0" i="0" u="none">
                <a:solidFill>
                  <a:schemeClr val="dk1"/>
                </a:solidFill>
                <a:latin typeface="Times New Roman"/>
                <a:ea typeface="Times New Roman"/>
                <a:cs typeface="Times New Roman"/>
                <a:sym typeface="Times New Roman"/>
              </a:rPr>
              <a:t>A pair of braces in a program forms a block that groups components of a program.</a:t>
            </a:r>
            <a:r>
              <a:rPr lang="en-US" sz="4000" b="0" i="0" u="none">
                <a:solidFill>
                  <a:schemeClr val="dk2"/>
                </a:solidFill>
                <a:latin typeface="Courier"/>
                <a:ea typeface="Courier"/>
                <a:cs typeface="Courier"/>
                <a:sym typeface="Courier"/>
              </a:rPr>
              <a:t> </a:t>
            </a:r>
            <a:endParaRPr/>
          </a:p>
        </p:txBody>
      </p:sp>
      <p:sp>
        <p:nvSpPr>
          <p:cNvPr id="199" name="Google Shape;199;p18"/>
          <p:cNvSpPr txBox="1"/>
          <p:nvPr/>
        </p:nvSpPr>
        <p:spPr>
          <a:xfrm>
            <a:off x="2400300" y="29718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00" name="Google Shape;200;p18"/>
          <p:cNvPicPr preferRelativeResize="0"/>
          <p:nvPr/>
        </p:nvPicPr>
        <p:blipFill rotWithShape="1">
          <a:blip r:embed="rId3">
            <a:alphaModFix/>
          </a:blip>
          <a:srcRect/>
          <a:stretch/>
        </p:blipFill>
        <p:spPr>
          <a:xfrm>
            <a:off x="-533400" y="3276600"/>
            <a:ext cx="9677400" cy="20367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13</a:t>
            </a:fld>
            <a:endParaRPr/>
          </a:p>
        </p:txBody>
      </p:sp>
      <p:sp>
        <p:nvSpPr>
          <p:cNvPr id="206" name="Google Shape;206;p19"/>
          <p:cNvSpPr txBox="1">
            <a:spLocks noGrp="1"/>
          </p:cNvSpPr>
          <p:nvPr>
            <p:ph type="title"/>
          </p:nvPr>
        </p:nvSpPr>
        <p:spPr>
          <a:xfrm>
            <a:off x="685800" y="152400"/>
            <a:ext cx="7772400" cy="6096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Special Symbols</a:t>
            </a:r>
            <a:endParaRPr/>
          </a:p>
        </p:txBody>
      </p:sp>
      <p:sp>
        <p:nvSpPr>
          <p:cNvPr id="207" name="Google Shape;207;p19"/>
          <p:cNvSpPr txBox="1"/>
          <p:nvPr/>
        </p:nvSpPr>
        <p:spPr>
          <a:xfrm>
            <a:off x="0" y="25146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208" name="Google Shape;208;p19"/>
          <p:cNvPicPr preferRelativeResize="0"/>
          <p:nvPr/>
        </p:nvPicPr>
        <p:blipFill rotWithShape="1">
          <a:blip r:embed="rId3">
            <a:alphaModFix/>
          </a:blip>
          <a:srcRect/>
          <a:stretch/>
        </p:blipFill>
        <p:spPr>
          <a:xfrm>
            <a:off x="228600" y="1524000"/>
            <a:ext cx="8686800" cy="3505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14</a:t>
            </a:fld>
            <a:endParaRPr/>
          </a:p>
        </p:txBody>
      </p:sp>
      <p:sp>
        <p:nvSpPr>
          <p:cNvPr id="214" name="Google Shape;214;p20"/>
          <p:cNvSpPr txBox="1"/>
          <p:nvPr/>
        </p:nvSpPr>
        <p:spPr>
          <a:xfrm>
            <a:off x="381000" y="3962400"/>
            <a:ext cx="8305800" cy="23622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215" name="Google Shape;215;p20"/>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  … }</a:t>
            </a:r>
            <a:endParaRPr/>
          </a:p>
        </p:txBody>
      </p:sp>
      <p:sp>
        <p:nvSpPr>
          <p:cNvPr id="216" name="Google Shape;216;p20"/>
          <p:cNvSpPr txBox="1"/>
          <p:nvPr/>
        </p:nvSpPr>
        <p:spPr>
          <a:xfrm>
            <a:off x="4267200" y="4419600"/>
            <a:ext cx="3810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7" name="Google Shape;217;p20"/>
          <p:cNvSpPr txBox="1"/>
          <p:nvPr/>
        </p:nvSpPr>
        <p:spPr>
          <a:xfrm>
            <a:off x="7848600" y="4724400"/>
            <a:ext cx="3810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8" name="Google Shape;218;p20"/>
          <p:cNvSpPr txBox="1"/>
          <p:nvPr/>
        </p:nvSpPr>
        <p:spPr>
          <a:xfrm>
            <a:off x="762000" y="5486400"/>
            <a:ext cx="3810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9" name="Google Shape;219;p20"/>
          <p:cNvSpPr txBox="1"/>
          <p:nvPr/>
        </p:nvSpPr>
        <p:spPr>
          <a:xfrm>
            <a:off x="381000" y="5867400"/>
            <a:ext cx="3810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15</a:t>
            </a:fld>
            <a:endParaRPr/>
          </a:p>
        </p:txBody>
      </p:sp>
      <p:sp>
        <p:nvSpPr>
          <p:cNvPr id="225" name="Google Shape;225;p21"/>
          <p:cNvSpPr txBox="1"/>
          <p:nvPr/>
        </p:nvSpPr>
        <p:spPr>
          <a:xfrm>
            <a:off x="381000" y="3962400"/>
            <a:ext cx="8305800" cy="23622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226" name="Google Shape;226;p2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  …  )</a:t>
            </a:r>
            <a:endParaRPr/>
          </a:p>
        </p:txBody>
      </p:sp>
      <p:sp>
        <p:nvSpPr>
          <p:cNvPr id="227" name="Google Shape;227;p21"/>
          <p:cNvSpPr txBox="1"/>
          <p:nvPr/>
        </p:nvSpPr>
        <p:spPr>
          <a:xfrm>
            <a:off x="5105400" y="4724400"/>
            <a:ext cx="1524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8" name="Google Shape;228;p21"/>
          <p:cNvSpPr txBox="1"/>
          <p:nvPr/>
        </p:nvSpPr>
        <p:spPr>
          <a:xfrm>
            <a:off x="7620000" y="4724400"/>
            <a:ext cx="1524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29" name="Google Shape;229;p21"/>
          <p:cNvSpPr txBox="1"/>
          <p:nvPr/>
        </p:nvSpPr>
        <p:spPr>
          <a:xfrm>
            <a:off x="4495800" y="5105400"/>
            <a:ext cx="1524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30" name="Google Shape;230;p21"/>
          <p:cNvSpPr txBox="1"/>
          <p:nvPr/>
        </p:nvSpPr>
        <p:spPr>
          <a:xfrm>
            <a:off x="8001000" y="5105400"/>
            <a:ext cx="1524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16</a:t>
            </a:fld>
            <a:endParaRPr/>
          </a:p>
        </p:txBody>
      </p:sp>
      <p:sp>
        <p:nvSpPr>
          <p:cNvPr id="236" name="Google Shape;236;p22"/>
          <p:cNvSpPr txBox="1"/>
          <p:nvPr/>
        </p:nvSpPr>
        <p:spPr>
          <a:xfrm>
            <a:off x="381000" y="3962400"/>
            <a:ext cx="8305800" cy="23622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237" name="Google Shape;237;p22"/>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t>
            </a:r>
            <a:endParaRPr/>
          </a:p>
        </p:txBody>
      </p:sp>
      <p:sp>
        <p:nvSpPr>
          <p:cNvPr id="238" name="Google Shape;238;p22"/>
          <p:cNvSpPr txBox="1"/>
          <p:nvPr/>
        </p:nvSpPr>
        <p:spPr>
          <a:xfrm>
            <a:off x="8077200" y="5105400"/>
            <a:ext cx="3048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17</a:t>
            </a:fld>
            <a:endParaRPr/>
          </a:p>
        </p:txBody>
      </p:sp>
      <p:sp>
        <p:nvSpPr>
          <p:cNvPr id="244" name="Google Shape;244;p23"/>
          <p:cNvSpPr txBox="1"/>
          <p:nvPr/>
        </p:nvSpPr>
        <p:spPr>
          <a:xfrm>
            <a:off x="381000" y="3962400"/>
            <a:ext cx="8305800" cy="23622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245" name="Google Shape;245;p23"/>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 …</a:t>
            </a:r>
            <a:endParaRPr/>
          </a:p>
        </p:txBody>
      </p:sp>
      <p:sp>
        <p:nvSpPr>
          <p:cNvPr id="246" name="Google Shape;246;p23"/>
          <p:cNvSpPr txBox="1"/>
          <p:nvPr/>
        </p:nvSpPr>
        <p:spPr>
          <a:xfrm>
            <a:off x="457200" y="4038600"/>
            <a:ext cx="4572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18</a:t>
            </a:fld>
            <a:endParaRPr/>
          </a:p>
        </p:txBody>
      </p:sp>
      <p:sp>
        <p:nvSpPr>
          <p:cNvPr id="252" name="Google Shape;252;p24"/>
          <p:cNvSpPr txBox="1"/>
          <p:nvPr/>
        </p:nvSpPr>
        <p:spPr>
          <a:xfrm>
            <a:off x="381000" y="3962400"/>
            <a:ext cx="8305800" cy="23622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253" name="Google Shape;253;p24"/>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 … "</a:t>
            </a:r>
            <a:endParaRPr/>
          </a:p>
        </p:txBody>
      </p:sp>
      <p:sp>
        <p:nvSpPr>
          <p:cNvPr id="254" name="Google Shape;254;p24"/>
          <p:cNvSpPr txBox="1"/>
          <p:nvPr/>
        </p:nvSpPr>
        <p:spPr>
          <a:xfrm>
            <a:off x="4648200" y="5105400"/>
            <a:ext cx="2286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55" name="Google Shape;255;p24"/>
          <p:cNvSpPr txBox="1"/>
          <p:nvPr/>
        </p:nvSpPr>
        <p:spPr>
          <a:xfrm>
            <a:off x="7772400" y="5105400"/>
            <a:ext cx="2286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19</a:t>
            </a:fld>
            <a:endParaRPr/>
          </a:p>
        </p:txBody>
      </p:sp>
      <p:sp>
        <p:nvSpPr>
          <p:cNvPr id="261" name="Google Shape;261;p25"/>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Programming Style and Documentation</a:t>
            </a:r>
            <a:endParaRPr/>
          </a:p>
        </p:txBody>
      </p:sp>
      <p:sp>
        <p:nvSpPr>
          <p:cNvPr id="262" name="Google Shape;262;p25"/>
          <p:cNvSpPr txBox="1">
            <a:spLocks noGrp="1"/>
          </p:cNvSpPr>
          <p:nvPr>
            <p:ph type="body" idx="1"/>
          </p:nvPr>
        </p:nvSpPr>
        <p:spPr>
          <a:xfrm>
            <a:off x="381000" y="1657350"/>
            <a:ext cx="7789862" cy="3529012"/>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Clr>
                <a:schemeClr val="dk2"/>
              </a:buClr>
              <a:buSzPts val="2700"/>
              <a:buFont typeface="Arial"/>
              <a:buChar char="●"/>
            </a:pPr>
            <a:r>
              <a:rPr lang="en-US" sz="3600" b="0" i="0" u="none">
                <a:solidFill>
                  <a:schemeClr val="dk1"/>
                </a:solidFill>
                <a:latin typeface="Times New Roman"/>
                <a:ea typeface="Times New Roman"/>
                <a:cs typeface="Times New Roman"/>
                <a:sym typeface="Times New Roman"/>
              </a:rPr>
              <a:t>Appropriate Comments</a:t>
            </a:r>
            <a:endParaRPr/>
          </a:p>
          <a:p>
            <a:pPr marL="342900" lvl="0" indent="-342900" algn="just" rtl="0">
              <a:lnSpc>
                <a:spcPct val="100000"/>
              </a:lnSpc>
              <a:spcBef>
                <a:spcPts val="720"/>
              </a:spcBef>
              <a:spcAft>
                <a:spcPts val="0"/>
              </a:spcAft>
              <a:buClr>
                <a:schemeClr val="dk2"/>
              </a:buClr>
              <a:buSzPts val="2700"/>
              <a:buFont typeface="Arial"/>
              <a:buChar char="●"/>
            </a:pPr>
            <a:r>
              <a:rPr lang="en-US" sz="3600" b="0" i="0" u="none">
                <a:solidFill>
                  <a:schemeClr val="dk1"/>
                </a:solidFill>
                <a:latin typeface="Times New Roman"/>
                <a:ea typeface="Times New Roman"/>
                <a:cs typeface="Times New Roman"/>
                <a:sym typeface="Times New Roman"/>
              </a:rPr>
              <a:t>Naming Conventions</a:t>
            </a:r>
            <a:endParaRPr/>
          </a:p>
          <a:p>
            <a:pPr marL="342900" lvl="0" indent="-342900" algn="just" rtl="0">
              <a:lnSpc>
                <a:spcPct val="100000"/>
              </a:lnSpc>
              <a:spcBef>
                <a:spcPts val="720"/>
              </a:spcBef>
              <a:spcAft>
                <a:spcPts val="0"/>
              </a:spcAft>
              <a:buClr>
                <a:schemeClr val="dk2"/>
              </a:buClr>
              <a:buSzPts val="2700"/>
              <a:buFont typeface="Arial"/>
              <a:buChar char="●"/>
            </a:pPr>
            <a:r>
              <a:rPr lang="en-US" sz="3600" b="0" i="0" u="none">
                <a:solidFill>
                  <a:schemeClr val="dk1"/>
                </a:solidFill>
                <a:latin typeface="Times New Roman"/>
                <a:ea typeface="Times New Roman"/>
                <a:cs typeface="Times New Roman"/>
                <a:sym typeface="Times New Roman"/>
              </a:rPr>
              <a:t>Proper Indentation and Spacing Lines</a:t>
            </a:r>
            <a:endParaRPr/>
          </a:p>
          <a:p>
            <a:pPr marL="342900" lvl="0" indent="-342900" algn="just" rtl="0">
              <a:lnSpc>
                <a:spcPct val="100000"/>
              </a:lnSpc>
              <a:spcBef>
                <a:spcPts val="720"/>
              </a:spcBef>
              <a:spcAft>
                <a:spcPts val="0"/>
              </a:spcAft>
              <a:buClr>
                <a:schemeClr val="dk2"/>
              </a:buClr>
              <a:buSzPts val="2700"/>
              <a:buFont typeface="Arial"/>
              <a:buChar char="●"/>
            </a:pPr>
            <a:r>
              <a:rPr lang="en-US" sz="3600" b="0" i="0" u="none">
                <a:solidFill>
                  <a:schemeClr val="dk1"/>
                </a:solidFill>
                <a:latin typeface="Times New Roman"/>
                <a:ea typeface="Times New Roman"/>
                <a:cs typeface="Times New Roman"/>
                <a:sym typeface="Times New Roman"/>
              </a:rPr>
              <a:t>Block Styles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D559-2FA5-C741-840D-547F944E383C}"/>
              </a:ext>
            </a:extLst>
          </p:cNvPr>
          <p:cNvSpPr>
            <a:spLocks noGrp="1"/>
          </p:cNvSpPr>
          <p:nvPr>
            <p:ph type="title"/>
          </p:nvPr>
        </p:nvSpPr>
        <p:spPr/>
        <p:txBody>
          <a:bodyPr/>
          <a:lstStyle/>
          <a:p>
            <a:r>
              <a:rPr lang="en-US" dirty="0"/>
              <a:t>Welcome: a first Java program </a:t>
            </a:r>
          </a:p>
        </p:txBody>
      </p:sp>
      <p:sp>
        <p:nvSpPr>
          <p:cNvPr id="4" name="TextBox 3">
            <a:extLst>
              <a:ext uri="{FF2B5EF4-FFF2-40B4-BE49-F238E27FC236}">
                <a16:creationId xmlns:a16="http://schemas.microsoft.com/office/drawing/2014/main" id="{EB10C13D-6D6D-3944-A6AB-34DBE58C1291}"/>
              </a:ext>
            </a:extLst>
          </p:cNvPr>
          <p:cNvSpPr txBox="1"/>
          <p:nvPr/>
        </p:nvSpPr>
        <p:spPr>
          <a:xfrm>
            <a:off x="761999" y="1413160"/>
            <a:ext cx="6367449" cy="3108543"/>
          </a:xfrm>
          <a:prstGeom prst="rect">
            <a:avLst/>
          </a:prstGeom>
          <a:noFill/>
          <a:ln>
            <a:noFill/>
          </a:ln>
        </p:spPr>
        <p:txBody>
          <a:bodyPr wrap="none" rtlCol="0">
            <a:spAutoFit/>
          </a:bodyPr>
          <a:lstStyle/>
          <a:p>
            <a:br>
              <a:rPr lang="en-US" dirty="0"/>
            </a:br>
            <a:r>
              <a:rPr lang="en-US" sz="2400" dirty="0"/>
              <a:t>//</a:t>
            </a:r>
            <a:r>
              <a:rPr lang="en-US" sz="2400" b="1" dirty="0">
                <a:solidFill>
                  <a:schemeClr val="dk1"/>
                </a:solidFill>
                <a:latin typeface="Courier New"/>
                <a:ea typeface="Courier New"/>
                <a:cs typeface="Courier New"/>
                <a:sym typeface="Courier New"/>
              </a:rPr>
              <a:t> </a:t>
            </a:r>
            <a:r>
              <a:rPr lang="en-US" sz="2400" dirty="0">
                <a:solidFill>
                  <a:schemeClr val="dk1"/>
                </a:solidFill>
                <a:latin typeface="+mn-lt"/>
                <a:ea typeface="Courier New"/>
                <a:cs typeface="Courier New"/>
                <a:sym typeface="Courier New"/>
              </a:rPr>
              <a:t>This program prints Welcome to Java! </a:t>
            </a:r>
            <a:endParaRPr lang="en-US" sz="2400" dirty="0">
              <a:latin typeface="+mn-lt"/>
            </a:endParaRPr>
          </a:p>
          <a:p>
            <a:r>
              <a:rPr lang="en-US" sz="2400" dirty="0"/>
              <a:t>public class Welcome {</a:t>
            </a:r>
          </a:p>
          <a:p>
            <a:r>
              <a:rPr lang="en-US" sz="2400" dirty="0"/>
              <a:t>      public static void main(String[] </a:t>
            </a:r>
            <a:r>
              <a:rPr lang="en-US" sz="2400" dirty="0" err="1"/>
              <a:t>args</a:t>
            </a:r>
            <a:r>
              <a:rPr lang="en-US" sz="2400" dirty="0"/>
              <a:t>) {</a:t>
            </a:r>
          </a:p>
          <a:p>
            <a:r>
              <a:rPr lang="en-US" sz="2400" dirty="0"/>
              <a:t>         </a:t>
            </a:r>
            <a:r>
              <a:rPr lang="en-US" sz="2400" dirty="0" err="1"/>
              <a:t>System.out.println</a:t>
            </a:r>
            <a:r>
              <a:rPr lang="en-US" sz="2400" dirty="0"/>
              <a:t>("Welcome to Java!");</a:t>
            </a:r>
          </a:p>
          <a:p>
            <a:r>
              <a:rPr lang="en-US" sz="2400" dirty="0"/>
              <a:t>      }</a:t>
            </a:r>
          </a:p>
          <a:p>
            <a:endParaRPr lang="en-US" sz="2400" dirty="0"/>
          </a:p>
          <a:p>
            <a:r>
              <a:rPr lang="en-US" sz="2400" dirty="0"/>
              <a:t>}</a:t>
            </a:r>
          </a:p>
          <a:p>
            <a:endParaRPr lang="en-US" dirty="0"/>
          </a:p>
        </p:txBody>
      </p:sp>
    </p:spTree>
    <p:extLst>
      <p:ext uri="{BB962C8B-B14F-4D97-AF65-F5344CB8AC3E}">
        <p14:creationId xmlns:p14="http://schemas.microsoft.com/office/powerpoint/2010/main" val="191482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20</a:t>
            </a:fld>
            <a:endParaRPr/>
          </a:p>
        </p:txBody>
      </p:sp>
      <p:sp>
        <p:nvSpPr>
          <p:cNvPr id="268" name="Google Shape;268;p26"/>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Appropriate Comments</a:t>
            </a:r>
            <a:endParaRPr/>
          </a:p>
        </p:txBody>
      </p:sp>
      <p:sp>
        <p:nvSpPr>
          <p:cNvPr id="269" name="Google Shape;269;p26"/>
          <p:cNvSpPr txBox="1">
            <a:spLocks noGrp="1"/>
          </p:cNvSpPr>
          <p:nvPr>
            <p:ph type="body" idx="1"/>
          </p:nvPr>
        </p:nvSpPr>
        <p:spPr>
          <a:xfrm>
            <a:off x="228600" y="1600200"/>
            <a:ext cx="8534400" cy="388620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Include a summary at the beginning of the program to explain what the program does, its key features, its supporting data structures, and any unique techniques it uses. </a:t>
            </a:r>
            <a:endParaRPr/>
          </a:p>
          <a:p>
            <a:pPr marL="0" lvl="0" indent="0" algn="just" rtl="0">
              <a:lnSpc>
                <a:spcPct val="90000"/>
              </a:lnSpc>
              <a:spcBef>
                <a:spcPts val="640"/>
              </a:spcBef>
              <a:spcAft>
                <a:spcPts val="0"/>
              </a:spcAft>
              <a:buSzPts val="2400"/>
              <a:buNone/>
            </a:pPr>
            <a:endParaRPr sz="3200" b="0" i="0" u="none">
              <a:solidFill>
                <a:schemeClr val="dk1"/>
              </a:solidFill>
              <a:latin typeface="Times New Roman"/>
              <a:ea typeface="Times New Roman"/>
              <a:cs typeface="Times New Roman"/>
              <a:sym typeface="Times New Roman"/>
            </a:endParaRPr>
          </a:p>
          <a:p>
            <a:pPr marL="0" lvl="0" indent="0" algn="l" rtl="0">
              <a:lnSpc>
                <a:spcPct val="90000"/>
              </a:lnSpc>
              <a:spcBef>
                <a:spcPts val="640"/>
              </a:spcBef>
              <a:spcAft>
                <a:spcPts val="0"/>
              </a:spcAft>
              <a:buSzPts val="2400"/>
              <a:buNone/>
            </a:pPr>
            <a:r>
              <a:rPr lang="en-US" sz="3200" b="0" i="0" u="none">
                <a:solidFill>
                  <a:schemeClr val="dk1"/>
                </a:solidFill>
                <a:latin typeface="Times New Roman"/>
                <a:ea typeface="Times New Roman"/>
                <a:cs typeface="Times New Roman"/>
                <a:sym typeface="Times New Roman"/>
              </a:rPr>
              <a:t>Include your name, class section, instructor, date, and a brief description at the beginning of the program.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21</a:t>
            </a:fld>
            <a:endParaRPr/>
          </a:p>
        </p:txBody>
      </p:sp>
      <p:sp>
        <p:nvSpPr>
          <p:cNvPr id="275" name="Google Shape;275;p27"/>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Naming Conventions</a:t>
            </a:r>
            <a:endParaRPr/>
          </a:p>
        </p:txBody>
      </p:sp>
      <p:sp>
        <p:nvSpPr>
          <p:cNvPr id="276" name="Google Shape;276;p27"/>
          <p:cNvSpPr txBox="1">
            <a:spLocks noGrp="1"/>
          </p:cNvSpPr>
          <p:nvPr>
            <p:ph type="body" idx="1"/>
          </p:nvPr>
        </p:nvSpPr>
        <p:spPr>
          <a:xfrm>
            <a:off x="685800" y="1371600"/>
            <a:ext cx="7696200" cy="44958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Choose meaningful and descriptive names.</a:t>
            </a:r>
            <a:endParaRPr/>
          </a:p>
          <a:p>
            <a:pPr marL="342900" lvl="0" indent="-342900" algn="just"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Class names:</a:t>
            </a:r>
            <a:r>
              <a:rPr lang="en-US" sz="3200" b="0" i="0" u="none">
                <a:solidFill>
                  <a:schemeClr val="dk1"/>
                </a:solidFill>
                <a:latin typeface="Book Antiqua"/>
                <a:ea typeface="Book Antiqua"/>
                <a:cs typeface="Book Antiqua"/>
                <a:sym typeface="Book Antiqua"/>
              </a:rPr>
              <a:t> </a:t>
            </a:r>
            <a:endParaRPr/>
          </a:p>
          <a:p>
            <a:pPr marL="742950" lvl="1" indent="-28575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Capitalize the first letter of each word in the name.  For example, the class name </a:t>
            </a:r>
            <a:r>
              <a:rPr lang="en-US" sz="2600" b="0" i="0" u="none">
                <a:solidFill>
                  <a:schemeClr val="dk1"/>
                </a:solidFill>
                <a:latin typeface="Courier New"/>
                <a:ea typeface="Courier New"/>
                <a:cs typeface="Courier New"/>
                <a:sym typeface="Courier New"/>
              </a:rPr>
              <a:t>ComputeExpression</a:t>
            </a:r>
            <a:r>
              <a:rPr lang="en-US" sz="2800" b="0" i="0" u="none">
                <a:solidFill>
                  <a:schemeClr val="dk1"/>
                </a:solidFill>
                <a:latin typeface="Times New Roman"/>
                <a:ea typeface="Times New Roman"/>
                <a:cs typeface="Times New Roman"/>
                <a:sym typeface="Times New Roman"/>
              </a:rPr>
              <a:t>.</a:t>
            </a:r>
            <a:endParaRPr sz="2800" b="0" i="0" u="none">
              <a:solidFill>
                <a:schemeClr val="dk1"/>
              </a:solidFill>
              <a:latin typeface="Book Antiqua"/>
              <a:ea typeface="Book Antiqua"/>
              <a:cs typeface="Book Antiqua"/>
              <a:sym typeface="Book Antiqua"/>
            </a:endParaRPr>
          </a:p>
          <a:p>
            <a:pPr marL="342900" lvl="0" indent="-209550" algn="l" rtl="0">
              <a:spcBef>
                <a:spcPts val="560"/>
              </a:spcBef>
              <a:spcAft>
                <a:spcPts val="0"/>
              </a:spcAft>
              <a:buSzPts val="2100"/>
              <a:buNone/>
            </a:pPr>
            <a:endParaRPr sz="2800" b="0" i="0" u="none">
              <a:solidFill>
                <a:schemeClr val="dk1"/>
              </a:solidFill>
              <a:latin typeface="Book Antiqua"/>
              <a:ea typeface="Book Antiqua"/>
              <a:cs typeface="Book Antiqua"/>
              <a:sym typeface="Book Antiqu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22</a:t>
            </a:fld>
            <a:endParaRPr/>
          </a:p>
        </p:txBody>
      </p:sp>
      <p:sp>
        <p:nvSpPr>
          <p:cNvPr id="282" name="Google Shape;282;p28"/>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Proper Indentation and Spacing</a:t>
            </a:r>
            <a:endParaRPr/>
          </a:p>
        </p:txBody>
      </p:sp>
      <p:sp>
        <p:nvSpPr>
          <p:cNvPr id="283" name="Google Shape;283;p28"/>
          <p:cNvSpPr txBox="1">
            <a:spLocks noGrp="1"/>
          </p:cNvSpPr>
          <p:nvPr>
            <p:ph type="body" idx="1"/>
          </p:nvPr>
        </p:nvSpPr>
        <p:spPr>
          <a:xfrm>
            <a:off x="685800" y="1371600"/>
            <a:ext cx="7924800" cy="41148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Indentation</a:t>
            </a:r>
            <a:endParaRPr sz="3200" b="0" i="0" u="none">
              <a:solidFill>
                <a:schemeClr val="dk1"/>
              </a:solidFill>
              <a:latin typeface="Book Antiqua"/>
              <a:ea typeface="Book Antiqua"/>
              <a:cs typeface="Book Antiqua"/>
              <a:sym typeface="Book Antiqua"/>
            </a:endParaRPr>
          </a:p>
          <a:p>
            <a:pPr marL="742950" lvl="1" indent="-28575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Indent two spaces.</a:t>
            </a:r>
            <a:endParaRPr sz="2800" b="0" i="0" u="none">
              <a:solidFill>
                <a:schemeClr val="dk1"/>
              </a:solidFill>
              <a:latin typeface="Book Antiqua"/>
              <a:ea typeface="Book Antiqua"/>
              <a:cs typeface="Book Antiqua"/>
              <a:sym typeface="Book Antiqua"/>
            </a:endParaRPr>
          </a:p>
          <a:p>
            <a:pPr marL="342900" lvl="0" indent="-190500" algn="just" rtl="0">
              <a:lnSpc>
                <a:spcPct val="100000"/>
              </a:lnSpc>
              <a:spcBef>
                <a:spcPts val="640"/>
              </a:spcBef>
              <a:spcAft>
                <a:spcPts val="0"/>
              </a:spcAft>
              <a:buClr>
                <a:schemeClr val="dk2"/>
              </a:buClr>
              <a:buSzPts val="2400"/>
              <a:buFont typeface="Arial"/>
              <a:buNone/>
            </a:pPr>
            <a:endParaRPr sz="3200" b="0" i="0" u="none">
              <a:solidFill>
                <a:schemeClr val="dk1"/>
              </a:solidFill>
              <a:latin typeface="Book Antiqua"/>
              <a:ea typeface="Book Antiqua"/>
              <a:cs typeface="Book Antiqua"/>
              <a:sym typeface="Book Antiqua"/>
            </a:endParaRPr>
          </a:p>
          <a:p>
            <a:pPr marL="342900" lvl="0" indent="-342900" algn="just"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Spacing </a:t>
            </a:r>
            <a:endParaRPr/>
          </a:p>
          <a:p>
            <a:pPr marL="742950" lvl="1" indent="-28575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Use blank line to separate segments of the code.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23</a:t>
            </a:fld>
            <a:endParaRPr/>
          </a:p>
        </p:txBody>
      </p:sp>
      <p:sp>
        <p:nvSpPr>
          <p:cNvPr id="289" name="Google Shape;289;p29"/>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Block Styles</a:t>
            </a:r>
            <a:endParaRPr/>
          </a:p>
        </p:txBody>
      </p:sp>
      <p:sp>
        <p:nvSpPr>
          <p:cNvPr id="290" name="Google Shape;290;p29"/>
          <p:cNvSpPr txBox="1">
            <a:spLocks noGrp="1"/>
          </p:cNvSpPr>
          <p:nvPr>
            <p:ph type="body" idx="1"/>
          </p:nvPr>
        </p:nvSpPr>
        <p:spPr>
          <a:xfrm>
            <a:off x="685800" y="1295400"/>
            <a:ext cx="7924800" cy="6858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Use end-of-line style for braces.</a:t>
            </a:r>
            <a:endParaRPr sz="3200" b="0" i="0" u="none">
              <a:solidFill>
                <a:schemeClr val="dk1"/>
              </a:solidFill>
              <a:latin typeface="Book Antiqua"/>
              <a:ea typeface="Book Antiqua"/>
              <a:cs typeface="Book Antiqua"/>
              <a:sym typeface="Book Antiqua"/>
            </a:endParaRPr>
          </a:p>
          <a:p>
            <a:pPr marL="342900" lvl="0" indent="-190500" algn="l" rtl="0">
              <a:spcBef>
                <a:spcPts val="640"/>
              </a:spcBef>
              <a:spcAft>
                <a:spcPts val="0"/>
              </a:spcAft>
              <a:buSzPts val="2400"/>
              <a:buNone/>
            </a:pPr>
            <a:endParaRPr sz="3200" b="0" i="0" u="none">
              <a:solidFill>
                <a:schemeClr val="dk1"/>
              </a:solidFill>
              <a:latin typeface="Book Antiqua"/>
              <a:ea typeface="Book Antiqua"/>
              <a:cs typeface="Book Antiqua"/>
              <a:sym typeface="Book Antiqua"/>
            </a:endParaRPr>
          </a:p>
        </p:txBody>
      </p:sp>
      <p:sp>
        <p:nvSpPr>
          <p:cNvPr id="291" name="Google Shape;291;p29"/>
          <p:cNvSpPr txBox="1"/>
          <p:nvPr/>
        </p:nvSpPr>
        <p:spPr>
          <a:xfrm>
            <a:off x="0" y="2362200"/>
            <a:ext cx="9144000"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Courier"/>
              <a:buNone/>
            </a:pPr>
            <a:r>
              <a:rPr lang="en-US" sz="800" b="0" i="0" u="sng">
                <a:solidFill>
                  <a:schemeClr val="dk1"/>
                </a:solidFill>
                <a:latin typeface="Courier"/>
                <a:ea typeface="Courier"/>
                <a:cs typeface="Courier"/>
                <a:sym typeface="Courier"/>
              </a:rPr>
              <a:t> </a:t>
            </a:r>
            <a:endParaRPr/>
          </a:p>
          <a:p>
            <a:pPr marL="0" marR="0" lvl="0" indent="0" algn="l" rtl="0">
              <a:lnSpc>
                <a:spcPct val="100000"/>
              </a:lnSpc>
              <a:spcBef>
                <a:spcPts val="0"/>
              </a:spcBef>
              <a:spcAft>
                <a:spcPts val="0"/>
              </a:spcAft>
              <a:buNone/>
            </a:pPr>
            <a:endParaRPr sz="800" b="0" i="0" u="sng">
              <a:solidFill>
                <a:schemeClr val="dk1"/>
              </a:solidFill>
              <a:latin typeface="Courier"/>
              <a:ea typeface="Courier"/>
              <a:cs typeface="Courier"/>
              <a:sym typeface="Courier"/>
            </a:endParaRPr>
          </a:p>
        </p:txBody>
      </p:sp>
      <p:pic>
        <p:nvPicPr>
          <p:cNvPr id="292" name="Google Shape;292;p29"/>
          <p:cNvPicPr preferRelativeResize="0"/>
          <p:nvPr/>
        </p:nvPicPr>
        <p:blipFill rotWithShape="1">
          <a:blip r:embed="rId3">
            <a:alphaModFix/>
          </a:blip>
          <a:srcRect/>
          <a:stretch/>
        </p:blipFill>
        <p:spPr>
          <a:xfrm>
            <a:off x="457200" y="2362200"/>
            <a:ext cx="8229600" cy="377666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24</a:t>
            </a:fld>
            <a:endParaRPr/>
          </a:p>
        </p:txBody>
      </p:sp>
      <p:sp>
        <p:nvSpPr>
          <p:cNvPr id="298" name="Google Shape;298;p30"/>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Programming Errors</a:t>
            </a:r>
            <a:endParaRPr/>
          </a:p>
        </p:txBody>
      </p:sp>
      <p:sp>
        <p:nvSpPr>
          <p:cNvPr id="299" name="Google Shape;299;p30"/>
          <p:cNvSpPr txBox="1">
            <a:spLocks noGrp="1"/>
          </p:cNvSpPr>
          <p:nvPr>
            <p:ph type="body" idx="1"/>
          </p:nvPr>
        </p:nvSpPr>
        <p:spPr>
          <a:xfrm>
            <a:off x="685800" y="1371600"/>
            <a:ext cx="7696200" cy="41148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Syntax Errors</a:t>
            </a:r>
            <a:endParaRPr/>
          </a:p>
          <a:p>
            <a:pPr marL="742950" lvl="1" indent="-285750" algn="just"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Detected by the compiler</a:t>
            </a:r>
            <a:endParaRPr/>
          </a:p>
          <a:p>
            <a:pPr marL="342900" lvl="0" indent="-342900" algn="just"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Runtime Errors</a:t>
            </a:r>
            <a:endParaRPr/>
          </a:p>
          <a:p>
            <a:pPr marL="742950" lvl="1" indent="-285750" algn="just"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Causes the program to abort</a:t>
            </a:r>
            <a:endParaRPr/>
          </a:p>
          <a:p>
            <a:pPr marL="342900" lvl="0" indent="-342900" algn="just"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Logic Errors</a:t>
            </a:r>
            <a:endParaRPr/>
          </a:p>
          <a:p>
            <a:pPr marL="742950" lvl="1" indent="-285750" algn="just"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Produces incorrect result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25</a:t>
            </a:fld>
            <a:endParaRPr/>
          </a:p>
        </p:txBody>
      </p:sp>
      <p:sp>
        <p:nvSpPr>
          <p:cNvPr id="305" name="Google Shape;305;p31"/>
          <p:cNvSpPr txBox="1">
            <a:spLocks noGrp="1"/>
          </p:cNvSpPr>
          <p:nvPr>
            <p:ph type="title"/>
          </p:nvPr>
        </p:nvSpPr>
        <p:spPr>
          <a:xfrm>
            <a:off x="6858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Syntax Errors</a:t>
            </a:r>
            <a:endParaRPr/>
          </a:p>
        </p:txBody>
      </p:sp>
      <p:sp>
        <p:nvSpPr>
          <p:cNvPr id="306" name="Google Shape;306;p31"/>
          <p:cNvSpPr txBox="1">
            <a:spLocks noGrp="1"/>
          </p:cNvSpPr>
          <p:nvPr>
            <p:ph type="body" idx="1"/>
          </p:nvPr>
        </p:nvSpPr>
        <p:spPr>
          <a:xfrm>
            <a:off x="304800" y="1143000"/>
            <a:ext cx="8458200" cy="22098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480"/>
              </a:spcBef>
              <a:spcAft>
                <a:spcPts val="0"/>
              </a:spcAft>
              <a:buSzPts val="1800"/>
              <a:buNone/>
            </a:pPr>
            <a:r>
              <a:rPr lang="en-US" sz="2400" b="1">
                <a:solidFill>
                  <a:srgbClr val="00008B"/>
                </a:solidFill>
                <a:latin typeface="Courier New"/>
                <a:ea typeface="Courier New"/>
                <a:cs typeface="Courier New"/>
                <a:sym typeface="Courier New"/>
              </a:rPr>
              <a:t>public</a:t>
            </a:r>
            <a:r>
              <a:rPr lang="en-US" sz="2400" b="1">
                <a:latin typeface="Courier New"/>
                <a:ea typeface="Courier New"/>
                <a:cs typeface="Courier New"/>
                <a:sym typeface="Courier New"/>
              </a:rPr>
              <a:t> </a:t>
            </a:r>
            <a:r>
              <a:rPr lang="en-US" sz="2400" b="1">
                <a:solidFill>
                  <a:srgbClr val="00008B"/>
                </a:solidFill>
                <a:latin typeface="Courier New"/>
                <a:ea typeface="Courier New"/>
                <a:cs typeface="Courier New"/>
                <a:sym typeface="Courier New"/>
              </a:rPr>
              <a:t>class</a:t>
            </a:r>
            <a:r>
              <a:rPr lang="en-US" sz="2400" b="1">
                <a:latin typeface="Courier New"/>
                <a:ea typeface="Courier New"/>
                <a:cs typeface="Courier New"/>
                <a:sym typeface="Courier New"/>
              </a:rPr>
              <a:t> ShowSyntaxErrors {</a:t>
            </a:r>
            <a:endParaRPr sz="2400" b="1">
              <a:latin typeface="Courier New"/>
              <a:ea typeface="Courier New"/>
              <a:cs typeface="Courier New"/>
              <a:sym typeface="Courier New"/>
            </a:endParaRPr>
          </a:p>
          <a:p>
            <a:pPr marL="342900" lvl="0" indent="-342900" algn="l" rtl="0">
              <a:lnSpc>
                <a:spcPct val="80000"/>
              </a:lnSpc>
              <a:spcBef>
                <a:spcPts val="480"/>
              </a:spcBef>
              <a:spcAft>
                <a:spcPts val="0"/>
              </a:spcAft>
              <a:buSzPts val="1800"/>
              <a:buNone/>
            </a:pPr>
            <a:r>
              <a:rPr lang="en-US" sz="2400" b="1">
                <a:latin typeface="Courier New"/>
                <a:ea typeface="Courier New"/>
                <a:cs typeface="Courier New"/>
                <a:sym typeface="Courier New"/>
              </a:rPr>
              <a:t>  </a:t>
            </a:r>
            <a:r>
              <a:rPr lang="en-US" sz="2400" b="1">
                <a:solidFill>
                  <a:srgbClr val="8B0000"/>
                </a:solidFill>
                <a:latin typeface="Courier New"/>
                <a:ea typeface="Courier New"/>
                <a:cs typeface="Courier New"/>
                <a:sym typeface="Courier New"/>
              </a:rPr>
              <a:t>// This code has syntax error by purpose</a:t>
            </a:r>
            <a:endParaRPr sz="2400" b="1">
              <a:latin typeface="Courier New"/>
              <a:ea typeface="Courier New"/>
              <a:cs typeface="Courier New"/>
              <a:sym typeface="Courier New"/>
            </a:endParaRPr>
          </a:p>
          <a:p>
            <a:pPr marL="342900" lvl="0" indent="-342900" algn="l" rtl="0">
              <a:lnSpc>
                <a:spcPct val="80000"/>
              </a:lnSpc>
              <a:spcBef>
                <a:spcPts val="480"/>
              </a:spcBef>
              <a:spcAft>
                <a:spcPts val="0"/>
              </a:spcAft>
              <a:buSzPts val="1800"/>
              <a:buNone/>
            </a:pPr>
            <a:r>
              <a:rPr lang="en-US" sz="2400" b="1">
                <a:latin typeface="Courier New"/>
                <a:ea typeface="Courier New"/>
                <a:cs typeface="Courier New"/>
                <a:sym typeface="Courier New"/>
              </a:rPr>
              <a:t>  </a:t>
            </a:r>
            <a:r>
              <a:rPr lang="en-US" sz="2400" b="1">
                <a:solidFill>
                  <a:srgbClr val="00008B"/>
                </a:solidFill>
                <a:latin typeface="Courier New"/>
                <a:ea typeface="Courier New"/>
                <a:cs typeface="Courier New"/>
                <a:sym typeface="Courier New"/>
              </a:rPr>
              <a:t>public</a:t>
            </a:r>
            <a:r>
              <a:rPr lang="en-US" sz="2400" b="1">
                <a:latin typeface="Courier New"/>
                <a:ea typeface="Courier New"/>
                <a:cs typeface="Courier New"/>
                <a:sym typeface="Courier New"/>
              </a:rPr>
              <a:t> </a:t>
            </a:r>
            <a:r>
              <a:rPr lang="en-US" sz="2400" b="1">
                <a:solidFill>
                  <a:srgbClr val="00008B"/>
                </a:solidFill>
                <a:latin typeface="Courier New"/>
                <a:ea typeface="Courier New"/>
                <a:cs typeface="Courier New"/>
                <a:sym typeface="Courier New"/>
              </a:rPr>
              <a:t>static</a:t>
            </a:r>
            <a:r>
              <a:rPr lang="en-US" sz="2400" b="1">
                <a:latin typeface="Courier New"/>
                <a:ea typeface="Courier New"/>
                <a:cs typeface="Courier New"/>
                <a:sym typeface="Courier New"/>
              </a:rPr>
              <a:t> main(String[] args) {</a:t>
            </a:r>
            <a:endParaRPr sz="2400" b="1">
              <a:latin typeface="Courier New"/>
              <a:ea typeface="Courier New"/>
              <a:cs typeface="Courier New"/>
              <a:sym typeface="Courier New"/>
            </a:endParaRPr>
          </a:p>
          <a:p>
            <a:pPr marL="342900" lvl="0" indent="-342900" algn="l" rtl="0">
              <a:lnSpc>
                <a:spcPct val="80000"/>
              </a:lnSpc>
              <a:spcBef>
                <a:spcPts val="480"/>
              </a:spcBef>
              <a:spcAft>
                <a:spcPts val="0"/>
              </a:spcAft>
              <a:buSzPts val="1800"/>
              <a:buNone/>
            </a:pPr>
            <a:r>
              <a:rPr lang="en-US" sz="2400" b="1">
                <a:latin typeface="Courier New"/>
                <a:ea typeface="Courier New"/>
                <a:cs typeface="Courier New"/>
                <a:sym typeface="Courier New"/>
              </a:rPr>
              <a:t>    System.out.println(</a:t>
            </a:r>
            <a:r>
              <a:rPr lang="en-US" sz="2400" b="1">
                <a:solidFill>
                  <a:srgbClr val="008000"/>
                </a:solidFill>
                <a:latin typeface="Courier New"/>
                <a:ea typeface="Courier New"/>
                <a:cs typeface="Courier New"/>
                <a:sym typeface="Courier New"/>
              </a:rPr>
              <a:t>"Welcome to Java);</a:t>
            </a:r>
            <a:endParaRPr sz="2400" b="1">
              <a:solidFill>
                <a:srgbClr val="008000"/>
              </a:solidFill>
              <a:latin typeface="Courier New"/>
              <a:ea typeface="Courier New"/>
              <a:cs typeface="Courier New"/>
              <a:sym typeface="Courier New"/>
            </a:endParaRPr>
          </a:p>
          <a:p>
            <a:pPr marL="342900" lvl="0" indent="-342900" algn="l" rtl="0">
              <a:lnSpc>
                <a:spcPct val="80000"/>
              </a:lnSpc>
              <a:spcBef>
                <a:spcPts val="480"/>
              </a:spcBef>
              <a:spcAft>
                <a:spcPts val="0"/>
              </a:spcAft>
              <a:buSzPts val="1800"/>
              <a:buNone/>
            </a:pPr>
            <a:r>
              <a:rPr lang="en-US" sz="2400" b="1">
                <a:solidFill>
                  <a:srgbClr val="008000"/>
                </a:solidFill>
                <a:latin typeface="Courier New"/>
                <a:ea typeface="Courier New"/>
                <a:cs typeface="Courier New"/>
                <a:sym typeface="Courier New"/>
              </a:rPr>
              <a:t>  }</a:t>
            </a:r>
            <a:endParaRPr sz="2400" b="1">
              <a:solidFill>
                <a:srgbClr val="008000"/>
              </a:solidFill>
              <a:latin typeface="Courier New"/>
              <a:ea typeface="Courier New"/>
              <a:cs typeface="Courier New"/>
              <a:sym typeface="Courier New"/>
            </a:endParaRPr>
          </a:p>
          <a:p>
            <a:pPr marL="342900" lvl="0" indent="-342900" algn="l" rtl="0">
              <a:lnSpc>
                <a:spcPct val="80000"/>
              </a:lnSpc>
              <a:spcBef>
                <a:spcPts val="480"/>
              </a:spcBef>
              <a:spcAft>
                <a:spcPts val="0"/>
              </a:spcAft>
              <a:buSzPts val="1100"/>
              <a:buNone/>
            </a:pPr>
            <a:endParaRPr sz="3000" b="1">
              <a:latin typeface="Courier New"/>
              <a:ea typeface="Courier New"/>
              <a:cs typeface="Courier New"/>
              <a:sym typeface="Courier New"/>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26</a:t>
            </a:fld>
            <a:endParaRPr/>
          </a:p>
        </p:txBody>
      </p:sp>
      <p:sp>
        <p:nvSpPr>
          <p:cNvPr id="312" name="Google Shape;312;p32"/>
          <p:cNvSpPr txBox="1">
            <a:spLocks noGrp="1"/>
          </p:cNvSpPr>
          <p:nvPr>
            <p:ph type="title"/>
          </p:nvPr>
        </p:nvSpPr>
        <p:spPr>
          <a:xfrm>
            <a:off x="6858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Runtime Errors</a:t>
            </a:r>
            <a:endParaRPr/>
          </a:p>
        </p:txBody>
      </p:sp>
      <p:sp>
        <p:nvSpPr>
          <p:cNvPr id="313" name="Google Shape;313;p32"/>
          <p:cNvSpPr txBox="1">
            <a:spLocks noGrp="1"/>
          </p:cNvSpPr>
          <p:nvPr>
            <p:ph type="body" idx="1"/>
          </p:nvPr>
        </p:nvSpPr>
        <p:spPr>
          <a:xfrm>
            <a:off x="381000" y="1295400"/>
            <a:ext cx="8305800" cy="2938500"/>
          </a:xfrm>
          <a:prstGeom prst="rect">
            <a:avLst/>
          </a:prstGeom>
          <a:noFill/>
          <a:ln>
            <a:noFill/>
          </a:ln>
        </p:spPr>
        <p:txBody>
          <a:bodyPr spcFirstLastPara="1" wrap="square" lIns="92075" tIns="46025" rIns="92075" bIns="46025" anchor="t" anchorCtr="0">
            <a:noAutofit/>
          </a:bodyPr>
          <a:lstStyle/>
          <a:p>
            <a:pPr marL="342900" lvl="0" indent="-342900" algn="just" rtl="0">
              <a:lnSpc>
                <a:spcPct val="90000"/>
              </a:lnSpc>
              <a:spcBef>
                <a:spcPts val="480"/>
              </a:spcBef>
              <a:spcAft>
                <a:spcPts val="0"/>
              </a:spcAft>
              <a:buSzPts val="1800"/>
              <a:buNone/>
            </a:pPr>
            <a:r>
              <a:rPr lang="en-US" sz="2400" b="1" dirty="0">
                <a:solidFill>
                  <a:srgbClr val="8B0000"/>
                </a:solidFill>
                <a:latin typeface="Courier New"/>
                <a:ea typeface="Courier New"/>
                <a:cs typeface="Courier New"/>
                <a:sym typeface="Courier New"/>
              </a:rPr>
              <a:t>// Program contains runtime errors</a:t>
            </a:r>
            <a:endParaRPr sz="2400" b="1" dirty="0">
              <a:latin typeface="Courier New"/>
              <a:ea typeface="Courier New"/>
              <a:cs typeface="Courier New"/>
              <a:sym typeface="Courier New"/>
            </a:endParaRPr>
          </a:p>
          <a:p>
            <a:pPr marL="342900" lvl="0" indent="-342900" algn="just" rtl="0">
              <a:lnSpc>
                <a:spcPct val="90000"/>
              </a:lnSpc>
              <a:spcBef>
                <a:spcPts val="480"/>
              </a:spcBef>
              <a:spcAft>
                <a:spcPts val="0"/>
              </a:spcAft>
              <a:buSzPts val="1800"/>
              <a:buNone/>
            </a:pPr>
            <a:r>
              <a:rPr lang="en-US" sz="2400" b="1" dirty="0">
                <a:solidFill>
                  <a:srgbClr val="00008B"/>
                </a:solidFill>
                <a:latin typeface="Courier New"/>
                <a:ea typeface="Courier New"/>
                <a:cs typeface="Courier New"/>
                <a:sym typeface="Courier New"/>
              </a:rPr>
              <a:t>public</a:t>
            </a:r>
            <a:r>
              <a:rPr lang="en-US" sz="2400" b="1" dirty="0">
                <a:latin typeface="Courier New"/>
                <a:ea typeface="Courier New"/>
                <a:cs typeface="Courier New"/>
                <a:sym typeface="Courier New"/>
              </a:rPr>
              <a:t> </a:t>
            </a:r>
            <a:r>
              <a:rPr lang="en-US" sz="2400" b="1" dirty="0">
                <a:solidFill>
                  <a:srgbClr val="00008B"/>
                </a:solidFill>
                <a:latin typeface="Courier New"/>
                <a:ea typeface="Courier New"/>
                <a:cs typeface="Courier New"/>
                <a:sym typeface="Courier New"/>
              </a:rPr>
              <a:t>class</a:t>
            </a:r>
            <a:r>
              <a:rPr lang="en-US" sz="2400" b="1" dirty="0">
                <a:latin typeface="Courier New"/>
                <a:ea typeface="Courier New"/>
                <a:cs typeface="Courier New"/>
                <a:sym typeface="Courier New"/>
              </a:rPr>
              <a:t> </a:t>
            </a:r>
            <a:r>
              <a:rPr lang="en-US" sz="2400" b="1" dirty="0" err="1">
                <a:latin typeface="Courier New"/>
                <a:ea typeface="Courier New"/>
                <a:cs typeface="Courier New"/>
                <a:sym typeface="Courier New"/>
              </a:rPr>
              <a:t>ShowRuntimeErrors</a:t>
            </a:r>
            <a:r>
              <a:rPr lang="en-US" sz="2400" b="1" dirty="0">
                <a:latin typeface="Courier New"/>
                <a:ea typeface="Courier New"/>
                <a:cs typeface="Courier New"/>
                <a:sym typeface="Courier New"/>
              </a:rPr>
              <a:t> {</a:t>
            </a:r>
            <a:endParaRPr sz="2400" b="1" dirty="0">
              <a:latin typeface="Courier New"/>
              <a:ea typeface="Courier New"/>
              <a:cs typeface="Courier New"/>
              <a:sym typeface="Courier New"/>
            </a:endParaRPr>
          </a:p>
          <a:p>
            <a:pPr marL="342900" lvl="0" indent="-342900" algn="just" rtl="0">
              <a:lnSpc>
                <a:spcPct val="90000"/>
              </a:lnSpc>
              <a:spcBef>
                <a:spcPts val="480"/>
              </a:spcBef>
              <a:spcAft>
                <a:spcPts val="0"/>
              </a:spcAft>
              <a:buSzPts val="1800"/>
              <a:buNone/>
            </a:pPr>
            <a:r>
              <a:rPr lang="en-US" sz="2400" b="1" dirty="0">
                <a:latin typeface="Courier New"/>
                <a:ea typeface="Courier New"/>
                <a:cs typeface="Courier New"/>
                <a:sym typeface="Courier New"/>
              </a:rPr>
              <a:t>  </a:t>
            </a:r>
            <a:r>
              <a:rPr lang="en-US" sz="2400" b="1" dirty="0">
                <a:solidFill>
                  <a:srgbClr val="00008B"/>
                </a:solidFill>
                <a:latin typeface="Courier New"/>
                <a:ea typeface="Courier New"/>
                <a:cs typeface="Courier New"/>
                <a:sym typeface="Courier New"/>
              </a:rPr>
              <a:t>public</a:t>
            </a:r>
            <a:r>
              <a:rPr lang="en-US" sz="2400" b="1" dirty="0">
                <a:latin typeface="Courier New"/>
                <a:ea typeface="Courier New"/>
                <a:cs typeface="Courier New"/>
                <a:sym typeface="Courier New"/>
              </a:rPr>
              <a:t> </a:t>
            </a:r>
            <a:r>
              <a:rPr lang="en-US" sz="2400" b="1" dirty="0">
                <a:solidFill>
                  <a:srgbClr val="00008B"/>
                </a:solidFill>
                <a:latin typeface="Courier New"/>
                <a:ea typeface="Courier New"/>
                <a:cs typeface="Courier New"/>
                <a:sym typeface="Courier New"/>
              </a:rPr>
              <a:t>static</a:t>
            </a:r>
            <a:r>
              <a:rPr lang="en-US" sz="2400" b="1" dirty="0">
                <a:latin typeface="Courier New"/>
                <a:ea typeface="Courier New"/>
                <a:cs typeface="Courier New"/>
                <a:sym typeface="Courier New"/>
              </a:rPr>
              <a:t> </a:t>
            </a:r>
            <a:r>
              <a:rPr lang="en-US" sz="2400" b="1" dirty="0">
                <a:solidFill>
                  <a:srgbClr val="00008B"/>
                </a:solidFill>
                <a:latin typeface="Courier New"/>
                <a:ea typeface="Courier New"/>
                <a:cs typeface="Courier New"/>
                <a:sym typeface="Courier New"/>
              </a:rPr>
              <a:t>void</a:t>
            </a:r>
            <a:r>
              <a:rPr lang="en-US" sz="2400" b="1" dirty="0">
                <a:latin typeface="Courier New"/>
                <a:ea typeface="Courier New"/>
                <a:cs typeface="Courier New"/>
                <a:sym typeface="Courier New"/>
              </a:rPr>
              <a:t> main(String[] </a:t>
            </a:r>
            <a:r>
              <a:rPr lang="en-US" sz="2400" b="1" dirty="0" err="1">
                <a:latin typeface="Courier New"/>
                <a:ea typeface="Courier New"/>
                <a:cs typeface="Courier New"/>
                <a:sym typeface="Courier New"/>
              </a:rPr>
              <a:t>args</a:t>
            </a:r>
            <a:r>
              <a:rPr lang="en-US" sz="2400" b="1" dirty="0">
                <a:latin typeface="Courier New"/>
                <a:ea typeface="Courier New"/>
                <a:cs typeface="Courier New"/>
                <a:sym typeface="Courier New"/>
              </a:rPr>
              <a:t>) {</a:t>
            </a:r>
            <a:endParaRPr sz="2400" b="1" dirty="0">
              <a:latin typeface="Courier New"/>
              <a:ea typeface="Courier New"/>
              <a:cs typeface="Courier New"/>
              <a:sym typeface="Courier New"/>
            </a:endParaRPr>
          </a:p>
          <a:p>
            <a:pPr marL="342900" lvl="0" indent="-342900" algn="just" rtl="0">
              <a:lnSpc>
                <a:spcPct val="90000"/>
              </a:lnSpc>
              <a:spcBef>
                <a:spcPts val="480"/>
              </a:spcBef>
              <a:spcAft>
                <a:spcPts val="0"/>
              </a:spcAft>
              <a:buSzPts val="1800"/>
              <a:buNone/>
            </a:pPr>
            <a:r>
              <a:rPr lang="en-US" sz="2400" b="1" dirty="0">
                <a:latin typeface="Courier New"/>
                <a:ea typeface="Courier New"/>
                <a:cs typeface="Courier New"/>
                <a:sym typeface="Courier New"/>
              </a:rPr>
              <a:t>    </a:t>
            </a:r>
            <a:r>
              <a:rPr lang="en-US" sz="2400" b="1" dirty="0" err="1">
                <a:latin typeface="Courier New"/>
                <a:ea typeface="Courier New"/>
                <a:cs typeface="Courier New"/>
                <a:sym typeface="Courier New"/>
              </a:rPr>
              <a:t>System.out.println</a:t>
            </a:r>
            <a:r>
              <a:rPr lang="en-US" sz="2400" b="1" dirty="0">
                <a:latin typeface="Courier New"/>
                <a:ea typeface="Courier New"/>
                <a:cs typeface="Courier New"/>
                <a:sym typeface="Courier New"/>
              </a:rPr>
              <a:t>(</a:t>
            </a:r>
            <a:r>
              <a:rPr lang="en-US" sz="2400" b="1" dirty="0">
                <a:solidFill>
                  <a:srgbClr val="008080"/>
                </a:solidFill>
                <a:latin typeface="Courier New"/>
                <a:ea typeface="Courier New"/>
                <a:cs typeface="Courier New"/>
                <a:sym typeface="Courier New"/>
              </a:rPr>
              <a:t>1</a:t>
            </a:r>
            <a:r>
              <a:rPr lang="en-US" sz="2400" b="1" dirty="0">
                <a:latin typeface="Courier New"/>
                <a:ea typeface="Courier New"/>
                <a:cs typeface="Courier New"/>
                <a:sym typeface="Courier New"/>
              </a:rPr>
              <a:t> / </a:t>
            </a:r>
            <a:r>
              <a:rPr lang="en-US" sz="2400" b="1" dirty="0">
                <a:solidFill>
                  <a:srgbClr val="008080"/>
                </a:solidFill>
                <a:latin typeface="Courier New"/>
                <a:ea typeface="Courier New"/>
                <a:cs typeface="Courier New"/>
                <a:sym typeface="Courier New"/>
              </a:rPr>
              <a:t>0</a:t>
            </a:r>
            <a:r>
              <a:rPr lang="en-US" sz="2400" b="1" dirty="0">
                <a:latin typeface="Courier New"/>
                <a:ea typeface="Courier New"/>
                <a:cs typeface="Courier New"/>
                <a:sym typeface="Courier New"/>
              </a:rPr>
              <a:t>);</a:t>
            </a:r>
            <a:endParaRPr sz="2400" b="1" dirty="0">
              <a:latin typeface="Courier New"/>
              <a:ea typeface="Courier New"/>
              <a:cs typeface="Courier New"/>
              <a:sym typeface="Courier New"/>
            </a:endParaRPr>
          </a:p>
          <a:p>
            <a:pPr marL="342900" lvl="0" indent="-342900" algn="just" rtl="0">
              <a:lnSpc>
                <a:spcPct val="90000"/>
              </a:lnSpc>
              <a:spcBef>
                <a:spcPts val="480"/>
              </a:spcBef>
              <a:spcAft>
                <a:spcPts val="0"/>
              </a:spcAft>
              <a:buSzPts val="1800"/>
              <a:buNone/>
            </a:pPr>
            <a:r>
              <a:rPr lang="en-US" sz="2400" b="1" dirty="0">
                <a:latin typeface="Courier New"/>
                <a:ea typeface="Courier New"/>
                <a:cs typeface="Courier New"/>
                <a:sym typeface="Courier New"/>
              </a:rPr>
              <a:t>  }</a:t>
            </a:r>
            <a:endParaRPr sz="2400" b="1" dirty="0">
              <a:latin typeface="Courier New"/>
              <a:ea typeface="Courier New"/>
              <a:cs typeface="Courier New"/>
              <a:sym typeface="Courier New"/>
            </a:endParaRPr>
          </a:p>
          <a:p>
            <a:pPr marL="342900" lvl="0" indent="-342900" algn="just" rtl="0">
              <a:lnSpc>
                <a:spcPct val="90000"/>
              </a:lnSpc>
              <a:spcBef>
                <a:spcPts val="480"/>
              </a:spcBef>
              <a:spcAft>
                <a:spcPts val="0"/>
              </a:spcAft>
              <a:buSzPts val="1100"/>
              <a:buNone/>
            </a:pPr>
            <a:r>
              <a:rPr lang="en-US" sz="2400" b="1" dirty="0">
                <a:latin typeface="Courier New"/>
                <a:ea typeface="Courier New"/>
                <a:cs typeface="Courier New"/>
                <a:sym typeface="Courier New"/>
              </a:rPr>
              <a:t>}</a:t>
            </a:r>
            <a:endParaRPr sz="2400" b="1" dirty="0">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27</a:t>
            </a:fld>
            <a:endParaRPr/>
          </a:p>
        </p:txBody>
      </p:sp>
      <p:sp>
        <p:nvSpPr>
          <p:cNvPr id="319" name="Google Shape;319;p33"/>
          <p:cNvSpPr txBox="1">
            <a:spLocks noGrp="1"/>
          </p:cNvSpPr>
          <p:nvPr>
            <p:ph type="title"/>
          </p:nvPr>
        </p:nvSpPr>
        <p:spPr>
          <a:xfrm>
            <a:off x="685800" y="1524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Logic Errors</a:t>
            </a:r>
            <a:endParaRPr/>
          </a:p>
        </p:txBody>
      </p:sp>
      <p:sp>
        <p:nvSpPr>
          <p:cNvPr id="320" name="Google Shape;320;p33"/>
          <p:cNvSpPr txBox="1">
            <a:spLocks noGrp="1"/>
          </p:cNvSpPr>
          <p:nvPr>
            <p:ph type="body" idx="1"/>
          </p:nvPr>
        </p:nvSpPr>
        <p:spPr>
          <a:xfrm>
            <a:off x="228600" y="1295400"/>
            <a:ext cx="9067800" cy="49530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800"/>
              <a:buNone/>
            </a:pPr>
            <a:r>
              <a:rPr lang="en-US" sz="2400" b="1" i="0" u="none" dirty="0">
                <a:solidFill>
                  <a:schemeClr val="dk1"/>
                </a:solidFill>
                <a:latin typeface="Courier New"/>
                <a:ea typeface="Courier New"/>
                <a:cs typeface="Courier New"/>
                <a:sym typeface="Courier New"/>
              </a:rPr>
              <a:t>public class </a:t>
            </a:r>
            <a:r>
              <a:rPr lang="en-US" sz="2400" b="1" i="0" u="none" dirty="0" err="1">
                <a:solidFill>
                  <a:schemeClr val="dk1"/>
                </a:solidFill>
                <a:latin typeface="Courier New"/>
                <a:ea typeface="Courier New"/>
                <a:cs typeface="Courier New"/>
                <a:sym typeface="Courier New"/>
              </a:rPr>
              <a:t>ShowLogicErrors</a:t>
            </a:r>
            <a:r>
              <a:rPr lang="en-US" sz="2400" b="1" i="0" u="none" dirty="0">
                <a:solidFill>
                  <a:schemeClr val="dk1"/>
                </a:solidFill>
                <a:latin typeface="Courier New"/>
                <a:ea typeface="Courier New"/>
                <a:cs typeface="Courier New"/>
                <a:sym typeface="Courier New"/>
              </a:rPr>
              <a:t> {</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  public static void main(String[] </a:t>
            </a:r>
            <a:r>
              <a:rPr lang="en-US" sz="2400" b="1" i="0" u="none" dirty="0" err="1">
                <a:solidFill>
                  <a:schemeClr val="dk1"/>
                </a:solidFill>
                <a:latin typeface="Courier New"/>
                <a:ea typeface="Courier New"/>
                <a:cs typeface="Courier New"/>
                <a:sym typeface="Courier New"/>
              </a:rPr>
              <a:t>args</a:t>
            </a:r>
            <a:r>
              <a:rPr lang="en-US" sz="2400" b="1" i="0" u="none" dirty="0">
                <a:solidFill>
                  <a:schemeClr val="dk1"/>
                </a:solidFill>
                <a:latin typeface="Courier New"/>
                <a:ea typeface="Courier New"/>
                <a:cs typeface="Courier New"/>
                <a:sym typeface="Courier New"/>
              </a:rPr>
              <a:t>) {</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    </a:t>
            </a:r>
            <a:r>
              <a:rPr lang="en-US" sz="2400" b="1" i="0" u="none" dirty="0" err="1">
                <a:solidFill>
                  <a:schemeClr val="dk1"/>
                </a:solidFill>
                <a:latin typeface="Courier New"/>
                <a:ea typeface="Courier New"/>
                <a:cs typeface="Courier New"/>
                <a:sym typeface="Courier New"/>
              </a:rPr>
              <a:t>System.out.print</a:t>
            </a:r>
            <a:r>
              <a:rPr lang="en-US" sz="2400" b="1" i="0" u="none" dirty="0">
                <a:solidFill>
                  <a:schemeClr val="dk1"/>
                </a:solidFill>
                <a:latin typeface="Courier New"/>
                <a:ea typeface="Courier New"/>
                <a:cs typeface="Courier New"/>
                <a:sym typeface="Courier New"/>
              </a:rPr>
              <a:t>("Celsius 35 is "); </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    </a:t>
            </a:r>
            <a:r>
              <a:rPr lang="en-US" sz="2400" b="1" i="0" u="none" dirty="0" err="1">
                <a:solidFill>
                  <a:schemeClr val="dk1"/>
                </a:solidFill>
                <a:latin typeface="Courier New"/>
                <a:ea typeface="Courier New"/>
                <a:cs typeface="Courier New"/>
                <a:sym typeface="Courier New"/>
              </a:rPr>
              <a:t>System.out.print</a:t>
            </a:r>
            <a:r>
              <a:rPr lang="en-US" sz="2400" b="1" i="0" u="none" dirty="0">
                <a:solidFill>
                  <a:schemeClr val="dk1"/>
                </a:solidFill>
                <a:latin typeface="Courier New"/>
                <a:ea typeface="Courier New"/>
                <a:cs typeface="Courier New"/>
                <a:sym typeface="Courier New"/>
              </a:rPr>
              <a:t>("Fahrenheit ");</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    </a:t>
            </a:r>
            <a:r>
              <a:rPr lang="en-US" sz="2400" b="1" i="0" u="none" dirty="0" err="1">
                <a:solidFill>
                  <a:schemeClr val="dk1"/>
                </a:solidFill>
                <a:latin typeface="Courier New"/>
                <a:ea typeface="Courier New"/>
                <a:cs typeface="Courier New"/>
                <a:sym typeface="Courier New"/>
              </a:rPr>
              <a:t>System.out.println</a:t>
            </a:r>
            <a:r>
              <a:rPr lang="en-US" sz="2400" b="1" i="0" u="none" dirty="0">
                <a:solidFill>
                  <a:schemeClr val="dk1"/>
                </a:solidFill>
                <a:latin typeface="Courier New"/>
                <a:ea typeface="Courier New"/>
                <a:cs typeface="Courier New"/>
                <a:sym typeface="Courier New"/>
              </a:rPr>
              <a:t>((9 / 5) * 35 + 32);</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  }</a:t>
            </a:r>
            <a:endParaRPr dirty="0"/>
          </a:p>
          <a:p>
            <a:pPr marL="342900" lvl="0" indent="-342900" algn="l" rtl="0">
              <a:lnSpc>
                <a:spcPct val="80000"/>
              </a:lnSpc>
              <a:spcBef>
                <a:spcPts val="480"/>
              </a:spcBef>
              <a:spcAft>
                <a:spcPts val="0"/>
              </a:spcAft>
              <a:buSzPts val="1800"/>
              <a:buNone/>
            </a:pPr>
            <a:r>
              <a:rPr lang="en-US" sz="2400" b="1" i="0" u="none" dirty="0">
                <a:solidFill>
                  <a:schemeClr val="dk1"/>
                </a:solidFill>
                <a:latin typeface="Courier New"/>
                <a:ea typeface="Courier New"/>
                <a:cs typeface="Courier New"/>
                <a:sym typeface="Courier New"/>
              </a:rPr>
              <a:t>}</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28</a:t>
            </a:fld>
            <a:endParaRPr/>
          </a:p>
        </p:txBody>
      </p:sp>
      <p:sp>
        <p:nvSpPr>
          <p:cNvPr id="326" name="Google Shape;326;p34"/>
          <p:cNvSpPr txBox="1">
            <a:spLocks noGrp="1"/>
          </p:cNvSpPr>
          <p:nvPr>
            <p:ph type="title"/>
          </p:nvPr>
        </p:nvSpPr>
        <p:spPr>
          <a:xfrm>
            <a:off x="304800" y="228600"/>
            <a:ext cx="84582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Implicit Import and Explicit Import</a:t>
            </a:r>
            <a:endParaRPr/>
          </a:p>
        </p:txBody>
      </p:sp>
      <p:sp>
        <p:nvSpPr>
          <p:cNvPr id="327" name="Google Shape;327;p34"/>
          <p:cNvSpPr txBox="1">
            <a:spLocks noGrp="1"/>
          </p:cNvSpPr>
          <p:nvPr>
            <p:ph type="body" idx="1"/>
          </p:nvPr>
        </p:nvSpPr>
        <p:spPr>
          <a:xfrm>
            <a:off x="152400" y="1524000"/>
            <a:ext cx="8839200" cy="43434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00"/>
              <a:buNone/>
            </a:pPr>
            <a:r>
              <a:rPr lang="en-US" sz="2400" dirty="0">
                <a:latin typeface="Courier New"/>
                <a:ea typeface="Courier New"/>
                <a:cs typeface="Courier New"/>
                <a:sym typeface="Courier New"/>
              </a:rPr>
              <a:t>i</a:t>
            </a:r>
            <a:r>
              <a:rPr lang="en-US" sz="2400" b="0" i="0" u="none" dirty="0">
                <a:solidFill>
                  <a:schemeClr val="dk1"/>
                </a:solidFill>
                <a:latin typeface="Courier New"/>
                <a:ea typeface="Courier New"/>
                <a:cs typeface="Courier New"/>
                <a:sym typeface="Courier New"/>
              </a:rPr>
              <a:t>mport </a:t>
            </a:r>
            <a:r>
              <a:rPr lang="en-US" sz="2400" b="0" i="0" u="none" dirty="0" err="1">
                <a:solidFill>
                  <a:schemeClr val="dk1"/>
                </a:solidFill>
                <a:latin typeface="Courier New"/>
                <a:ea typeface="Courier New"/>
                <a:cs typeface="Courier New"/>
                <a:sym typeface="Courier New"/>
              </a:rPr>
              <a:t>java.util</a:t>
            </a:r>
            <a:r>
              <a:rPr lang="en-US" sz="2400" b="0" i="0" u="none" dirty="0">
                <a:solidFill>
                  <a:schemeClr val="dk1"/>
                </a:solidFill>
                <a:latin typeface="Courier New"/>
                <a:ea typeface="Courier New"/>
                <a:cs typeface="Courier New"/>
                <a:sym typeface="Courier New"/>
              </a:rPr>
              <a:t>.* ; //Implicit import</a:t>
            </a:r>
            <a:endParaRPr dirty="0"/>
          </a:p>
          <a:p>
            <a:pPr marL="0" lvl="0" indent="0" algn="l" rtl="0">
              <a:lnSpc>
                <a:spcPct val="100000"/>
              </a:lnSpc>
              <a:spcBef>
                <a:spcPts val="600"/>
              </a:spcBef>
              <a:spcAft>
                <a:spcPts val="0"/>
              </a:spcAft>
              <a:buSzPts val="2250"/>
              <a:buNone/>
            </a:pPr>
            <a:endParaRPr sz="30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480"/>
              </a:spcBef>
              <a:spcAft>
                <a:spcPts val="0"/>
              </a:spcAft>
              <a:buSzPts val="1800"/>
              <a:buNone/>
            </a:pPr>
            <a:r>
              <a:rPr lang="en-US" sz="2400" dirty="0">
                <a:latin typeface="Courier New"/>
                <a:ea typeface="Courier New"/>
                <a:cs typeface="Courier New"/>
                <a:sym typeface="Courier New"/>
              </a:rPr>
              <a:t>i</a:t>
            </a:r>
            <a:r>
              <a:rPr lang="en-US" sz="2400" b="0" i="0" u="none" dirty="0">
                <a:solidFill>
                  <a:schemeClr val="dk1"/>
                </a:solidFill>
                <a:latin typeface="Courier New"/>
                <a:ea typeface="Courier New"/>
                <a:cs typeface="Courier New"/>
                <a:sym typeface="Courier New"/>
              </a:rPr>
              <a:t>mport </a:t>
            </a:r>
            <a:r>
              <a:rPr lang="en-US" sz="2400" b="0" i="0" u="none" dirty="0" err="1">
                <a:solidFill>
                  <a:schemeClr val="dk1"/>
                </a:solidFill>
                <a:latin typeface="Courier New"/>
                <a:ea typeface="Courier New"/>
                <a:cs typeface="Courier New"/>
                <a:sym typeface="Courier New"/>
              </a:rPr>
              <a:t>java.util.JOptionPane</a:t>
            </a:r>
            <a:r>
              <a:rPr lang="en-US" sz="2400" b="0" i="0" u="none" dirty="0">
                <a:solidFill>
                  <a:schemeClr val="dk1"/>
                </a:solidFill>
                <a:latin typeface="Courier New"/>
                <a:ea typeface="Courier New"/>
                <a:cs typeface="Courier New"/>
                <a:sym typeface="Courier New"/>
              </a:rPr>
              <a:t>; //Explicit import</a:t>
            </a:r>
            <a:endParaRPr dirty="0"/>
          </a:p>
          <a:p>
            <a:pPr marL="0" lvl="0" indent="0" algn="l" rtl="0">
              <a:lnSpc>
                <a:spcPct val="100000"/>
              </a:lnSpc>
              <a:spcBef>
                <a:spcPts val="560"/>
              </a:spcBef>
              <a:spcAft>
                <a:spcPts val="0"/>
              </a:spcAft>
              <a:buSzPts val="2100"/>
              <a:buNone/>
            </a:pPr>
            <a:endParaRPr sz="2800" b="0" i="0" u="none" dirty="0">
              <a:solidFill>
                <a:schemeClr val="dk1"/>
              </a:solidFill>
              <a:latin typeface="Courier New"/>
              <a:ea typeface="Courier New"/>
              <a:cs typeface="Courier New"/>
              <a:sym typeface="Courier New"/>
            </a:endParaRPr>
          </a:p>
          <a:p>
            <a:pPr marL="0" lvl="0" indent="0" algn="l" rtl="0">
              <a:lnSpc>
                <a:spcPct val="100000"/>
              </a:lnSpc>
              <a:spcBef>
                <a:spcPts val="600"/>
              </a:spcBef>
              <a:spcAft>
                <a:spcPts val="0"/>
              </a:spcAft>
              <a:buSzPts val="2250"/>
              <a:buNone/>
            </a:pPr>
            <a:endParaRPr sz="30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600"/>
              </a:spcBef>
              <a:spcAft>
                <a:spcPts val="0"/>
              </a:spcAft>
              <a:buSzPts val="2250"/>
              <a:buNone/>
            </a:pPr>
            <a:r>
              <a:rPr lang="en-US" sz="3000" b="0" i="0" u="none" dirty="0">
                <a:solidFill>
                  <a:schemeClr val="dk1"/>
                </a:solidFill>
                <a:latin typeface="Times New Roman"/>
                <a:ea typeface="Times New Roman"/>
                <a:cs typeface="Times New Roman"/>
                <a:sym typeface="Times New Roman"/>
              </a:rPr>
              <a:t>No performance difference</a:t>
            </a:r>
            <a:endParaRPr dirty="0"/>
          </a:p>
        </p:txBody>
      </p:sp>
      <p:sp>
        <p:nvSpPr>
          <p:cNvPr id="328" name="Google Shape;328;p34"/>
          <p:cNvSpPr txBox="1"/>
          <p:nvPr/>
        </p:nvSpPr>
        <p:spPr>
          <a:xfrm>
            <a:off x="3543300" y="26177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3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29</a:t>
            </a:fld>
            <a:endParaRPr/>
          </a:p>
        </p:txBody>
      </p:sp>
      <p:sp>
        <p:nvSpPr>
          <p:cNvPr id="334" name="Google Shape;334;p35"/>
          <p:cNvSpPr txBox="1">
            <a:spLocks noGrp="1"/>
          </p:cNvSpPr>
          <p:nvPr>
            <p:ph type="title"/>
          </p:nvPr>
        </p:nvSpPr>
        <p:spPr>
          <a:xfrm>
            <a:off x="685800" y="304800"/>
            <a:ext cx="7772400" cy="914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What is a Computer?</a:t>
            </a:r>
            <a:endParaRPr/>
          </a:p>
        </p:txBody>
      </p:sp>
      <p:sp>
        <p:nvSpPr>
          <p:cNvPr id="335" name="Google Shape;335;p35"/>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6" name="Google Shape;336;p35"/>
          <p:cNvSpPr txBox="1"/>
          <p:nvPr/>
        </p:nvSpPr>
        <p:spPr>
          <a:xfrm>
            <a:off x="304800" y="1447800"/>
            <a:ext cx="8153400" cy="8223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A computer consists of a CPU, memory, hard disk, other </a:t>
            </a:r>
            <a:r>
              <a:rPr lang="en-US" sz="2400" dirty="0">
                <a:solidFill>
                  <a:schemeClr val="dk1"/>
                </a:solidFill>
                <a:latin typeface="Times New Roman"/>
                <a:ea typeface="Times New Roman"/>
                <a:cs typeface="Times New Roman"/>
                <a:sym typeface="Times New Roman"/>
              </a:rPr>
              <a:t>storage devices</a:t>
            </a:r>
            <a:r>
              <a:rPr lang="en-US" sz="2400" b="0" i="0" u="none" dirty="0">
                <a:solidFill>
                  <a:schemeClr val="dk1"/>
                </a:solidFill>
                <a:latin typeface="Times New Roman"/>
                <a:ea typeface="Times New Roman"/>
                <a:cs typeface="Times New Roman"/>
                <a:sym typeface="Times New Roman"/>
              </a:rPr>
              <a:t>, monitor, printer, and communication devices.</a:t>
            </a:r>
            <a:endParaRPr dirty="0"/>
          </a:p>
        </p:txBody>
      </p:sp>
      <p:sp>
        <p:nvSpPr>
          <p:cNvPr id="337" name="Google Shape;337;p35"/>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8" name="Google Shape;338;p35"/>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39" name="Google Shape;339;p35"/>
          <p:cNvSpPr txBox="1"/>
          <p:nvPr/>
        </p:nvSpPr>
        <p:spPr>
          <a:xfrm>
            <a:off x="0" y="2797175"/>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40" name="Google Shape;340;p35"/>
          <p:cNvPicPr preferRelativeResize="0"/>
          <p:nvPr/>
        </p:nvPicPr>
        <p:blipFill rotWithShape="1">
          <a:blip r:embed="rId3">
            <a:alphaModFix/>
          </a:blip>
          <a:srcRect/>
          <a:stretch/>
        </p:blipFill>
        <p:spPr>
          <a:xfrm>
            <a:off x="152400" y="2414750"/>
            <a:ext cx="8839198" cy="22002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a:t>
            </a:fld>
            <a:endParaRPr/>
          </a:p>
        </p:txBody>
      </p:sp>
      <p:sp>
        <p:nvSpPr>
          <p:cNvPr id="105" name="Google Shape;105;p9"/>
          <p:cNvSpPr txBox="1"/>
          <p:nvPr/>
        </p:nvSpPr>
        <p:spPr>
          <a:xfrm>
            <a:off x="457200" y="23622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lvl="0" indent="-342900">
              <a:buClr>
                <a:schemeClr val="dk1"/>
              </a:buClr>
              <a:buSzPts val="2400"/>
            </a:pPr>
            <a:r>
              <a:rPr lang="en-US" sz="2400" b="1" i="0" u="none" dirty="0">
                <a:solidFill>
                  <a:schemeClr val="dk1"/>
                </a:solidFill>
                <a:latin typeface="Courier New"/>
                <a:ea typeface="Courier New"/>
                <a:cs typeface="Courier New"/>
                <a:sym typeface="Courier New"/>
              </a:rPr>
              <a:t>//</a:t>
            </a:r>
            <a:r>
              <a:rPr lang="en-US" b="1" dirty="0">
                <a:solidFill>
                  <a:schemeClr val="dk1"/>
                </a:solidFill>
                <a:latin typeface="Courier New"/>
                <a:ea typeface="Courier New"/>
                <a:cs typeface="Courier New"/>
                <a:sym typeface="Courier New"/>
              </a:rPr>
              <a:t> </a:t>
            </a:r>
            <a:r>
              <a:rPr lang="en-US" sz="2400" b="1" dirty="0">
                <a:solidFill>
                  <a:schemeClr val="dk1"/>
                </a:solidFill>
                <a:latin typeface="Courier New"/>
                <a:ea typeface="Courier New"/>
                <a:cs typeface="Courier New"/>
                <a:sym typeface="Courier New"/>
              </a:rPr>
              <a:t>This program prints Welcome to Java! </a:t>
            </a:r>
            <a:endParaRPr sz="2400" dirty="0"/>
          </a:p>
          <a:p>
            <a:pPr marL="342900" marR="0" lvl="0" indent="-342900" algn="l" rtl="0">
              <a:lnSpc>
                <a:spcPct val="100000"/>
              </a:lnSpc>
              <a:spcBef>
                <a:spcPts val="0"/>
              </a:spcBef>
              <a:spcAft>
                <a:spcPts val="0"/>
              </a:spcAft>
              <a:buClr>
                <a:schemeClr val="dk1"/>
              </a:buClr>
              <a:buSzPts val="2400"/>
              <a:buFont typeface="Courier New"/>
              <a:buNone/>
            </a:pPr>
            <a:r>
              <a:rPr lang="en-US" sz="2400" b="1" i="0" u="none" dirty="0">
                <a:solidFill>
                  <a:schemeClr val="dk1"/>
                </a:solidFill>
                <a:latin typeface="Courier New"/>
                <a:ea typeface="Courier New"/>
                <a:cs typeface="Courier New"/>
                <a:sym typeface="Courier New"/>
              </a:rPr>
              <a:t>public class Welcome {	</a:t>
            </a:r>
            <a:endParaRPr dirty="0"/>
          </a:p>
          <a:p>
            <a:pPr marL="342900" marR="0" lvl="0" indent="-342900" algn="l" rtl="0">
              <a:lnSpc>
                <a:spcPct val="100000"/>
              </a:lnSpc>
              <a:spcBef>
                <a:spcPts val="0"/>
              </a:spcBef>
              <a:spcAft>
                <a:spcPts val="0"/>
              </a:spcAft>
              <a:buClr>
                <a:schemeClr val="dk1"/>
              </a:buClr>
              <a:buSzPts val="2400"/>
              <a:buFont typeface="Courier New"/>
              <a:buNone/>
            </a:pPr>
            <a:r>
              <a:rPr lang="en-US" sz="2400" b="1" i="0" u="none" dirty="0">
                <a:solidFill>
                  <a:schemeClr val="dk1"/>
                </a:solidFill>
                <a:latin typeface="Courier New"/>
                <a:ea typeface="Courier New"/>
                <a:cs typeface="Courier New"/>
                <a:sym typeface="Courier New"/>
              </a:rPr>
              <a:t>  public static void main(String[] </a:t>
            </a:r>
            <a:r>
              <a:rPr lang="en-US" sz="2400" b="1" i="0" u="none" dirty="0" err="1">
                <a:solidFill>
                  <a:schemeClr val="dk1"/>
                </a:solidFill>
                <a:latin typeface="Courier New"/>
                <a:ea typeface="Courier New"/>
                <a:cs typeface="Courier New"/>
                <a:sym typeface="Courier New"/>
              </a:rPr>
              <a:t>args</a:t>
            </a:r>
            <a:r>
              <a:rPr lang="en-US" sz="2400" b="1" i="0" u="none" dirty="0">
                <a:solidFill>
                  <a:schemeClr val="dk1"/>
                </a:solidFill>
                <a:latin typeface="Courier New"/>
                <a:ea typeface="Courier New"/>
                <a:cs typeface="Courier New"/>
                <a:sym typeface="Courier New"/>
              </a:rPr>
              <a:t>) { </a:t>
            </a:r>
            <a:endParaRPr dirty="0"/>
          </a:p>
          <a:p>
            <a:pPr marL="342900" marR="0" lvl="0" indent="-342900" algn="l" rtl="0">
              <a:lnSpc>
                <a:spcPct val="100000"/>
              </a:lnSpc>
              <a:spcBef>
                <a:spcPts val="0"/>
              </a:spcBef>
              <a:spcAft>
                <a:spcPts val="0"/>
              </a:spcAft>
              <a:buClr>
                <a:schemeClr val="dk1"/>
              </a:buClr>
              <a:buSzPts val="2400"/>
              <a:buFont typeface="Courier New"/>
              <a:buNone/>
            </a:pPr>
            <a:r>
              <a:rPr lang="en-US" sz="2400" b="1" i="0" u="none" dirty="0">
                <a:solidFill>
                  <a:schemeClr val="dk1"/>
                </a:solidFill>
                <a:latin typeface="Courier New"/>
                <a:ea typeface="Courier New"/>
                <a:cs typeface="Courier New"/>
                <a:sym typeface="Courier New"/>
              </a:rPr>
              <a:t>    </a:t>
            </a:r>
            <a:r>
              <a:rPr lang="en-US" sz="2400" b="1" i="0" u="none" dirty="0" err="1">
                <a:solidFill>
                  <a:schemeClr val="dk1"/>
                </a:solidFill>
                <a:latin typeface="Courier New"/>
                <a:ea typeface="Courier New"/>
                <a:cs typeface="Courier New"/>
                <a:sym typeface="Courier New"/>
              </a:rPr>
              <a:t>System.out.println</a:t>
            </a:r>
            <a:r>
              <a:rPr lang="en-US" sz="2400" b="1" i="0" u="none" dirty="0">
                <a:solidFill>
                  <a:schemeClr val="dk1"/>
                </a:solidFill>
                <a:latin typeface="Courier New"/>
                <a:ea typeface="Courier New"/>
                <a:cs typeface="Courier New"/>
                <a:sym typeface="Courier New"/>
              </a:rPr>
              <a:t>("Welcome to Java!");</a:t>
            </a:r>
            <a:endParaRPr dirty="0"/>
          </a:p>
          <a:p>
            <a:pPr marL="342900" marR="0" lvl="0" indent="-342900" algn="l" rtl="0">
              <a:lnSpc>
                <a:spcPct val="100000"/>
              </a:lnSpc>
              <a:spcBef>
                <a:spcPts val="0"/>
              </a:spcBef>
              <a:spcAft>
                <a:spcPts val="0"/>
              </a:spcAft>
              <a:buClr>
                <a:schemeClr val="dk1"/>
              </a:buClr>
              <a:buSzPts val="2400"/>
              <a:buFont typeface="Courier New"/>
              <a:buNone/>
            </a:pPr>
            <a:r>
              <a:rPr lang="en-US" sz="2400" b="1" i="0" u="none" dirty="0">
                <a:solidFill>
                  <a:schemeClr val="dk1"/>
                </a:solidFill>
                <a:latin typeface="Courier New"/>
                <a:ea typeface="Courier New"/>
                <a:cs typeface="Courier New"/>
                <a:sym typeface="Courier New"/>
              </a:rPr>
              <a:t>  }</a:t>
            </a:r>
            <a:endParaRPr dirty="0"/>
          </a:p>
          <a:p>
            <a:pPr marL="342900" marR="0" lvl="0" indent="-342900" algn="l" rtl="0">
              <a:lnSpc>
                <a:spcPct val="100000"/>
              </a:lnSpc>
              <a:spcBef>
                <a:spcPts val="0"/>
              </a:spcBef>
              <a:spcAft>
                <a:spcPts val="0"/>
              </a:spcAft>
              <a:buClr>
                <a:schemeClr val="dk1"/>
              </a:buClr>
              <a:buSzPts val="2400"/>
              <a:buFont typeface="Courier New"/>
              <a:buNone/>
            </a:pPr>
            <a:r>
              <a:rPr lang="en-US" sz="2400" b="1" i="0" u="none" dirty="0">
                <a:solidFill>
                  <a:schemeClr val="dk1"/>
                </a:solidFill>
                <a:latin typeface="Courier New"/>
                <a:ea typeface="Courier New"/>
                <a:cs typeface="Courier New"/>
                <a:sym typeface="Courier New"/>
              </a:rPr>
              <a:t>}</a:t>
            </a:r>
            <a:endParaRPr dirty="0"/>
          </a:p>
        </p:txBody>
      </p:sp>
      <p:sp>
        <p:nvSpPr>
          <p:cNvPr id="106" name="Google Shape;106;p9"/>
          <p:cNvSpPr txBox="1">
            <a:spLocks noGrp="1"/>
          </p:cNvSpPr>
          <p:nvPr>
            <p:ph type="title"/>
          </p:nvPr>
        </p:nvSpPr>
        <p:spPr>
          <a:xfrm>
            <a:off x="685800" y="4572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07" name="Google Shape;107;p9"/>
          <p:cNvSpPr txBox="1"/>
          <p:nvPr/>
        </p:nvSpPr>
        <p:spPr>
          <a:xfrm>
            <a:off x="838200" y="3124200"/>
            <a:ext cx="70866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8" name="Google Shape;108;p9"/>
          <p:cNvSpPr/>
          <p:nvPr/>
        </p:nvSpPr>
        <p:spPr>
          <a:xfrm>
            <a:off x="5943600" y="1219200"/>
            <a:ext cx="2490787" cy="615950"/>
          </a:xfrm>
          <a:prstGeom prst="wedgeRoundRectCallout">
            <a:avLst>
              <a:gd name="adj1" fmla="val -11220"/>
              <a:gd name="adj2" fmla="val 69309"/>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Enter main method</a:t>
            </a:r>
            <a:endParaRPr/>
          </a:p>
        </p:txBody>
      </p:sp>
      <p:sp>
        <p:nvSpPr>
          <p:cNvPr id="109" name="Google Shape;109;p9"/>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500"/>
                                        <p:tgtEl>
                                          <p:spTgt spid="10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3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30</a:t>
            </a:fld>
            <a:endParaRPr/>
          </a:p>
        </p:txBody>
      </p:sp>
      <p:sp>
        <p:nvSpPr>
          <p:cNvPr id="346" name="Google Shape;346;p36"/>
          <p:cNvSpPr txBox="1">
            <a:spLocks noGrp="1"/>
          </p:cNvSpPr>
          <p:nvPr>
            <p:ph type="title"/>
          </p:nvPr>
        </p:nvSpPr>
        <p:spPr>
          <a:xfrm>
            <a:off x="685800" y="285750"/>
            <a:ext cx="7772400" cy="6286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CPU</a:t>
            </a:r>
            <a:endParaRPr/>
          </a:p>
        </p:txBody>
      </p:sp>
      <p:sp>
        <p:nvSpPr>
          <p:cNvPr id="347" name="Google Shape;347;p36"/>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48" name="Google Shape;348;p36"/>
          <p:cNvSpPr txBox="1"/>
          <p:nvPr/>
        </p:nvSpPr>
        <p:spPr>
          <a:xfrm>
            <a:off x="304800" y="1066800"/>
            <a:ext cx="8610600" cy="2308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The </a:t>
            </a:r>
            <a:r>
              <a:rPr lang="en-US" sz="2400" b="1">
                <a:solidFill>
                  <a:schemeClr val="dk1"/>
                </a:solidFill>
                <a:latin typeface="Times New Roman"/>
                <a:ea typeface="Times New Roman"/>
                <a:cs typeface="Times New Roman"/>
                <a:sym typeface="Times New Roman"/>
              </a:rPr>
              <a:t>C</a:t>
            </a:r>
            <a:r>
              <a:rPr lang="en-US" sz="2400" b="1" i="0" u="none">
                <a:solidFill>
                  <a:schemeClr val="dk1"/>
                </a:solidFill>
                <a:latin typeface="Times New Roman"/>
                <a:ea typeface="Times New Roman"/>
                <a:cs typeface="Times New Roman"/>
                <a:sym typeface="Times New Roman"/>
              </a:rPr>
              <a:t>entral </a:t>
            </a:r>
            <a:r>
              <a:rPr lang="en-US" sz="2400" b="1">
                <a:solidFill>
                  <a:schemeClr val="dk1"/>
                </a:solidFill>
                <a:latin typeface="Times New Roman"/>
                <a:ea typeface="Times New Roman"/>
                <a:cs typeface="Times New Roman"/>
                <a:sym typeface="Times New Roman"/>
              </a:rPr>
              <a:t>P</a:t>
            </a:r>
            <a:r>
              <a:rPr lang="en-US" sz="2400" b="1" i="0" u="none">
                <a:solidFill>
                  <a:schemeClr val="dk1"/>
                </a:solidFill>
                <a:latin typeface="Times New Roman"/>
                <a:ea typeface="Times New Roman"/>
                <a:cs typeface="Times New Roman"/>
                <a:sym typeface="Times New Roman"/>
              </a:rPr>
              <a:t>rocessing </a:t>
            </a:r>
            <a:r>
              <a:rPr lang="en-US" sz="2400" b="1">
                <a:solidFill>
                  <a:schemeClr val="dk1"/>
                </a:solidFill>
                <a:latin typeface="Times New Roman"/>
                <a:ea typeface="Times New Roman"/>
                <a:cs typeface="Times New Roman"/>
                <a:sym typeface="Times New Roman"/>
              </a:rPr>
              <a:t>U</a:t>
            </a:r>
            <a:r>
              <a:rPr lang="en-US" sz="2400" b="1" i="0" u="none">
                <a:solidFill>
                  <a:schemeClr val="dk1"/>
                </a:solidFill>
                <a:latin typeface="Times New Roman"/>
                <a:ea typeface="Times New Roman"/>
                <a:cs typeface="Times New Roman"/>
                <a:sym typeface="Times New Roman"/>
              </a:rPr>
              <a:t>nit (CPU)</a:t>
            </a:r>
            <a:r>
              <a:rPr lang="en-US" sz="2400" b="0" i="0" u="none">
                <a:solidFill>
                  <a:schemeClr val="dk1"/>
                </a:solidFill>
                <a:latin typeface="Times New Roman"/>
                <a:ea typeface="Times New Roman"/>
                <a:cs typeface="Times New Roman"/>
                <a:sym typeface="Times New Roman"/>
              </a:rPr>
              <a:t> is the brain of a computer. It retrieves instructions from memory and executes them. The CPU speed is measured in gigahertz (GHz), with 1 gigahertz equaling 1 billion cycles per second. </a:t>
            </a:r>
            <a:endParaRPr/>
          </a:p>
        </p:txBody>
      </p:sp>
      <p:sp>
        <p:nvSpPr>
          <p:cNvPr id="349" name="Google Shape;349;p36"/>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50" name="Google Shape;350;p36"/>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51" name="Google Shape;351;p36"/>
          <p:cNvPicPr preferRelativeResize="0">
            <a:picLocks noGrp="1"/>
          </p:cNvPicPr>
          <p:nvPr>
            <p:ph type="body" idx="1"/>
          </p:nvPr>
        </p:nvPicPr>
        <p:blipFill rotWithShape="1">
          <a:blip r:embed="rId3">
            <a:alphaModFix/>
          </a:blip>
          <a:srcRect/>
          <a:stretch/>
        </p:blipFill>
        <p:spPr>
          <a:xfrm>
            <a:off x="243012" y="2607463"/>
            <a:ext cx="8454900" cy="20988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3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31</a:t>
            </a:fld>
            <a:endParaRPr/>
          </a:p>
        </p:txBody>
      </p:sp>
      <p:sp>
        <p:nvSpPr>
          <p:cNvPr id="357" name="Google Shape;357;p37"/>
          <p:cNvSpPr txBox="1">
            <a:spLocks noGrp="1"/>
          </p:cNvSpPr>
          <p:nvPr>
            <p:ph type="title"/>
          </p:nvPr>
        </p:nvSpPr>
        <p:spPr>
          <a:xfrm>
            <a:off x="685800" y="285750"/>
            <a:ext cx="7772400" cy="6286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Memory</a:t>
            </a:r>
            <a:endParaRPr/>
          </a:p>
        </p:txBody>
      </p:sp>
      <p:sp>
        <p:nvSpPr>
          <p:cNvPr id="358" name="Google Shape;358;p37"/>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59" name="Google Shape;359;p37"/>
          <p:cNvSpPr txBox="1"/>
          <p:nvPr/>
        </p:nvSpPr>
        <p:spPr>
          <a:xfrm>
            <a:off x="304800" y="1066800"/>
            <a:ext cx="8610600" cy="2678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1" u="none" dirty="0">
                <a:solidFill>
                  <a:schemeClr val="dk1"/>
                </a:solidFill>
                <a:latin typeface="Times New Roman"/>
                <a:ea typeface="Times New Roman"/>
                <a:cs typeface="Times New Roman"/>
                <a:sym typeface="Times New Roman"/>
              </a:rPr>
              <a:t>Memory</a:t>
            </a:r>
            <a:r>
              <a:rPr lang="en-US" sz="2400" b="1" i="0" u="none" dirty="0">
                <a:solidFill>
                  <a:schemeClr val="dk1"/>
                </a:solidFill>
                <a:latin typeface="Times New Roman"/>
                <a:ea typeface="Times New Roman"/>
                <a:cs typeface="Times New Roman"/>
                <a:sym typeface="Times New Roman"/>
              </a:rPr>
              <a:t> </a:t>
            </a:r>
            <a:r>
              <a:rPr lang="en-US" sz="2400" b="0" i="0" u="none" dirty="0">
                <a:solidFill>
                  <a:schemeClr val="dk1"/>
                </a:solidFill>
                <a:latin typeface="Times New Roman"/>
                <a:ea typeface="Times New Roman"/>
                <a:cs typeface="Times New Roman"/>
                <a:sym typeface="Times New Roman"/>
              </a:rPr>
              <a:t>is to store data and program instructions for CPU to execute. A memory unit is an ordered sequence of </a:t>
            </a:r>
            <a:r>
              <a:rPr lang="en-US" sz="2400" b="1" i="0" u="none" dirty="0">
                <a:solidFill>
                  <a:srgbClr val="FF0000"/>
                </a:solidFill>
                <a:latin typeface="Times New Roman"/>
                <a:ea typeface="Times New Roman"/>
                <a:cs typeface="Times New Roman"/>
                <a:sym typeface="Times New Roman"/>
              </a:rPr>
              <a:t>bytes</a:t>
            </a:r>
            <a:r>
              <a:rPr lang="en-US" sz="2400" b="0" i="0" u="none" dirty="0">
                <a:solidFill>
                  <a:schemeClr val="dk1"/>
                </a:solidFill>
                <a:latin typeface="Times New Roman"/>
                <a:ea typeface="Times New Roman"/>
                <a:cs typeface="Times New Roman"/>
                <a:sym typeface="Times New Roman"/>
              </a:rPr>
              <a:t>, each byte holds eight bits. If you buy a PC today, it might have 8 gigabytes (GB) of memory.</a:t>
            </a:r>
            <a:endParaRPr dirty="0"/>
          </a:p>
        </p:txBody>
      </p:sp>
      <p:sp>
        <p:nvSpPr>
          <p:cNvPr id="360" name="Google Shape;360;p37"/>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61" name="Google Shape;361;p37"/>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62" name="Google Shape;362;p37"/>
          <p:cNvPicPr preferRelativeResize="0">
            <a:picLocks noGrp="1"/>
          </p:cNvPicPr>
          <p:nvPr>
            <p:ph type="body" idx="1"/>
          </p:nvPr>
        </p:nvPicPr>
        <p:blipFill rotWithShape="1">
          <a:blip r:embed="rId3">
            <a:alphaModFix/>
          </a:blip>
          <a:srcRect/>
          <a:stretch/>
        </p:blipFill>
        <p:spPr>
          <a:xfrm>
            <a:off x="304812" y="2808250"/>
            <a:ext cx="8378700" cy="2079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32</a:t>
            </a:fld>
            <a:endParaRPr/>
          </a:p>
        </p:txBody>
      </p:sp>
      <p:sp>
        <p:nvSpPr>
          <p:cNvPr id="368" name="Google Shape;368;p38"/>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How Data is Stored?</a:t>
            </a:r>
            <a:endParaRPr/>
          </a:p>
        </p:txBody>
      </p:sp>
      <p:sp>
        <p:nvSpPr>
          <p:cNvPr id="369" name="Google Shape;369;p38"/>
          <p:cNvSpPr txBox="1"/>
          <p:nvPr/>
        </p:nvSpPr>
        <p:spPr>
          <a:xfrm>
            <a:off x="3162300" y="237172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70" name="Google Shape;370;p38"/>
          <p:cNvPicPr preferRelativeResize="0"/>
          <p:nvPr/>
        </p:nvPicPr>
        <p:blipFill rotWithShape="1">
          <a:blip r:embed="rId3">
            <a:alphaModFix/>
          </a:blip>
          <a:srcRect/>
          <a:stretch/>
        </p:blipFill>
        <p:spPr>
          <a:xfrm>
            <a:off x="168475" y="1266100"/>
            <a:ext cx="6643050" cy="4982299"/>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3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33</a:t>
            </a:fld>
            <a:endParaRPr/>
          </a:p>
        </p:txBody>
      </p:sp>
      <p:sp>
        <p:nvSpPr>
          <p:cNvPr id="376" name="Google Shape;376;p39"/>
          <p:cNvSpPr txBox="1">
            <a:spLocks noGrp="1"/>
          </p:cNvSpPr>
          <p:nvPr>
            <p:ph type="title"/>
          </p:nvPr>
        </p:nvSpPr>
        <p:spPr>
          <a:xfrm>
            <a:off x="685800" y="285750"/>
            <a:ext cx="7772400" cy="6286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dirty="0">
                <a:solidFill>
                  <a:schemeClr val="dk2"/>
                </a:solidFill>
                <a:latin typeface="Times New Roman"/>
                <a:ea typeface="Times New Roman"/>
                <a:cs typeface="Times New Roman"/>
                <a:sym typeface="Times New Roman"/>
              </a:rPr>
              <a:t>Storage Devices</a:t>
            </a:r>
            <a:endParaRPr dirty="0"/>
          </a:p>
        </p:txBody>
      </p:sp>
      <p:sp>
        <p:nvSpPr>
          <p:cNvPr id="377" name="Google Shape;377;p39"/>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78" name="Google Shape;378;p39"/>
          <p:cNvSpPr txBox="1"/>
          <p:nvPr/>
        </p:nvSpPr>
        <p:spPr>
          <a:xfrm>
            <a:off x="304800" y="1066800"/>
            <a:ext cx="8610600" cy="2678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Memory is </a:t>
            </a:r>
            <a:r>
              <a:rPr lang="en-US" sz="2400" b="1" i="0" u="none">
                <a:solidFill>
                  <a:schemeClr val="dk1"/>
                </a:solidFill>
                <a:latin typeface="Times New Roman"/>
                <a:ea typeface="Times New Roman"/>
                <a:cs typeface="Times New Roman"/>
                <a:sym typeface="Times New Roman"/>
              </a:rPr>
              <a:t>volatile</a:t>
            </a:r>
            <a:r>
              <a:rPr lang="en-US" sz="2400" b="0" i="0" u="none">
                <a:solidFill>
                  <a:schemeClr val="dk1"/>
                </a:solidFill>
                <a:latin typeface="Times New Roman"/>
                <a:ea typeface="Times New Roman"/>
                <a:cs typeface="Times New Roman"/>
                <a:sym typeface="Times New Roman"/>
              </a:rPr>
              <a:t>, because information is lost when the power is off. Programs and data are permanently stored on storage devices and are moved to memory when the computer actually uses them. </a:t>
            </a:r>
            <a:endParaRPr/>
          </a:p>
        </p:txBody>
      </p:sp>
      <p:sp>
        <p:nvSpPr>
          <p:cNvPr id="379" name="Google Shape;379;p39"/>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80" name="Google Shape;380;p39"/>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81" name="Google Shape;381;p39"/>
          <p:cNvPicPr preferRelativeResize="0">
            <a:picLocks noGrp="1"/>
          </p:cNvPicPr>
          <p:nvPr>
            <p:ph type="body" idx="1"/>
          </p:nvPr>
        </p:nvPicPr>
        <p:blipFill rotWithShape="1">
          <a:blip r:embed="rId3">
            <a:alphaModFix/>
          </a:blip>
          <a:srcRect/>
          <a:stretch/>
        </p:blipFill>
        <p:spPr>
          <a:xfrm>
            <a:off x="382600" y="2379663"/>
            <a:ext cx="8454900" cy="20988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4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34</a:t>
            </a:fld>
            <a:endParaRPr/>
          </a:p>
        </p:txBody>
      </p:sp>
      <p:sp>
        <p:nvSpPr>
          <p:cNvPr id="387" name="Google Shape;387;p40"/>
          <p:cNvSpPr txBox="1">
            <a:spLocks noGrp="1"/>
          </p:cNvSpPr>
          <p:nvPr>
            <p:ph type="title"/>
          </p:nvPr>
        </p:nvSpPr>
        <p:spPr>
          <a:xfrm>
            <a:off x="685800" y="285750"/>
            <a:ext cx="7772400" cy="5524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dirty="0">
                <a:solidFill>
                  <a:schemeClr val="dk2"/>
                </a:solidFill>
                <a:latin typeface="Times New Roman"/>
                <a:ea typeface="Times New Roman"/>
                <a:cs typeface="Times New Roman"/>
                <a:sym typeface="Times New Roman"/>
              </a:rPr>
              <a:t>Output Devices: Monitor</a:t>
            </a:r>
            <a:endParaRPr dirty="0"/>
          </a:p>
        </p:txBody>
      </p:sp>
      <p:sp>
        <p:nvSpPr>
          <p:cNvPr id="388" name="Google Shape;388;p40"/>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89" name="Google Shape;389;p40"/>
          <p:cNvSpPr txBox="1"/>
          <p:nvPr/>
        </p:nvSpPr>
        <p:spPr>
          <a:xfrm>
            <a:off x="304800" y="1066800"/>
            <a:ext cx="8610600" cy="11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The monitor displays information (text and graphics). The resolution and dot pitch determine the quality of the display</a:t>
            </a:r>
            <a:r>
              <a:rPr lang="en-US" sz="2400">
                <a:solidFill>
                  <a:schemeClr val="dk1"/>
                </a:solidFill>
                <a:latin typeface="Times New Roman"/>
                <a:ea typeface="Times New Roman"/>
                <a:cs typeface="Times New Roman"/>
                <a:sym typeface="Times New Roman"/>
              </a:rPr>
              <a:t>.</a:t>
            </a:r>
            <a:r>
              <a:rPr lang="en-US" sz="2400" b="0" i="0" u="none">
                <a:solidFill>
                  <a:schemeClr val="dk1"/>
                </a:solidFill>
                <a:latin typeface="Times New Roman"/>
                <a:ea typeface="Times New Roman"/>
                <a:cs typeface="Times New Roman"/>
                <a:sym typeface="Times New Roman"/>
              </a:rPr>
              <a:t> </a:t>
            </a:r>
            <a:endParaRPr/>
          </a:p>
        </p:txBody>
      </p:sp>
      <p:sp>
        <p:nvSpPr>
          <p:cNvPr id="390" name="Google Shape;390;p40"/>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91" name="Google Shape;391;p40"/>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92" name="Google Shape;392;p40"/>
          <p:cNvPicPr preferRelativeResize="0">
            <a:picLocks noGrp="1"/>
          </p:cNvPicPr>
          <p:nvPr>
            <p:ph type="body" idx="1"/>
          </p:nvPr>
        </p:nvPicPr>
        <p:blipFill rotWithShape="1">
          <a:blip r:embed="rId3">
            <a:alphaModFix/>
          </a:blip>
          <a:srcRect/>
          <a:stretch/>
        </p:blipFill>
        <p:spPr>
          <a:xfrm>
            <a:off x="305550" y="2015575"/>
            <a:ext cx="8532900" cy="21714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4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35</a:t>
            </a:fld>
            <a:endParaRPr/>
          </a:p>
        </p:txBody>
      </p:sp>
      <p:sp>
        <p:nvSpPr>
          <p:cNvPr id="411" name="Google Shape;411;p42"/>
          <p:cNvSpPr txBox="1">
            <a:spLocks noGrp="1"/>
          </p:cNvSpPr>
          <p:nvPr>
            <p:ph type="title"/>
          </p:nvPr>
        </p:nvSpPr>
        <p:spPr>
          <a:xfrm>
            <a:off x="685800" y="285750"/>
            <a:ext cx="7772400" cy="476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Communication Devices</a:t>
            </a:r>
            <a:endParaRPr/>
          </a:p>
        </p:txBody>
      </p:sp>
      <p:sp>
        <p:nvSpPr>
          <p:cNvPr id="412" name="Google Shape;412;p42"/>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13" name="Google Shape;413;p42"/>
          <p:cNvSpPr txBox="1"/>
          <p:nvPr/>
        </p:nvSpPr>
        <p:spPr>
          <a:xfrm>
            <a:off x="304800" y="914400"/>
            <a:ext cx="8610600" cy="31067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200"/>
              <a:buFont typeface="Times New Roman"/>
              <a:buNone/>
            </a:pPr>
            <a:r>
              <a:rPr lang="en-US" sz="2200" b="0" i="0" u="none">
                <a:solidFill>
                  <a:schemeClr val="dk1"/>
                </a:solidFill>
                <a:latin typeface="Times New Roman"/>
                <a:ea typeface="Times New Roman"/>
                <a:cs typeface="Times New Roman"/>
                <a:sym typeface="Times New Roman"/>
              </a:rPr>
              <a:t>A </a:t>
            </a:r>
            <a:r>
              <a:rPr lang="en-US" sz="2200" b="0" i="1" u="none">
                <a:solidFill>
                  <a:srgbClr val="FF7C80"/>
                </a:solidFill>
                <a:latin typeface="Times New Roman"/>
                <a:ea typeface="Times New Roman"/>
                <a:cs typeface="Times New Roman"/>
                <a:sym typeface="Times New Roman"/>
              </a:rPr>
              <a:t>regular modem</a:t>
            </a:r>
            <a:r>
              <a:rPr lang="en-US" sz="2200" b="0" i="0" u="none">
                <a:solidFill>
                  <a:schemeClr val="dk1"/>
                </a:solidFill>
                <a:latin typeface="Times New Roman"/>
                <a:ea typeface="Times New Roman"/>
                <a:cs typeface="Times New Roman"/>
                <a:sym typeface="Times New Roman"/>
              </a:rPr>
              <a:t> uses a phone line and can transfer data in a speed up to 56,000 bps (bits per second). A </a:t>
            </a:r>
            <a:r>
              <a:rPr lang="en-US" sz="2200" b="0" i="1" u="none">
                <a:solidFill>
                  <a:srgbClr val="FF7C80"/>
                </a:solidFill>
                <a:latin typeface="Times New Roman"/>
                <a:ea typeface="Times New Roman"/>
                <a:cs typeface="Times New Roman"/>
                <a:sym typeface="Times New Roman"/>
              </a:rPr>
              <a:t>DSL</a:t>
            </a:r>
            <a:r>
              <a:rPr lang="en-US" sz="2200" b="0" i="0" u="none">
                <a:solidFill>
                  <a:schemeClr val="dk1"/>
                </a:solidFill>
                <a:latin typeface="Times New Roman"/>
                <a:ea typeface="Times New Roman"/>
                <a:cs typeface="Times New Roman"/>
                <a:sym typeface="Times New Roman"/>
              </a:rPr>
              <a:t> (digital subscriber line) also uses a phone line and can transfer data in a speed 20 times faster than a regular modem. A </a:t>
            </a:r>
            <a:r>
              <a:rPr lang="en-US" sz="2200" b="0" i="1" u="none">
                <a:solidFill>
                  <a:srgbClr val="FF7C80"/>
                </a:solidFill>
                <a:latin typeface="Times New Roman"/>
                <a:ea typeface="Times New Roman"/>
                <a:cs typeface="Times New Roman"/>
                <a:sym typeface="Times New Roman"/>
              </a:rPr>
              <a:t>cable modem</a:t>
            </a:r>
            <a:r>
              <a:rPr lang="en-US" sz="2200" b="0" i="0" u="none">
                <a:solidFill>
                  <a:schemeClr val="dk1"/>
                </a:solidFill>
                <a:latin typeface="Times New Roman"/>
                <a:ea typeface="Times New Roman"/>
                <a:cs typeface="Times New Roman"/>
                <a:sym typeface="Times New Roman"/>
              </a:rPr>
              <a:t> uses the TV cable line maintained by the cable company. A cable modem is as fast as a DSL. Network interface card (</a:t>
            </a:r>
            <a:r>
              <a:rPr lang="en-US" sz="2200" b="0" i="1" u="none">
                <a:solidFill>
                  <a:srgbClr val="FF7C80"/>
                </a:solidFill>
                <a:latin typeface="Times New Roman"/>
                <a:ea typeface="Times New Roman"/>
                <a:cs typeface="Times New Roman"/>
                <a:sym typeface="Times New Roman"/>
              </a:rPr>
              <a:t>NIC</a:t>
            </a:r>
            <a:r>
              <a:rPr lang="en-US" sz="2200" b="0" i="0" u="none">
                <a:solidFill>
                  <a:schemeClr val="dk1"/>
                </a:solidFill>
                <a:latin typeface="Times New Roman"/>
                <a:ea typeface="Times New Roman"/>
                <a:cs typeface="Times New Roman"/>
                <a:sym typeface="Times New Roman"/>
              </a:rPr>
              <a:t>) is a device to connect a computer to a local area network (LAN). The LAN is commonly used in business, universities, and government organizations.</a:t>
            </a:r>
            <a:endParaRPr/>
          </a:p>
        </p:txBody>
      </p:sp>
      <p:sp>
        <p:nvSpPr>
          <p:cNvPr id="414" name="Google Shape;414;p42"/>
          <p:cNvSpPr txBox="1"/>
          <p:nvPr/>
        </p:nvSpPr>
        <p:spPr>
          <a:xfrm>
            <a:off x="2071687"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15" name="Google Shape;415;p42"/>
          <p:cNvSpPr txBox="1"/>
          <p:nvPr/>
        </p:nvSpPr>
        <p:spPr>
          <a:xfrm>
            <a:off x="2133600" y="25812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416" name="Google Shape;416;p42"/>
          <p:cNvPicPr preferRelativeResize="0">
            <a:picLocks noGrp="1"/>
          </p:cNvPicPr>
          <p:nvPr>
            <p:ph type="body" idx="1"/>
          </p:nvPr>
        </p:nvPicPr>
        <p:blipFill rotWithShape="1">
          <a:blip r:embed="rId3">
            <a:alphaModFix/>
          </a:blip>
          <a:srcRect/>
          <a:stretch/>
        </p:blipFill>
        <p:spPr>
          <a:xfrm>
            <a:off x="458787" y="4114800"/>
            <a:ext cx="8224837" cy="204152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36</a:t>
            </a:fld>
            <a:endParaRPr/>
          </a:p>
        </p:txBody>
      </p:sp>
      <p:sp>
        <p:nvSpPr>
          <p:cNvPr id="422" name="Google Shape;422;p43"/>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Programs</a:t>
            </a:r>
            <a:endParaRPr/>
          </a:p>
        </p:txBody>
      </p:sp>
      <p:sp>
        <p:nvSpPr>
          <p:cNvPr id="423" name="Google Shape;423;p43"/>
          <p:cNvSpPr txBox="1">
            <a:spLocks noGrp="1"/>
          </p:cNvSpPr>
          <p:nvPr>
            <p:ph type="body" idx="1"/>
          </p:nvPr>
        </p:nvSpPr>
        <p:spPr>
          <a:xfrm>
            <a:off x="228600" y="1371600"/>
            <a:ext cx="8686800" cy="45720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Computer </a:t>
            </a:r>
            <a:r>
              <a:rPr lang="en-US" sz="2800" b="0" i="1" u="none" dirty="0">
                <a:solidFill>
                  <a:schemeClr val="dk1"/>
                </a:solidFill>
                <a:latin typeface="Times New Roman"/>
                <a:ea typeface="Times New Roman"/>
                <a:cs typeface="Times New Roman"/>
                <a:sym typeface="Times New Roman"/>
              </a:rPr>
              <a:t>programs</a:t>
            </a:r>
            <a:r>
              <a:rPr lang="en-US" sz="2800" b="0" i="0" u="none" dirty="0">
                <a:solidFill>
                  <a:schemeClr val="dk1"/>
                </a:solidFill>
                <a:latin typeface="Times New Roman"/>
                <a:ea typeface="Times New Roman"/>
                <a:cs typeface="Times New Roman"/>
                <a:sym typeface="Times New Roman"/>
              </a:rPr>
              <a:t>, known as </a:t>
            </a:r>
            <a:r>
              <a:rPr lang="en-US" sz="2800" b="0" i="1" u="none" dirty="0">
                <a:solidFill>
                  <a:schemeClr val="dk1"/>
                </a:solidFill>
                <a:latin typeface="Times New Roman"/>
                <a:ea typeface="Times New Roman"/>
                <a:cs typeface="Times New Roman"/>
                <a:sym typeface="Times New Roman"/>
              </a:rPr>
              <a:t>software</a:t>
            </a:r>
            <a:r>
              <a:rPr lang="en-US" sz="2800" b="0" i="0" u="none" dirty="0">
                <a:solidFill>
                  <a:schemeClr val="dk1"/>
                </a:solidFill>
                <a:latin typeface="Times New Roman"/>
                <a:ea typeface="Times New Roman"/>
                <a:cs typeface="Times New Roman"/>
                <a:sym typeface="Times New Roman"/>
              </a:rPr>
              <a:t>, are structured sets of instructions to the computer.</a:t>
            </a:r>
            <a:endParaRPr dirty="0"/>
          </a:p>
          <a:p>
            <a:pPr marL="0" lvl="0" indent="0" algn="l" rtl="0">
              <a:lnSpc>
                <a:spcPct val="100000"/>
              </a:lnSpc>
              <a:spcBef>
                <a:spcPts val="560"/>
              </a:spcBef>
              <a:spcAft>
                <a:spcPts val="0"/>
              </a:spcAft>
              <a:buSzPts val="2100"/>
              <a:buNone/>
            </a:pPr>
            <a:r>
              <a:rPr lang="en-US" sz="2800" b="0" i="0" u="none"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560"/>
              </a:spcBef>
              <a:spcAft>
                <a:spcPts val="0"/>
              </a:spcAft>
              <a:buSzPts val="2100"/>
              <a:buNone/>
            </a:pPr>
            <a:r>
              <a:rPr lang="en-US" sz="2800" b="0" i="0" u="none" dirty="0">
                <a:solidFill>
                  <a:schemeClr val="dk1"/>
                </a:solidFill>
                <a:latin typeface="Times New Roman"/>
                <a:ea typeface="Times New Roman"/>
                <a:cs typeface="Times New Roman"/>
                <a:sym typeface="Times New Roman"/>
              </a:rPr>
              <a:t>You tell a computer what to do through programs. Without programs, a computer is an empty machine. Computers do not understand human languages, so you need to use computer languages to communicate with them. </a:t>
            </a:r>
            <a:endParaRPr dirty="0"/>
          </a:p>
          <a:p>
            <a:pPr marL="0" lvl="0" indent="0" algn="l" rtl="0">
              <a:lnSpc>
                <a:spcPct val="100000"/>
              </a:lnSpc>
              <a:spcBef>
                <a:spcPts val="560"/>
              </a:spcBef>
              <a:spcAft>
                <a:spcPts val="0"/>
              </a:spcAft>
              <a:buSzPts val="2100"/>
              <a:buNone/>
            </a:pPr>
            <a:endParaRPr sz="28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560"/>
              </a:spcBef>
              <a:spcAft>
                <a:spcPts val="0"/>
              </a:spcAft>
              <a:buSzPts val="2100"/>
              <a:buNone/>
            </a:pPr>
            <a:r>
              <a:rPr lang="en-US" sz="2800" b="0" i="0" u="none" dirty="0">
                <a:solidFill>
                  <a:schemeClr val="dk1"/>
                </a:solidFill>
                <a:latin typeface="Times New Roman"/>
                <a:ea typeface="Times New Roman"/>
                <a:cs typeface="Times New Roman"/>
                <a:sym typeface="Times New Roman"/>
              </a:rPr>
              <a:t>Programs are written using programming languages.</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4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37</a:t>
            </a:fld>
            <a:endParaRPr/>
          </a:p>
        </p:txBody>
      </p:sp>
      <p:sp>
        <p:nvSpPr>
          <p:cNvPr id="429" name="Google Shape;429;p44"/>
          <p:cNvSpPr txBox="1">
            <a:spLocks noGrp="1"/>
          </p:cNvSpPr>
          <p:nvPr>
            <p:ph type="title"/>
          </p:nvPr>
        </p:nvSpPr>
        <p:spPr>
          <a:xfrm>
            <a:off x="685800" y="2286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Programming Languages</a:t>
            </a:r>
            <a:endParaRPr/>
          </a:p>
        </p:txBody>
      </p:sp>
      <p:sp>
        <p:nvSpPr>
          <p:cNvPr id="430" name="Google Shape;430;p44"/>
          <p:cNvSpPr txBox="1">
            <a:spLocks noGrp="1"/>
          </p:cNvSpPr>
          <p:nvPr>
            <p:ph type="body" idx="1"/>
          </p:nvPr>
        </p:nvSpPr>
        <p:spPr>
          <a:xfrm>
            <a:off x="228600" y="990600"/>
            <a:ext cx="8534400" cy="4572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00"/>
              <a:buNone/>
            </a:pPr>
            <a:r>
              <a:rPr lang="en-US" sz="2400" b="0" i="0" u="none">
                <a:solidFill>
                  <a:srgbClr val="FF0000"/>
                </a:solidFill>
                <a:latin typeface="Times New Roman"/>
                <a:ea typeface="Times New Roman"/>
                <a:cs typeface="Times New Roman"/>
                <a:sym typeface="Times New Roman"/>
              </a:rPr>
              <a:t>Machine Language    </a:t>
            </a:r>
            <a:r>
              <a:rPr lang="en-US" sz="2400" b="0" i="0" u="none">
                <a:solidFill>
                  <a:schemeClr val="dk1"/>
                </a:solidFill>
                <a:latin typeface="Times New Roman"/>
                <a:ea typeface="Times New Roman"/>
                <a:cs typeface="Times New Roman"/>
                <a:sym typeface="Times New Roman"/>
              </a:rPr>
              <a:t>Assembly Language      High-Level Language</a:t>
            </a:r>
            <a:endParaRPr/>
          </a:p>
        </p:txBody>
      </p:sp>
      <p:sp>
        <p:nvSpPr>
          <p:cNvPr id="431" name="Google Shape;431;p44"/>
          <p:cNvSpPr txBox="1"/>
          <p:nvPr/>
        </p:nvSpPr>
        <p:spPr>
          <a:xfrm>
            <a:off x="228600" y="1600200"/>
            <a:ext cx="8686800" cy="44958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0" marR="0" lvl="0" indent="0" algn="l" rtl="0">
              <a:lnSpc>
                <a:spcPct val="90000"/>
              </a:lnSpc>
              <a:spcBef>
                <a:spcPts val="0"/>
              </a:spcBef>
              <a:spcAft>
                <a:spcPts val="0"/>
              </a:spcAft>
              <a:buClr>
                <a:schemeClr val="dk2"/>
              </a:buClr>
              <a:buSzPts val="3200"/>
              <a:buFont typeface="Times New Roman"/>
              <a:buNone/>
            </a:pPr>
            <a:r>
              <a:rPr lang="en-US" sz="3200" b="1" i="0" u="none" dirty="0">
                <a:solidFill>
                  <a:schemeClr val="dk2"/>
                </a:solidFill>
                <a:latin typeface="Times New Roman"/>
                <a:ea typeface="Times New Roman"/>
                <a:cs typeface="Times New Roman"/>
                <a:sym typeface="Times New Roman"/>
              </a:rPr>
              <a:t>Machine language</a:t>
            </a:r>
            <a:r>
              <a:rPr lang="en-US" sz="3200" b="0" i="0" u="none" dirty="0">
                <a:solidFill>
                  <a:schemeClr val="dk2"/>
                </a:solidFill>
                <a:latin typeface="Times New Roman"/>
                <a:ea typeface="Times New Roman"/>
                <a:cs typeface="Times New Roman"/>
                <a:sym typeface="Times New Roman"/>
              </a:rPr>
              <a:t> is a set of primitive instructions built into every computer. </a:t>
            </a:r>
          </a:p>
          <a:p>
            <a:pPr marL="0" marR="0" lvl="0" indent="0" algn="l" rtl="0">
              <a:lnSpc>
                <a:spcPct val="90000"/>
              </a:lnSpc>
              <a:spcBef>
                <a:spcPts val="0"/>
              </a:spcBef>
              <a:spcAft>
                <a:spcPts val="0"/>
              </a:spcAft>
              <a:buClr>
                <a:schemeClr val="dk2"/>
              </a:buClr>
              <a:buSzPts val="3200"/>
              <a:buFont typeface="Times New Roman"/>
              <a:buNone/>
            </a:pPr>
            <a:endParaRPr lang="en-US" sz="3200" dirty="0">
              <a:solidFill>
                <a:schemeClr val="dk2"/>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2"/>
              </a:buClr>
              <a:buSzPts val="3200"/>
              <a:buFont typeface="Times New Roman"/>
              <a:buNone/>
            </a:pPr>
            <a:r>
              <a:rPr lang="en-US" sz="3200" dirty="0">
                <a:solidFill>
                  <a:schemeClr val="dk2"/>
                </a:solidFill>
                <a:latin typeface="Times New Roman"/>
                <a:ea typeface="Times New Roman"/>
                <a:cs typeface="Times New Roman"/>
                <a:sym typeface="Times New Roman"/>
              </a:rPr>
              <a:t>I</a:t>
            </a:r>
            <a:r>
              <a:rPr lang="en-US" sz="3200" b="0" i="0" u="none" dirty="0">
                <a:solidFill>
                  <a:schemeClr val="dk2"/>
                </a:solidFill>
                <a:latin typeface="Times New Roman"/>
                <a:ea typeface="Times New Roman"/>
                <a:cs typeface="Times New Roman"/>
                <a:sym typeface="Times New Roman"/>
              </a:rPr>
              <a:t>nstructions are in the form of binary code</a:t>
            </a:r>
            <a:r>
              <a:rPr lang="en-US" sz="3200" dirty="0">
                <a:solidFill>
                  <a:schemeClr val="dk2"/>
                </a:solidFill>
                <a:latin typeface="Times New Roman"/>
                <a:ea typeface="Times New Roman"/>
                <a:cs typeface="Times New Roman"/>
                <a:sym typeface="Times New Roman"/>
              </a:rPr>
              <a:t>.</a:t>
            </a:r>
            <a:r>
              <a:rPr lang="en-US" sz="3200" b="0" i="0" u="none" dirty="0">
                <a:solidFill>
                  <a:schemeClr val="dk2"/>
                </a:solidFill>
                <a:latin typeface="Times New Roman"/>
                <a:ea typeface="Times New Roman"/>
                <a:cs typeface="Times New Roman"/>
                <a:sym typeface="Times New Roman"/>
              </a:rPr>
              <a:t>  This is tedious, error prone, har</a:t>
            </a:r>
            <a:r>
              <a:rPr lang="en-US" sz="3200" dirty="0">
                <a:solidFill>
                  <a:schemeClr val="dk2"/>
                </a:solidFill>
                <a:latin typeface="Times New Roman"/>
                <a:ea typeface="Times New Roman"/>
                <a:cs typeface="Times New Roman"/>
                <a:sym typeface="Times New Roman"/>
              </a:rPr>
              <a:t>d to read and modify</a:t>
            </a:r>
            <a:r>
              <a:rPr lang="en-US" sz="3200" b="0" i="0" u="none" dirty="0">
                <a:solidFill>
                  <a:schemeClr val="dk2"/>
                </a:solidFill>
                <a:latin typeface="Times New Roman"/>
                <a:ea typeface="Times New Roman"/>
                <a:cs typeface="Times New Roman"/>
                <a:sym typeface="Times New Roman"/>
              </a:rPr>
              <a:t>. </a:t>
            </a:r>
          </a:p>
          <a:p>
            <a:pPr marL="0" marR="0" lvl="0" indent="0" algn="l" rtl="0">
              <a:lnSpc>
                <a:spcPct val="90000"/>
              </a:lnSpc>
              <a:spcBef>
                <a:spcPts val="0"/>
              </a:spcBef>
              <a:spcAft>
                <a:spcPts val="0"/>
              </a:spcAft>
              <a:buClr>
                <a:schemeClr val="dk2"/>
              </a:buClr>
              <a:buSzPts val="3200"/>
              <a:buFont typeface="Times New Roman"/>
              <a:buNone/>
            </a:pPr>
            <a:endParaRPr lang="en-US" sz="3200" dirty="0">
              <a:solidFill>
                <a:schemeClr val="dk2"/>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2"/>
              </a:buClr>
              <a:buSzPts val="3200"/>
              <a:buFont typeface="Times New Roman"/>
              <a:buNone/>
            </a:pPr>
            <a:r>
              <a:rPr lang="en-US" sz="3200" b="0" i="0" u="none" dirty="0">
                <a:solidFill>
                  <a:schemeClr val="dk2"/>
                </a:solidFill>
                <a:latin typeface="Times New Roman"/>
                <a:ea typeface="Times New Roman"/>
                <a:cs typeface="Times New Roman"/>
                <a:sym typeface="Times New Roman"/>
              </a:rPr>
              <a:t>For example, to add two numbers, you might write an instruction in binary like this:</a:t>
            </a:r>
            <a:endParaRPr dirty="0"/>
          </a:p>
          <a:p>
            <a:pPr marL="0" marR="0" lvl="0" indent="0" algn="ctr" rtl="0">
              <a:lnSpc>
                <a:spcPct val="90000"/>
              </a:lnSpc>
              <a:spcBef>
                <a:spcPts val="0"/>
              </a:spcBef>
              <a:spcAft>
                <a:spcPts val="0"/>
              </a:spcAft>
              <a:buClr>
                <a:schemeClr val="dk2"/>
              </a:buClr>
              <a:buSzPts val="3200"/>
              <a:buFont typeface="Times New Roman"/>
              <a:buNone/>
            </a:pPr>
            <a:r>
              <a:rPr lang="en-US" sz="3200" b="0" i="0" u="none" dirty="0">
                <a:solidFill>
                  <a:schemeClr val="dk2"/>
                </a:solidFill>
                <a:latin typeface="Times New Roman"/>
                <a:ea typeface="Times New Roman"/>
                <a:cs typeface="Times New Roman"/>
                <a:sym typeface="Times New Roman"/>
              </a:rPr>
              <a:t> </a:t>
            </a:r>
            <a:endParaRPr dirty="0"/>
          </a:p>
          <a:p>
            <a:pPr marL="742950" marR="0" lvl="1" indent="-285750" algn="l" rtl="0">
              <a:lnSpc>
                <a:spcPct val="90000"/>
              </a:lnSpc>
              <a:spcBef>
                <a:spcPts val="560"/>
              </a:spcBef>
              <a:spcAft>
                <a:spcPts val="0"/>
              </a:spcAft>
              <a:buClr>
                <a:schemeClr val="dk2"/>
              </a:buClr>
              <a:buSzPts val="2800"/>
              <a:buFont typeface="Courier New"/>
              <a:buNone/>
            </a:pPr>
            <a:r>
              <a:rPr lang="en-US" sz="2800" b="0" i="0" u="none" strike="noStrike" cap="none" dirty="0">
                <a:solidFill>
                  <a:schemeClr val="dk2"/>
                </a:solidFill>
                <a:latin typeface="Courier New"/>
                <a:ea typeface="Courier New"/>
                <a:cs typeface="Courier New"/>
                <a:sym typeface="Courier New"/>
              </a:rPr>
              <a:t>1101101010011010</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4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38</a:t>
            </a:fld>
            <a:endParaRPr/>
          </a:p>
        </p:txBody>
      </p:sp>
      <p:sp>
        <p:nvSpPr>
          <p:cNvPr id="437" name="Google Shape;437;p45"/>
          <p:cNvSpPr txBox="1">
            <a:spLocks noGrp="1"/>
          </p:cNvSpPr>
          <p:nvPr>
            <p:ph type="title"/>
          </p:nvPr>
        </p:nvSpPr>
        <p:spPr>
          <a:xfrm>
            <a:off x="685800" y="2286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Programming Languages</a:t>
            </a:r>
            <a:endParaRPr/>
          </a:p>
        </p:txBody>
      </p:sp>
      <p:sp>
        <p:nvSpPr>
          <p:cNvPr id="438" name="Google Shape;438;p45"/>
          <p:cNvSpPr txBox="1">
            <a:spLocks noGrp="1"/>
          </p:cNvSpPr>
          <p:nvPr>
            <p:ph type="body" idx="1"/>
          </p:nvPr>
        </p:nvSpPr>
        <p:spPr>
          <a:xfrm>
            <a:off x="228600" y="990600"/>
            <a:ext cx="8534400" cy="4572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Machine Language    </a:t>
            </a:r>
            <a:r>
              <a:rPr lang="en-US" sz="2400" b="0" i="0" u="none">
                <a:solidFill>
                  <a:srgbClr val="FF0000"/>
                </a:solidFill>
                <a:latin typeface="Times New Roman"/>
                <a:ea typeface="Times New Roman"/>
                <a:cs typeface="Times New Roman"/>
                <a:sym typeface="Times New Roman"/>
              </a:rPr>
              <a:t>Assembly Language</a:t>
            </a:r>
            <a:r>
              <a:rPr lang="en-US" sz="2400" b="0" i="0" u="none">
                <a:solidFill>
                  <a:schemeClr val="dk1"/>
                </a:solidFill>
                <a:latin typeface="Times New Roman"/>
                <a:ea typeface="Times New Roman"/>
                <a:cs typeface="Times New Roman"/>
                <a:sym typeface="Times New Roman"/>
              </a:rPr>
              <a:t>      High-Level Language</a:t>
            </a:r>
            <a:endParaRPr/>
          </a:p>
        </p:txBody>
      </p:sp>
      <p:sp>
        <p:nvSpPr>
          <p:cNvPr id="439" name="Google Shape;439;p45"/>
          <p:cNvSpPr txBox="1"/>
          <p:nvPr/>
        </p:nvSpPr>
        <p:spPr>
          <a:xfrm>
            <a:off x="228600" y="1600200"/>
            <a:ext cx="8686800" cy="44958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0" marR="0" lvl="0" indent="0" algn="l" rtl="0">
              <a:lnSpc>
                <a:spcPct val="90000"/>
              </a:lnSpc>
              <a:spcBef>
                <a:spcPts val="0"/>
              </a:spcBef>
              <a:spcAft>
                <a:spcPts val="0"/>
              </a:spcAft>
              <a:buClr>
                <a:schemeClr val="dk2"/>
              </a:buClr>
              <a:buSzPts val="2800"/>
              <a:buFont typeface="Times New Roman"/>
              <a:buNone/>
            </a:pPr>
            <a:r>
              <a:rPr lang="en-US" sz="2800" b="1" i="0" u="none" dirty="0">
                <a:solidFill>
                  <a:schemeClr val="dk2"/>
                </a:solidFill>
                <a:latin typeface="Times New Roman"/>
                <a:ea typeface="Times New Roman"/>
                <a:cs typeface="Times New Roman"/>
                <a:sym typeface="Times New Roman"/>
              </a:rPr>
              <a:t>Assembly languages</a:t>
            </a:r>
            <a:r>
              <a:rPr lang="en-US" sz="2800" b="0" i="0" u="none" dirty="0">
                <a:solidFill>
                  <a:schemeClr val="dk2"/>
                </a:solidFill>
                <a:latin typeface="Times New Roman"/>
                <a:ea typeface="Times New Roman"/>
                <a:cs typeface="Times New Roman"/>
                <a:sym typeface="Times New Roman"/>
              </a:rPr>
              <a:t> were developed to make machine programming easy. But one assembly-instruction is still one machine-instruction</a:t>
            </a:r>
            <a:r>
              <a:rPr lang="en-US" sz="2800" dirty="0">
                <a:solidFill>
                  <a:schemeClr val="dk2"/>
                </a:solidFill>
                <a:latin typeface="Times New Roman"/>
                <a:ea typeface="Times New Roman"/>
                <a:cs typeface="Times New Roman"/>
                <a:sym typeface="Times New Roman"/>
              </a:rPr>
              <a:t>, so this is still tedious and error prone.</a:t>
            </a:r>
            <a:endParaRPr lang="en-US" sz="2800" b="0" i="0" u="none" dirty="0">
              <a:solidFill>
                <a:schemeClr val="dk2"/>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2"/>
              </a:buClr>
              <a:buSzPts val="2800"/>
              <a:buFont typeface="Times New Roman"/>
              <a:buNone/>
            </a:pPr>
            <a:endParaRPr lang="en-US" sz="2800" dirty="0">
              <a:solidFill>
                <a:schemeClr val="dk2"/>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2"/>
              </a:buClr>
              <a:buSzPts val="2800"/>
              <a:buFont typeface="Times New Roman"/>
              <a:buNone/>
            </a:pPr>
            <a:r>
              <a:rPr lang="en-US" sz="2800" dirty="0">
                <a:solidFill>
                  <a:schemeClr val="dk2"/>
                </a:solidFill>
                <a:latin typeface="Times New Roman"/>
                <a:ea typeface="Times New Roman"/>
                <a:cs typeface="Times New Roman"/>
                <a:sym typeface="Times New Roman"/>
              </a:rPr>
              <a:t>A</a:t>
            </a:r>
            <a:r>
              <a:rPr lang="en-US" sz="2800" b="0" i="0" u="none" dirty="0">
                <a:solidFill>
                  <a:schemeClr val="dk2"/>
                </a:solidFill>
                <a:latin typeface="Times New Roman"/>
                <a:ea typeface="Times New Roman"/>
                <a:cs typeface="Times New Roman"/>
                <a:sym typeface="Times New Roman"/>
              </a:rPr>
              <a:t> program called </a:t>
            </a:r>
            <a:r>
              <a:rPr lang="en-US" sz="2800" b="1" i="0" u="none" dirty="0">
                <a:solidFill>
                  <a:schemeClr val="dk2"/>
                </a:solidFill>
                <a:latin typeface="Times New Roman"/>
                <a:ea typeface="Times New Roman"/>
                <a:cs typeface="Times New Roman"/>
                <a:sym typeface="Times New Roman"/>
              </a:rPr>
              <a:t>assembler </a:t>
            </a:r>
            <a:r>
              <a:rPr lang="en-US" sz="2800" b="0" i="0" u="none" dirty="0">
                <a:solidFill>
                  <a:schemeClr val="dk2"/>
                </a:solidFill>
                <a:latin typeface="Times New Roman"/>
                <a:ea typeface="Times New Roman"/>
                <a:cs typeface="Times New Roman"/>
                <a:sym typeface="Times New Roman"/>
              </a:rPr>
              <a:t>is used to convert assembly language programs into machine code. For example, to add two numbers, you might write an instruction in assembly code like this:</a:t>
            </a:r>
            <a:endParaRPr dirty="0"/>
          </a:p>
          <a:p>
            <a:pPr marL="0" marR="0" lvl="0" indent="0" algn="l" rtl="0">
              <a:lnSpc>
                <a:spcPct val="90000"/>
              </a:lnSpc>
              <a:spcBef>
                <a:spcPts val="560"/>
              </a:spcBef>
              <a:spcAft>
                <a:spcPts val="0"/>
              </a:spcAft>
              <a:buClr>
                <a:schemeClr val="dk2"/>
              </a:buClr>
              <a:buSzPts val="2800"/>
              <a:buFont typeface="Times New Roman"/>
              <a:buNone/>
            </a:pPr>
            <a:r>
              <a:rPr lang="en-US" sz="2800" b="0" i="0" u="none" dirty="0">
                <a:solidFill>
                  <a:schemeClr val="dk2"/>
                </a:solidFill>
                <a:latin typeface="Times New Roman"/>
                <a:ea typeface="Times New Roman"/>
                <a:cs typeface="Times New Roman"/>
                <a:sym typeface="Times New Roman"/>
              </a:rPr>
              <a:t>      ADDF3 R1, R2, R3</a:t>
            </a:r>
          </a:p>
          <a:p>
            <a:pPr marL="0" marR="0" lvl="0" indent="0" algn="l" rtl="0">
              <a:lnSpc>
                <a:spcPct val="90000"/>
              </a:lnSpc>
              <a:spcBef>
                <a:spcPts val="560"/>
              </a:spcBef>
              <a:spcAft>
                <a:spcPts val="0"/>
              </a:spcAft>
              <a:buClr>
                <a:schemeClr val="dk2"/>
              </a:buClr>
              <a:buSzPts val="2800"/>
              <a:buFont typeface="Times New Roman"/>
              <a:buNone/>
            </a:pPr>
            <a:r>
              <a:rPr lang="en-US" sz="2800" dirty="0">
                <a:solidFill>
                  <a:schemeClr val="dk2"/>
                </a:solidFill>
                <a:latin typeface="Times New Roman"/>
                <a:sym typeface="Times New Roman"/>
              </a:rPr>
              <a:t>And the assembler turns this into </a:t>
            </a:r>
            <a:r>
              <a:rPr lang="en-US" sz="2400" dirty="0">
                <a:solidFill>
                  <a:schemeClr val="dk2"/>
                </a:solidFill>
                <a:latin typeface="Courier New"/>
                <a:ea typeface="Courier New"/>
                <a:cs typeface="Courier New"/>
                <a:sym typeface="Courier New"/>
              </a:rPr>
              <a:t>1101101010011010</a:t>
            </a:r>
            <a:endParaRPr lang="en-US" sz="2400" dirty="0"/>
          </a:p>
          <a:p>
            <a:pPr marL="0" marR="0" lvl="0" indent="0" algn="l" rtl="0">
              <a:lnSpc>
                <a:spcPct val="90000"/>
              </a:lnSpc>
              <a:spcBef>
                <a:spcPts val="560"/>
              </a:spcBef>
              <a:spcAft>
                <a:spcPts val="0"/>
              </a:spcAft>
              <a:buClr>
                <a:schemeClr val="dk2"/>
              </a:buClr>
              <a:buSzPts val="2800"/>
              <a:buFont typeface="Times New Roman"/>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39</a:t>
            </a:fld>
            <a:endParaRPr/>
          </a:p>
        </p:txBody>
      </p:sp>
      <p:sp>
        <p:nvSpPr>
          <p:cNvPr id="446" name="Google Shape;446;p46"/>
          <p:cNvSpPr txBox="1">
            <a:spLocks noGrp="1"/>
          </p:cNvSpPr>
          <p:nvPr>
            <p:ph type="title"/>
          </p:nvPr>
        </p:nvSpPr>
        <p:spPr>
          <a:xfrm>
            <a:off x="685800" y="2286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Programming Languages</a:t>
            </a:r>
            <a:endParaRPr/>
          </a:p>
        </p:txBody>
      </p:sp>
      <p:sp>
        <p:nvSpPr>
          <p:cNvPr id="447" name="Google Shape;447;p46"/>
          <p:cNvSpPr txBox="1">
            <a:spLocks noGrp="1"/>
          </p:cNvSpPr>
          <p:nvPr>
            <p:ph type="body" idx="1"/>
          </p:nvPr>
        </p:nvSpPr>
        <p:spPr>
          <a:xfrm>
            <a:off x="228600" y="990600"/>
            <a:ext cx="8534400" cy="4572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Machine Language    Assembly Language      </a:t>
            </a:r>
            <a:r>
              <a:rPr lang="en-US" sz="2400" b="0" i="0" u="none">
                <a:solidFill>
                  <a:srgbClr val="FF0000"/>
                </a:solidFill>
                <a:latin typeface="Times New Roman"/>
                <a:ea typeface="Times New Roman"/>
                <a:cs typeface="Times New Roman"/>
                <a:sym typeface="Times New Roman"/>
              </a:rPr>
              <a:t>High-Level Language</a:t>
            </a:r>
            <a:endParaRPr/>
          </a:p>
        </p:txBody>
      </p:sp>
      <p:sp>
        <p:nvSpPr>
          <p:cNvPr id="448" name="Google Shape;448;p46"/>
          <p:cNvSpPr txBox="1"/>
          <p:nvPr/>
        </p:nvSpPr>
        <p:spPr>
          <a:xfrm>
            <a:off x="228600" y="1600200"/>
            <a:ext cx="8686800" cy="44958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2"/>
              </a:buClr>
              <a:buSzPts val="2800"/>
              <a:buFont typeface="Times New Roman"/>
              <a:buNone/>
            </a:pPr>
            <a:r>
              <a:rPr lang="en-US" sz="2800" b="0" i="0" u="none" dirty="0">
                <a:solidFill>
                  <a:schemeClr val="dk2"/>
                </a:solidFill>
                <a:latin typeface="Times New Roman"/>
                <a:ea typeface="Times New Roman"/>
                <a:cs typeface="Times New Roman"/>
                <a:sym typeface="Times New Roman"/>
              </a:rPr>
              <a:t>The </a:t>
            </a:r>
            <a:r>
              <a:rPr lang="en-US" sz="2800" b="1" i="0" u="none" dirty="0">
                <a:solidFill>
                  <a:schemeClr val="dk2"/>
                </a:solidFill>
                <a:latin typeface="Times New Roman"/>
                <a:ea typeface="Times New Roman"/>
                <a:cs typeface="Times New Roman"/>
                <a:sym typeface="Times New Roman"/>
              </a:rPr>
              <a:t>high-level languages</a:t>
            </a:r>
            <a:r>
              <a:rPr lang="en-US" sz="2800" b="0" i="0" u="none" dirty="0">
                <a:solidFill>
                  <a:schemeClr val="dk2"/>
                </a:solidFill>
                <a:latin typeface="Times New Roman"/>
                <a:ea typeface="Times New Roman"/>
                <a:cs typeface="Times New Roman"/>
                <a:sym typeface="Times New Roman"/>
              </a:rPr>
              <a:t> are structured and English-like and easier to learn and program. For example, the following is a high-level language statement (C, C++, Java, Python) that computes the area of a circle with radius 5:</a:t>
            </a:r>
            <a:endParaRPr dirty="0"/>
          </a:p>
          <a:p>
            <a:pPr marL="0" marR="0" lvl="0" indent="0" algn="l" rtl="0">
              <a:lnSpc>
                <a:spcPct val="100000"/>
              </a:lnSpc>
              <a:spcBef>
                <a:spcPts val="560"/>
              </a:spcBef>
              <a:spcAft>
                <a:spcPts val="0"/>
              </a:spcAft>
              <a:buClr>
                <a:schemeClr val="dk2"/>
              </a:buClr>
              <a:buSzPts val="2800"/>
              <a:buFont typeface="Times New Roman"/>
              <a:buNone/>
            </a:pPr>
            <a:r>
              <a:rPr lang="en-US" sz="2800" b="0" i="0" u="none" dirty="0">
                <a:solidFill>
                  <a:schemeClr val="dk2"/>
                </a:solidFill>
                <a:latin typeface="Times New Roman"/>
                <a:ea typeface="Times New Roman"/>
                <a:cs typeface="Times New Roman"/>
                <a:sym typeface="Times New Roman"/>
              </a:rPr>
              <a:t>         area = 5 * 5 * 3.1415;</a:t>
            </a:r>
            <a:endParaRPr dirty="0"/>
          </a:p>
          <a:p>
            <a:pPr marL="0" marR="0" lvl="0" indent="0" algn="l" rtl="0">
              <a:lnSpc>
                <a:spcPct val="100000"/>
              </a:lnSpc>
              <a:spcBef>
                <a:spcPts val="560"/>
              </a:spcBef>
              <a:spcAft>
                <a:spcPts val="0"/>
              </a:spcAft>
              <a:buClr>
                <a:schemeClr val="dk2"/>
              </a:buClr>
              <a:buSzPts val="2800"/>
              <a:buFont typeface="Times New Roman"/>
              <a:buNone/>
            </a:pPr>
            <a:r>
              <a:rPr lang="en-US" sz="2800" b="0" i="0" u="none" dirty="0">
                <a:solidFill>
                  <a:schemeClr val="dk2"/>
                </a:solidFill>
                <a:latin typeface="Times New Roman"/>
                <a:ea typeface="Times New Roman"/>
                <a:cs typeface="Times New Roman"/>
                <a:sym typeface="Times New Roman"/>
              </a:rPr>
              <a:t> </a:t>
            </a:r>
            <a:endParaRPr dirty="0"/>
          </a:p>
          <a:p>
            <a:pPr marL="0" marR="0" lvl="0" indent="0" algn="l" rtl="0">
              <a:lnSpc>
                <a:spcPct val="100000"/>
              </a:lnSpc>
              <a:spcBef>
                <a:spcPts val="0"/>
              </a:spcBef>
              <a:spcAft>
                <a:spcPts val="0"/>
              </a:spcAft>
              <a:buNone/>
            </a:pPr>
            <a:endParaRPr sz="2800" b="0" i="0" u="none" dirty="0">
              <a:solidFill>
                <a:schemeClr val="dk2"/>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a:t>
            </a:fld>
            <a:endParaRPr/>
          </a:p>
        </p:txBody>
      </p:sp>
      <p:sp>
        <p:nvSpPr>
          <p:cNvPr id="115" name="Google Shape;115;p10"/>
          <p:cNvSpPr txBox="1"/>
          <p:nvPr/>
        </p:nvSpPr>
        <p:spPr>
          <a:xfrm>
            <a:off x="457200" y="23622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a:t>
            </a:r>
            <a:endParaRPr/>
          </a:p>
        </p:txBody>
      </p:sp>
      <p:sp>
        <p:nvSpPr>
          <p:cNvPr id="116" name="Google Shape;116;p10"/>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17" name="Google Shape;117;p10"/>
          <p:cNvSpPr txBox="1"/>
          <p:nvPr/>
        </p:nvSpPr>
        <p:spPr>
          <a:xfrm>
            <a:off x="1219200" y="3505200"/>
            <a:ext cx="71628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8" name="Google Shape;118;p10"/>
          <p:cNvSpPr/>
          <p:nvPr/>
        </p:nvSpPr>
        <p:spPr>
          <a:xfrm>
            <a:off x="5943600" y="1219200"/>
            <a:ext cx="2490787" cy="615950"/>
          </a:xfrm>
          <a:prstGeom prst="wedgeRoundRectCallout">
            <a:avLst>
              <a:gd name="adj1" fmla="val -12418"/>
              <a:gd name="adj2" fmla="val 81056"/>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Execute statement</a:t>
            </a:r>
            <a:endParaRPr/>
          </a:p>
        </p:txBody>
      </p:sp>
      <p:sp>
        <p:nvSpPr>
          <p:cNvPr id="119" name="Google Shape;119;p10"/>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p:tgtEl>
                                          <p:spTgt spid="11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4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40</a:t>
            </a:fld>
            <a:endParaRPr/>
          </a:p>
        </p:txBody>
      </p:sp>
      <p:sp>
        <p:nvSpPr>
          <p:cNvPr id="454" name="Google Shape;454;p47"/>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Popular High-Level Languages</a:t>
            </a:r>
            <a:endParaRPr/>
          </a:p>
        </p:txBody>
      </p:sp>
      <p:sp>
        <p:nvSpPr>
          <p:cNvPr id="455" name="Google Shape;455;p47"/>
          <p:cNvSpPr txBox="1"/>
          <p:nvPr/>
        </p:nvSpPr>
        <p:spPr>
          <a:xfrm>
            <a:off x="0" y="200501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456" name="Google Shape;456;p47"/>
          <p:cNvPicPr preferRelativeResize="0"/>
          <p:nvPr/>
        </p:nvPicPr>
        <p:blipFill rotWithShape="1">
          <a:blip r:embed="rId3">
            <a:alphaModFix/>
          </a:blip>
          <a:srcRect/>
          <a:stretch/>
        </p:blipFill>
        <p:spPr>
          <a:xfrm>
            <a:off x="152400" y="1143000"/>
            <a:ext cx="8839200" cy="522287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4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41</a:t>
            </a:fld>
            <a:endParaRPr/>
          </a:p>
        </p:txBody>
      </p:sp>
      <p:sp>
        <p:nvSpPr>
          <p:cNvPr id="462" name="Google Shape;462;p48"/>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Interpreting/Compiling Source Code</a:t>
            </a:r>
            <a:endParaRPr/>
          </a:p>
        </p:txBody>
      </p:sp>
      <p:sp>
        <p:nvSpPr>
          <p:cNvPr id="463" name="Google Shape;463;p48"/>
          <p:cNvSpPr txBox="1">
            <a:spLocks noGrp="1"/>
          </p:cNvSpPr>
          <p:nvPr>
            <p:ph type="body" idx="1"/>
          </p:nvPr>
        </p:nvSpPr>
        <p:spPr>
          <a:xfrm>
            <a:off x="228600" y="1143000"/>
            <a:ext cx="8686800" cy="40386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A program written in a high-level language is called a </a:t>
            </a:r>
            <a:r>
              <a:rPr lang="en-US" sz="3200" b="0" i="1" u="none">
                <a:solidFill>
                  <a:schemeClr val="dk1"/>
                </a:solidFill>
                <a:latin typeface="Times New Roman"/>
                <a:ea typeface="Times New Roman"/>
                <a:cs typeface="Times New Roman"/>
                <a:sym typeface="Times New Roman"/>
              </a:rPr>
              <a:t>source program </a:t>
            </a:r>
            <a:r>
              <a:rPr lang="en-US" sz="3200" b="0" i="0" u="none">
                <a:solidFill>
                  <a:schemeClr val="dk1"/>
                </a:solidFill>
                <a:latin typeface="Times New Roman"/>
                <a:ea typeface="Times New Roman"/>
                <a:cs typeface="Times New Roman"/>
                <a:sym typeface="Times New Roman"/>
              </a:rPr>
              <a:t>or</a:t>
            </a:r>
            <a:r>
              <a:rPr lang="en-US" sz="3200" b="0" i="1" u="none">
                <a:solidFill>
                  <a:schemeClr val="dk1"/>
                </a:solidFill>
                <a:latin typeface="Times New Roman"/>
                <a:ea typeface="Times New Roman"/>
                <a:cs typeface="Times New Roman"/>
                <a:sym typeface="Times New Roman"/>
              </a:rPr>
              <a:t> source code</a:t>
            </a:r>
            <a:r>
              <a:rPr lang="en-US" sz="3200" b="0" i="0" u="none">
                <a:solidFill>
                  <a:schemeClr val="dk1"/>
                </a:solidFill>
                <a:latin typeface="Times New Roman"/>
                <a:ea typeface="Times New Roman"/>
                <a:cs typeface="Times New Roman"/>
                <a:sym typeface="Times New Roman"/>
              </a:rPr>
              <a:t>. Because a computer cannot understand a source program, a source program must be translated into machine code for execution. The translation can be done using another programming tool called an </a:t>
            </a:r>
            <a:r>
              <a:rPr lang="en-US" sz="3200" b="0" i="1" u="none">
                <a:solidFill>
                  <a:schemeClr val="dk1"/>
                </a:solidFill>
                <a:latin typeface="Times New Roman"/>
                <a:ea typeface="Times New Roman"/>
                <a:cs typeface="Times New Roman"/>
                <a:sym typeface="Times New Roman"/>
              </a:rPr>
              <a:t>interpreter</a:t>
            </a:r>
            <a:r>
              <a:rPr lang="en-US" sz="3200" b="0" i="0" u="none">
                <a:solidFill>
                  <a:schemeClr val="dk1"/>
                </a:solidFill>
                <a:latin typeface="Times New Roman"/>
                <a:ea typeface="Times New Roman"/>
                <a:cs typeface="Times New Roman"/>
                <a:sym typeface="Times New Roman"/>
              </a:rPr>
              <a:t> or a </a:t>
            </a:r>
            <a:r>
              <a:rPr lang="en-US" sz="3200" b="0" i="1" u="none">
                <a:solidFill>
                  <a:schemeClr val="dk1"/>
                </a:solidFill>
                <a:latin typeface="Times New Roman"/>
                <a:ea typeface="Times New Roman"/>
                <a:cs typeface="Times New Roman"/>
                <a:sym typeface="Times New Roman"/>
              </a:rPr>
              <a:t>compiler</a:t>
            </a:r>
            <a:r>
              <a:rPr lang="en-US" sz="3200" b="0" i="0" u="none">
                <a:solidFill>
                  <a:schemeClr val="dk1"/>
                </a:solidFill>
                <a:latin typeface="Times New Roman"/>
                <a:ea typeface="Times New Roman"/>
                <a:cs typeface="Times New Roman"/>
                <a:sym typeface="Times New Roman"/>
              </a:rPr>
              <a:t>.</a:t>
            </a:r>
            <a:endParaRPr/>
          </a:p>
        </p:txBody>
      </p:sp>
      <p:sp>
        <p:nvSpPr>
          <p:cNvPr id="464" name="Google Shape;464;p48"/>
          <p:cNvSpPr txBox="1"/>
          <p:nvPr/>
        </p:nvSpPr>
        <p:spPr>
          <a:xfrm>
            <a:off x="2238375" y="31384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65" name="Google Shape;465;p48"/>
          <p:cNvSpPr txBox="1"/>
          <p:nvPr/>
        </p:nvSpPr>
        <p:spPr>
          <a:xfrm>
            <a:off x="0" y="302895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42</a:t>
            </a:fld>
            <a:endParaRPr/>
          </a:p>
        </p:txBody>
      </p:sp>
      <p:sp>
        <p:nvSpPr>
          <p:cNvPr id="84" name="Google Shape;84;p7"/>
          <p:cNvSpPr txBox="1"/>
          <p:nvPr/>
        </p:nvSpPr>
        <p:spPr>
          <a:xfrm>
            <a:off x="3200400" y="19812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85" name="Google Shape;85;p7"/>
          <p:cNvSpPr txBox="1"/>
          <p:nvPr/>
        </p:nvSpPr>
        <p:spPr>
          <a:xfrm>
            <a:off x="3200400" y="12954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86" name="Google Shape;86;p7"/>
          <p:cNvSpPr txBox="1"/>
          <p:nvPr/>
        </p:nvSpPr>
        <p:spPr>
          <a:xfrm>
            <a:off x="2657475" y="279082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87" name="Google Shape;87;p7"/>
          <p:cNvPicPr preferRelativeResize="0"/>
          <p:nvPr/>
        </p:nvPicPr>
        <p:blipFill rotWithShape="1">
          <a:blip r:embed="rId3">
            <a:alphaModFix/>
          </a:blip>
          <a:srcRect/>
          <a:stretch/>
        </p:blipFill>
        <p:spPr>
          <a:xfrm>
            <a:off x="1219200" y="1031875"/>
            <a:ext cx="7772400" cy="5487987"/>
          </a:xfrm>
          <a:prstGeom prst="rect">
            <a:avLst/>
          </a:prstGeom>
          <a:noFill/>
          <a:ln>
            <a:noFill/>
          </a:ln>
        </p:spPr>
      </p:pic>
      <p:sp>
        <p:nvSpPr>
          <p:cNvPr id="88" name="Google Shape;88;p7"/>
          <p:cNvSpPr txBox="1">
            <a:spLocks noGrp="1"/>
          </p:cNvSpPr>
          <p:nvPr>
            <p:ph type="title"/>
          </p:nvPr>
        </p:nvSpPr>
        <p:spPr>
          <a:xfrm>
            <a:off x="3886200" y="152400"/>
            <a:ext cx="5105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3000"/>
              <a:buFont typeface="Times New Roman"/>
              <a:buNone/>
            </a:pPr>
            <a:r>
              <a:rPr lang="en-US" sz="3000" b="0" i="0" u="none">
                <a:solidFill>
                  <a:schemeClr val="dk2"/>
                </a:solidFill>
                <a:latin typeface="Times New Roman"/>
                <a:ea typeface="Times New Roman"/>
                <a:cs typeface="Times New Roman"/>
                <a:sym typeface="Times New Roman"/>
              </a:rPr>
              <a:t>Creating, Compiling, and Running Programs</a:t>
            </a:r>
            <a:endParaRPr/>
          </a:p>
        </p:txBody>
      </p:sp>
      <p:pic>
        <p:nvPicPr>
          <p:cNvPr id="89" name="Google Shape;89;p7"/>
          <p:cNvPicPr preferRelativeResize="0"/>
          <p:nvPr/>
        </p:nvPicPr>
        <p:blipFill rotWithShape="1">
          <a:blip r:embed="rId4">
            <a:alphaModFix/>
          </a:blip>
          <a:srcRect/>
          <a:stretch/>
        </p:blipFill>
        <p:spPr>
          <a:xfrm>
            <a:off x="152400" y="73025"/>
            <a:ext cx="3960812" cy="1363662"/>
          </a:xfrm>
          <a:prstGeom prst="rect">
            <a:avLst/>
          </a:prstGeom>
          <a:noFill/>
          <a:ln>
            <a:noFill/>
          </a:ln>
        </p:spPr>
      </p:pic>
    </p:spTree>
    <p:extLst>
      <p:ext uri="{BB962C8B-B14F-4D97-AF65-F5344CB8AC3E}">
        <p14:creationId xmlns:p14="http://schemas.microsoft.com/office/powerpoint/2010/main" val="2747502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43</a:t>
            </a:fld>
            <a:endParaRPr/>
          </a:p>
        </p:txBody>
      </p:sp>
      <p:sp>
        <p:nvSpPr>
          <p:cNvPr id="95" name="Google Shape;95;p8"/>
          <p:cNvSpPr txBox="1">
            <a:spLocks noGrp="1"/>
          </p:cNvSpPr>
          <p:nvPr>
            <p:ph type="title"/>
          </p:nvPr>
        </p:nvSpPr>
        <p:spPr>
          <a:xfrm>
            <a:off x="685800" y="2286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Compiling Java Source Code</a:t>
            </a:r>
            <a:endParaRPr/>
          </a:p>
        </p:txBody>
      </p:sp>
      <p:sp>
        <p:nvSpPr>
          <p:cNvPr id="96" name="Google Shape;96;p8"/>
          <p:cNvSpPr txBox="1">
            <a:spLocks noGrp="1"/>
          </p:cNvSpPr>
          <p:nvPr>
            <p:ph type="body" idx="1"/>
          </p:nvPr>
        </p:nvSpPr>
        <p:spPr>
          <a:xfrm>
            <a:off x="0" y="4069178"/>
            <a:ext cx="6705900" cy="2330034"/>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1800"/>
              <a:buNone/>
            </a:pPr>
            <a:r>
              <a:rPr lang="en-US" dirty="0"/>
              <a:t>Java can be compiled into a special type of object code, known as </a:t>
            </a:r>
            <a:r>
              <a:rPr lang="en-US" i="1" dirty="0"/>
              <a:t>bytecode</a:t>
            </a:r>
            <a:r>
              <a:rPr lang="en-US" dirty="0"/>
              <a:t>. This bytecode can run (interpreted) on any computer using JVM (Java Virtual Machine) software.</a:t>
            </a:r>
            <a:endParaRPr dirty="0"/>
          </a:p>
        </p:txBody>
      </p:sp>
      <p:sp>
        <p:nvSpPr>
          <p:cNvPr id="97" name="Google Shape;97;p8"/>
          <p:cNvSpPr txBox="1"/>
          <p:nvPr/>
        </p:nvSpPr>
        <p:spPr>
          <a:xfrm>
            <a:off x="2238375" y="31384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8" name="Google Shape;98;p8"/>
          <p:cNvSpPr txBox="1"/>
          <p:nvPr/>
        </p:nvSpPr>
        <p:spPr>
          <a:xfrm>
            <a:off x="3657600" y="258603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99" name="Google Shape;99;p8"/>
          <p:cNvPicPr preferRelativeResize="0"/>
          <p:nvPr/>
        </p:nvPicPr>
        <p:blipFill rotWithShape="1">
          <a:blip r:embed="rId3">
            <a:alphaModFix/>
          </a:blip>
          <a:srcRect/>
          <a:stretch/>
        </p:blipFill>
        <p:spPr>
          <a:xfrm>
            <a:off x="0" y="934875"/>
            <a:ext cx="9144000" cy="2845945"/>
          </a:xfrm>
          <a:prstGeom prst="rect">
            <a:avLst/>
          </a:prstGeom>
          <a:noFill/>
          <a:ln>
            <a:noFill/>
          </a:ln>
        </p:spPr>
      </p:pic>
    </p:spTree>
    <p:extLst>
      <p:ext uri="{BB962C8B-B14F-4D97-AF65-F5344CB8AC3E}">
        <p14:creationId xmlns:p14="http://schemas.microsoft.com/office/powerpoint/2010/main" val="3262483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5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44</a:t>
            </a:fld>
            <a:endParaRPr/>
          </a:p>
        </p:txBody>
      </p:sp>
      <p:sp>
        <p:nvSpPr>
          <p:cNvPr id="492" name="Google Shape;492;p51"/>
          <p:cNvSpPr txBox="1">
            <a:spLocks noGrp="1"/>
          </p:cNvSpPr>
          <p:nvPr>
            <p:ph type="title"/>
          </p:nvPr>
        </p:nvSpPr>
        <p:spPr>
          <a:xfrm>
            <a:off x="6858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Operating Systems</a:t>
            </a:r>
            <a:endParaRPr/>
          </a:p>
        </p:txBody>
      </p:sp>
      <p:sp>
        <p:nvSpPr>
          <p:cNvPr id="493" name="Google Shape;493;p51"/>
          <p:cNvSpPr txBox="1">
            <a:spLocks noGrp="1"/>
          </p:cNvSpPr>
          <p:nvPr>
            <p:ph type="body" idx="1"/>
          </p:nvPr>
        </p:nvSpPr>
        <p:spPr>
          <a:xfrm>
            <a:off x="228600" y="1143000"/>
            <a:ext cx="4495800" cy="533400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1800"/>
              <a:buNone/>
            </a:pPr>
            <a:r>
              <a:rPr lang="en-US" sz="2400" b="0" i="0" u="none" dirty="0">
                <a:solidFill>
                  <a:schemeClr val="dk1"/>
                </a:solidFill>
                <a:latin typeface="Times New Roman"/>
                <a:ea typeface="Times New Roman"/>
                <a:cs typeface="Times New Roman"/>
                <a:sym typeface="Times New Roman"/>
              </a:rPr>
              <a:t>The </a:t>
            </a:r>
            <a:r>
              <a:rPr lang="en-US" sz="2400" b="0" i="1" u="none" dirty="0">
                <a:solidFill>
                  <a:schemeClr val="dk1"/>
                </a:solidFill>
                <a:latin typeface="Times New Roman"/>
                <a:ea typeface="Times New Roman"/>
                <a:cs typeface="Times New Roman"/>
                <a:sym typeface="Times New Roman"/>
              </a:rPr>
              <a:t>operating system</a:t>
            </a:r>
            <a:r>
              <a:rPr lang="en-US" sz="2400" b="0" i="0" u="none" dirty="0">
                <a:solidFill>
                  <a:schemeClr val="dk1"/>
                </a:solidFill>
                <a:latin typeface="Times New Roman"/>
                <a:ea typeface="Times New Roman"/>
                <a:cs typeface="Times New Roman"/>
                <a:sym typeface="Times New Roman"/>
              </a:rPr>
              <a:t> (OS) is a program that manages and controls a computer’s activities and file system. </a:t>
            </a:r>
            <a:endParaRPr lang="en-US" sz="2800" dirty="0"/>
          </a:p>
          <a:p>
            <a:pPr marL="0" lvl="0" indent="0" algn="l" rtl="0">
              <a:lnSpc>
                <a:spcPct val="90000"/>
              </a:lnSpc>
              <a:spcBef>
                <a:spcPts val="0"/>
              </a:spcBef>
              <a:spcAft>
                <a:spcPts val="0"/>
              </a:spcAft>
              <a:buSzPts val="1800"/>
              <a:buNone/>
            </a:pPr>
            <a:endParaRPr lang="en-US" sz="2800" b="0" i="0" u="none" dirty="0">
              <a:solidFill>
                <a:schemeClr val="dk1"/>
              </a:solidFill>
              <a:latin typeface="Times New Roman"/>
              <a:ea typeface="Times New Roman"/>
              <a:cs typeface="Times New Roman"/>
              <a:sym typeface="Times New Roman"/>
            </a:endParaRPr>
          </a:p>
          <a:p>
            <a:pPr marL="0" lvl="0" indent="0" algn="l" rtl="0">
              <a:lnSpc>
                <a:spcPct val="90000"/>
              </a:lnSpc>
              <a:spcBef>
                <a:spcPts val="0"/>
              </a:spcBef>
              <a:spcAft>
                <a:spcPts val="0"/>
              </a:spcAft>
              <a:buSzPts val="1800"/>
              <a:buNone/>
            </a:pPr>
            <a:r>
              <a:rPr lang="en-US" sz="2800" b="0" i="0" u="none" dirty="0">
                <a:solidFill>
                  <a:schemeClr val="dk1"/>
                </a:solidFill>
                <a:latin typeface="Times New Roman"/>
                <a:ea typeface="Times New Roman"/>
                <a:cs typeface="Times New Roman"/>
                <a:sym typeface="Times New Roman"/>
              </a:rPr>
              <a:t>Popular operating systems are Microsoft Windows, Mac OS, and Linux. </a:t>
            </a:r>
          </a:p>
          <a:p>
            <a:pPr marL="0" lvl="0" indent="0" algn="l" rtl="0">
              <a:lnSpc>
                <a:spcPct val="90000"/>
              </a:lnSpc>
              <a:spcBef>
                <a:spcPts val="0"/>
              </a:spcBef>
              <a:spcAft>
                <a:spcPts val="0"/>
              </a:spcAft>
              <a:buSzPts val="1800"/>
              <a:buNone/>
            </a:pPr>
            <a:endParaRPr lang="en-US" sz="2800" dirty="0"/>
          </a:p>
          <a:p>
            <a:pPr marL="0" lvl="0" indent="0" algn="l" rtl="0">
              <a:lnSpc>
                <a:spcPct val="90000"/>
              </a:lnSpc>
              <a:spcBef>
                <a:spcPts val="0"/>
              </a:spcBef>
              <a:spcAft>
                <a:spcPts val="0"/>
              </a:spcAft>
              <a:buSzPts val="1800"/>
              <a:buNone/>
            </a:pPr>
            <a:r>
              <a:rPr lang="en-US" sz="2800" b="0" i="0" u="none" dirty="0">
                <a:solidFill>
                  <a:schemeClr val="dk1"/>
                </a:solidFill>
                <a:latin typeface="Times New Roman"/>
                <a:ea typeface="Times New Roman"/>
                <a:cs typeface="Times New Roman"/>
                <a:sym typeface="Times New Roman"/>
              </a:rPr>
              <a:t>Application programs, such as a Web browser or a word processor, cannot run unless an operating system is installed and running on the computer.</a:t>
            </a:r>
            <a:endParaRPr dirty="0"/>
          </a:p>
        </p:txBody>
      </p:sp>
      <p:sp>
        <p:nvSpPr>
          <p:cNvPr id="494" name="Google Shape;494;p51"/>
          <p:cNvSpPr txBox="1"/>
          <p:nvPr/>
        </p:nvSpPr>
        <p:spPr>
          <a:xfrm>
            <a:off x="2238375" y="31384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5" name="Google Shape;495;p51"/>
          <p:cNvSpPr txBox="1"/>
          <p:nvPr/>
        </p:nvSpPr>
        <p:spPr>
          <a:xfrm>
            <a:off x="3576637" y="25146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6" name="Google Shape;496;p51"/>
          <p:cNvSpPr txBox="1"/>
          <p:nvPr/>
        </p:nvSpPr>
        <p:spPr>
          <a:xfrm>
            <a:off x="0" y="25146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497" name="Google Shape;497;p51"/>
          <p:cNvPicPr preferRelativeResize="0"/>
          <p:nvPr/>
        </p:nvPicPr>
        <p:blipFill rotWithShape="1">
          <a:blip r:embed="rId3">
            <a:alphaModFix/>
          </a:blip>
          <a:srcRect/>
          <a:stretch/>
        </p:blipFill>
        <p:spPr>
          <a:xfrm>
            <a:off x="5181600" y="1219200"/>
            <a:ext cx="3571875" cy="4460875"/>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5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45</a:t>
            </a:fld>
            <a:endParaRPr/>
          </a:p>
        </p:txBody>
      </p:sp>
      <p:sp>
        <p:nvSpPr>
          <p:cNvPr id="503" name="Google Shape;503;p52"/>
          <p:cNvSpPr txBox="1">
            <a:spLocks noGrp="1"/>
          </p:cNvSpPr>
          <p:nvPr>
            <p:ph type="title"/>
          </p:nvPr>
        </p:nvSpPr>
        <p:spPr>
          <a:xfrm>
            <a:off x="685800" y="228600"/>
            <a:ext cx="7772400" cy="6286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3600"/>
              <a:buFont typeface="Times New Roman"/>
              <a:buNone/>
            </a:pPr>
            <a:r>
              <a:rPr lang="en-US" sz="3600" b="0" i="0" u="none">
                <a:solidFill>
                  <a:schemeClr val="dk2"/>
                </a:solidFill>
                <a:latin typeface="Times New Roman"/>
                <a:ea typeface="Times New Roman"/>
                <a:cs typeface="Times New Roman"/>
                <a:sym typeface="Times New Roman"/>
              </a:rPr>
              <a:t>Why Java?</a:t>
            </a:r>
            <a:endParaRPr/>
          </a:p>
        </p:txBody>
      </p:sp>
      <p:sp>
        <p:nvSpPr>
          <p:cNvPr id="504" name="Google Shape;504;p52"/>
          <p:cNvSpPr txBox="1"/>
          <p:nvPr/>
        </p:nvSpPr>
        <p:spPr>
          <a:xfrm>
            <a:off x="228600" y="1066800"/>
            <a:ext cx="8686800" cy="5332412"/>
          </a:xfrm>
          <a:prstGeom prst="rect">
            <a:avLst/>
          </a:prstGeom>
          <a:noFill/>
          <a:ln>
            <a:noFill/>
          </a:ln>
        </p:spPr>
        <p:txBody>
          <a:bodyPr spcFirstLastPara="1" wrap="square" lIns="92075" tIns="46025" rIns="92075" bIns="46025" anchor="t" anchorCtr="0">
            <a:noAutofit/>
          </a:bodyPr>
          <a:lstStyle/>
          <a:p>
            <a:pPr marL="0" marR="0" lvl="0" indent="0" algn="l" rtl="0">
              <a:lnSpc>
                <a:spcPct val="11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Java enables users to develop and deploy applications on the Internet for servers, desktop computers, and small hand-held devices. </a:t>
            </a:r>
          </a:p>
          <a:p>
            <a:pPr>
              <a:lnSpc>
                <a:spcPct val="110000"/>
              </a:lnSpc>
              <a:buClr>
                <a:schemeClr val="dk1"/>
              </a:buClr>
              <a:buSzPts val="2800"/>
            </a:pPr>
            <a:r>
              <a:rPr lang="en-US" sz="2800" dirty="0">
                <a:solidFill>
                  <a:schemeClr val="dk1"/>
                </a:solidFill>
                <a:latin typeface="Times New Roman"/>
                <a:ea typeface="Times New Roman"/>
                <a:cs typeface="Times New Roman"/>
                <a:sym typeface="Times New Roman"/>
              </a:rPr>
              <a:t> </a:t>
            </a:r>
          </a:p>
          <a:p>
            <a:pPr marL="457200" indent="-457200">
              <a:lnSpc>
                <a:spcPct val="110000"/>
              </a:lnSpc>
              <a:buClr>
                <a:schemeClr val="dk1"/>
              </a:buClr>
              <a:buSzPts val="2800"/>
              <a:buFont typeface="Arial" panose="020B0604020202020204" pitchFamily="34" charset="0"/>
              <a:buChar char="•"/>
            </a:pPr>
            <a:r>
              <a:rPr lang="en-US" sz="2800" dirty="0">
                <a:solidFill>
                  <a:schemeClr val="dk1"/>
                </a:solidFill>
                <a:latin typeface="Times New Roman"/>
                <a:ea typeface="Times New Roman"/>
                <a:cs typeface="Times New Roman"/>
                <a:sym typeface="Times New Roman"/>
              </a:rPr>
              <a:t>Java is a general purpose programming language. </a:t>
            </a:r>
            <a:endParaRPr lang="en-US" sz="2800" dirty="0"/>
          </a:p>
          <a:p>
            <a:pPr marL="0" marR="0" lvl="0" indent="0" algn="l" rtl="0">
              <a:lnSpc>
                <a:spcPct val="110000"/>
              </a:lnSpc>
              <a:spcBef>
                <a:spcPts val="0"/>
              </a:spcBef>
              <a:spcAft>
                <a:spcPts val="0"/>
              </a:spcAft>
              <a:buClr>
                <a:schemeClr val="dk1"/>
              </a:buClr>
              <a:buSzPts val="2800"/>
              <a:buFont typeface="Times New Roman"/>
              <a:buNone/>
            </a:pPr>
            <a:endParaRPr lang="en-US" sz="2800" dirty="0">
              <a:solidFill>
                <a:schemeClr val="dk1"/>
              </a:solidFill>
              <a:latin typeface="Times New Roman"/>
              <a:ea typeface="Times New Roman"/>
              <a:cs typeface="Times New Roman"/>
              <a:sym typeface="Times New Roman"/>
            </a:endParaRPr>
          </a:p>
          <a:p>
            <a:pPr marL="0" marR="0" lvl="0" indent="0" algn="l" rtl="0">
              <a:lnSpc>
                <a:spcPct val="11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The future of computing is being profoundly influenced by the Internet, and Java promises to remain a big part of that future.</a:t>
            </a: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10000"/>
              </a:lnSpc>
              <a:spcBef>
                <a:spcPts val="560"/>
              </a:spcBef>
              <a:spcAft>
                <a:spcPts val="0"/>
              </a:spcAft>
              <a:buClr>
                <a:schemeClr val="dk2"/>
              </a:buClr>
              <a:buSzPts val="2100"/>
              <a:buFont typeface="Arial" panose="020B0604020202020204" pitchFamily="34" charset="0"/>
              <a:buChar char="•"/>
            </a:pPr>
            <a:r>
              <a:rPr lang="en-US" sz="2800" b="0" i="0" u="none" dirty="0">
                <a:solidFill>
                  <a:schemeClr val="dk1"/>
                </a:solidFill>
                <a:latin typeface="Times New Roman"/>
                <a:ea typeface="Times New Roman"/>
                <a:cs typeface="Times New Roman"/>
                <a:sym typeface="Times New Roman"/>
              </a:rPr>
              <a:t>Java is </a:t>
            </a:r>
            <a:r>
              <a:rPr lang="en-US" sz="2800" dirty="0">
                <a:solidFill>
                  <a:schemeClr val="dk1"/>
                </a:solidFill>
                <a:latin typeface="Times New Roman"/>
                <a:ea typeface="Times New Roman"/>
                <a:cs typeface="Times New Roman"/>
                <a:sym typeface="Times New Roman"/>
              </a:rPr>
              <a:t>an</a:t>
            </a:r>
            <a:r>
              <a:rPr lang="en-US" sz="2800" b="0" i="0" u="none" dirty="0">
                <a:solidFill>
                  <a:schemeClr val="dk1"/>
                </a:solidFill>
                <a:latin typeface="Times New Roman"/>
                <a:ea typeface="Times New Roman"/>
                <a:cs typeface="Times New Roman"/>
                <a:sym typeface="Times New Roman"/>
              </a:rPr>
              <a:t> Internet programming language.</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5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46</a:t>
            </a:fld>
            <a:endParaRPr/>
          </a:p>
        </p:txBody>
      </p:sp>
      <p:sp>
        <p:nvSpPr>
          <p:cNvPr id="525" name="Google Shape;525;p55"/>
          <p:cNvSpPr txBox="1">
            <a:spLocks noGrp="1"/>
          </p:cNvSpPr>
          <p:nvPr>
            <p:ph type="title"/>
          </p:nvPr>
        </p:nvSpPr>
        <p:spPr>
          <a:xfrm>
            <a:off x="685800" y="2286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Characteristics of Java</a:t>
            </a:r>
            <a:endParaRPr/>
          </a:p>
        </p:txBody>
      </p:sp>
      <p:sp>
        <p:nvSpPr>
          <p:cNvPr id="526" name="Google Shape;526;p55"/>
          <p:cNvSpPr txBox="1">
            <a:spLocks noGrp="1"/>
          </p:cNvSpPr>
          <p:nvPr>
            <p:ph type="body" idx="1"/>
          </p:nvPr>
        </p:nvSpPr>
        <p:spPr>
          <a:xfrm>
            <a:off x="304800" y="838200"/>
            <a:ext cx="8610600" cy="52578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Clr>
                <a:schemeClr val="dk2"/>
              </a:buClr>
              <a:buSzPts val="2100"/>
              <a:buFont typeface="Arial"/>
              <a:buChar char="●"/>
            </a:pPr>
            <a:endParaRPr lang="en-US"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Java </a:t>
            </a:r>
            <a:r>
              <a:rPr lang="en-US" sz="2800" b="0" i="0" u="none" dirty="0">
                <a:solidFill>
                  <a:schemeClr val="dk1"/>
                </a:solidFill>
                <a:latin typeface="Times New Roman"/>
                <a:ea typeface="Times New Roman"/>
                <a:cs typeface="Times New Roman"/>
                <a:sym typeface="Times New Roman"/>
              </a:rPr>
              <a:t>is relatively simple </a:t>
            </a:r>
            <a:endParaRPr dirty="0"/>
          </a:p>
          <a:p>
            <a:pPr marL="342900" lvl="0" indent="-342900" algn="l" rtl="0">
              <a:lnSpc>
                <a:spcPct val="90000"/>
              </a:lnSpc>
              <a:spcBef>
                <a:spcPts val="560"/>
              </a:spcBef>
              <a:spcAft>
                <a:spcPts val="0"/>
              </a:spcAft>
              <a:buClr>
                <a:schemeClr val="dk2"/>
              </a:buClr>
              <a:buSzPts val="2100"/>
              <a:buFont typeface="Arial"/>
              <a:buChar char="●"/>
            </a:pPr>
            <a:r>
              <a:rPr lang="en-US" sz="2800" b="0" i="0" u="none" dirty="0">
                <a:solidFill>
                  <a:schemeClr val="dk1"/>
                </a:solidFill>
                <a:latin typeface="Times New Roman"/>
                <a:ea typeface="Times New Roman"/>
                <a:cs typeface="Times New Roman"/>
                <a:sym typeface="Times New Roman"/>
              </a:rPr>
              <a:t>Java bytecode is Interpreted (JVM) but can also be compiled to native machine code</a:t>
            </a:r>
            <a:endParaRPr dirty="0"/>
          </a:p>
          <a:p>
            <a:pPr marL="342900" lvl="0" indent="-342900" algn="l" rtl="0">
              <a:lnSpc>
                <a:spcPct val="90000"/>
              </a:lnSpc>
              <a:spcBef>
                <a:spcPts val="560"/>
              </a:spcBef>
              <a:spcAft>
                <a:spcPts val="0"/>
              </a:spcAft>
              <a:buClr>
                <a:schemeClr val="dk2"/>
              </a:buClr>
              <a:buSzPts val="2100"/>
              <a:buFont typeface="Arial"/>
              <a:buChar char="●"/>
            </a:pPr>
            <a:r>
              <a:rPr lang="en-US" sz="2800" b="0" i="0" u="none" dirty="0">
                <a:solidFill>
                  <a:schemeClr val="dk1"/>
                </a:solidFill>
                <a:latin typeface="Times New Roman"/>
                <a:ea typeface="Times New Roman"/>
                <a:cs typeface="Times New Roman"/>
                <a:sym typeface="Times New Roman"/>
              </a:rPr>
              <a:t>Java </a:t>
            </a:r>
            <a:r>
              <a:rPr lang="en-US" sz="2800" dirty="0"/>
              <a:t>i</a:t>
            </a:r>
            <a:r>
              <a:rPr lang="en-US" sz="2800" b="0" i="0" u="none" dirty="0">
                <a:solidFill>
                  <a:schemeClr val="dk1"/>
                </a:solidFill>
                <a:latin typeface="Times New Roman"/>
                <a:ea typeface="Times New Roman"/>
                <a:cs typeface="Times New Roman"/>
                <a:sym typeface="Times New Roman"/>
              </a:rPr>
              <a:t>s Architecture and OS neutral </a:t>
            </a:r>
            <a:endParaRPr dirty="0"/>
          </a:p>
          <a:p>
            <a:pPr marL="342900" lvl="0" indent="-342900" algn="l" rtl="0">
              <a:lnSpc>
                <a:spcPct val="90000"/>
              </a:lnSpc>
              <a:spcBef>
                <a:spcPts val="560"/>
              </a:spcBef>
              <a:spcAft>
                <a:spcPts val="0"/>
              </a:spcAft>
              <a:buClr>
                <a:schemeClr val="dk2"/>
              </a:buClr>
              <a:buSzPts val="2100"/>
              <a:buFont typeface="Arial"/>
              <a:buChar char="●"/>
            </a:pPr>
            <a:r>
              <a:rPr lang="en-US" sz="2800" b="0" i="0" u="none" dirty="0">
                <a:solidFill>
                  <a:schemeClr val="dk1"/>
                </a:solidFill>
                <a:latin typeface="Times New Roman"/>
                <a:ea typeface="Times New Roman"/>
                <a:cs typeface="Times New Roman"/>
                <a:sym typeface="Times New Roman"/>
              </a:rPr>
              <a:t>Java’s </a:t>
            </a:r>
            <a:r>
              <a:rPr lang="en-US" sz="2800" dirty="0"/>
              <a:t>p</a:t>
            </a:r>
            <a:r>
              <a:rPr lang="en-US" sz="2800" b="0" i="0" u="none" dirty="0">
                <a:solidFill>
                  <a:schemeClr val="dk1"/>
                </a:solidFill>
                <a:latin typeface="Times New Roman"/>
                <a:ea typeface="Times New Roman"/>
                <a:cs typeface="Times New Roman"/>
                <a:sym typeface="Times New Roman"/>
              </a:rPr>
              <a:t>erformance keeps improving </a:t>
            </a:r>
            <a:endParaRPr dirty="0"/>
          </a:p>
        </p:txBody>
      </p:sp>
      <p:sp>
        <p:nvSpPr>
          <p:cNvPr id="528" name="Google Shape;528;p55"/>
          <p:cNvSpPr/>
          <p:nvPr/>
        </p:nvSpPr>
        <p:spPr>
          <a:xfrm>
            <a:off x="367992" y="3691054"/>
            <a:ext cx="7924800" cy="455612"/>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B050"/>
              </a:buClr>
              <a:buSzPts val="2400"/>
              <a:buFont typeface="Times New Roman"/>
              <a:buNone/>
            </a:pPr>
            <a:r>
              <a:rPr lang="en-US" sz="2400" b="0" i="0" u="sng" dirty="0" err="1">
                <a:solidFill>
                  <a:srgbClr val="00B050"/>
                </a:solidFill>
                <a:latin typeface="Times New Roman"/>
                <a:ea typeface="Times New Roman"/>
                <a:cs typeface="Times New Roman"/>
                <a:sym typeface="Times New Roman"/>
              </a:rPr>
              <a:t>www.cs.armstrong.edu</a:t>
            </a:r>
            <a:r>
              <a:rPr lang="en-US" sz="2400" b="0" i="0" u="sng" dirty="0">
                <a:solidFill>
                  <a:srgbClr val="00B050"/>
                </a:solidFill>
                <a:latin typeface="Times New Roman"/>
                <a:ea typeface="Times New Roman"/>
                <a:cs typeface="Times New Roman"/>
                <a:sym typeface="Times New Roman"/>
              </a:rPr>
              <a:t>/</a:t>
            </a:r>
            <a:r>
              <a:rPr lang="en-US" sz="2400" b="0" i="0" u="sng" dirty="0" err="1">
                <a:solidFill>
                  <a:srgbClr val="00B050"/>
                </a:solidFill>
                <a:latin typeface="Times New Roman"/>
                <a:ea typeface="Times New Roman"/>
                <a:cs typeface="Times New Roman"/>
                <a:sym typeface="Times New Roman"/>
              </a:rPr>
              <a:t>liang</a:t>
            </a:r>
            <a:r>
              <a:rPr lang="en-US" sz="2400" b="0" i="0" u="sng" dirty="0">
                <a:solidFill>
                  <a:srgbClr val="00B050"/>
                </a:solidFill>
                <a:latin typeface="Times New Roman"/>
                <a:ea typeface="Times New Roman"/>
                <a:cs typeface="Times New Roman"/>
                <a:sym typeface="Times New Roman"/>
              </a:rPr>
              <a:t>/</a:t>
            </a:r>
            <a:r>
              <a:rPr lang="en-US" sz="2400" b="0" i="0" u="sng" dirty="0" err="1">
                <a:solidFill>
                  <a:srgbClr val="00B050"/>
                </a:solidFill>
                <a:latin typeface="Times New Roman"/>
                <a:ea typeface="Times New Roman"/>
                <a:cs typeface="Times New Roman"/>
                <a:sym typeface="Times New Roman"/>
              </a:rPr>
              <a:t>JavaCharacteristics.pdf</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a:t>
            </a:fld>
            <a:endParaRPr/>
          </a:p>
        </p:txBody>
      </p:sp>
      <p:sp>
        <p:nvSpPr>
          <p:cNvPr id="125" name="Google Shape;125;p11"/>
          <p:cNvSpPr txBox="1"/>
          <p:nvPr/>
        </p:nvSpPr>
        <p:spPr>
          <a:xfrm>
            <a:off x="457200" y="23622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a:t>
            </a:r>
            <a:endParaRPr/>
          </a:p>
        </p:txBody>
      </p:sp>
      <p:sp>
        <p:nvSpPr>
          <p:cNvPr id="126" name="Google Shape;126;p11"/>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27" name="Google Shape;127;p11"/>
          <p:cNvSpPr txBox="1"/>
          <p:nvPr/>
        </p:nvSpPr>
        <p:spPr>
          <a:xfrm>
            <a:off x="1219200" y="3505200"/>
            <a:ext cx="71628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8" name="Google Shape;128;p11"/>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cxnSp>
        <p:nvCxnSpPr>
          <p:cNvPr id="129" name="Google Shape;129;p11"/>
          <p:cNvCxnSpPr/>
          <p:nvPr/>
        </p:nvCxnSpPr>
        <p:spPr>
          <a:xfrm flipH="1">
            <a:off x="3962400" y="3810000"/>
            <a:ext cx="1219200" cy="1371600"/>
          </a:xfrm>
          <a:prstGeom prst="straightConnector1">
            <a:avLst/>
          </a:prstGeom>
          <a:noFill/>
          <a:ln w="12700" cap="flat" cmpd="sng">
            <a:solidFill>
              <a:srgbClr val="FF0000"/>
            </a:solidFill>
            <a:prstDash val="solid"/>
            <a:miter lim="800000"/>
            <a:headEnd type="none" w="med" len="med"/>
            <a:tailEnd type="stealth" w="sm" len="sm"/>
          </a:ln>
        </p:spPr>
      </p:cxnSp>
      <p:sp>
        <p:nvSpPr>
          <p:cNvPr id="130" name="Google Shape;130;p11"/>
          <p:cNvSpPr/>
          <p:nvPr/>
        </p:nvSpPr>
        <p:spPr>
          <a:xfrm>
            <a:off x="6096000" y="5410200"/>
            <a:ext cx="2687637" cy="692150"/>
          </a:xfrm>
          <a:prstGeom prst="wedgeRoundRectCallout">
            <a:avLst>
              <a:gd name="adj1" fmla="val -15731"/>
              <a:gd name="adj2" fmla="val 8818"/>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a message to the console</a:t>
            </a:r>
            <a:endParaRPr/>
          </a:p>
        </p:txBody>
      </p:sp>
      <p:pic>
        <p:nvPicPr>
          <p:cNvPr id="131" name="Google Shape;131;p11"/>
          <p:cNvPicPr preferRelativeResize="0"/>
          <p:nvPr/>
        </p:nvPicPr>
        <p:blipFill rotWithShape="1">
          <a:blip r:embed="rId3">
            <a:alphaModFix/>
          </a:blip>
          <a:srcRect/>
          <a:stretch/>
        </p:blipFill>
        <p:spPr>
          <a:xfrm>
            <a:off x="2819400" y="5257800"/>
            <a:ext cx="2073275" cy="103663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1"/>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6</a:t>
            </a:fld>
            <a:endParaRPr/>
          </a:p>
        </p:txBody>
      </p:sp>
      <p:sp>
        <p:nvSpPr>
          <p:cNvPr id="137" name="Google Shape;137;p12"/>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Anatomy of a Java Program</a:t>
            </a:r>
            <a:endParaRPr/>
          </a:p>
        </p:txBody>
      </p:sp>
      <p:sp>
        <p:nvSpPr>
          <p:cNvPr id="138" name="Google Shape;138;p12"/>
          <p:cNvSpPr txBox="1">
            <a:spLocks noGrp="1"/>
          </p:cNvSpPr>
          <p:nvPr>
            <p:ph type="body" idx="1"/>
          </p:nvPr>
        </p:nvSpPr>
        <p:spPr>
          <a:xfrm>
            <a:off x="457200" y="1295400"/>
            <a:ext cx="8382000" cy="50292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Class name</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Main method</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Statements</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Statement terminator</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Reserved words</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Comments</a:t>
            </a:r>
            <a:endParaRPr dirty="0"/>
          </a:p>
          <a:p>
            <a:pPr marL="342900" lvl="0" indent="-342900" algn="l" rtl="0">
              <a:lnSpc>
                <a:spcPct val="100000"/>
              </a:lnSpc>
              <a:spcBef>
                <a:spcPts val="680"/>
              </a:spcBef>
              <a:spcAft>
                <a:spcPts val="0"/>
              </a:spcAft>
              <a:buClr>
                <a:schemeClr val="dk2"/>
              </a:buClr>
              <a:buSzPts val="2550"/>
              <a:buFont typeface="Arial"/>
              <a:buChar char="●"/>
            </a:pPr>
            <a:r>
              <a:rPr lang="en-US" sz="3400" b="0" i="0" u="none" dirty="0">
                <a:solidFill>
                  <a:schemeClr val="dk1"/>
                </a:solidFill>
                <a:latin typeface="Times New Roman"/>
                <a:ea typeface="Times New Roman"/>
                <a:cs typeface="Times New Roman"/>
                <a:sym typeface="Times New Roman"/>
              </a:rPr>
              <a:t>Blocks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7</a:t>
            </a:fld>
            <a:endParaRPr/>
          </a:p>
        </p:txBody>
      </p:sp>
      <p:sp>
        <p:nvSpPr>
          <p:cNvPr id="144" name="Google Shape;144;p13"/>
          <p:cNvSpPr txBox="1"/>
          <p:nvPr/>
        </p:nvSpPr>
        <p:spPr>
          <a:xfrm>
            <a:off x="381000" y="37338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0" i="0" u="none">
                <a:solidFill>
                  <a:schemeClr val="dk1"/>
                </a:solidFill>
                <a:latin typeface="Courier New"/>
                <a:ea typeface="Courier New"/>
                <a:cs typeface="Courier New"/>
                <a:sym typeface="Courier New"/>
              </a:rPr>
              <a:t>}</a:t>
            </a:r>
            <a:endParaRPr/>
          </a:p>
        </p:txBody>
      </p:sp>
      <p:sp>
        <p:nvSpPr>
          <p:cNvPr id="145" name="Google Shape;145;p13"/>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Class Name</a:t>
            </a:r>
            <a:endParaRPr/>
          </a:p>
        </p:txBody>
      </p:sp>
      <p:sp>
        <p:nvSpPr>
          <p:cNvPr id="146" name="Google Shape;146;p13"/>
          <p:cNvSpPr txBox="1"/>
          <p:nvPr/>
        </p:nvSpPr>
        <p:spPr>
          <a:xfrm>
            <a:off x="2819400" y="4114800"/>
            <a:ext cx="13716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47" name="Google Shape;147;p13"/>
          <p:cNvSpPr txBox="1">
            <a:spLocks noGrp="1"/>
          </p:cNvSpPr>
          <p:nvPr>
            <p:ph type="body" idx="1"/>
          </p:nvPr>
        </p:nvSpPr>
        <p:spPr>
          <a:xfrm>
            <a:off x="228600" y="1219200"/>
            <a:ext cx="8763000" cy="21336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Every Java program must have at least one class. Each class has a name. By convention, class names start with an uppercase letter. In this example, the class name is Welcome.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8</a:t>
            </a:fld>
            <a:endParaRPr/>
          </a:p>
        </p:txBody>
      </p:sp>
      <p:sp>
        <p:nvSpPr>
          <p:cNvPr id="153" name="Google Shape;153;p14"/>
          <p:cNvSpPr txBox="1"/>
          <p:nvPr/>
        </p:nvSpPr>
        <p:spPr>
          <a:xfrm>
            <a:off x="381000" y="37338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154" name="Google Shape;154;p14"/>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Main Method</a:t>
            </a:r>
            <a:endParaRPr/>
          </a:p>
        </p:txBody>
      </p:sp>
      <p:sp>
        <p:nvSpPr>
          <p:cNvPr id="155" name="Google Shape;155;p14"/>
          <p:cNvSpPr txBox="1"/>
          <p:nvPr/>
        </p:nvSpPr>
        <p:spPr>
          <a:xfrm>
            <a:off x="762000" y="4495800"/>
            <a:ext cx="7086600" cy="371475"/>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56" name="Google Shape;156;p14"/>
          <p:cNvSpPr txBox="1">
            <a:spLocks noGrp="1"/>
          </p:cNvSpPr>
          <p:nvPr>
            <p:ph type="body" idx="1"/>
          </p:nvPr>
        </p:nvSpPr>
        <p:spPr>
          <a:xfrm>
            <a:off x="228600" y="1219200"/>
            <a:ext cx="8763000" cy="21336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Line 2 defines the main method. In order to run a class, the class must contain a method named main. The program is executed from the main method.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9</a:t>
            </a:fld>
            <a:endParaRPr/>
          </a:p>
        </p:txBody>
      </p:sp>
      <p:sp>
        <p:nvSpPr>
          <p:cNvPr id="162" name="Google Shape;162;p15"/>
          <p:cNvSpPr txBox="1"/>
          <p:nvPr/>
        </p:nvSpPr>
        <p:spPr>
          <a:xfrm>
            <a:off x="381000" y="3733800"/>
            <a:ext cx="8305800" cy="2590800"/>
          </a:xfrm>
          <a:prstGeom prst="rect">
            <a:avLst/>
          </a:prstGeom>
          <a:noFill/>
          <a:ln w="9525" cap="flat" cmpd="sng">
            <a:solidFill>
              <a:schemeClr val="lt2"/>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This program prints Welcome to Java!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public class Welcome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public static void main(String[] args) {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System.out.println("Welcome to Java!");</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  }</a:t>
            </a:r>
            <a:endParaRPr/>
          </a:p>
          <a:p>
            <a:pPr marL="342900" marR="0" lvl="0" indent="-342900" algn="l" rtl="0">
              <a:lnSpc>
                <a:spcPct val="100000"/>
              </a:lnSpc>
              <a:spcBef>
                <a:spcPts val="0"/>
              </a:spcBef>
              <a:spcAft>
                <a:spcPts val="0"/>
              </a:spcAft>
              <a:buClr>
                <a:schemeClr val="dk1"/>
              </a:buClr>
              <a:buSzPts val="2400"/>
              <a:buFont typeface="Courier New"/>
              <a:buNone/>
            </a:pPr>
            <a:r>
              <a:rPr lang="en-US" sz="2400" b="1" i="0" u="none">
                <a:solidFill>
                  <a:schemeClr val="dk1"/>
                </a:solidFill>
                <a:latin typeface="Courier New"/>
                <a:ea typeface="Courier New"/>
                <a:cs typeface="Courier New"/>
                <a:sym typeface="Courier New"/>
              </a:rPr>
              <a:t>}</a:t>
            </a:r>
            <a:endParaRPr/>
          </a:p>
        </p:txBody>
      </p:sp>
      <p:sp>
        <p:nvSpPr>
          <p:cNvPr id="163" name="Google Shape;163;p15"/>
          <p:cNvSpPr txBox="1">
            <a:spLocks noGrp="1"/>
          </p:cNvSpPr>
          <p:nvPr>
            <p:ph type="title"/>
          </p:nvPr>
        </p:nvSpPr>
        <p:spPr>
          <a:xfrm>
            <a:off x="685800" y="3810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700"/>
              <a:buFont typeface="Times New Roman"/>
              <a:buNone/>
            </a:pPr>
            <a:r>
              <a:rPr lang="en-US" sz="4700" b="0" i="0" u="none">
                <a:solidFill>
                  <a:schemeClr val="dk2"/>
                </a:solidFill>
                <a:latin typeface="Times New Roman"/>
                <a:ea typeface="Times New Roman"/>
                <a:cs typeface="Times New Roman"/>
                <a:sym typeface="Times New Roman"/>
              </a:rPr>
              <a:t>Statement</a:t>
            </a:r>
            <a:endParaRPr/>
          </a:p>
        </p:txBody>
      </p:sp>
      <p:sp>
        <p:nvSpPr>
          <p:cNvPr id="164" name="Google Shape;164;p15"/>
          <p:cNvSpPr txBox="1"/>
          <p:nvPr/>
        </p:nvSpPr>
        <p:spPr>
          <a:xfrm>
            <a:off x="1143000" y="4953000"/>
            <a:ext cx="7239000" cy="304800"/>
          </a:xfrm>
          <a:prstGeom prst="rect">
            <a:avLst/>
          </a:prstGeom>
          <a:solidFill>
            <a:schemeClr val="accent1">
              <a:alpha val="44705"/>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65" name="Google Shape;165;p15"/>
          <p:cNvSpPr txBox="1">
            <a:spLocks noGrp="1"/>
          </p:cNvSpPr>
          <p:nvPr>
            <p:ph type="body" idx="1"/>
          </p:nvPr>
        </p:nvSpPr>
        <p:spPr>
          <a:xfrm>
            <a:off x="381000" y="1066800"/>
            <a:ext cx="8382000" cy="18288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A statement represents an action or a sequence of actions. The statement </a:t>
            </a:r>
            <a:r>
              <a:rPr lang="en-US" sz="2800" b="0" i="0" u="none" dirty="0" err="1">
                <a:solidFill>
                  <a:schemeClr val="dk1"/>
                </a:solidFill>
                <a:latin typeface="Times New Roman"/>
                <a:ea typeface="Times New Roman"/>
                <a:cs typeface="Times New Roman"/>
                <a:sym typeface="Times New Roman"/>
              </a:rPr>
              <a:t>System.out.println</a:t>
            </a:r>
            <a:r>
              <a:rPr lang="en-US" sz="2800" b="0" i="0" u="none" dirty="0">
                <a:solidFill>
                  <a:schemeClr val="dk1"/>
                </a:solidFill>
                <a:latin typeface="Times New Roman"/>
                <a:ea typeface="Times New Roman"/>
                <a:cs typeface="Times New Roman"/>
                <a:sym typeface="Times New Roman"/>
              </a:rPr>
              <a:t>("Welcome to Java!") in the program is a statement to display the greeting "Welcome to Java!“.</a:t>
            </a:r>
            <a:endParaRPr dirty="0"/>
          </a:p>
        </p:txBody>
      </p:sp>
    </p:spTree>
  </p:cSld>
  <p:clrMapOvr>
    <a:masterClrMapping/>
  </p:clrMapOvr>
</p:sld>
</file>

<file path=ppt/theme/theme1.xml><?xml version="1.0" encoding="utf-8"?>
<a:theme xmlns:a="http://schemas.openxmlformats.org/drawingml/2006/main" name="2_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2157</Words>
  <Application>Microsoft Macintosh PowerPoint</Application>
  <PresentationFormat>On-screen Show (4:3)</PresentationFormat>
  <Paragraphs>318</Paragraphs>
  <Slides>46</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Times New Roman</vt:lpstr>
      <vt:lpstr>Courier</vt:lpstr>
      <vt:lpstr>Book Antiqua</vt:lpstr>
      <vt:lpstr>Arial</vt:lpstr>
      <vt:lpstr>Courier New</vt:lpstr>
      <vt:lpstr>Kaushan Script</vt:lpstr>
      <vt:lpstr>2_International</vt:lpstr>
      <vt:lpstr>Introduction to Computers, Programs, and Java</vt:lpstr>
      <vt:lpstr>Welcome: a first Java program </vt:lpstr>
      <vt:lpstr>Trace a Program Execution</vt:lpstr>
      <vt:lpstr>Trace a Program Execution</vt:lpstr>
      <vt:lpstr>Trace a Program Execution</vt:lpstr>
      <vt:lpstr>Anatomy of a Java Program</vt:lpstr>
      <vt:lpstr>Class Name</vt:lpstr>
      <vt:lpstr>Main Method</vt:lpstr>
      <vt:lpstr>Statement</vt:lpstr>
      <vt:lpstr>Statement Terminator</vt:lpstr>
      <vt:lpstr>Reserved words</vt:lpstr>
      <vt:lpstr>Blocks</vt:lpstr>
      <vt:lpstr>Special Symbols</vt:lpstr>
      <vt:lpstr>{  … }</vt:lpstr>
      <vt:lpstr>(  …  )</vt:lpstr>
      <vt:lpstr>;</vt:lpstr>
      <vt:lpstr>// …</vt:lpstr>
      <vt:lpstr>" … "</vt:lpstr>
      <vt:lpstr>Programming Style and Documentation</vt:lpstr>
      <vt:lpstr>Appropriate Comments</vt:lpstr>
      <vt:lpstr>Naming Conventions</vt:lpstr>
      <vt:lpstr>Proper Indentation and Spacing</vt:lpstr>
      <vt:lpstr>Block Styles</vt:lpstr>
      <vt:lpstr>Programming Errors</vt:lpstr>
      <vt:lpstr>Syntax Errors</vt:lpstr>
      <vt:lpstr>Runtime Errors</vt:lpstr>
      <vt:lpstr>Logic Errors</vt:lpstr>
      <vt:lpstr>Implicit Import and Explicit Import</vt:lpstr>
      <vt:lpstr>What is a Computer?</vt:lpstr>
      <vt:lpstr>CPU</vt:lpstr>
      <vt:lpstr>Memory</vt:lpstr>
      <vt:lpstr>How Data is Stored?</vt:lpstr>
      <vt:lpstr>Storage Devices</vt:lpstr>
      <vt:lpstr>Output Devices: Monitor</vt:lpstr>
      <vt:lpstr>Communication Devices</vt:lpstr>
      <vt:lpstr>Programs</vt:lpstr>
      <vt:lpstr>Programming Languages</vt:lpstr>
      <vt:lpstr>Programming Languages</vt:lpstr>
      <vt:lpstr>Programming Languages</vt:lpstr>
      <vt:lpstr>Popular High-Level Languages</vt:lpstr>
      <vt:lpstr>Interpreting/Compiling Source Code</vt:lpstr>
      <vt:lpstr>Creating, Compiling, and Running Programs</vt:lpstr>
      <vt:lpstr>Compiling Java Source Code</vt:lpstr>
      <vt:lpstr>Operating Systems</vt:lpstr>
      <vt:lpstr>Why Java?</vt:lpstr>
      <vt:lpstr>Characteristics of Java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Computers, Programs, and Java</dc:title>
  <cp:lastModifiedBy>Microsoft Office User</cp:lastModifiedBy>
  <cp:revision>15</cp:revision>
  <dcterms:modified xsi:type="dcterms:W3CDTF">2019-08-20T15:42:58Z</dcterms:modified>
</cp:coreProperties>
</file>