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9" r:id="rId9"/>
    <p:sldId id="284" r:id="rId10"/>
    <p:sldId id="285" r:id="rId11"/>
    <p:sldId id="274" r:id="rId12"/>
    <p:sldId id="276" r:id="rId13"/>
  </p:sldIdLst>
  <p:sldSz cx="9144000" cy="6858000" type="screen4x3"/>
  <p:notesSz cx="6858000" cy="9144000"/>
  <p:embeddedFontLst>
    <p:embeddedFont>
      <p:font typeface="Book Antiqua" panose="02040602050305030304" pitchFamily="18" charset="0"/>
      <p:regular r:id="rId15"/>
      <p:bold r:id="rId16"/>
      <p:italic r:id="rId17"/>
      <p:boldItalic r:id="rId18"/>
    </p:embeddedFont>
    <p:embeddedFont>
      <p:font typeface="Kaushan Script" panose="03060602040705080205" pitchFamily="66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F128C0-98CF-48D4-B7BD-9B3F00A0977B}">
  <a:tblStyle styleId="{E5F128C0-98CF-48D4-B7BD-9B3F00A097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9DB2114-D7E1-4C3F-B00A-8E9E04FD27D7}" styleName="Table_1">
    <a:wholeTbl>
      <a:tcTxStyle b="off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left>
            <a:ln w="9525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BABABA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</a:tcBdr>
      </a:tcStyle>
    </a:lastCol>
    <a:firstCol>
      <a:tcTxStyle b="on" i="off"/>
      <a:tcStyle>
        <a:tcBdr>
          <a:right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firstCol>
    <a:lastRow>
      <a:tcTxStyle b="on" i="off"/>
      <a:tcStyle>
        <a:tcBdr>
          <a:top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eCell>
    <a:swCell>
      <a:tcTxStyle/>
      <a:tcStyle>
        <a:tcBdr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swCell>
    <a:firstRow>
      <a:tcTxStyle b="on" i="off"/>
      <a:tcStyle>
        <a:tcBdr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/>
    <p:restoredTop sz="93599"/>
  </p:normalViewPr>
  <p:slideViewPr>
    <p:cSldViewPr snapToGrid="0">
      <p:cViewPr varScale="1">
        <p:scale>
          <a:sx n="85" d="100"/>
          <a:sy n="85" d="100"/>
        </p:scale>
        <p:origin x="456" y="184"/>
      </p:cViewPr>
      <p:guideLst>
        <p:guide orient="horz" pos="1296"/>
        <p:guide pos="5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0" rIns="1905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 b="0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000" b="0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2150"/>
            <a:ext cx="4559300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2150"/>
            <a:ext cx="4556125" cy="3416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1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2"/>
          <p:cNvSpPr txBox="1">
            <a:spLocks noGrp="1"/>
          </p:cNvSpPr>
          <p:nvPr>
            <p:ph type="body" idx="1"/>
          </p:nvPr>
        </p:nvSpPr>
        <p:spPr>
          <a:xfrm rot="5400000">
            <a:off x="2514600" y="-17145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12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title"/>
          </p:nvPr>
        </p:nvSpPr>
        <p:spPr>
          <a:xfrm rot="5400000">
            <a:off x="4743450" y="205740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3"/>
          <p:cNvSpPr txBox="1">
            <a:spLocks noGrp="1"/>
          </p:cNvSpPr>
          <p:nvPr>
            <p:ph type="body" idx="1"/>
          </p:nvPr>
        </p:nvSpPr>
        <p:spPr>
          <a:xfrm rot="5400000">
            <a:off x="781050" y="19050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1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"/>
          <p:cNvSpPr txBox="1">
            <a:spLocks noGrp="1"/>
          </p:cNvSpPr>
          <p:nvPr>
            <p:ph type="body" idx="3"/>
          </p:nvPr>
        </p:nvSpPr>
        <p:spPr>
          <a:xfrm>
            <a:off x="685800" y="37909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"/>
          <p:cNvSpPr txBox="1">
            <a:spLocks noGrp="1"/>
          </p:cNvSpPr>
          <p:nvPr>
            <p:ph type="body" idx="4"/>
          </p:nvPr>
        </p:nvSpPr>
        <p:spPr>
          <a:xfrm>
            <a:off x="4648200" y="379095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4"/>
          <p:cNvGrpSpPr/>
          <p:nvPr/>
        </p:nvGrpSpPr>
        <p:grpSpPr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58" name="Google Shape;58;p4"/>
            <p:cNvSpPr/>
            <p:nvPr/>
          </p:nvSpPr>
          <p:spPr>
            <a:xfrm>
              <a:off x="0" y="2112"/>
              <a:ext cx="5759" cy="220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59" name="Google Shape;59;p4"/>
            <p:cNvGrpSpPr/>
            <p:nvPr/>
          </p:nvGrpSpPr>
          <p:grpSpPr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60" name="Google Shape;60;p4"/>
              <p:cNvSpPr/>
              <p:nvPr/>
            </p:nvSpPr>
            <p:spPr>
              <a:xfrm>
                <a:off x="0" y="1872"/>
                <a:ext cx="5759" cy="240"/>
              </a:xfrm>
              <a:prstGeom prst="rect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hlink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61" name="Google Shape;61;p4"/>
              <p:cNvGrpSpPr/>
              <p:nvPr/>
            </p:nvGrpSpPr>
            <p:grpSpPr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62" name="Google Shape;62;p4"/>
                <p:cNvSpPr/>
                <p:nvPr/>
              </p:nvSpPr>
              <p:spPr>
                <a:xfrm>
                  <a:off x="2289" y="127"/>
                  <a:ext cx="1440" cy="1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0" h="1770" extrusionOk="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>
                  <a:gsLst>
                    <a:gs pos="0">
                      <a:schemeClr val="lt2"/>
                    </a:gs>
                    <a:gs pos="100000">
                      <a:schemeClr val="lt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cxnSp>
              <p:nvCxnSpPr>
                <p:cNvPr id="63" name="Google Shape;63;p4"/>
                <p:cNvCxnSpPr/>
                <p:nvPr/>
              </p:nvCxnSpPr>
              <p:spPr>
                <a:xfrm rot="10800000" flipH="1">
                  <a:off x="2324" y="1620"/>
                  <a:ext cx="143" cy="258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4" name="Google Shape;64;p4"/>
                <p:cNvCxnSpPr/>
                <p:nvPr/>
              </p:nvCxnSpPr>
              <p:spPr>
                <a:xfrm rot="10800000" flipH="1">
                  <a:off x="3119" y="243"/>
                  <a:ext cx="50" cy="99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65" name="Google Shape;65;p4"/>
                <p:cNvCxnSpPr/>
                <p:nvPr/>
              </p:nvCxnSpPr>
              <p:spPr>
                <a:xfrm rot="10800000" flipH="1">
                  <a:off x="3203" y="72"/>
                  <a:ext cx="50" cy="99"/>
                </a:xfrm>
                <a:prstGeom prst="straightConnector1">
                  <a:avLst/>
                </a:prstGeom>
                <a:noFill/>
                <a:ln w="2540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sp>
              <p:nvSpPr>
                <p:cNvPr id="66" name="Google Shape;66;p4"/>
                <p:cNvSpPr/>
                <p:nvPr/>
              </p:nvSpPr>
              <p:spPr>
                <a:xfrm>
                  <a:off x="2483" y="1903"/>
                  <a:ext cx="841" cy="1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1" h="153" extrusionOk="0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>
                  <a:gsLst>
                    <a:gs pos="0">
                      <a:schemeClr val="lt1"/>
                    </a:gs>
                    <a:gs pos="100000">
                      <a:schemeClr val="lt2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  <p:sp>
            <p:nvSpPr>
              <p:cNvPr id="67" name="Google Shape;67;p4"/>
              <p:cNvSpPr/>
              <p:nvPr/>
            </p:nvSpPr>
            <p:spPr>
              <a:xfrm>
                <a:off x="2071" y="250"/>
                <a:ext cx="1497" cy="1494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68" name="Google Shape;68;p4"/>
              <p:cNvGrpSpPr/>
              <p:nvPr/>
            </p:nvGrpSpPr>
            <p:grpSpPr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69" name="Google Shape;69;p4"/>
                <p:cNvSpPr/>
                <p:nvPr/>
              </p:nvSpPr>
              <p:spPr>
                <a:xfrm>
                  <a:off x="2268" y="812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7" extrusionOk="0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0" name="Google Shape;70;p4"/>
                <p:cNvSpPr/>
                <p:nvPr/>
              </p:nvSpPr>
              <p:spPr>
                <a:xfrm>
                  <a:off x="2292" y="843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1" name="Google Shape;71;p4"/>
                <p:cNvSpPr/>
                <p:nvPr/>
              </p:nvSpPr>
              <p:spPr>
                <a:xfrm>
                  <a:off x="2372" y="802"/>
                  <a:ext cx="51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" h="48" extrusionOk="0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2" name="Google Shape;72;p4"/>
                <p:cNvSpPr/>
                <p:nvPr/>
              </p:nvSpPr>
              <p:spPr>
                <a:xfrm>
                  <a:off x="2071" y="840"/>
                  <a:ext cx="451" cy="58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1" h="587" extrusionOk="0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3" name="Google Shape;73;p4"/>
                <p:cNvSpPr/>
                <p:nvPr/>
              </p:nvSpPr>
              <p:spPr>
                <a:xfrm>
                  <a:off x="3112" y="987"/>
                  <a:ext cx="17" cy="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8" extrusionOk="0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4" name="Google Shape;74;p4"/>
                <p:cNvSpPr/>
                <p:nvPr/>
              </p:nvSpPr>
              <p:spPr>
                <a:xfrm>
                  <a:off x="3027" y="1109"/>
                  <a:ext cx="68" cy="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97" extrusionOk="0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5" name="Google Shape;75;p4"/>
                <p:cNvSpPr/>
                <p:nvPr/>
              </p:nvSpPr>
              <p:spPr>
                <a:xfrm>
                  <a:off x="3162" y="1146"/>
                  <a:ext cx="117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7" h="94" extrusionOk="0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6" name="Google Shape;76;p4"/>
                <p:cNvSpPr/>
                <p:nvPr/>
              </p:nvSpPr>
              <p:spPr>
                <a:xfrm>
                  <a:off x="3384" y="1337"/>
                  <a:ext cx="79" cy="1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101" extrusionOk="0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7" name="Google Shape;77;p4"/>
                <p:cNvSpPr/>
                <p:nvPr/>
              </p:nvSpPr>
              <p:spPr>
                <a:xfrm>
                  <a:off x="2211" y="651"/>
                  <a:ext cx="39" cy="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" h="66" extrusionOk="0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8" name="Google Shape;78;p4"/>
                <p:cNvSpPr/>
                <p:nvPr/>
              </p:nvSpPr>
              <p:spPr>
                <a:xfrm>
                  <a:off x="2198" y="673"/>
                  <a:ext cx="21" cy="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" h="24" extrusionOk="0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79" name="Google Shape;79;p4"/>
                <p:cNvSpPr/>
                <p:nvPr/>
              </p:nvSpPr>
              <p:spPr>
                <a:xfrm>
                  <a:off x="2167" y="634"/>
                  <a:ext cx="256" cy="2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6" h="216" extrusionOk="0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0" name="Google Shape;80;p4"/>
                <p:cNvSpPr/>
                <p:nvPr/>
              </p:nvSpPr>
              <p:spPr>
                <a:xfrm>
                  <a:off x="2276" y="406"/>
                  <a:ext cx="1089" cy="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9" h="769" extrusionOk="0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1" name="Google Shape;81;p4"/>
                <p:cNvSpPr/>
                <p:nvPr/>
              </p:nvSpPr>
              <p:spPr>
                <a:xfrm>
                  <a:off x="3135" y="720"/>
                  <a:ext cx="94" cy="1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" h="157" extrusionOk="0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2" name="Google Shape;82;p4"/>
                <p:cNvSpPr/>
                <p:nvPr/>
              </p:nvSpPr>
              <p:spPr>
                <a:xfrm>
                  <a:off x="2780" y="1139"/>
                  <a:ext cx="19" cy="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36" extrusionOk="0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3" name="Google Shape;83;p4"/>
                <p:cNvSpPr/>
                <p:nvPr/>
              </p:nvSpPr>
              <p:spPr>
                <a:xfrm>
                  <a:off x="2923" y="1177"/>
                  <a:ext cx="220" cy="9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" h="94" extrusionOk="0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4" name="Google Shape;84;p4"/>
                <p:cNvSpPr/>
                <p:nvPr/>
              </p:nvSpPr>
              <p:spPr>
                <a:xfrm>
                  <a:off x="3098" y="1255"/>
                  <a:ext cx="236" cy="2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6" h="221" extrusionOk="0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5" name="Google Shape;85;p4"/>
                <p:cNvSpPr/>
                <p:nvPr/>
              </p:nvSpPr>
              <p:spPr>
                <a:xfrm>
                  <a:off x="3286" y="1488"/>
                  <a:ext cx="18" cy="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" h="27" extrusionOk="0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86" name="Google Shape;86;p4"/>
                <p:cNvSpPr/>
                <p:nvPr/>
              </p:nvSpPr>
              <p:spPr>
                <a:xfrm>
                  <a:off x="2463" y="1235"/>
                  <a:ext cx="26" cy="1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" h="106" extrusionOk="0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87" name="Google Shape;87;p4"/>
          <p:cNvSpPr txBox="1">
            <a:spLocks noGrp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"/>
          <p:cNvSpPr txBox="1"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ft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sldNum" idx="12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648200" y="165735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7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8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8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8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9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Times New Roman"/>
              <a:buChar char="–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1" name="Google Shape;121;p1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Font typeface="Times New Roman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SzPts val="1000"/>
              <a:buFont typeface="Times New Roman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0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1" name="Google Shape;11;p1"/>
            <p:cNvSpPr/>
            <p:nvPr/>
          </p:nvSpPr>
          <p:spPr>
            <a:xfrm>
              <a:off x="0" y="4080"/>
              <a:ext cx="5752" cy="232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2" name="Google Shape;12;p1"/>
            <p:cNvGrpSpPr/>
            <p:nvPr/>
          </p:nvGrpSpPr>
          <p:grpSpPr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3" name="Google Shape;13;p1"/>
              <p:cNvSpPr/>
              <p:nvPr/>
            </p:nvSpPr>
            <p:spPr>
              <a:xfrm>
                <a:off x="4614" y="2790"/>
                <a:ext cx="1034" cy="1273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1273" extrusionOk="0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>
                <a:gsLst>
                  <a:gs pos="0">
                    <a:schemeClr val="lt2"/>
                  </a:gs>
                  <a:gs pos="100000">
                    <a:schemeClr val="lt1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cxnSp>
            <p:nvCxnSpPr>
              <p:cNvPr id="14" name="Google Shape;14;p1"/>
              <p:cNvCxnSpPr/>
              <p:nvPr/>
            </p:nvCxnSpPr>
            <p:spPr>
              <a:xfrm rot="10800000" flipH="1">
                <a:off x="4639" y="3863"/>
                <a:ext cx="103" cy="186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5" name="Google Shape;15;p1"/>
              <p:cNvCxnSpPr/>
              <p:nvPr/>
            </p:nvCxnSpPr>
            <p:spPr>
              <a:xfrm rot="10800000" flipH="1">
                <a:off x="5210" y="2874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16" name="Google Shape;16;p1"/>
              <p:cNvCxnSpPr/>
              <p:nvPr/>
            </p:nvCxnSpPr>
            <p:spPr>
              <a:xfrm rot="10800000" flipH="1">
                <a:off x="5270" y="2751"/>
                <a:ext cx="36" cy="71"/>
              </a:xfrm>
              <a:prstGeom prst="straightConnector1">
                <a:avLst/>
              </a:prstGeom>
              <a:noFill/>
              <a:ln w="25400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17" name="Google Shape;17;p1"/>
              <p:cNvSpPr/>
              <p:nvPr/>
            </p:nvSpPr>
            <p:spPr>
              <a:xfrm>
                <a:off x="4753" y="4067"/>
                <a:ext cx="604" cy="110"/>
              </a:xfrm>
              <a:custGeom>
                <a:avLst/>
                <a:gdLst/>
                <a:ahLst/>
                <a:cxnLst/>
                <a:rect l="l" t="t" r="r" b="b"/>
                <a:pathLst>
                  <a:path w="604" h="110" extrusionOk="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4458" y="2879"/>
                <a:ext cx="1074" cy="1073"/>
              </a:xfrm>
              <a:prstGeom prst="ellipse">
                <a:avLst/>
              </a:prstGeom>
              <a:gradFill>
                <a:gsLst>
                  <a:gs pos="0">
                    <a:schemeClr val="lt1"/>
                  </a:gs>
                  <a:gs pos="100000">
                    <a:schemeClr val="lt2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grpSp>
            <p:nvGrpSpPr>
              <p:cNvPr id="19" name="Google Shape;19;p1"/>
              <p:cNvGrpSpPr/>
              <p:nvPr/>
            </p:nvGrpSpPr>
            <p:grpSpPr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20" name="Google Shape;20;p1"/>
                <p:cNvSpPr/>
                <p:nvPr/>
              </p:nvSpPr>
              <p:spPr>
                <a:xfrm>
                  <a:off x="4599" y="3283"/>
                  <a:ext cx="1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17" extrusionOk="0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1" name="Google Shape;21;p1"/>
                <p:cNvSpPr/>
                <p:nvPr/>
              </p:nvSpPr>
              <p:spPr>
                <a:xfrm>
                  <a:off x="4616" y="3305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2" name="Google Shape;22;p1"/>
                <p:cNvSpPr/>
                <p:nvPr/>
              </p:nvSpPr>
              <p:spPr>
                <a:xfrm>
                  <a:off x="4674" y="3275"/>
                  <a:ext cx="37" cy="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" h="35" extrusionOk="0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3" name="Google Shape;23;p1"/>
                <p:cNvSpPr/>
                <p:nvPr/>
              </p:nvSpPr>
              <p:spPr>
                <a:xfrm>
                  <a:off x="4458" y="3303"/>
                  <a:ext cx="324" cy="4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4" h="422" extrusionOk="0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4" name="Google Shape;24;p1"/>
                <p:cNvSpPr/>
                <p:nvPr/>
              </p:nvSpPr>
              <p:spPr>
                <a:xfrm>
                  <a:off x="5205" y="3408"/>
                  <a:ext cx="17" cy="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1" extrusionOk="0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5" name="Google Shape;25;p1"/>
                <p:cNvSpPr/>
                <p:nvPr/>
              </p:nvSpPr>
              <p:spPr>
                <a:xfrm>
                  <a:off x="5144" y="3496"/>
                  <a:ext cx="49" cy="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" h="70" extrusionOk="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6" name="Google Shape;26;p1"/>
                <p:cNvSpPr/>
                <p:nvPr/>
              </p:nvSpPr>
              <p:spPr>
                <a:xfrm>
                  <a:off x="5241" y="3523"/>
                  <a:ext cx="84" cy="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" h="67" extrusionOk="0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5400" y="3660"/>
                  <a:ext cx="57" cy="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7" h="73" extrusionOk="0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>
                  <a:off x="4558" y="3167"/>
                  <a:ext cx="29" cy="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" h="48" extrusionOk="0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29" name="Google Shape;29;p1"/>
                <p:cNvSpPr/>
                <p:nvPr/>
              </p:nvSpPr>
              <p:spPr>
                <a:xfrm>
                  <a:off x="4549" y="3183"/>
                  <a:ext cx="17" cy="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17" extrusionOk="0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0" name="Google Shape;30;p1"/>
                <p:cNvSpPr/>
                <p:nvPr/>
              </p:nvSpPr>
              <p:spPr>
                <a:xfrm>
                  <a:off x="4527" y="3155"/>
                  <a:ext cx="184" cy="1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" h="155" extrusionOk="0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1" name="Google Shape;31;p1"/>
                <p:cNvSpPr/>
                <p:nvPr/>
              </p:nvSpPr>
              <p:spPr>
                <a:xfrm>
                  <a:off x="4605" y="2991"/>
                  <a:ext cx="782" cy="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2" h="553" extrusionOk="0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2" name="Google Shape;32;p1"/>
                <p:cNvSpPr/>
                <p:nvPr/>
              </p:nvSpPr>
              <p:spPr>
                <a:xfrm>
                  <a:off x="5221" y="3217"/>
                  <a:ext cx="68" cy="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8" h="113" extrusionOk="0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3" name="Google Shape;33;p1"/>
                <p:cNvSpPr/>
                <p:nvPr/>
              </p:nvSpPr>
              <p:spPr>
                <a:xfrm>
                  <a:off x="4967" y="3518"/>
                  <a:ext cx="17" cy="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6" extrusionOk="0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4" name="Google Shape;34;p1"/>
                <p:cNvSpPr/>
                <p:nvPr/>
              </p:nvSpPr>
              <p:spPr>
                <a:xfrm>
                  <a:off x="5069" y="3545"/>
                  <a:ext cx="158" cy="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" h="68" extrusionOk="0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5" name="Google Shape;35;p1"/>
                <p:cNvSpPr/>
                <p:nvPr/>
              </p:nvSpPr>
              <p:spPr>
                <a:xfrm>
                  <a:off x="5195" y="3601"/>
                  <a:ext cx="169" cy="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" h="159" extrusionOk="0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6" name="Google Shape;36;p1"/>
                <p:cNvSpPr/>
                <p:nvPr/>
              </p:nvSpPr>
              <p:spPr>
                <a:xfrm>
                  <a:off x="5330" y="3768"/>
                  <a:ext cx="17" cy="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" h="20" extrusionOk="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  <p:sp>
              <p:nvSpPr>
                <p:cNvPr id="37" name="Google Shape;37;p1"/>
                <p:cNvSpPr/>
                <p:nvPr/>
              </p:nvSpPr>
              <p:spPr>
                <a:xfrm>
                  <a:off x="4739" y="3587"/>
                  <a:ext cx="19" cy="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" h="76" extrusionOk="0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2400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endParaRPr>
                </a:p>
              </p:txBody>
            </p:sp>
          </p:grpSp>
        </p:grpSp>
      </p:grpSp>
      <p:sp>
        <p:nvSpPr>
          <p:cNvPr id="38" name="Google Shape;38;p1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Google Shape;39;p1"/>
          <p:cNvSpPr txBox="1">
            <a:spLocks noGrp="1"/>
          </p:cNvSpPr>
          <p:nvPr>
            <p:ph type="body" idx="1"/>
          </p:nvPr>
        </p:nvSpPr>
        <p:spPr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Google Shape;40;p1"/>
          <p:cNvSpPr txBox="1">
            <a:spLocks noGrp="1"/>
          </p:cNvSpPr>
          <p:nvPr>
            <p:ph type="dt" idx="10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Google Shape;41;p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2" name="Google Shape;42;p1"/>
          <p:cNvSpPr/>
          <p:nvPr/>
        </p:nvSpPr>
        <p:spPr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Liang, Introduction to Java Programming, Tenth Edition, (c) 2013 Pearson Education, Inc. All rights reserved. 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s.armstrong.edu/liang/intro11e/html/BubbleSort.html" TargetMode="External"/><Relationship Id="rId4" Type="http://schemas.openxmlformats.org/officeDocument/2006/relationships/hyperlink" Target="http://html/BubbleSort.b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14"/>
          <p:cNvSpPr txBox="1">
            <a:spLocks noGrp="1"/>
          </p:cNvSpPr>
          <p:nvPr>
            <p:ph type="title"/>
          </p:nvPr>
        </p:nvSpPr>
        <p:spPr>
          <a:xfrm>
            <a:off x="654050" y="587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Chapter 9 </a:t>
            </a:r>
            <a:br>
              <a:rPr lang="en-US"/>
            </a:br>
            <a:r>
              <a:rPr lang="en-US"/>
              <a:t>Searching and Sorting</a:t>
            </a:r>
            <a:endParaRPr/>
          </a:p>
        </p:txBody>
      </p:sp>
      <p:sp>
        <p:nvSpPr>
          <p:cNvPr id="146" name="Google Shape;146;p14"/>
          <p:cNvSpPr/>
          <p:nvPr/>
        </p:nvSpPr>
        <p:spPr>
          <a:xfrm>
            <a:off x="2181225" y="2057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14"/>
          <p:cNvSpPr txBox="1"/>
          <p:nvPr/>
        </p:nvSpPr>
        <p:spPr>
          <a:xfrm>
            <a:off x="765838" y="2612575"/>
            <a:ext cx="7924800" cy="24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CS1: Java Programming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Colorado State University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0070C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Original slides by Daniel Liang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Modified slides by Kris Brown,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Wim Bohm and Ben Say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70C0"/>
                </a:solidFill>
                <a:latin typeface="Times New Roman"/>
                <a:sym typeface="Times New Roman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A465-77FE-5846-A7EA-C4D22D7C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EE204-BABE-8349-93C3-5081FAA5DF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minimal element in the array and put it in it’s right location.</a:t>
            </a:r>
          </a:p>
          <a:p>
            <a:endParaRPr lang="en-US" dirty="0"/>
          </a:p>
          <a:p>
            <a:r>
              <a:rPr lang="en-US" dirty="0"/>
              <a:t>Then selection sort the rest of the array.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829DF-613E-5B4E-ADD0-7D467D6496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73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4" name="Google Shape;334;p32"/>
          <p:cNvSpPr txBox="1">
            <a:spLocks noGrp="1"/>
          </p:cNvSpPr>
          <p:nvPr>
            <p:ph type="title"/>
          </p:nvPr>
        </p:nvSpPr>
        <p:spPr>
          <a:xfrm>
            <a:off x="962025" y="3371800"/>
            <a:ext cx="2111375" cy="41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Expand</a:t>
            </a:r>
            <a:endParaRPr u="sng" dirty="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335" name="Google Shape;335;p32"/>
          <p:cNvSpPr/>
          <p:nvPr/>
        </p:nvSpPr>
        <p:spPr>
          <a:xfrm>
            <a:off x="155575" y="779480"/>
            <a:ext cx="9144000" cy="257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(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&lt;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listSize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++) {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select the smallest element in list[i..listSize-1];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swap the smallest with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], if necessary;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//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in its correct position.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// The next iteration apply on list[i..listSize-1]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 dirty="0"/>
          </a:p>
        </p:txBody>
      </p:sp>
      <p:sp>
        <p:nvSpPr>
          <p:cNvPr id="336" name="Google Shape;336;p32"/>
          <p:cNvSpPr/>
          <p:nvPr/>
        </p:nvSpPr>
        <p:spPr>
          <a:xfrm>
            <a:off x="385763" y="1265708"/>
            <a:ext cx="5799137" cy="268287"/>
          </a:xfrm>
          <a:prstGeom prst="rect">
            <a:avLst/>
          </a:prstGeom>
          <a:solidFill>
            <a:schemeClr val="accent1">
              <a:alpha val="26666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225D3E7-B9BA-B24C-A733-A12E6C587CE8}"/>
              </a:ext>
            </a:extLst>
          </p:cNvPr>
          <p:cNvGrpSpPr/>
          <p:nvPr/>
        </p:nvGrpSpPr>
        <p:grpSpPr>
          <a:xfrm>
            <a:off x="193675" y="3924963"/>
            <a:ext cx="5261100" cy="2573400"/>
            <a:chOff x="193675" y="3924963"/>
            <a:chExt cx="5261100" cy="2573400"/>
          </a:xfrm>
        </p:grpSpPr>
        <p:sp>
          <p:nvSpPr>
            <p:cNvPr id="331" name="Google Shape;331;p32"/>
            <p:cNvSpPr/>
            <p:nvPr/>
          </p:nvSpPr>
          <p:spPr>
            <a:xfrm>
              <a:off x="693738" y="5238053"/>
              <a:ext cx="3297237" cy="230187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501650" y="4047428"/>
              <a:ext cx="3297238" cy="230187"/>
            </a:xfrm>
            <a:prstGeom prst="rect">
              <a:avLst/>
            </a:prstGeom>
            <a:solidFill>
              <a:schemeClr val="accent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193675" y="3924963"/>
              <a:ext cx="5261100" cy="257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2075" tIns="46025" rIns="92075" bIns="46025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double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currentMin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= list[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];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int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currentMinIndex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=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;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for (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int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j = i+1; j &lt;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list.length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;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j++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) {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if (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currentMin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&gt; list[j]) {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currentMin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= list[j];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  </a:t>
              </a:r>
              <a:r>
                <a:rPr lang="en-US" sz="2000" dirty="0" err="1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currentMinIndex</a:t>
              </a: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= j;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  }</a:t>
              </a:r>
              <a:endParaRPr dirty="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dirty="0">
                  <a:solidFill>
                    <a:schemeClr val="accent4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   }</a:t>
              </a:r>
              <a:endParaRPr dirty="0"/>
            </a:p>
          </p:txBody>
        </p:sp>
      </p:grpSp>
      <p:cxnSp>
        <p:nvCxnSpPr>
          <p:cNvPr id="338" name="Google Shape;338;p32"/>
          <p:cNvCxnSpPr/>
          <p:nvPr/>
        </p:nvCxnSpPr>
        <p:spPr>
          <a:xfrm>
            <a:off x="769938" y="1608945"/>
            <a:ext cx="0" cy="2805113"/>
          </a:xfrm>
          <a:prstGeom prst="straightConnector1">
            <a:avLst/>
          </a:prstGeom>
          <a:noFill/>
          <a:ln w="44450" cap="flat" cmpd="sng">
            <a:solidFill>
              <a:srgbClr val="FF0000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31054079-636D-7D44-A67B-554DC7C83B3B}"/>
              </a:ext>
            </a:extLst>
          </p:cNvPr>
          <p:cNvSpPr txBox="1">
            <a:spLocks/>
          </p:cNvSpPr>
          <p:nvPr/>
        </p:nvSpPr>
        <p:spPr>
          <a:xfrm>
            <a:off x="685800" y="105870"/>
            <a:ext cx="7772400" cy="74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4000" dirty="0"/>
              <a:t>Selection Sort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4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4" name="Google Shape;354;p34"/>
          <p:cNvSpPr txBox="1">
            <a:spLocks noGrp="1"/>
          </p:cNvSpPr>
          <p:nvPr>
            <p:ph type="title"/>
          </p:nvPr>
        </p:nvSpPr>
        <p:spPr>
          <a:xfrm>
            <a:off x="962025" y="3791781"/>
            <a:ext cx="2111375" cy="417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Expand</a:t>
            </a:r>
            <a:endParaRPr u="sng" dirty="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355" name="Google Shape;355;p34"/>
          <p:cNvSpPr/>
          <p:nvPr/>
        </p:nvSpPr>
        <p:spPr>
          <a:xfrm>
            <a:off x="155575" y="914398"/>
            <a:ext cx="9144000" cy="2573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(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0;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&lt;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listSize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++) {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select the smallest element in list[i..listSize-1];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swap the smallest with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], if necessary;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//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is in its correct position.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// The next iteration apply on list[i..listSize-1]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}</a:t>
            </a:r>
            <a:endParaRPr dirty="0"/>
          </a:p>
        </p:txBody>
      </p:sp>
      <p:sp>
        <p:nvSpPr>
          <p:cNvPr id="356" name="Google Shape;356;p34"/>
          <p:cNvSpPr/>
          <p:nvPr/>
        </p:nvSpPr>
        <p:spPr>
          <a:xfrm>
            <a:off x="347663" y="1725091"/>
            <a:ext cx="5529262" cy="307975"/>
          </a:xfrm>
          <a:prstGeom prst="rect">
            <a:avLst/>
          </a:prstGeom>
          <a:solidFill>
            <a:schemeClr val="accent1">
              <a:alpha val="26666"/>
            </a:schemeClr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7" name="Google Shape;357;p34"/>
          <p:cNvSpPr/>
          <p:nvPr/>
        </p:nvSpPr>
        <p:spPr>
          <a:xfrm>
            <a:off x="193675" y="4030141"/>
            <a:ext cx="5260975" cy="205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if (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currentMinIndex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!=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{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currentMinIndex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list[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 = </a:t>
            </a:r>
            <a:r>
              <a:rPr lang="en-US" sz="2400" dirty="0" err="1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currentMin</a:t>
            </a: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accent4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}</a:t>
            </a:r>
            <a:endParaRPr dirty="0"/>
          </a:p>
        </p:txBody>
      </p:sp>
      <p:cxnSp>
        <p:nvCxnSpPr>
          <p:cNvPr id="358" name="Google Shape;358;p34"/>
          <p:cNvCxnSpPr/>
          <p:nvPr/>
        </p:nvCxnSpPr>
        <p:spPr>
          <a:xfrm>
            <a:off x="615950" y="2063044"/>
            <a:ext cx="0" cy="2303462"/>
          </a:xfrm>
          <a:prstGeom prst="straightConnector1">
            <a:avLst/>
          </a:prstGeom>
          <a:noFill/>
          <a:ln w="44450" cap="flat" cmpd="sng">
            <a:solidFill>
              <a:srgbClr val="FF0000"/>
            </a:solidFill>
            <a:prstDash val="solid"/>
            <a:round/>
            <a:headEnd type="none" w="sm" len="sm"/>
            <a:tailEnd type="stealth" w="sm" len="sm"/>
          </a:ln>
        </p:spPr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3A88F44B-079E-3B48-80EB-93397A235251}"/>
              </a:ext>
            </a:extLst>
          </p:cNvPr>
          <p:cNvSpPr txBox="1">
            <a:spLocks/>
          </p:cNvSpPr>
          <p:nvPr/>
        </p:nvSpPr>
        <p:spPr>
          <a:xfrm>
            <a:off x="685800" y="105870"/>
            <a:ext cx="7772400" cy="74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4000" dirty="0"/>
              <a:t>Selection Sort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15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Searching Arrays</a:t>
            </a:r>
            <a:endParaRPr u="sng">
              <a:solidFill>
                <a:schemeClr val="hlink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154" name="Google Shape;154;p15"/>
          <p:cNvSpPr/>
          <p:nvPr/>
        </p:nvSpPr>
        <p:spPr>
          <a:xfrm>
            <a:off x="0" y="28162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55" name="Google Shape;155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043363"/>
            <a:ext cx="9290050" cy="237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15"/>
          <p:cNvSpPr txBox="1">
            <a:spLocks noGrp="1"/>
          </p:cNvSpPr>
          <p:nvPr>
            <p:ph type="body" idx="1"/>
          </p:nvPr>
        </p:nvSpPr>
        <p:spPr>
          <a:xfrm>
            <a:off x="152400" y="1066800"/>
            <a:ext cx="88392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 dirty="0"/>
              <a:t>Searching is the process of looking for a specific element in a container data structure.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endParaRPr lang="en-US" sz="2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</a:pPr>
            <a:r>
              <a:rPr lang="en-US" sz="2800" dirty="0"/>
              <a:t>There are many algorithms and data structures devoted to searching. In this section, two commonly used approaches are discussed, </a:t>
            </a:r>
            <a:r>
              <a:rPr lang="en-US" sz="2800" i="1" dirty="0"/>
              <a:t>linear search</a:t>
            </a:r>
            <a:r>
              <a:rPr lang="en-US" sz="2800" dirty="0"/>
              <a:t> and </a:t>
            </a:r>
            <a:r>
              <a:rPr lang="en-US" sz="2800" i="1" dirty="0"/>
              <a:t>binary search</a:t>
            </a:r>
            <a:r>
              <a:rPr lang="en-US" sz="2800" dirty="0"/>
              <a:t>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16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Linear Search</a:t>
            </a:r>
            <a:endParaRPr u="sng">
              <a:solidFill>
                <a:schemeClr val="hlink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163" name="Google Shape;163;p1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924800" cy="464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The linear search approach compares the key element, </a:t>
            </a:r>
            <a:r>
              <a:rPr lang="en-US" u="sng" dirty="0"/>
              <a:t>key</a:t>
            </a:r>
            <a:r>
              <a:rPr lang="en-US" dirty="0"/>
              <a:t>, </a:t>
            </a:r>
            <a:r>
              <a:rPr lang="en-US" i="1" dirty="0"/>
              <a:t>sequentially</a:t>
            </a:r>
            <a:r>
              <a:rPr lang="en-US" dirty="0"/>
              <a:t> with each element in the array </a:t>
            </a:r>
            <a:r>
              <a:rPr lang="en-US" u="sng" dirty="0"/>
              <a:t>list</a:t>
            </a:r>
            <a:r>
              <a:rPr lang="en-US" dirty="0"/>
              <a:t>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It continues to do so until the key matches an element in the list or the list is exhausted without a match being found.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If a match is made, it returns the index of the element in the array that matches the key. If no match is found, the search returns </a:t>
            </a:r>
            <a:r>
              <a:rPr lang="en-US" u="sng" dirty="0"/>
              <a:t>-1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17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Linear Search Animation</a:t>
            </a:r>
            <a:endParaRPr/>
          </a:p>
        </p:txBody>
      </p:sp>
      <p:graphicFrame>
        <p:nvGraphicFramePr>
          <p:cNvPr id="170" name="Google Shape;170;p17"/>
          <p:cNvGraphicFramePr/>
          <p:nvPr/>
        </p:nvGraphicFramePr>
        <p:xfrm>
          <a:off x="1884363" y="1662113"/>
          <a:ext cx="4267200" cy="51762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450" marB="454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1" name="Google Shape;171;p17"/>
          <p:cNvGraphicFramePr/>
          <p:nvPr/>
        </p:nvGraphicFramePr>
        <p:xfrm>
          <a:off x="1884363" y="2408238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2" name="Google Shape;172;p17"/>
          <p:cNvGraphicFramePr/>
          <p:nvPr/>
        </p:nvGraphicFramePr>
        <p:xfrm>
          <a:off x="1884363" y="3170238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3" name="Google Shape;173;p17"/>
          <p:cNvGraphicFramePr/>
          <p:nvPr/>
        </p:nvGraphicFramePr>
        <p:xfrm>
          <a:off x="1884363" y="4846638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4" name="Google Shape;174;p17"/>
          <p:cNvGraphicFramePr/>
          <p:nvPr/>
        </p:nvGraphicFramePr>
        <p:xfrm>
          <a:off x="1884363" y="5684838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5" name="Google Shape;175;p17"/>
          <p:cNvGraphicFramePr/>
          <p:nvPr/>
        </p:nvGraphicFramePr>
        <p:xfrm>
          <a:off x="1884363" y="4008438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6" name="Google Shape;176;p17"/>
          <p:cNvSpPr/>
          <p:nvPr/>
        </p:nvSpPr>
        <p:spPr>
          <a:xfrm>
            <a:off x="817563" y="1646238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77" name="Google Shape;177;p17"/>
          <p:cNvSpPr/>
          <p:nvPr/>
        </p:nvSpPr>
        <p:spPr>
          <a:xfrm>
            <a:off x="817563" y="2408238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78" name="Google Shape;178;p17"/>
          <p:cNvSpPr/>
          <p:nvPr/>
        </p:nvSpPr>
        <p:spPr>
          <a:xfrm>
            <a:off x="817563" y="3170238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79" name="Google Shape;179;p17"/>
          <p:cNvSpPr/>
          <p:nvPr/>
        </p:nvSpPr>
        <p:spPr>
          <a:xfrm>
            <a:off x="817563" y="4008438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0" name="Google Shape;180;p17"/>
          <p:cNvSpPr/>
          <p:nvPr/>
        </p:nvSpPr>
        <p:spPr>
          <a:xfrm>
            <a:off x="817563" y="4846638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1" name="Google Shape;181;p17"/>
          <p:cNvSpPr/>
          <p:nvPr/>
        </p:nvSpPr>
        <p:spPr>
          <a:xfrm>
            <a:off x="817563" y="5684838"/>
            <a:ext cx="533400" cy="533400"/>
          </a:xfrm>
          <a:prstGeom prst="rect">
            <a:avLst/>
          </a:prstGeom>
          <a:solidFill>
            <a:srgbClr val="66FF33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82" name="Google Shape;182;p17"/>
          <p:cNvSpPr/>
          <p:nvPr/>
        </p:nvSpPr>
        <p:spPr>
          <a:xfrm>
            <a:off x="0" y="0"/>
            <a:ext cx="1524000" cy="381000"/>
          </a:xfrm>
          <a:prstGeom prst="rect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2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animation</a:t>
            </a:r>
            <a:endParaRPr/>
          </a:p>
        </p:txBody>
      </p:sp>
      <p:sp>
        <p:nvSpPr>
          <p:cNvPr id="183" name="Google Shape;183;p17"/>
          <p:cNvSpPr txBox="1"/>
          <p:nvPr/>
        </p:nvSpPr>
        <p:spPr>
          <a:xfrm>
            <a:off x="693738" y="1123950"/>
            <a:ext cx="11144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</a:t>
            </a:r>
            <a:endParaRPr/>
          </a:p>
        </p:txBody>
      </p:sp>
      <p:sp>
        <p:nvSpPr>
          <p:cNvPr id="184" name="Google Shape;184;p17"/>
          <p:cNvSpPr txBox="1"/>
          <p:nvPr/>
        </p:nvSpPr>
        <p:spPr>
          <a:xfrm>
            <a:off x="2268538" y="1123950"/>
            <a:ext cx="22272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20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Binary Search</a:t>
            </a:r>
            <a:endParaRPr u="sng">
              <a:solidFill>
                <a:schemeClr val="hlink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14" name="Google Shape;214;p20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9248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For binary search to work, the elements in the array must be sorted.</a:t>
            </a: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</a:pPr>
            <a:endParaRPr lang="en-US"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Binary search first compares the key with the element in the middle of the array (think of searching a word in a dictionary)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21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Binary Search, cont.</a:t>
            </a:r>
            <a:endParaRPr u="sng">
              <a:solidFill>
                <a:schemeClr val="hlink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21" name="Google Shape;221;p21"/>
          <p:cNvSpPr txBox="1">
            <a:spLocks noGrp="1"/>
          </p:cNvSpPr>
          <p:nvPr>
            <p:ph type="body" idx="1"/>
          </p:nvPr>
        </p:nvSpPr>
        <p:spPr>
          <a:xfrm>
            <a:off x="609600" y="1495836"/>
            <a:ext cx="7924800" cy="4011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512763" indent="-512763">
              <a:lnSpc>
                <a:spcPct val="90000"/>
              </a:lnSpc>
              <a:spcBef>
                <a:spcPts val="0"/>
              </a:spcBef>
              <a:buSzPts val="2400"/>
            </a:pPr>
            <a:r>
              <a:rPr lang="en-US" dirty="0"/>
              <a:t>If the key is equal to the middle element, the search ends with a match.</a:t>
            </a:r>
          </a:p>
          <a:p>
            <a:pPr marL="512763" lvl="0" indent="-5127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lang="en-US" b="1" dirty="0"/>
          </a:p>
          <a:p>
            <a:pPr marL="512763" lvl="0" indent="-5127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If the key is less than the middle element, search in the first half of the array.</a:t>
            </a:r>
          </a:p>
          <a:p>
            <a:pPr marL="512763" lvl="0" indent="-51276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endParaRPr dirty="0"/>
          </a:p>
          <a:p>
            <a:pPr marL="512763" lvl="0" indent="-512763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If the key is greater than the middle element, search in the second half of the array.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Google Shape;228;p22"/>
          <p:cNvSpPr txBox="1">
            <a:spLocks noGrp="1"/>
          </p:cNvSpPr>
          <p:nvPr>
            <p:ph type="title"/>
          </p:nvPr>
        </p:nvSpPr>
        <p:spPr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Binary Search</a:t>
            </a:r>
            <a:endParaRPr/>
          </a:p>
        </p:txBody>
      </p:sp>
      <p:graphicFrame>
        <p:nvGraphicFramePr>
          <p:cNvPr id="229" name="Google Shape;229;p22"/>
          <p:cNvGraphicFramePr/>
          <p:nvPr/>
        </p:nvGraphicFramePr>
        <p:xfrm>
          <a:off x="2590800" y="3216275"/>
          <a:ext cx="4267200" cy="51762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450" marB="4545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450" marB="45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0" name="Google Shape;230;p22"/>
          <p:cNvGraphicFramePr/>
          <p:nvPr/>
        </p:nvGraphicFramePr>
        <p:xfrm>
          <a:off x="2590800" y="3962400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>
                        <a:alpha val="4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1" name="Google Shape;231;p22"/>
          <p:cNvGraphicFramePr/>
          <p:nvPr/>
        </p:nvGraphicFramePr>
        <p:xfrm>
          <a:off x="2590800" y="4724400"/>
          <a:ext cx="4267200" cy="533400"/>
        </p:xfrm>
        <a:graphic>
          <a:graphicData uri="http://schemas.openxmlformats.org/drawingml/2006/table">
            <a:tbl>
              <a:tblPr>
                <a:noFill/>
                <a:tableStyleId>{E5F128C0-98CF-48D4-B7BD-9B3F00A0977B}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>
                        <a:alpha val="4980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2" name="Google Shape;232;p22"/>
          <p:cNvSpPr/>
          <p:nvPr/>
        </p:nvSpPr>
        <p:spPr>
          <a:xfrm>
            <a:off x="1524000" y="3200400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33" name="Google Shape;233;p22"/>
          <p:cNvSpPr/>
          <p:nvPr/>
        </p:nvSpPr>
        <p:spPr>
          <a:xfrm>
            <a:off x="1524000" y="3962400"/>
            <a:ext cx="533400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34" name="Google Shape;234;p22"/>
          <p:cNvSpPr/>
          <p:nvPr/>
        </p:nvSpPr>
        <p:spPr>
          <a:xfrm>
            <a:off x="1524000" y="4724400"/>
            <a:ext cx="533400" cy="533400"/>
          </a:xfrm>
          <a:prstGeom prst="rect">
            <a:avLst/>
          </a:prstGeom>
          <a:solidFill>
            <a:srgbClr val="66FF3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1422400" y="2354263"/>
            <a:ext cx="11144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</a:t>
            </a:r>
            <a:endParaRPr/>
          </a:p>
        </p:txBody>
      </p:sp>
      <p:sp>
        <p:nvSpPr>
          <p:cNvPr id="236" name="Google Shape;236;p22"/>
          <p:cNvSpPr txBox="1"/>
          <p:nvPr/>
        </p:nvSpPr>
        <p:spPr>
          <a:xfrm>
            <a:off x="2997200" y="2354263"/>
            <a:ext cx="2227263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List</a:t>
            </a:r>
            <a:endParaRPr/>
          </a:p>
        </p:txBody>
      </p:sp>
      <p:sp>
        <p:nvSpPr>
          <p:cNvPr id="237" name="Google Shape;237;p22"/>
          <p:cNvSpPr/>
          <p:nvPr/>
        </p:nvSpPr>
        <p:spPr>
          <a:xfrm>
            <a:off x="0" y="0"/>
            <a:ext cx="1524000" cy="381000"/>
          </a:xfrm>
          <a:prstGeom prst="rect">
            <a:avLst/>
          </a:prstGeom>
          <a:noFill/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2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animation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7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27"/>
          <p:cNvSpPr txBox="1">
            <a:spLocks noGrp="1"/>
          </p:cNvSpPr>
          <p:nvPr>
            <p:ph type="title"/>
          </p:nvPr>
        </p:nvSpPr>
        <p:spPr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Sorting Arrays</a:t>
            </a:r>
            <a:endParaRPr u="sng">
              <a:solidFill>
                <a:schemeClr val="hlink"/>
              </a:solidFill>
              <a:latin typeface="Book Antiqua"/>
              <a:ea typeface="Book Antiqua"/>
              <a:cs typeface="Book Antiqua"/>
              <a:sym typeface="Book Antiqua"/>
              <a:hlinkClick r:id="rId3"/>
            </a:endParaRPr>
          </a:p>
        </p:txBody>
      </p:sp>
      <p:sp>
        <p:nvSpPr>
          <p:cNvPr id="280" name="Google Shape;280;p27"/>
          <p:cNvSpPr/>
          <p:nvPr/>
        </p:nvSpPr>
        <p:spPr>
          <a:xfrm>
            <a:off x="0" y="2816225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1" name="Google Shape;281;p27"/>
          <p:cNvSpPr txBox="1">
            <a:spLocks noGrp="1"/>
          </p:cNvSpPr>
          <p:nvPr>
            <p:ph type="body" idx="1"/>
          </p:nvPr>
        </p:nvSpPr>
        <p:spPr>
          <a:xfrm>
            <a:off x="155575" y="1201738"/>
            <a:ext cx="8759825" cy="4090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Sorting, like searching, is also a common task in computer programming.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Many different algorithms have been developed for sorting.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r>
              <a:rPr lang="en-US" dirty="0"/>
              <a:t>We have already seen insertion sort and bubble sort.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42"/>
          <p:cNvSpPr txBox="1">
            <a:spLocks noGrp="1"/>
          </p:cNvSpPr>
          <p:nvPr>
            <p:ph type="sldNum" idx="12"/>
          </p:nvPr>
        </p:nvSpPr>
        <p:spPr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5" name="Google Shape;445;p4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Bubble Sort</a:t>
            </a:r>
            <a:endParaRPr/>
          </a:p>
        </p:txBody>
      </p:sp>
      <p:sp>
        <p:nvSpPr>
          <p:cNvPr id="446" name="Google Shape;446;p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7" name="Google Shape;447;p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8" name="Google Shape;448;p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49" name="Google Shape;449;p42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0" name="Google Shape;450;p42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1" name="Google Shape;451;p42"/>
          <p:cNvSpPr/>
          <p:nvPr/>
        </p:nvSpPr>
        <p:spPr>
          <a:xfrm>
            <a:off x="0" y="27241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52" name="Google Shape;45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914400"/>
            <a:ext cx="8153400" cy="2501900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42"/>
          <p:cNvSpPr/>
          <p:nvPr/>
        </p:nvSpPr>
        <p:spPr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6" name="Google Shape;456;p42">
            <a:hlinkClick r:id="rId4"/>
          </p:cNvPr>
          <p:cNvSpPr/>
          <p:nvPr/>
        </p:nvSpPr>
        <p:spPr>
          <a:xfrm>
            <a:off x="7737475" y="5624513"/>
            <a:ext cx="698500" cy="381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38A1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Run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57" name="Google Shape;457;p42">
            <a:hlinkClick r:id="rId5"/>
          </p:cNvPr>
          <p:cNvSpPr/>
          <p:nvPr/>
        </p:nvSpPr>
        <p:spPr>
          <a:xfrm>
            <a:off x="5943600" y="5638800"/>
            <a:ext cx="1649413" cy="381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BubbleSort</a:t>
            </a:r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98BD9E-665F-A74F-B964-187A2CCD38B7}"/>
              </a:ext>
            </a:extLst>
          </p:cNvPr>
          <p:cNvSpPr txBox="1"/>
          <p:nvPr/>
        </p:nvSpPr>
        <p:spPr>
          <a:xfrm>
            <a:off x="629589" y="3972393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In each pass, Bubble Sort puts one element in its right place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658</Words>
  <Application>Microsoft Macintosh PowerPoint</Application>
  <PresentationFormat>On-screen Show (4:3)</PresentationFormat>
  <Paragraphs>170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Kaushan Script</vt:lpstr>
      <vt:lpstr>Times New Roman</vt:lpstr>
      <vt:lpstr>Book Antiqua</vt:lpstr>
      <vt:lpstr>International</vt:lpstr>
      <vt:lpstr>Chapter 9  Searching and Sorting</vt:lpstr>
      <vt:lpstr>Searching Arrays</vt:lpstr>
      <vt:lpstr>Linear Search</vt:lpstr>
      <vt:lpstr>Linear Search Animation</vt:lpstr>
      <vt:lpstr>Binary Search</vt:lpstr>
      <vt:lpstr>Binary Search, cont.</vt:lpstr>
      <vt:lpstr>Binary Search</vt:lpstr>
      <vt:lpstr>Sorting Arrays</vt:lpstr>
      <vt:lpstr>Bubble Sort</vt:lpstr>
      <vt:lpstr>Selection Sort</vt:lpstr>
      <vt:lpstr>Expand</vt:lpstr>
      <vt:lpstr>Expand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Searching and Sorting</dc:title>
  <cp:lastModifiedBy>Microsoft Office User</cp:lastModifiedBy>
  <cp:revision>11</cp:revision>
  <dcterms:modified xsi:type="dcterms:W3CDTF">2019-11-07T20:12:44Z</dcterms:modified>
</cp:coreProperties>
</file>