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481" r:id="rId2"/>
    <p:sldId id="457" r:id="rId3"/>
    <p:sldId id="484" r:id="rId4"/>
    <p:sldId id="458" r:id="rId5"/>
    <p:sldId id="485" r:id="rId6"/>
    <p:sldId id="367" r:id="rId7"/>
    <p:sldId id="368" r:id="rId8"/>
    <p:sldId id="298" r:id="rId9"/>
    <p:sldId id="482" r:id="rId10"/>
    <p:sldId id="483" r:id="rId11"/>
    <p:sldId id="323" r:id="rId12"/>
    <p:sldId id="409" r:id="rId13"/>
    <p:sldId id="425" r:id="rId14"/>
    <p:sldId id="426" r:id="rId15"/>
    <p:sldId id="427" r:id="rId16"/>
    <p:sldId id="428" r:id="rId17"/>
    <p:sldId id="429" r:id="rId18"/>
    <p:sldId id="466" r:id="rId19"/>
    <p:sldId id="467" r:id="rId20"/>
    <p:sldId id="468" r:id="rId21"/>
    <p:sldId id="469" r:id="rId22"/>
    <p:sldId id="470" r:id="rId23"/>
    <p:sldId id="420" r:id="rId24"/>
    <p:sldId id="332" r:id="rId25"/>
    <p:sldId id="324" r:id="rId26"/>
    <p:sldId id="379" r:id="rId27"/>
    <p:sldId id="380" r:id="rId28"/>
    <p:sldId id="381" r:id="rId29"/>
    <p:sldId id="382" r:id="rId30"/>
    <p:sldId id="383" r:id="rId31"/>
    <p:sldId id="451" r:id="rId32"/>
    <p:sldId id="461" r:id="rId33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5" autoAdjust="0"/>
    <p:restoredTop sz="93122" autoAdjust="0"/>
  </p:normalViewPr>
  <p:slideViewPr>
    <p:cSldViewPr>
      <p:cViewPr varScale="1">
        <p:scale>
          <a:sx n="104" d="100"/>
          <a:sy n="104" d="100"/>
        </p:scale>
        <p:origin x="1400" y="192"/>
      </p:cViewPr>
      <p:guideLst>
        <p:guide orient="horz" pos="864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7F459BE4-3AC3-8A4D-A378-D66136BA81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A6F5D82-DB73-F544-BA05-032C3E7ED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25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EC6E732-4FA3-C340-B3C2-467C2F2211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5D59649-635E-EB47-9BA1-B6D93BC5D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EACC61C5-1CDC-8440-8173-13B386FE3A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10AA60A-5203-2949-BEC1-4596C1F34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66529B30-8324-FE42-9C47-67486E9366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58B9A7E-EAE9-C64F-844C-B60534B38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0ECBC63-EC2B-4346-AFB2-2999947932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BC8B8843-EB4B-7F4E-A680-8358A2C83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DB7F547-7D23-E14E-A51A-6D2D6E3974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3606ED0-D53D-6A42-B2D7-389BE4F9B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7B5DA6EB-B218-444D-A758-8D2398DAAE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7B3B3177-D16B-2947-8625-4B8D87942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871C9E9-6A2D-2F4E-9DE0-2B8B4A0FB1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BD31505-FE4F-2649-BA40-7E091BECC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AFDAD1D-285C-D749-80FC-810BC1E3A2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EFCBF0F-5460-3649-A8FC-688D2677B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805D1D86-E08D-6E4C-891A-7FAE76E17E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48E25F1F-B074-8143-BDAF-CEB772CC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31AC46DE-0D9F-7C4A-AA57-DB714E8B03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F1089FB-378D-7044-89FC-E350F4DAD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E61889FF-6548-AE43-8806-8A23E512A4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790A0AC-423D-E246-B4E8-404AE0850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69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55E72693-EA46-B24B-92B8-02C8ADDD22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04E91B62-2321-C341-937E-585E5B4F6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5F045F64-D950-894F-9B6D-71E9092493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E2CD349F-B3CE-1145-A48F-0DD32A57B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FE26DD20-3D5F-0044-B96D-FDB3756580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7C85F30-5CDA-2045-AC2E-D09D78F2E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611FBDA3-8BF4-AA4F-9325-DD972D1437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047A23E-5ACB-9B44-BBDD-A8B8DB595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306099F-150E-2842-9189-A0CC8BCDB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D8C9A76A-C5D4-7C49-9B58-E9C33F6CF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07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68E45E2-E16A-EA41-A1C4-86D7280575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DC17610-1B0D-AF4A-AB88-3E7E6883F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ED7FEF4-6721-B349-BC14-4F870FC68C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4B96AF3-A536-3843-ACC6-50E083772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B16F5DF-E63E-7C4E-9DF8-D3F06AA34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59ECFD9-8939-A847-A9BE-372D0880B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F8D13FB-F518-2347-A3E7-FB8D8D4DA9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547D0BBD-2483-2E4E-9A24-20F52C541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C5E0702-BB3D-2844-AD26-BBFA7D453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1FB9506-6800-5C4E-9D7C-BA1F241617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0269FE63-D470-1F46-BFC1-DC9BCA92AF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A958D87-4036-B048-A804-724A21986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>
            <a:extLst>
              <a:ext uri="{FF2B5EF4-FFF2-40B4-BE49-F238E27FC236}">
                <a16:creationId xmlns:a16="http://schemas.microsoft.com/office/drawing/2014/main" id="{75AECC57-2D3D-054D-AAE4-EFD791FA2D92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C5B23627-21D7-0E44-BDB5-B76869A0E4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6" name="Group 30">
              <a:extLst>
                <a:ext uri="{FF2B5EF4-FFF2-40B4-BE49-F238E27FC236}">
                  <a16:creationId xmlns:a16="http://schemas.microsoft.com/office/drawing/2014/main" id="{A9D2F9EA-3BAC-C441-96A0-E0E8A314B4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0FE84277-CF82-6D4B-862D-87D74EFD127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8" name="Group 9">
                <a:extLst>
                  <a:ext uri="{FF2B5EF4-FFF2-40B4-BE49-F238E27FC236}">
                    <a16:creationId xmlns:a16="http://schemas.microsoft.com/office/drawing/2014/main" id="{E54E6010-B364-DC49-BF97-34DD7AE154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9" name="Freeform 4">
                  <a:extLst>
                    <a:ext uri="{FF2B5EF4-FFF2-40B4-BE49-F238E27FC236}">
                      <a16:creationId xmlns:a16="http://schemas.microsoft.com/office/drawing/2014/main" id="{8B6D8EF5-699C-314C-A8B3-230A2CA377DF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5">
                  <a:extLst>
                    <a:ext uri="{FF2B5EF4-FFF2-40B4-BE49-F238E27FC236}">
                      <a16:creationId xmlns:a16="http://schemas.microsoft.com/office/drawing/2014/main" id="{E61A522D-7628-3744-A51F-898DF03AA3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1" name="Line 6">
                  <a:extLst>
                    <a:ext uri="{FF2B5EF4-FFF2-40B4-BE49-F238E27FC236}">
                      <a16:creationId xmlns:a16="http://schemas.microsoft.com/office/drawing/2014/main" id="{727C6942-686E-514E-85FB-21819FE60C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2" name="Line 7">
                  <a:extLst>
                    <a:ext uri="{FF2B5EF4-FFF2-40B4-BE49-F238E27FC236}">
                      <a16:creationId xmlns:a16="http://schemas.microsoft.com/office/drawing/2014/main" id="{62B74CC1-82F7-8040-AC81-6833543AF7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3" name="Freeform 8">
                  <a:extLst>
                    <a:ext uri="{FF2B5EF4-FFF2-40B4-BE49-F238E27FC236}">
                      <a16:creationId xmlns:a16="http://schemas.microsoft.com/office/drawing/2014/main" id="{3567D665-CA06-234E-A576-EC6500F529C5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Oval 10">
                <a:extLst>
                  <a:ext uri="{FF2B5EF4-FFF2-40B4-BE49-F238E27FC236}">
                    <a16:creationId xmlns:a16="http://schemas.microsoft.com/office/drawing/2014/main" id="{DA6E0F55-AF6F-C046-B09A-28804350DC47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0" name="Group 29">
                <a:extLst>
                  <a:ext uri="{FF2B5EF4-FFF2-40B4-BE49-F238E27FC236}">
                    <a16:creationId xmlns:a16="http://schemas.microsoft.com/office/drawing/2014/main" id="{8878F29C-6E98-C145-8F63-7D5371C157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11" name="Freeform 11">
                  <a:extLst>
                    <a:ext uri="{FF2B5EF4-FFF2-40B4-BE49-F238E27FC236}">
                      <a16:creationId xmlns:a16="http://schemas.microsoft.com/office/drawing/2014/main" id="{F2AC8507-A7A7-FB48-AF17-A3DE8F7A20B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Freeform 12">
                  <a:extLst>
                    <a:ext uri="{FF2B5EF4-FFF2-40B4-BE49-F238E27FC236}">
                      <a16:creationId xmlns:a16="http://schemas.microsoft.com/office/drawing/2014/main" id="{5ACE8C22-C2F8-E54F-8D4C-D1E456CF593F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13">
                  <a:extLst>
                    <a:ext uri="{FF2B5EF4-FFF2-40B4-BE49-F238E27FC236}">
                      <a16:creationId xmlns:a16="http://schemas.microsoft.com/office/drawing/2014/main" id="{17CA748A-764F-3E42-B8EE-BDB1069FE10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14">
                  <a:extLst>
                    <a:ext uri="{FF2B5EF4-FFF2-40B4-BE49-F238E27FC236}">
                      <a16:creationId xmlns:a16="http://schemas.microsoft.com/office/drawing/2014/main" id="{D007CCD3-042A-D94D-AB7D-270FC2FECEAF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5">
                  <a:extLst>
                    <a:ext uri="{FF2B5EF4-FFF2-40B4-BE49-F238E27FC236}">
                      <a16:creationId xmlns:a16="http://schemas.microsoft.com/office/drawing/2014/main" id="{810D75BD-1CD2-6049-9096-B9C0ED6028F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16">
                  <a:extLst>
                    <a:ext uri="{FF2B5EF4-FFF2-40B4-BE49-F238E27FC236}">
                      <a16:creationId xmlns:a16="http://schemas.microsoft.com/office/drawing/2014/main" id="{540C06B7-B8D9-9946-940F-609917FC4A7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7">
                  <a:extLst>
                    <a:ext uri="{FF2B5EF4-FFF2-40B4-BE49-F238E27FC236}">
                      <a16:creationId xmlns:a16="http://schemas.microsoft.com/office/drawing/2014/main" id="{92CC4843-5BB1-7844-92EF-AA05557C7AD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18">
                  <a:extLst>
                    <a:ext uri="{FF2B5EF4-FFF2-40B4-BE49-F238E27FC236}">
                      <a16:creationId xmlns:a16="http://schemas.microsoft.com/office/drawing/2014/main" id="{BF0E91EB-B150-7C41-B4A3-509B34F17DF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9">
                  <a:extLst>
                    <a:ext uri="{FF2B5EF4-FFF2-40B4-BE49-F238E27FC236}">
                      <a16:creationId xmlns:a16="http://schemas.microsoft.com/office/drawing/2014/main" id="{8F8E3359-A014-4C47-A0D8-6DCC5A478C0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20">
                  <a:extLst>
                    <a:ext uri="{FF2B5EF4-FFF2-40B4-BE49-F238E27FC236}">
                      <a16:creationId xmlns:a16="http://schemas.microsoft.com/office/drawing/2014/main" id="{30B9083A-0413-3445-9A3F-A5FCD5F4FF9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1">
                  <a:extLst>
                    <a:ext uri="{FF2B5EF4-FFF2-40B4-BE49-F238E27FC236}">
                      <a16:creationId xmlns:a16="http://schemas.microsoft.com/office/drawing/2014/main" id="{42394AB4-D25F-9142-9407-63F03614827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2">
                  <a:extLst>
                    <a:ext uri="{FF2B5EF4-FFF2-40B4-BE49-F238E27FC236}">
                      <a16:creationId xmlns:a16="http://schemas.microsoft.com/office/drawing/2014/main" id="{A36960AD-043C-2F45-97A6-81000F7DE13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3">
                  <a:extLst>
                    <a:ext uri="{FF2B5EF4-FFF2-40B4-BE49-F238E27FC236}">
                      <a16:creationId xmlns:a16="http://schemas.microsoft.com/office/drawing/2014/main" id="{0C9236B5-D8D1-EF42-B582-7EB07346A8D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24">
                  <a:extLst>
                    <a:ext uri="{FF2B5EF4-FFF2-40B4-BE49-F238E27FC236}">
                      <a16:creationId xmlns:a16="http://schemas.microsoft.com/office/drawing/2014/main" id="{0D654DE2-3219-6846-A79B-B525BD8A6C9F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25">
                  <a:extLst>
                    <a:ext uri="{FF2B5EF4-FFF2-40B4-BE49-F238E27FC236}">
                      <a16:creationId xmlns:a16="http://schemas.microsoft.com/office/drawing/2014/main" id="{84D16CBD-797D-EC47-A417-63692305A91F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26">
                  <a:extLst>
                    <a:ext uri="{FF2B5EF4-FFF2-40B4-BE49-F238E27FC236}">
                      <a16:creationId xmlns:a16="http://schemas.microsoft.com/office/drawing/2014/main" id="{4A52AFD1-4E0E-D840-9538-A5DDC2047366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7">
                  <a:extLst>
                    <a:ext uri="{FF2B5EF4-FFF2-40B4-BE49-F238E27FC236}">
                      <a16:creationId xmlns:a16="http://schemas.microsoft.com/office/drawing/2014/main" id="{70B41733-55CC-FC41-B048-D6CD0EBA2B4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28">
                  <a:extLst>
                    <a:ext uri="{FF2B5EF4-FFF2-40B4-BE49-F238E27FC236}">
                      <a16:creationId xmlns:a16="http://schemas.microsoft.com/office/drawing/2014/main" id="{1485ADA1-1D45-F645-AA83-1B40A454AF8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4" name="Rectangle 34">
            <a:extLst>
              <a:ext uri="{FF2B5EF4-FFF2-40B4-BE49-F238E27FC236}">
                <a16:creationId xmlns:a16="http://schemas.microsoft.com/office/drawing/2014/main" id="{53BBC9F3-0FD5-AA4A-8A93-BD31092DA09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5" name="Rectangle 35">
            <a:extLst>
              <a:ext uri="{FF2B5EF4-FFF2-40B4-BE49-F238E27FC236}">
                <a16:creationId xmlns:a16="http://schemas.microsoft.com/office/drawing/2014/main" id="{E8F8085E-753C-6649-AD3A-8C71F74A39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Liang, Introduction to Java Programming, Tenth Edition, (c) 2013 Pearson Education, Inc. All rights reserved. 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9443E96F-F8C3-C34D-B042-73CC6B33D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A7930B-0123-5A42-AC0E-D31C0558F3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31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26296CF3-140E-D149-8589-553D432D2F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EE2DACBD-861C-9D4C-A296-F7F250D9B8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ECA89-5A9A-7F40-BBAB-0642A9BFC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05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6482C6D3-4353-D54F-8121-FBB5AF027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602AF3DF-9877-4440-8C9A-4B6CE1F34B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E3EBB-1C5B-8541-8950-C4981E0F3B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25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37A30A94-48FB-7647-952D-0872720D95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7B53EAF7-71CA-D142-A3D6-44DD935BB3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9DC29-AEBF-6643-B3E0-4E239A6334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8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BF6FC8BD-38F9-FC47-AB92-F2058D495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BB69D5DB-0251-6240-91C7-F2697A93C5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AC261-D617-2847-BCE4-3980A9E1E6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67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77F1ED3A-4ADE-D74C-A7C1-33FD5E5FB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EDA90AB1-D5CE-C041-BC08-D42A6F0A52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A00AE-E38A-9E40-A040-899AFC235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64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5C147CD2-1590-5A42-8D86-75C998E0C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6CA64515-BCFE-BE45-B5E5-5A57663ED6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132CE-5E7B-4C4E-B18F-9D4E55853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43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D904C144-C6BE-F944-B019-61DE60C1B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62BF6DB4-EB2A-C542-AA65-2AD33A98F70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FF799-2971-0542-92DD-01AD6B2F7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15E847F8-B3BA-DE45-BBAC-3D099EF7A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E6ECA4D2-F93B-C447-A75E-B068C5BDF4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A9DD8-10CE-1344-AA19-0BFE9A787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8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79B76CCC-EF24-3D48-AFDD-1491FE2E1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C231D4F2-81F9-EA43-97BF-92A8E9CD81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2CDFB-9893-B142-968F-7638852307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43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E000E900-EB19-A647-A060-40F24D8C6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C20A2880-812F-C84D-AC47-747EB533DD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24F8C-096D-CE41-A854-7E9395C70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16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">
            <a:extLst>
              <a:ext uri="{FF2B5EF4-FFF2-40B4-BE49-F238E27FC236}">
                <a16:creationId xmlns:a16="http://schemas.microsoft.com/office/drawing/2014/main" id="{F24C486E-5D0F-8D47-9DC4-30C41F17D098}"/>
              </a:ext>
            </a:extLst>
          </p:cNvPr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C506919C-B973-6848-93A7-278D9EF634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033" name="Group 28">
              <a:extLst>
                <a:ext uri="{FF2B5EF4-FFF2-40B4-BE49-F238E27FC236}">
                  <a16:creationId xmlns:a16="http://schemas.microsoft.com/office/drawing/2014/main" id="{F915BF36-6836-ED48-A6EA-C8743DC6F6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>
                <a:extLst>
                  <a:ext uri="{FF2B5EF4-FFF2-40B4-BE49-F238E27FC236}">
                    <a16:creationId xmlns:a16="http://schemas.microsoft.com/office/drawing/2014/main" id="{4E971880-D488-CB4B-AF7C-A6BEB2A9A37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4">
                <a:extLst>
                  <a:ext uri="{FF2B5EF4-FFF2-40B4-BE49-F238E27FC236}">
                    <a16:creationId xmlns:a16="http://schemas.microsoft.com/office/drawing/2014/main" id="{9CEF4D23-49F9-A340-B60A-2749DEEC1C1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36" name="Line 5">
                <a:extLst>
                  <a:ext uri="{FF2B5EF4-FFF2-40B4-BE49-F238E27FC236}">
                    <a16:creationId xmlns:a16="http://schemas.microsoft.com/office/drawing/2014/main" id="{5A43AEBC-5EE9-E948-8A27-F69BD6B89DF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37" name="Line 6">
                <a:extLst>
                  <a:ext uri="{FF2B5EF4-FFF2-40B4-BE49-F238E27FC236}">
                    <a16:creationId xmlns:a16="http://schemas.microsoft.com/office/drawing/2014/main" id="{5B4C6BF7-0FF0-A241-B07E-BA09F1AEC6E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38" name="Freeform 7">
                <a:extLst>
                  <a:ext uri="{FF2B5EF4-FFF2-40B4-BE49-F238E27FC236}">
                    <a16:creationId xmlns:a16="http://schemas.microsoft.com/office/drawing/2014/main" id="{077EF378-EBB0-8046-82AE-DB23352583A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Oval 8">
                <a:extLst>
                  <a:ext uri="{FF2B5EF4-FFF2-40B4-BE49-F238E27FC236}">
                    <a16:creationId xmlns:a16="http://schemas.microsoft.com/office/drawing/2014/main" id="{F0EE3F42-37AC-B341-91BC-682E3AB1FF1D}"/>
                  </a:ext>
                </a:extLst>
              </p:cNvPr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2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E3ABC217-ECC1-C64C-8D21-580E2BFE01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>
                  <a:extLst>
                    <a:ext uri="{FF2B5EF4-FFF2-40B4-BE49-F238E27FC236}">
                      <a16:creationId xmlns:a16="http://schemas.microsoft.com/office/drawing/2014/main" id="{B6CEA8D8-6548-9A41-A136-B6C42D0856A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0">
                  <a:extLst>
                    <a:ext uri="{FF2B5EF4-FFF2-40B4-BE49-F238E27FC236}">
                      <a16:creationId xmlns:a16="http://schemas.microsoft.com/office/drawing/2014/main" id="{E5068D4C-1EDB-734B-A68E-8E005BE8933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1">
                  <a:extLst>
                    <a:ext uri="{FF2B5EF4-FFF2-40B4-BE49-F238E27FC236}">
                      <a16:creationId xmlns:a16="http://schemas.microsoft.com/office/drawing/2014/main" id="{3485834B-B23C-8940-9613-DC85199FEA8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12">
                  <a:extLst>
                    <a:ext uri="{FF2B5EF4-FFF2-40B4-BE49-F238E27FC236}">
                      <a16:creationId xmlns:a16="http://schemas.microsoft.com/office/drawing/2014/main" id="{529145C9-98FD-F346-82BC-9C87A4059056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13">
                  <a:extLst>
                    <a:ext uri="{FF2B5EF4-FFF2-40B4-BE49-F238E27FC236}">
                      <a16:creationId xmlns:a16="http://schemas.microsoft.com/office/drawing/2014/main" id="{9F3D78A5-85AA-D241-9E57-666EE17D28A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14">
                  <a:extLst>
                    <a:ext uri="{FF2B5EF4-FFF2-40B4-BE49-F238E27FC236}">
                      <a16:creationId xmlns:a16="http://schemas.microsoft.com/office/drawing/2014/main" id="{4F800068-6B11-FD45-AE39-F4E44D76098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5">
                  <a:extLst>
                    <a:ext uri="{FF2B5EF4-FFF2-40B4-BE49-F238E27FC236}">
                      <a16:creationId xmlns:a16="http://schemas.microsoft.com/office/drawing/2014/main" id="{CD3F2405-AB3E-0449-987A-62BCD3671C3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16">
                  <a:extLst>
                    <a:ext uri="{FF2B5EF4-FFF2-40B4-BE49-F238E27FC236}">
                      <a16:creationId xmlns:a16="http://schemas.microsoft.com/office/drawing/2014/main" id="{1D261641-E7BC-DD47-84A6-A1FB067C4F2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17">
                  <a:extLst>
                    <a:ext uri="{FF2B5EF4-FFF2-40B4-BE49-F238E27FC236}">
                      <a16:creationId xmlns:a16="http://schemas.microsoft.com/office/drawing/2014/main" id="{344E1012-FD0B-2046-9A50-847323B3B2D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18">
                  <a:extLst>
                    <a:ext uri="{FF2B5EF4-FFF2-40B4-BE49-F238E27FC236}">
                      <a16:creationId xmlns:a16="http://schemas.microsoft.com/office/drawing/2014/main" id="{9B243531-5EF5-1446-A1B7-8C223F5D40F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19">
                  <a:extLst>
                    <a:ext uri="{FF2B5EF4-FFF2-40B4-BE49-F238E27FC236}">
                      <a16:creationId xmlns:a16="http://schemas.microsoft.com/office/drawing/2014/main" id="{7F4A76AB-87A4-DB4F-BED5-DE0130BF718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Freeform 20">
                  <a:extLst>
                    <a:ext uri="{FF2B5EF4-FFF2-40B4-BE49-F238E27FC236}">
                      <a16:creationId xmlns:a16="http://schemas.microsoft.com/office/drawing/2014/main" id="{50494B6D-3CCA-6348-82DA-581997D9EFF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Freeform 21">
                  <a:extLst>
                    <a:ext uri="{FF2B5EF4-FFF2-40B4-BE49-F238E27FC236}">
                      <a16:creationId xmlns:a16="http://schemas.microsoft.com/office/drawing/2014/main" id="{02010235-D59D-444D-B3DF-2B0400C8CC2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Freeform 22">
                  <a:extLst>
                    <a:ext uri="{FF2B5EF4-FFF2-40B4-BE49-F238E27FC236}">
                      <a16:creationId xmlns:a16="http://schemas.microsoft.com/office/drawing/2014/main" id="{B1E610DD-38A6-174F-BEBB-4A04C0A2A5D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23">
                  <a:extLst>
                    <a:ext uri="{FF2B5EF4-FFF2-40B4-BE49-F238E27FC236}">
                      <a16:creationId xmlns:a16="http://schemas.microsoft.com/office/drawing/2014/main" id="{A038B4BE-CC48-A547-8872-562964AE0C2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Freeform 24">
                  <a:extLst>
                    <a:ext uri="{FF2B5EF4-FFF2-40B4-BE49-F238E27FC236}">
                      <a16:creationId xmlns:a16="http://schemas.microsoft.com/office/drawing/2014/main" id="{819EA878-1943-0D47-B490-92B8E5D34D0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Freeform 25">
                  <a:extLst>
                    <a:ext uri="{FF2B5EF4-FFF2-40B4-BE49-F238E27FC236}">
                      <a16:creationId xmlns:a16="http://schemas.microsoft.com/office/drawing/2014/main" id="{9655BF91-55C8-6742-9603-832CFABD4BB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" name="Freeform 26">
                  <a:extLst>
                    <a:ext uri="{FF2B5EF4-FFF2-40B4-BE49-F238E27FC236}">
                      <a16:creationId xmlns:a16="http://schemas.microsoft.com/office/drawing/2014/main" id="{8B2F76F1-1EAE-8249-9E27-F98A239EA93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7" name="Rectangle 30">
            <a:extLst>
              <a:ext uri="{FF2B5EF4-FFF2-40B4-BE49-F238E27FC236}">
                <a16:creationId xmlns:a16="http://schemas.microsoft.com/office/drawing/2014/main" id="{ED37FD09-E17E-3248-B493-BA1A2E2F5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1">
            <a:extLst>
              <a:ext uri="{FF2B5EF4-FFF2-40B4-BE49-F238E27FC236}">
                <a16:creationId xmlns:a16="http://schemas.microsoft.com/office/drawing/2014/main" id="{DACA9195-6FEB-8244-9B36-1D817AE02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6" name="Rectangle 32">
            <a:extLst>
              <a:ext uri="{FF2B5EF4-FFF2-40B4-BE49-F238E27FC236}">
                <a16:creationId xmlns:a16="http://schemas.microsoft.com/office/drawing/2014/main" id="{9F29B363-E15F-8345-8C64-8134146B4F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58" name="Rectangle 34">
            <a:extLst>
              <a:ext uri="{FF2B5EF4-FFF2-40B4-BE49-F238E27FC236}">
                <a16:creationId xmlns:a16="http://schemas.microsoft.com/office/drawing/2014/main" id="{0699986B-C5DF-C442-A330-2EC65EB3CE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BCCD51-0823-8246-9101-C4ECFD1485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35">
            <a:extLst>
              <a:ext uri="{FF2B5EF4-FFF2-40B4-BE49-F238E27FC236}">
                <a16:creationId xmlns:a16="http://schemas.microsoft.com/office/drawing/2014/main" id="{9BB01109-C0E1-A046-BAE0-EF01C539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>
                <a:latin typeface="Arial" pitchFamily="34" charset="0"/>
              </a:rPr>
              <a:t>Liang, Introduction to Java Programming, Tenth Edition, (c) 2013 Pearson Education, Inc. 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ml/ComputeFactorial.ba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armstrong.edu/liang/intro11e/html/ComputeFactorial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intro11e/html/RecursiveSelectionSort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intro11e/html/RecursiveBinarySearch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ArrayOfObjects.jav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Number Placeholder 4">
            <a:extLst>
              <a:ext uri="{FF2B5EF4-FFF2-40B4-BE49-F238E27FC236}">
                <a16:creationId xmlns:a16="http://schemas.microsoft.com/office/drawing/2014/main" id="{A1F7DFFB-EE0A-1B4A-85F3-F608A308CF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F0BFB9-613E-204E-B42C-62F84B9B32A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97CF618-E16F-E64D-A8D2-C911C0046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050" y="587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Chapter 18 Recursion</a:t>
            </a:r>
            <a:endParaRPr lang="en-US" altLang="en-US" dirty="0"/>
          </a:p>
        </p:txBody>
      </p:sp>
      <p:sp>
        <p:nvSpPr>
          <p:cNvPr id="116739" name="Rectangle 12">
            <a:extLst>
              <a:ext uri="{FF2B5EF4-FFF2-40B4-BE49-F238E27FC236}">
                <a16:creationId xmlns:a16="http://schemas.microsoft.com/office/drawing/2014/main" id="{8FE0B69E-07B9-6147-8F4B-A74CAFC5A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A3B3DCA-3342-0C44-A908-76205185B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2168860"/>
            <a:ext cx="792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CS1: Java Programming</a:t>
            </a:r>
          </a:p>
          <a:p>
            <a:pPr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Colorado State University</a:t>
            </a:r>
          </a:p>
          <a:p>
            <a:pPr>
              <a:defRPr/>
            </a:pPr>
            <a:endParaRPr lang="en-US" altLang="en-US" sz="36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Original slides by Daniel Liang</a:t>
            </a:r>
          </a:p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Modified slides by Wim Bohm and Ben Say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EBA96-9450-C64B-94F0-8653818F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method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7A55-2FDF-6245-8638-4770AC207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760"/>
            <a:ext cx="8458200" cy="4503390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/>
              <a:t>A recursive method calls itself in its method body, e.g.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public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factorial(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n) {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if (n == 0) // Base case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return 1;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else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return n * factorial(n - 1); // Recursive call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3C9BF-9D2F-4A41-84ED-80805E438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C9DC29-AEBF-6643-B3E0-4E239A6334F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77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B5E5261D-A30D-AC40-886A-B08276952B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BE97C8FA-767C-EB4A-A278-95DB21C8D07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6698C2A-80AB-B345-9EA0-0D5DF8722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Computing Factorial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E552EDF-F437-6F4B-8B56-72B277718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51863" cy="483809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//recursive method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public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factorial(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n) {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if (n == 0) // Base case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return 1;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else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return n * factorial(n - 1); // Recursive call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}</a:t>
            </a:r>
            <a:endParaRPr lang="en-US" altLang="en-US" dirty="0"/>
          </a:p>
          <a:p>
            <a:pPr>
              <a:buFont typeface="Monotype Sorts" charset="2"/>
              <a:buNone/>
              <a:defRPr/>
            </a:pPr>
            <a:endParaRPr lang="en-US" altLang="en-US" dirty="0"/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//recursive definition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n! = n * (n-1)!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0! = 1</a:t>
            </a:r>
          </a:p>
        </p:txBody>
      </p:sp>
      <p:sp>
        <p:nvSpPr>
          <p:cNvPr id="18436" name="AutoShape 10">
            <a:hlinkClick r:id="rId3" action="ppaction://program" highlightClick="1"/>
            <a:extLst>
              <a:ext uri="{FF2B5EF4-FFF2-40B4-BE49-F238E27FC236}">
                <a16:creationId xmlns:a16="http://schemas.microsoft.com/office/drawing/2014/main" id="{949399A5-BB0C-6542-A3D9-A01210D7E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013" y="5106988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  <p:sp>
        <p:nvSpPr>
          <p:cNvPr id="18437" name="Rectangle 8">
            <a:hlinkClick r:id="rId4"/>
            <a:extLst>
              <a:ext uri="{FF2B5EF4-FFF2-40B4-BE49-F238E27FC236}">
                <a16:creationId xmlns:a16="http://schemas.microsoft.com/office/drawing/2014/main" id="{762319F4-285D-B347-B9F9-EC4AD99CF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5121275"/>
            <a:ext cx="2201862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ComputeFactorial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266570DE-FB12-E148-B53C-57375C68D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0F659AD-7169-1C4C-869A-B3E9DA37B74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5824B54-55E5-7943-BBB2-5601B5CDB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F44E615-BBB0-1C48-9A81-4B8D31E87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B8B47EE7-3548-C744-B099-51398E6CD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40965" name="Rectangle 8">
            <a:extLst>
              <a:ext uri="{FF2B5EF4-FFF2-40B4-BE49-F238E27FC236}">
                <a16:creationId xmlns:a16="http://schemas.microsoft.com/office/drawing/2014/main" id="{17DCB5F7-3D57-E443-9AE5-83B736776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18439" name="Rectangle 13">
            <a:extLst>
              <a:ext uri="{FF2B5EF4-FFF2-40B4-BE49-F238E27FC236}">
                <a16:creationId xmlns:a16="http://schemas.microsoft.com/office/drawing/2014/main" id="{0C1093C6-E91A-F440-B767-B38FC4651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graphicFrame>
        <p:nvGraphicFramePr>
          <p:cNvPr id="40967" name="Object 12">
            <a:extLst>
              <a:ext uri="{FF2B5EF4-FFF2-40B4-BE49-F238E27FC236}">
                <a16:creationId xmlns:a16="http://schemas.microsoft.com/office/drawing/2014/main" id="{EBB5399A-B9C3-C74D-96A8-CF3E074090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6705600" cy="432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AutoShape 6">
            <a:extLst>
              <a:ext uri="{FF2B5EF4-FFF2-40B4-BE49-F238E27FC236}">
                <a16:creationId xmlns:a16="http://schemas.microsoft.com/office/drawing/2014/main" id="{DA9D146B-2C08-8D40-A312-D3C9EDB98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066800"/>
            <a:ext cx="3533775" cy="384175"/>
          </a:xfrm>
          <a:prstGeom prst="wedgeRoundRectCallout">
            <a:avLst>
              <a:gd name="adj1" fmla="val -102245"/>
              <a:gd name="adj2" fmla="val 239671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Executes factorial(4)</a:t>
            </a:r>
          </a:p>
        </p:txBody>
      </p:sp>
      <p:sp useBgFill="1">
        <p:nvSpPr>
          <p:cNvPr id="40969" name="Rectangle 15">
            <a:extLst>
              <a:ext uri="{FF2B5EF4-FFF2-40B4-BE49-F238E27FC236}">
                <a16:creationId xmlns:a16="http://schemas.microsoft.com/office/drawing/2014/main" id="{C3639738-BC22-F84D-A126-9BDA39C14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12988"/>
            <a:ext cx="6477000" cy="37830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0970" name="Object 2">
            <a:extLst>
              <a:ext uri="{FF2B5EF4-FFF2-40B4-BE49-F238E27FC236}">
                <a16:creationId xmlns:a16="http://schemas.microsoft.com/office/drawing/2014/main" id="{3A4035D2-DED2-FA46-A827-B8F60C9970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769955"/>
              </p:ext>
            </p:extLst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0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0463" y="3810000"/>
                        <a:ext cx="1139825" cy="2362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09" name="Object 7">
            <a:extLst>
              <a:ext uri="{FF2B5EF4-FFF2-40B4-BE49-F238E27FC236}">
                <a16:creationId xmlns:a16="http://schemas.microsoft.com/office/drawing/2014/main" id="{5DAF0D23-0971-2845-A154-32F3C27082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0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6705600" cy="432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5EFEE7F3-841F-3740-9C99-BBCE54A52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76B117A-E93D-F146-8E33-054B1A841B2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13</a:t>
            </a:fld>
            <a:endParaRPr lang="en-US" altLang="en-US" sz="14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0FED6B1D-10E8-7E44-8704-82708A37D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DC37BB32-3513-024A-A3C5-F73087CDC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0339BD8-C725-0F4F-91B1-1C130CF74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883A3C20-961C-204B-A736-C6699BC57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19464" name="Rectangle 6">
            <a:extLst>
              <a:ext uri="{FF2B5EF4-FFF2-40B4-BE49-F238E27FC236}">
                <a16:creationId xmlns:a16="http://schemas.microsoft.com/office/drawing/2014/main" id="{02A00A56-0F1B-774E-9185-15F57BE4E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19465" name="AutoShape 8">
            <a:extLst>
              <a:ext uri="{FF2B5EF4-FFF2-40B4-BE49-F238E27FC236}">
                <a16:creationId xmlns:a16="http://schemas.microsoft.com/office/drawing/2014/main" id="{D6B8B2EB-3673-CC44-9D81-C3F168914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113" y="2528888"/>
            <a:ext cx="3533775" cy="384175"/>
          </a:xfrm>
          <a:prstGeom prst="wedgeRoundRectCallout">
            <a:avLst>
              <a:gd name="adj1" fmla="val -102157"/>
              <a:gd name="adj2" fmla="val 63222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Executes factorial(3)</a:t>
            </a:r>
          </a:p>
        </p:txBody>
      </p:sp>
      <p:sp useBgFill="1">
        <p:nvSpPr>
          <p:cNvPr id="43017" name="Rectangle 10">
            <a:extLst>
              <a:ext uri="{FF2B5EF4-FFF2-40B4-BE49-F238E27FC236}">
                <a16:creationId xmlns:a16="http://schemas.microsoft.com/office/drawing/2014/main" id="{817FE51E-508C-924D-A6BC-914E73D71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68638"/>
            <a:ext cx="6477000" cy="30273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3018" name="Rectangle 11">
            <a:extLst>
              <a:ext uri="{FF2B5EF4-FFF2-40B4-BE49-F238E27FC236}">
                <a16:creationId xmlns:a16="http://schemas.microsoft.com/office/drawing/2014/main" id="{1C4ACD64-A053-614F-AF7E-EDF995212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60575"/>
            <a:ext cx="1873250" cy="2413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3019" name="Rectangle 12">
            <a:extLst>
              <a:ext uri="{FF2B5EF4-FFF2-40B4-BE49-F238E27FC236}">
                <a16:creationId xmlns:a16="http://schemas.microsoft.com/office/drawing/2014/main" id="{58C1F72A-A19C-7F4C-A723-E30402EF4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3020" name="Rectangle 13">
            <a:extLst>
              <a:ext uri="{FF2B5EF4-FFF2-40B4-BE49-F238E27FC236}">
                <a16:creationId xmlns:a16="http://schemas.microsoft.com/office/drawing/2014/main" id="{C52F748F-ACC0-8F4A-AF48-6204B9FB0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3021" name="Content Placeholder 2">
            <a:extLst>
              <a:ext uri="{FF2B5EF4-FFF2-40B4-BE49-F238E27FC236}">
                <a16:creationId xmlns:a16="http://schemas.microsoft.com/office/drawing/2014/main" id="{02740648-AA8F-9843-8027-D1F81C1C5B4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181275"/>
              </p:ext>
            </p:extLst>
          </p:nvPr>
        </p:nvGraphicFramePr>
        <p:xfrm>
          <a:off x="7380288" y="3897313"/>
          <a:ext cx="1068387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1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Content Placeholder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897313"/>
                        <a:ext cx="1068387" cy="2208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7" name="Object 7">
            <a:extLst>
              <a:ext uri="{FF2B5EF4-FFF2-40B4-BE49-F238E27FC236}">
                <a16:creationId xmlns:a16="http://schemas.microsoft.com/office/drawing/2014/main" id="{F509D072-922F-C049-91B5-6AA16D745D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0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6705600" cy="432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45058" name="Rectangle 11">
            <a:extLst>
              <a:ext uri="{FF2B5EF4-FFF2-40B4-BE49-F238E27FC236}">
                <a16:creationId xmlns:a16="http://schemas.microsoft.com/office/drawing/2014/main" id="{06D1D2B7-FEF5-3A48-994C-2E48A2A51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60575"/>
            <a:ext cx="1873250" cy="2413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5059" name="Rectangle 12">
            <a:extLst>
              <a:ext uri="{FF2B5EF4-FFF2-40B4-BE49-F238E27FC236}">
                <a16:creationId xmlns:a16="http://schemas.microsoft.com/office/drawing/2014/main" id="{CFF0D286-5B80-974F-A27F-CD972D796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85" name="Slide Number Placeholder 4">
            <a:extLst>
              <a:ext uri="{FF2B5EF4-FFF2-40B4-BE49-F238E27FC236}">
                <a16:creationId xmlns:a16="http://schemas.microsoft.com/office/drawing/2014/main" id="{912C9D22-123F-0C40-9444-0E1FCB0639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A751DC9D-DD00-4E4F-8F20-494743B8FEB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14</a:t>
            </a:fld>
            <a:endParaRPr lang="en-US" altLang="en-US" sz="1400"/>
          </a:p>
        </p:txBody>
      </p:sp>
      <p:sp>
        <p:nvSpPr>
          <p:cNvPr id="20486" name="Rectangle 2">
            <a:extLst>
              <a:ext uri="{FF2B5EF4-FFF2-40B4-BE49-F238E27FC236}">
                <a16:creationId xmlns:a16="http://schemas.microsoft.com/office/drawing/2014/main" id="{1AE99F4B-1461-5641-ABC0-83880256C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20487" name="Rectangle 3">
            <a:extLst>
              <a:ext uri="{FF2B5EF4-FFF2-40B4-BE49-F238E27FC236}">
                <a16:creationId xmlns:a16="http://schemas.microsoft.com/office/drawing/2014/main" id="{F5B2963E-E422-CF46-B894-6C6AE4BD8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0488" name="Rectangle 4">
            <a:extLst>
              <a:ext uri="{FF2B5EF4-FFF2-40B4-BE49-F238E27FC236}">
                <a16:creationId xmlns:a16="http://schemas.microsoft.com/office/drawing/2014/main" id="{0DDB2779-ABFB-C846-B65C-9B69D1DB5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45064" name="Rectangle 5">
            <a:extLst>
              <a:ext uri="{FF2B5EF4-FFF2-40B4-BE49-F238E27FC236}">
                <a16:creationId xmlns:a16="http://schemas.microsoft.com/office/drawing/2014/main" id="{AACB732B-523F-0443-AFB2-EDDD8CE53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0490" name="Rectangle 6">
            <a:extLst>
              <a:ext uri="{FF2B5EF4-FFF2-40B4-BE49-F238E27FC236}">
                <a16:creationId xmlns:a16="http://schemas.microsoft.com/office/drawing/2014/main" id="{B0127245-66F2-2741-B466-FB9887AFB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0491" name="AutoShape 8">
            <a:extLst>
              <a:ext uri="{FF2B5EF4-FFF2-40B4-BE49-F238E27FC236}">
                <a16:creationId xmlns:a16="http://schemas.microsoft.com/office/drawing/2014/main" id="{8FC74195-154A-5F48-9D5C-20F743532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91241"/>
              <a:gd name="adj2" fmla="val 34958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Executes factorial(2)</a:t>
            </a:r>
          </a:p>
        </p:txBody>
      </p:sp>
      <p:sp useBgFill="1">
        <p:nvSpPr>
          <p:cNvPr id="45067" name="Rectangle 10">
            <a:extLst>
              <a:ext uri="{FF2B5EF4-FFF2-40B4-BE49-F238E27FC236}">
                <a16:creationId xmlns:a16="http://schemas.microsoft.com/office/drawing/2014/main" id="{E3BD6DB0-A671-264B-B169-88EF373D9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3824288"/>
            <a:ext cx="6477000" cy="22717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20493" name="Rectangle 13">
            <a:extLst>
              <a:ext uri="{FF2B5EF4-FFF2-40B4-BE49-F238E27FC236}">
                <a16:creationId xmlns:a16="http://schemas.microsoft.com/office/drawing/2014/main" id="{0F2C73C5-9BBF-3D45-9A16-606D5B8EA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 useBgFill="1">
        <p:nvSpPr>
          <p:cNvPr id="45069" name="Rectangle 14">
            <a:extLst>
              <a:ext uri="{FF2B5EF4-FFF2-40B4-BE49-F238E27FC236}">
                <a16:creationId xmlns:a16="http://schemas.microsoft.com/office/drawing/2014/main" id="{B730F45A-E7AE-054F-8D3E-0A557B2AC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068638"/>
            <a:ext cx="1512888" cy="4318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5070" name="Rectangle 15">
            <a:extLst>
              <a:ext uri="{FF2B5EF4-FFF2-40B4-BE49-F238E27FC236}">
                <a16:creationId xmlns:a16="http://schemas.microsoft.com/office/drawing/2014/main" id="{AE0A18D7-FFFA-AA4F-AE5F-E6B381174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392488"/>
            <a:ext cx="1512887" cy="4318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5071" name="Content Placeholder 2">
            <a:extLst>
              <a:ext uri="{FF2B5EF4-FFF2-40B4-BE49-F238E27FC236}">
                <a16:creationId xmlns:a16="http://schemas.microsoft.com/office/drawing/2014/main" id="{EDCC8406-A2D0-AD42-95CC-C8CB81129BF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460952"/>
              </p:ext>
            </p:extLst>
          </p:nvPr>
        </p:nvGraphicFramePr>
        <p:xfrm>
          <a:off x="7559675" y="4005263"/>
          <a:ext cx="1068388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1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Content Placeholder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675" y="4005263"/>
                        <a:ext cx="1068388" cy="2208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105" name="Rectangle 12">
            <a:extLst>
              <a:ext uri="{FF2B5EF4-FFF2-40B4-BE49-F238E27FC236}">
                <a16:creationId xmlns:a16="http://schemas.microsoft.com/office/drawing/2014/main" id="{D96A4BDD-5795-A54C-8EEE-810077962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7106" name="Object 7">
            <a:extLst>
              <a:ext uri="{FF2B5EF4-FFF2-40B4-BE49-F238E27FC236}">
                <a16:creationId xmlns:a16="http://schemas.microsoft.com/office/drawing/2014/main" id="{3BF7E28A-B401-7346-A6D0-FA34DD2711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1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6705600" cy="432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47107" name="Rectangle 15">
            <a:extLst>
              <a:ext uri="{FF2B5EF4-FFF2-40B4-BE49-F238E27FC236}">
                <a16:creationId xmlns:a16="http://schemas.microsoft.com/office/drawing/2014/main" id="{2DD0D472-C4C4-FB46-BA22-9293C72E9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392488"/>
            <a:ext cx="1512887" cy="4318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5406047A-73C8-8045-A18D-FAFECA6FB0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88C614E-9B19-2C4C-A1E0-B1822D453C1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15</a:t>
            </a:fld>
            <a:endParaRPr lang="en-US" altLang="en-US" sz="1400"/>
          </a:p>
        </p:txBody>
      </p:sp>
      <p:sp>
        <p:nvSpPr>
          <p:cNvPr id="21510" name="Rectangle 2">
            <a:extLst>
              <a:ext uri="{FF2B5EF4-FFF2-40B4-BE49-F238E27FC236}">
                <a16:creationId xmlns:a16="http://schemas.microsoft.com/office/drawing/2014/main" id="{F85DF645-1749-1049-96BC-00A02DA21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21511" name="Rectangle 3">
            <a:extLst>
              <a:ext uri="{FF2B5EF4-FFF2-40B4-BE49-F238E27FC236}">
                <a16:creationId xmlns:a16="http://schemas.microsoft.com/office/drawing/2014/main" id="{577F9ECD-5602-374B-9DD6-433E2A8F2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1512" name="Rectangle 4">
            <a:extLst>
              <a:ext uri="{FF2B5EF4-FFF2-40B4-BE49-F238E27FC236}">
                <a16:creationId xmlns:a16="http://schemas.microsoft.com/office/drawing/2014/main" id="{FEF23B47-5067-004F-8967-E7A63A85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47112" name="Rectangle 5">
            <a:extLst>
              <a:ext uri="{FF2B5EF4-FFF2-40B4-BE49-F238E27FC236}">
                <a16:creationId xmlns:a16="http://schemas.microsoft.com/office/drawing/2014/main" id="{ADA8ED70-38D8-8D49-B653-1579D43A5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1514" name="Rectangle 6">
            <a:extLst>
              <a:ext uri="{FF2B5EF4-FFF2-40B4-BE49-F238E27FC236}">
                <a16:creationId xmlns:a16="http://schemas.microsoft.com/office/drawing/2014/main" id="{B4D7A9C9-9271-004E-A441-392676C8A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1515" name="AutoShape 8">
            <a:extLst>
              <a:ext uri="{FF2B5EF4-FFF2-40B4-BE49-F238E27FC236}">
                <a16:creationId xmlns:a16="http://schemas.microsoft.com/office/drawing/2014/main" id="{7B154426-E92C-6A4D-8452-26047F815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80819"/>
              <a:gd name="adj2" fmla="val 56239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Executes factorial(1)</a:t>
            </a:r>
          </a:p>
        </p:txBody>
      </p:sp>
      <p:sp useBgFill="1">
        <p:nvSpPr>
          <p:cNvPr id="47115" name="Rectangle 10">
            <a:extLst>
              <a:ext uri="{FF2B5EF4-FFF2-40B4-BE49-F238E27FC236}">
                <a16:creationId xmlns:a16="http://schemas.microsoft.com/office/drawing/2014/main" id="{C8D28C17-6C6B-7440-89DD-B562F70A8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4545013"/>
            <a:ext cx="6477000" cy="15509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7116" name="Rectangle 11">
            <a:extLst>
              <a:ext uri="{FF2B5EF4-FFF2-40B4-BE49-F238E27FC236}">
                <a16:creationId xmlns:a16="http://schemas.microsoft.com/office/drawing/2014/main" id="{D220A6E6-6467-5646-AE9E-53D9AD7A4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60575"/>
            <a:ext cx="1873250" cy="2413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7117" name="Rectangle 13">
            <a:extLst>
              <a:ext uri="{FF2B5EF4-FFF2-40B4-BE49-F238E27FC236}">
                <a16:creationId xmlns:a16="http://schemas.microsoft.com/office/drawing/2014/main" id="{4ED36241-E8FB-344D-820A-A9B19CF2A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7118" name="Rectangle 14">
            <a:extLst>
              <a:ext uri="{FF2B5EF4-FFF2-40B4-BE49-F238E27FC236}">
                <a16:creationId xmlns:a16="http://schemas.microsoft.com/office/drawing/2014/main" id="{FC31931D-17D5-224F-9FC9-AF76DD51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068638"/>
            <a:ext cx="1512888" cy="4318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7119" name="Rectangle 16">
            <a:extLst>
              <a:ext uri="{FF2B5EF4-FFF2-40B4-BE49-F238E27FC236}">
                <a16:creationId xmlns:a16="http://schemas.microsoft.com/office/drawing/2014/main" id="{88915885-020A-1E42-8890-69DEDA727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824288"/>
            <a:ext cx="3059112" cy="4333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7120" name="Rectangle 17">
            <a:extLst>
              <a:ext uri="{FF2B5EF4-FFF2-40B4-BE49-F238E27FC236}">
                <a16:creationId xmlns:a16="http://schemas.microsoft.com/office/drawing/2014/main" id="{2A11C14B-3CD3-A44A-86F7-0BCD6D4D1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84650"/>
            <a:ext cx="2303463" cy="43338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7121" name="Rectangle 17">
            <a:extLst>
              <a:ext uri="{FF2B5EF4-FFF2-40B4-BE49-F238E27FC236}">
                <a16:creationId xmlns:a16="http://schemas.microsoft.com/office/drawing/2014/main" id="{2F61788A-5BC0-454D-A2B6-E53F3F0AF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5" y="2339975"/>
            <a:ext cx="1150938" cy="33813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7122" name="Object 2">
            <a:extLst>
              <a:ext uri="{FF2B5EF4-FFF2-40B4-BE49-F238E27FC236}">
                <a16:creationId xmlns:a16="http://schemas.microsoft.com/office/drawing/2014/main" id="{617E703A-9BBF-A848-ACD2-DEB5D968DA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892838"/>
              </p:ext>
            </p:extLst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2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0463" y="3810000"/>
                        <a:ext cx="1139825" cy="2362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3" name="Object 7">
            <a:extLst>
              <a:ext uri="{FF2B5EF4-FFF2-40B4-BE49-F238E27FC236}">
                <a16:creationId xmlns:a16="http://schemas.microsoft.com/office/drawing/2014/main" id="{173ECA2D-257B-AA41-8F64-45BEF5DA74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0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6705600" cy="432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CA050B0A-8C99-5C40-8A25-33B161A594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AD3C8D77-D5F3-9B46-A03C-E247423CF86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16</a:t>
            </a:fld>
            <a:endParaRPr lang="en-US" altLang="en-US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599FD4F-E3CA-AC45-8AA1-8FEE6D49E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73B19F5D-440E-D44F-86F4-363CBA72B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2534" name="Rectangle 4">
            <a:extLst>
              <a:ext uri="{FF2B5EF4-FFF2-40B4-BE49-F238E27FC236}">
                <a16:creationId xmlns:a16="http://schemas.microsoft.com/office/drawing/2014/main" id="{3C65754C-47E6-9E48-9212-AC78C48F9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49158" name="Rectangle 5">
            <a:extLst>
              <a:ext uri="{FF2B5EF4-FFF2-40B4-BE49-F238E27FC236}">
                <a16:creationId xmlns:a16="http://schemas.microsoft.com/office/drawing/2014/main" id="{1E7D9C19-B43E-954B-849B-969DC7FE9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2536" name="Rectangle 6">
            <a:extLst>
              <a:ext uri="{FF2B5EF4-FFF2-40B4-BE49-F238E27FC236}">
                <a16:creationId xmlns:a16="http://schemas.microsoft.com/office/drawing/2014/main" id="{EDE0FE2F-9CB3-254A-8E31-AF6ACFBAE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2537" name="AutoShape 8">
            <a:extLst>
              <a:ext uri="{FF2B5EF4-FFF2-40B4-BE49-F238E27FC236}">
                <a16:creationId xmlns:a16="http://schemas.microsoft.com/office/drawing/2014/main" id="{A7455B08-FB42-D04B-88CB-0447295BD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67880"/>
              <a:gd name="adj2" fmla="val 73057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Executes factorial(0)</a:t>
            </a:r>
          </a:p>
        </p:txBody>
      </p:sp>
      <p:sp useBgFill="1">
        <p:nvSpPr>
          <p:cNvPr id="49161" name="Rectangle 19">
            <a:extLst>
              <a:ext uri="{FF2B5EF4-FFF2-40B4-BE49-F238E27FC236}">
                <a16:creationId xmlns:a16="http://schemas.microsoft.com/office/drawing/2014/main" id="{943FF446-C549-9E4F-91F5-2B0E45B14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16450"/>
            <a:ext cx="2625725" cy="68421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9162" name="Rectangle 19">
            <a:extLst>
              <a:ext uri="{FF2B5EF4-FFF2-40B4-BE49-F238E27FC236}">
                <a16:creationId xmlns:a16="http://schemas.microsoft.com/office/drawing/2014/main" id="{10A01A26-BC1A-884C-9724-97A0F4DA7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5300663"/>
            <a:ext cx="6624637" cy="7207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9163" name="Rectangle 19">
            <a:extLst>
              <a:ext uri="{FF2B5EF4-FFF2-40B4-BE49-F238E27FC236}">
                <a16:creationId xmlns:a16="http://schemas.microsoft.com/office/drawing/2014/main" id="{E198A21D-DD42-1142-9D56-BADE00339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583113"/>
            <a:ext cx="2625725" cy="37623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9164" name="Rectangle 19">
            <a:extLst>
              <a:ext uri="{FF2B5EF4-FFF2-40B4-BE49-F238E27FC236}">
                <a16:creationId xmlns:a16="http://schemas.microsoft.com/office/drawing/2014/main" id="{69D4E782-94F9-8340-818C-B9A400DAD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4113213"/>
            <a:ext cx="2800350" cy="37623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9165" name="Rectangle 19">
            <a:extLst>
              <a:ext uri="{FF2B5EF4-FFF2-40B4-BE49-F238E27FC236}">
                <a16:creationId xmlns:a16="http://schemas.microsoft.com/office/drawing/2014/main" id="{40A2AB7B-F427-4D4F-8C23-16A0960A0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4265613"/>
            <a:ext cx="2800350" cy="37623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9166" name="Rectangle 19">
            <a:extLst>
              <a:ext uri="{FF2B5EF4-FFF2-40B4-BE49-F238E27FC236}">
                <a16:creationId xmlns:a16="http://schemas.microsoft.com/office/drawing/2014/main" id="{126DCA35-A979-7D42-8A64-9F32BAE23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3859213"/>
            <a:ext cx="1770062" cy="37623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9167" name="Rectangle 19">
            <a:extLst>
              <a:ext uri="{FF2B5EF4-FFF2-40B4-BE49-F238E27FC236}">
                <a16:creationId xmlns:a16="http://schemas.microsoft.com/office/drawing/2014/main" id="{27BFD2AC-5976-8E4F-849E-806D1B1AB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3213100"/>
            <a:ext cx="1771650" cy="37623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9168" name="Rectangle 19">
            <a:extLst>
              <a:ext uri="{FF2B5EF4-FFF2-40B4-BE49-F238E27FC236}">
                <a16:creationId xmlns:a16="http://schemas.microsoft.com/office/drawing/2014/main" id="{965AD754-C8D0-E246-828C-FF43E75DE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3024188"/>
            <a:ext cx="1771650" cy="37623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9169" name="Rectangle 19">
            <a:extLst>
              <a:ext uri="{FF2B5EF4-FFF2-40B4-BE49-F238E27FC236}">
                <a16:creationId xmlns:a16="http://schemas.microsoft.com/office/drawing/2014/main" id="{B589BEB3-8088-3B47-8134-CAA0ECC65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2565400"/>
            <a:ext cx="1784350" cy="37623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49170" name="Rectangle 19">
            <a:extLst>
              <a:ext uri="{FF2B5EF4-FFF2-40B4-BE49-F238E27FC236}">
                <a16:creationId xmlns:a16="http://schemas.microsoft.com/office/drawing/2014/main" id="{37E61C81-006F-B048-9491-230BC0B9D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97113"/>
            <a:ext cx="1784350" cy="3746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9171" name="Object 2">
            <a:extLst>
              <a:ext uri="{FF2B5EF4-FFF2-40B4-BE49-F238E27FC236}">
                <a16:creationId xmlns:a16="http://schemas.microsoft.com/office/drawing/2014/main" id="{75FEE9B2-A212-6B4E-8FFC-918B9F07A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923520"/>
              </p:ext>
            </p:extLst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1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0463" y="3810000"/>
                        <a:ext cx="1139825" cy="2362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1" name="Object 7">
            <a:extLst>
              <a:ext uri="{FF2B5EF4-FFF2-40B4-BE49-F238E27FC236}">
                <a16:creationId xmlns:a16="http://schemas.microsoft.com/office/drawing/2014/main" id="{11064BE4-684D-854D-B95E-134AF6C3F0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1811338"/>
          <a:ext cx="6705600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8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11338"/>
                        <a:ext cx="6705600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A44919E3-6A39-5040-8D34-976A9AC21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A7B5924-8142-394E-B67F-1D49B7B9B6B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17</a:t>
            </a:fld>
            <a:endParaRPr lang="en-US" altLang="en-US" sz="14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81EEC85D-2033-4646-82DE-27B111E29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33DDB01C-8E36-A74F-9F5F-BAD33FFA6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3558" name="Rectangle 4">
            <a:extLst>
              <a:ext uri="{FF2B5EF4-FFF2-40B4-BE49-F238E27FC236}">
                <a16:creationId xmlns:a16="http://schemas.microsoft.com/office/drawing/2014/main" id="{F09467C2-6BBE-0E43-9566-841CBD28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51206" name="Rectangle 5">
            <a:extLst>
              <a:ext uri="{FF2B5EF4-FFF2-40B4-BE49-F238E27FC236}">
                <a16:creationId xmlns:a16="http://schemas.microsoft.com/office/drawing/2014/main" id="{EA2EE76E-4A2A-EA45-BD31-EFEC60D7C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3560" name="Rectangle 6">
            <a:extLst>
              <a:ext uri="{FF2B5EF4-FFF2-40B4-BE49-F238E27FC236}">
                <a16:creationId xmlns:a16="http://schemas.microsoft.com/office/drawing/2014/main" id="{AE61FF31-1F04-3B4E-B97C-258549EBE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3561" name="AutoShape 8">
            <a:extLst>
              <a:ext uri="{FF2B5EF4-FFF2-40B4-BE49-F238E27FC236}">
                <a16:creationId xmlns:a16="http://schemas.microsoft.com/office/drawing/2014/main" id="{25D31107-4DA7-814D-8176-D5571D9EE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66755"/>
              <a:gd name="adj2" fmla="val 900412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returns 1</a:t>
            </a:r>
          </a:p>
        </p:txBody>
      </p:sp>
      <p:graphicFrame>
        <p:nvGraphicFramePr>
          <p:cNvPr id="51209" name="Object 9">
            <a:extLst>
              <a:ext uri="{FF2B5EF4-FFF2-40B4-BE49-F238E27FC236}">
                <a16:creationId xmlns:a16="http://schemas.microsoft.com/office/drawing/2014/main" id="{E71ECD5B-307F-3447-A4FB-B1E671CCE53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511057"/>
              </p:ext>
            </p:extLst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9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0463" y="3810000"/>
                        <a:ext cx="1139825" cy="2362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0" name="Rectangle 13">
            <a:extLst>
              <a:ext uri="{FF2B5EF4-FFF2-40B4-BE49-F238E27FC236}">
                <a16:creationId xmlns:a16="http://schemas.microsoft.com/office/drawing/2014/main" id="{AAB17C4B-AD1A-EE4A-AE40-BF6AC7677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1211" name="Rectangle 22">
            <a:extLst>
              <a:ext uri="{FF2B5EF4-FFF2-40B4-BE49-F238E27FC236}">
                <a16:creationId xmlns:a16="http://schemas.microsoft.com/office/drawing/2014/main" id="{1BE8F19A-3925-DF46-B4E5-84FF513BC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838" y="5300663"/>
            <a:ext cx="2625725" cy="6270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1212" name="Rectangle 22">
            <a:extLst>
              <a:ext uri="{FF2B5EF4-FFF2-40B4-BE49-F238E27FC236}">
                <a16:creationId xmlns:a16="http://schemas.microsoft.com/office/drawing/2014/main" id="{C6DF9410-7F3D-E846-ABE1-0BE0B7A64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656138"/>
            <a:ext cx="2625725" cy="6270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1213" name="Rectangle 22">
            <a:extLst>
              <a:ext uri="{FF2B5EF4-FFF2-40B4-BE49-F238E27FC236}">
                <a16:creationId xmlns:a16="http://schemas.microsoft.com/office/drawing/2014/main" id="{BB61D23B-2396-B34F-9369-F4C294458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537075"/>
            <a:ext cx="1617662" cy="2603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1214" name="Rectangle 23">
            <a:extLst>
              <a:ext uri="{FF2B5EF4-FFF2-40B4-BE49-F238E27FC236}">
                <a16:creationId xmlns:a16="http://schemas.microsoft.com/office/drawing/2014/main" id="{A5A0840F-567B-8248-A8E3-D4416C8D1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897313"/>
            <a:ext cx="1727200" cy="5397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1215" name="Rectangle 24">
            <a:extLst>
              <a:ext uri="{FF2B5EF4-FFF2-40B4-BE49-F238E27FC236}">
                <a16:creationId xmlns:a16="http://schemas.microsoft.com/office/drawing/2014/main" id="{46B29BF3-D5F4-0A4C-A915-C09EB369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789363"/>
            <a:ext cx="1597025" cy="3937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1216" name="Rectangle 25">
            <a:extLst>
              <a:ext uri="{FF2B5EF4-FFF2-40B4-BE49-F238E27FC236}">
                <a16:creationId xmlns:a16="http://schemas.microsoft.com/office/drawing/2014/main" id="{A60A406B-DAF6-194B-9629-6A1D0EDAC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41663"/>
            <a:ext cx="1765300" cy="4667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1217" name="Rectangle 26">
            <a:extLst>
              <a:ext uri="{FF2B5EF4-FFF2-40B4-BE49-F238E27FC236}">
                <a16:creationId xmlns:a16="http://schemas.microsoft.com/office/drawing/2014/main" id="{851EBCC3-E6ED-7249-BCA0-1AB8CE455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408238"/>
            <a:ext cx="1908175" cy="5445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1218" name="Rectangle 27">
            <a:extLst>
              <a:ext uri="{FF2B5EF4-FFF2-40B4-BE49-F238E27FC236}">
                <a16:creationId xmlns:a16="http://schemas.microsoft.com/office/drawing/2014/main" id="{5B2453E9-F113-0C4E-927F-D64058F2C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" y="2312988"/>
            <a:ext cx="1762125" cy="2698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1219" name="Rectangle 28">
            <a:extLst>
              <a:ext uri="{FF2B5EF4-FFF2-40B4-BE49-F238E27FC236}">
                <a16:creationId xmlns:a16="http://schemas.microsoft.com/office/drawing/2014/main" id="{1F98B7BB-A0BB-4C4F-B1D2-4C6290C1A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3033713"/>
            <a:ext cx="1762125" cy="395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49" name="Object 7">
            <a:extLst>
              <a:ext uri="{FF2B5EF4-FFF2-40B4-BE49-F238E27FC236}">
                <a16:creationId xmlns:a16="http://schemas.microsoft.com/office/drawing/2014/main" id="{90C07E8C-D74F-BA42-8B07-43D9205E2A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1811338"/>
          <a:ext cx="6705600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5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11338"/>
                        <a:ext cx="6705600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D0A2D47C-9D05-9345-8066-2739D54EE2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CFBCC3B-2F9B-8240-8967-E644D8C330E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18</a:t>
            </a:fld>
            <a:endParaRPr lang="en-US" altLang="en-US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4470CCD6-8BC6-DA44-87FA-DE462CA46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2527A144-D429-3A43-B391-09F1C4ABF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4582" name="Rectangle 4">
            <a:extLst>
              <a:ext uri="{FF2B5EF4-FFF2-40B4-BE49-F238E27FC236}">
                <a16:creationId xmlns:a16="http://schemas.microsoft.com/office/drawing/2014/main" id="{AFFCDAC4-084B-7F4D-B926-B812B6A90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53254" name="Rectangle 5">
            <a:extLst>
              <a:ext uri="{FF2B5EF4-FFF2-40B4-BE49-F238E27FC236}">
                <a16:creationId xmlns:a16="http://schemas.microsoft.com/office/drawing/2014/main" id="{DB4F0F0B-300A-A345-BC77-623C5DDA7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4584" name="Rectangle 6">
            <a:extLst>
              <a:ext uri="{FF2B5EF4-FFF2-40B4-BE49-F238E27FC236}">
                <a16:creationId xmlns:a16="http://schemas.microsoft.com/office/drawing/2014/main" id="{BD6B3052-7122-EC49-AB2B-C7D8871F3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4585" name="AutoShape 8">
            <a:extLst>
              <a:ext uri="{FF2B5EF4-FFF2-40B4-BE49-F238E27FC236}">
                <a16:creationId xmlns:a16="http://schemas.microsoft.com/office/drawing/2014/main" id="{A3E85211-ADC2-644D-8EFD-B129AA9FB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105856"/>
              <a:gd name="adj2" fmla="val 83958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returns factorial(0)</a:t>
            </a:r>
          </a:p>
        </p:txBody>
      </p:sp>
      <p:sp>
        <p:nvSpPr>
          <p:cNvPr id="53257" name="Rectangle 13">
            <a:extLst>
              <a:ext uri="{FF2B5EF4-FFF2-40B4-BE49-F238E27FC236}">
                <a16:creationId xmlns:a16="http://schemas.microsoft.com/office/drawing/2014/main" id="{627B43BE-1286-8242-BA4E-F77CC5608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3258" name="Rectangle 22">
            <a:extLst>
              <a:ext uri="{FF2B5EF4-FFF2-40B4-BE49-F238E27FC236}">
                <a16:creationId xmlns:a16="http://schemas.microsoft.com/office/drawing/2014/main" id="{9F792123-0595-7545-85EB-053F857E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656138"/>
            <a:ext cx="2625725" cy="6270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3259" name="Rectangle 22">
            <a:extLst>
              <a:ext uri="{FF2B5EF4-FFF2-40B4-BE49-F238E27FC236}">
                <a16:creationId xmlns:a16="http://schemas.microsoft.com/office/drawing/2014/main" id="{CB08A71D-A7BC-5A4E-9360-86E5CBF63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537075"/>
            <a:ext cx="1617662" cy="2603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3260" name="Rectangle 23">
            <a:extLst>
              <a:ext uri="{FF2B5EF4-FFF2-40B4-BE49-F238E27FC236}">
                <a16:creationId xmlns:a16="http://schemas.microsoft.com/office/drawing/2014/main" id="{D3D3D8A0-C4F5-574A-92F1-6B2597AC6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897313"/>
            <a:ext cx="1727200" cy="5397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3261" name="Rectangle 24">
            <a:extLst>
              <a:ext uri="{FF2B5EF4-FFF2-40B4-BE49-F238E27FC236}">
                <a16:creationId xmlns:a16="http://schemas.microsoft.com/office/drawing/2014/main" id="{A7BAB978-BA52-C94D-A745-C6A7690C0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789363"/>
            <a:ext cx="1597025" cy="3937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3262" name="Rectangle 25">
            <a:extLst>
              <a:ext uri="{FF2B5EF4-FFF2-40B4-BE49-F238E27FC236}">
                <a16:creationId xmlns:a16="http://schemas.microsoft.com/office/drawing/2014/main" id="{5E65D6C3-8D19-DA4E-988B-C21E9F303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41663"/>
            <a:ext cx="1765300" cy="4667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3263" name="Rectangle 26">
            <a:extLst>
              <a:ext uri="{FF2B5EF4-FFF2-40B4-BE49-F238E27FC236}">
                <a16:creationId xmlns:a16="http://schemas.microsoft.com/office/drawing/2014/main" id="{0C93679F-3DA3-BD4A-9A78-BF2BE8307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408238"/>
            <a:ext cx="1908175" cy="5445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3264" name="Rectangle 27">
            <a:extLst>
              <a:ext uri="{FF2B5EF4-FFF2-40B4-BE49-F238E27FC236}">
                <a16:creationId xmlns:a16="http://schemas.microsoft.com/office/drawing/2014/main" id="{DE785D65-0912-BE43-A581-0166427E5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" y="2312988"/>
            <a:ext cx="1762125" cy="2698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3265" name="Rectangle 28">
            <a:extLst>
              <a:ext uri="{FF2B5EF4-FFF2-40B4-BE49-F238E27FC236}">
                <a16:creationId xmlns:a16="http://schemas.microsoft.com/office/drawing/2014/main" id="{8D8603BD-1302-144A-B4E4-F6F8324A6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3033713"/>
            <a:ext cx="1762125" cy="395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3266" name="Object 2">
            <a:extLst>
              <a:ext uri="{FF2B5EF4-FFF2-40B4-BE49-F238E27FC236}">
                <a16:creationId xmlns:a16="http://schemas.microsoft.com/office/drawing/2014/main" id="{8BE336C1-4385-7D4E-9EE4-91C8C347BB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43847"/>
              </p:ext>
            </p:extLst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6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0463" y="3810000"/>
                        <a:ext cx="1139825" cy="2362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7" name="Object 7">
            <a:extLst>
              <a:ext uri="{FF2B5EF4-FFF2-40B4-BE49-F238E27FC236}">
                <a16:creationId xmlns:a16="http://schemas.microsoft.com/office/drawing/2014/main" id="{1B93F6E3-A1F9-3142-95A5-37B692B410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1811338"/>
          <a:ext cx="6705600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1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11338"/>
                        <a:ext cx="6705600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1B1E03B6-6633-F343-AD9A-70D8B7F04A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BD20E2D-B8E8-0D4F-8375-9A2CA3191D5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19</a:t>
            </a:fld>
            <a:endParaRPr lang="en-US" altLang="en-US" sz="14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19A52355-4706-A34D-963E-45EC19C1E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9269A231-830C-7A45-935E-25363FA01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5E8D6915-801F-434E-842D-11098A4AA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55302" name="Rectangle 5">
            <a:extLst>
              <a:ext uri="{FF2B5EF4-FFF2-40B4-BE49-F238E27FC236}">
                <a16:creationId xmlns:a16="http://schemas.microsoft.com/office/drawing/2014/main" id="{2699319B-E13C-7547-9311-8F9FEEFA4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5608" name="Rectangle 6">
            <a:extLst>
              <a:ext uri="{FF2B5EF4-FFF2-40B4-BE49-F238E27FC236}">
                <a16:creationId xmlns:a16="http://schemas.microsoft.com/office/drawing/2014/main" id="{77BADE83-5D1C-3D4F-BFF0-0C65DEFBE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5609" name="AutoShape 8">
            <a:extLst>
              <a:ext uri="{FF2B5EF4-FFF2-40B4-BE49-F238E27FC236}">
                <a16:creationId xmlns:a16="http://schemas.microsoft.com/office/drawing/2014/main" id="{5F028E18-E5A5-0F4A-8E8D-7F2790AA6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125407"/>
              <a:gd name="adj2" fmla="val 66239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returns factorial(1)</a:t>
            </a:r>
          </a:p>
        </p:txBody>
      </p:sp>
      <p:sp>
        <p:nvSpPr>
          <p:cNvPr id="55305" name="Rectangle 13">
            <a:extLst>
              <a:ext uri="{FF2B5EF4-FFF2-40B4-BE49-F238E27FC236}">
                <a16:creationId xmlns:a16="http://schemas.microsoft.com/office/drawing/2014/main" id="{9B811ED1-4D12-4643-847F-9E054AF2C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5306" name="Rectangle 23">
            <a:extLst>
              <a:ext uri="{FF2B5EF4-FFF2-40B4-BE49-F238E27FC236}">
                <a16:creationId xmlns:a16="http://schemas.microsoft.com/office/drawing/2014/main" id="{E04FE8C5-9C4B-EC42-8B71-224535EC1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897313"/>
            <a:ext cx="1727200" cy="5397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5307" name="Rectangle 24">
            <a:extLst>
              <a:ext uri="{FF2B5EF4-FFF2-40B4-BE49-F238E27FC236}">
                <a16:creationId xmlns:a16="http://schemas.microsoft.com/office/drawing/2014/main" id="{76C5B396-689C-B843-82EA-D61426439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789363"/>
            <a:ext cx="1597025" cy="3937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5308" name="Rectangle 25">
            <a:extLst>
              <a:ext uri="{FF2B5EF4-FFF2-40B4-BE49-F238E27FC236}">
                <a16:creationId xmlns:a16="http://schemas.microsoft.com/office/drawing/2014/main" id="{DD3FC5D9-9ECA-DD4B-A167-00C281C48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41663"/>
            <a:ext cx="1765300" cy="4667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5309" name="Rectangle 26">
            <a:extLst>
              <a:ext uri="{FF2B5EF4-FFF2-40B4-BE49-F238E27FC236}">
                <a16:creationId xmlns:a16="http://schemas.microsoft.com/office/drawing/2014/main" id="{832D4363-AA88-D14A-9A91-B7F4FAD55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408238"/>
            <a:ext cx="1908175" cy="5445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5310" name="Rectangle 27">
            <a:extLst>
              <a:ext uri="{FF2B5EF4-FFF2-40B4-BE49-F238E27FC236}">
                <a16:creationId xmlns:a16="http://schemas.microsoft.com/office/drawing/2014/main" id="{DA0F6870-DAD6-5149-8770-E9999B369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" y="2312988"/>
            <a:ext cx="1762125" cy="2698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5311" name="Rectangle 28">
            <a:extLst>
              <a:ext uri="{FF2B5EF4-FFF2-40B4-BE49-F238E27FC236}">
                <a16:creationId xmlns:a16="http://schemas.microsoft.com/office/drawing/2014/main" id="{89630EBB-E22A-004D-9F95-1EC1E8CED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3033713"/>
            <a:ext cx="1762125" cy="395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5312" name="Object 1">
            <a:extLst>
              <a:ext uri="{FF2B5EF4-FFF2-40B4-BE49-F238E27FC236}">
                <a16:creationId xmlns:a16="http://schemas.microsoft.com/office/drawing/2014/main" id="{6755E5A5-8515-2A4C-AF2B-D5F2C0DD0C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98134"/>
              </p:ext>
            </p:extLst>
          </p:nvPr>
        </p:nvGraphicFramePr>
        <p:xfrm>
          <a:off x="7632700" y="3984625"/>
          <a:ext cx="11398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2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700" y="3984625"/>
                        <a:ext cx="1139825" cy="2362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F0ADFCED-888B-BE45-B566-0AC615ECF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69451D3-D061-414E-A6F5-FBFACA84789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F223EE-49EA-C945-85B8-7B0B93C73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8620"/>
            <a:ext cx="8763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Motivations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CD57E04-4865-714B-870D-6E124027F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24744"/>
            <a:ext cx="8610600" cy="5112568"/>
          </a:xfrm>
        </p:spPr>
        <p:txBody>
          <a:bodyPr/>
          <a:lstStyle/>
          <a:p>
            <a:pPr marL="0" indent="0">
              <a:buFont typeface="Monotype Sorts" charset="2"/>
              <a:buNone/>
              <a:defRPr/>
            </a:pPr>
            <a:r>
              <a:rPr lang="en-US" altLang="en-US" dirty="0"/>
              <a:t>A directory is a set of files, some of which are directories.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altLang="en-US" dirty="0"/>
              <a:t>This is an example of a recursive definition.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5" name="Object 7">
            <a:extLst>
              <a:ext uri="{FF2B5EF4-FFF2-40B4-BE49-F238E27FC236}">
                <a16:creationId xmlns:a16="http://schemas.microsoft.com/office/drawing/2014/main" id="{FC3D7C87-EAE3-6B43-82BA-28215D587C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1811338"/>
          <a:ext cx="6705600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7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11338"/>
                        <a:ext cx="6705600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3F1BA18E-E322-984B-B9E2-893BE2F84E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546ABB5-51BE-1642-8D38-40755FBE217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20</a:t>
            </a:fld>
            <a:endParaRPr lang="en-US" altLang="en-US" sz="140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B1BFF62D-2B10-284A-967E-0758F3918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DE40423-5239-004F-9A0C-1369B7B69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19E5AA93-BE4E-0647-A7A6-5C1463524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57350" name="Rectangle 5">
            <a:extLst>
              <a:ext uri="{FF2B5EF4-FFF2-40B4-BE49-F238E27FC236}">
                <a16:creationId xmlns:a16="http://schemas.microsoft.com/office/drawing/2014/main" id="{40475950-5BAC-554C-A5E3-DCB972B48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6632" name="Rectangle 6">
            <a:extLst>
              <a:ext uri="{FF2B5EF4-FFF2-40B4-BE49-F238E27FC236}">
                <a16:creationId xmlns:a16="http://schemas.microsoft.com/office/drawing/2014/main" id="{7B52902D-53A9-604A-97EC-54ED913C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6633" name="AutoShape 8">
            <a:extLst>
              <a:ext uri="{FF2B5EF4-FFF2-40B4-BE49-F238E27FC236}">
                <a16:creationId xmlns:a16="http://schemas.microsoft.com/office/drawing/2014/main" id="{8A153195-E96B-084A-B942-5E46E664C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137194"/>
              <a:gd name="adj2" fmla="val 474625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returns factorial(2)</a:t>
            </a:r>
          </a:p>
        </p:txBody>
      </p:sp>
      <p:sp>
        <p:nvSpPr>
          <p:cNvPr id="57353" name="Rectangle 13">
            <a:extLst>
              <a:ext uri="{FF2B5EF4-FFF2-40B4-BE49-F238E27FC236}">
                <a16:creationId xmlns:a16="http://schemas.microsoft.com/office/drawing/2014/main" id="{AC2F9AAC-617A-A240-8588-4017E8821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7354" name="Rectangle 25">
            <a:extLst>
              <a:ext uri="{FF2B5EF4-FFF2-40B4-BE49-F238E27FC236}">
                <a16:creationId xmlns:a16="http://schemas.microsoft.com/office/drawing/2014/main" id="{490DE5B0-4922-EA4E-AF36-8F46BCDFA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41663"/>
            <a:ext cx="1765300" cy="4667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7355" name="Rectangle 26">
            <a:extLst>
              <a:ext uri="{FF2B5EF4-FFF2-40B4-BE49-F238E27FC236}">
                <a16:creationId xmlns:a16="http://schemas.microsoft.com/office/drawing/2014/main" id="{D5D8E34C-9715-B347-91A3-97B6877BB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408238"/>
            <a:ext cx="1908175" cy="5445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7356" name="Rectangle 27">
            <a:extLst>
              <a:ext uri="{FF2B5EF4-FFF2-40B4-BE49-F238E27FC236}">
                <a16:creationId xmlns:a16="http://schemas.microsoft.com/office/drawing/2014/main" id="{D83713B9-E178-C641-9BD5-48B02B909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" y="2312988"/>
            <a:ext cx="1762125" cy="2698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7357" name="Rectangle 28">
            <a:extLst>
              <a:ext uri="{FF2B5EF4-FFF2-40B4-BE49-F238E27FC236}">
                <a16:creationId xmlns:a16="http://schemas.microsoft.com/office/drawing/2014/main" id="{E3A13F32-07E4-5846-BC56-0B8DDE04A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3033713"/>
            <a:ext cx="1762125" cy="395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7358" name="Object 1">
            <a:extLst>
              <a:ext uri="{FF2B5EF4-FFF2-40B4-BE49-F238E27FC236}">
                <a16:creationId xmlns:a16="http://schemas.microsoft.com/office/drawing/2014/main" id="{B234A0D5-5DCF-784C-A072-440A0D39C3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65365"/>
              </p:ext>
            </p:extLst>
          </p:nvPr>
        </p:nvGraphicFramePr>
        <p:xfrm>
          <a:off x="7416800" y="3933825"/>
          <a:ext cx="11398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8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3933825"/>
                        <a:ext cx="1139825" cy="2362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3" name="Object 7">
            <a:extLst>
              <a:ext uri="{FF2B5EF4-FFF2-40B4-BE49-F238E27FC236}">
                <a16:creationId xmlns:a16="http://schemas.microsoft.com/office/drawing/2014/main" id="{D0AE2270-417C-A140-9802-9ECD8EDB3B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1811338"/>
          <a:ext cx="6705600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3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11338"/>
                        <a:ext cx="6705600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F6C4859F-2BDE-E04D-92C9-E4C17FA352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3209FA1-FBEA-B34C-9512-63F9CACD855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21</a:t>
            </a:fld>
            <a:endParaRPr lang="en-US" altLang="en-US" sz="1400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7D15D319-EFBD-6C47-85F9-1D69244B2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04B811C1-BFD6-2648-B11F-C95162B6C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7654" name="Rectangle 4">
            <a:extLst>
              <a:ext uri="{FF2B5EF4-FFF2-40B4-BE49-F238E27FC236}">
                <a16:creationId xmlns:a16="http://schemas.microsoft.com/office/drawing/2014/main" id="{69B6239C-045F-EA4E-ABDD-C5BA1D471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59398" name="Rectangle 5">
            <a:extLst>
              <a:ext uri="{FF2B5EF4-FFF2-40B4-BE49-F238E27FC236}">
                <a16:creationId xmlns:a16="http://schemas.microsoft.com/office/drawing/2014/main" id="{C595F3A5-66BE-5747-BB1B-F5641FCE8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7656" name="Rectangle 6">
            <a:extLst>
              <a:ext uri="{FF2B5EF4-FFF2-40B4-BE49-F238E27FC236}">
                <a16:creationId xmlns:a16="http://schemas.microsoft.com/office/drawing/2014/main" id="{440ED4DE-F3C2-9E45-8205-0FDEFB9D0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7657" name="AutoShape 8">
            <a:extLst>
              <a:ext uri="{FF2B5EF4-FFF2-40B4-BE49-F238E27FC236}">
                <a16:creationId xmlns:a16="http://schemas.microsoft.com/office/drawing/2014/main" id="{7EBFC120-A23D-7D48-9802-DA8F6832D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148986"/>
              <a:gd name="adj2" fmla="val 260412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returns factorial(3)</a:t>
            </a:r>
          </a:p>
        </p:txBody>
      </p:sp>
      <p:sp>
        <p:nvSpPr>
          <p:cNvPr id="59401" name="Rectangle 13">
            <a:extLst>
              <a:ext uri="{FF2B5EF4-FFF2-40B4-BE49-F238E27FC236}">
                <a16:creationId xmlns:a16="http://schemas.microsoft.com/office/drawing/2014/main" id="{1DF44116-087F-994E-9813-104F39BCB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9402" name="Rectangle 26">
            <a:extLst>
              <a:ext uri="{FF2B5EF4-FFF2-40B4-BE49-F238E27FC236}">
                <a16:creationId xmlns:a16="http://schemas.microsoft.com/office/drawing/2014/main" id="{AC780DFB-A5FE-E645-809A-B5FC056E7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408238"/>
            <a:ext cx="1908175" cy="5445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 useBgFill="1">
        <p:nvSpPr>
          <p:cNvPr id="59403" name="Rectangle 27">
            <a:extLst>
              <a:ext uri="{FF2B5EF4-FFF2-40B4-BE49-F238E27FC236}">
                <a16:creationId xmlns:a16="http://schemas.microsoft.com/office/drawing/2014/main" id="{F8BAFC08-F778-E64E-BFC0-797585819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" y="2312988"/>
            <a:ext cx="1762125" cy="2698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9404" name="Object 1">
            <a:extLst>
              <a:ext uri="{FF2B5EF4-FFF2-40B4-BE49-F238E27FC236}">
                <a16:creationId xmlns:a16="http://schemas.microsoft.com/office/drawing/2014/main" id="{A45B1114-9248-5448-A24A-CD87B96C6F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494793"/>
              </p:ext>
            </p:extLst>
          </p:nvPr>
        </p:nvGraphicFramePr>
        <p:xfrm>
          <a:off x="7524750" y="3968750"/>
          <a:ext cx="11398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4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3968750"/>
                        <a:ext cx="1139825" cy="2362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1" name="Object 7">
            <a:extLst>
              <a:ext uri="{FF2B5EF4-FFF2-40B4-BE49-F238E27FC236}">
                <a16:creationId xmlns:a16="http://schemas.microsoft.com/office/drawing/2014/main" id="{4A1D6A67-D3F8-9149-BDF7-5EF46F4E38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1811338"/>
          <a:ext cx="6705600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9" name="Picture" r:id="rId4" imgW="21958300" imgH="14160500" progId="Word.Picture.8">
                  <p:embed/>
                </p:oleObj>
              </mc:Choice>
              <mc:Fallback>
                <p:oleObj name="Picture" r:id="rId4" imgW="21958300" imgH="14160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11338"/>
                        <a:ext cx="6705600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5A715CC0-3AD2-874B-8312-119B4459E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6F6FED29-2476-1E48-866C-83BB3856EB5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22</a:t>
            </a:fld>
            <a:endParaRPr lang="en-US" altLang="en-US" sz="140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1592261-ECAD-9A46-A0D1-5790F764C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Trace Recursive factorial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3606DEFF-EC2C-7647-BE96-3F50B732B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4227F6E6-4DF4-F54F-880E-8B3C68726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61446" name="Rectangle 5">
            <a:extLst>
              <a:ext uri="{FF2B5EF4-FFF2-40B4-BE49-F238E27FC236}">
                <a16:creationId xmlns:a16="http://schemas.microsoft.com/office/drawing/2014/main" id="{E2E91DB3-0796-4248-89E4-87CF96479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8680" name="Rectangle 6">
            <a:extLst>
              <a:ext uri="{FF2B5EF4-FFF2-40B4-BE49-F238E27FC236}">
                <a16:creationId xmlns:a16="http://schemas.microsoft.com/office/drawing/2014/main" id="{EE7E069C-17B7-104E-9BF9-0CD73607D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8681" name="AutoShape 8">
            <a:extLst>
              <a:ext uri="{FF2B5EF4-FFF2-40B4-BE49-F238E27FC236}">
                <a16:creationId xmlns:a16="http://schemas.microsoft.com/office/drawing/2014/main" id="{C1518891-ADE0-914A-9F8B-0D3D8B94A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8450" y="1457325"/>
            <a:ext cx="3533775" cy="384175"/>
          </a:xfrm>
          <a:prstGeom prst="wedgeRoundRectCallout">
            <a:avLst>
              <a:gd name="adj1" fmla="val -158759"/>
              <a:gd name="adj2" fmla="val 22338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/>
              <a:t>returns factorial(4)</a:t>
            </a:r>
          </a:p>
        </p:txBody>
      </p:sp>
      <p:sp>
        <p:nvSpPr>
          <p:cNvPr id="61449" name="Rectangle 13">
            <a:extLst>
              <a:ext uri="{FF2B5EF4-FFF2-40B4-BE49-F238E27FC236}">
                <a16:creationId xmlns:a16="http://schemas.microsoft.com/office/drawing/2014/main" id="{6D64CEFD-C5D6-A841-8116-B08D6162E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1450" name="Object 1">
            <a:extLst>
              <a:ext uri="{FF2B5EF4-FFF2-40B4-BE49-F238E27FC236}">
                <a16:creationId xmlns:a16="http://schemas.microsoft.com/office/drawing/2014/main" id="{BAA41AC5-5F04-D746-882D-109F20750B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463791"/>
              </p:ext>
            </p:extLst>
          </p:nvPr>
        </p:nvGraphicFramePr>
        <p:xfrm>
          <a:off x="7524750" y="3860800"/>
          <a:ext cx="11398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0" name="Picture" r:id="rId6" imgW="6413500" imgH="13246100" progId="Word.Picture.8">
                  <p:embed/>
                </p:oleObj>
              </mc:Choice>
              <mc:Fallback>
                <p:oleObj name="Picture" r:id="rId6" imgW="6413500" imgH="132461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3860800"/>
                        <a:ext cx="1139825" cy="2362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CB9C4C1B-5A57-894B-92F6-D667DDA7A9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C3ACDA8D-F071-904E-9AD0-D104683D94E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23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47818AE-A761-F441-93E7-129BCEB9F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factorial(4) Stack Trace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BF1A3C3-31C9-B84B-94FB-EFB424E5F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C7D02674-1CFD-2448-AA72-4F3761D01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1485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/>
          </a:p>
        </p:txBody>
      </p:sp>
      <p:graphicFrame>
        <p:nvGraphicFramePr>
          <p:cNvPr id="63493" name="Object 5">
            <a:extLst>
              <a:ext uri="{FF2B5EF4-FFF2-40B4-BE49-F238E27FC236}">
                <a16:creationId xmlns:a16="http://schemas.microsoft.com/office/drawing/2014/main" id="{2A96E96D-F287-0449-96AF-5DF02F848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838200"/>
          <a:ext cx="7696200" cy="556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2" name="Picture" r:id="rId4" imgW="32232600" imgH="23317200" progId="Word.Picture.8">
                  <p:embed/>
                </p:oleObj>
              </mc:Choice>
              <mc:Fallback>
                <p:oleObj name="Picture" r:id="rId4" imgW="32232600" imgH="233172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7696200" cy="556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F924FF50-5EA4-8A4D-B545-107D8532D0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B040742-27EA-5F4A-8D3E-8F45DCCDF87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24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9C308B9-1078-4F46-B1E7-9EE72B8E6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Other Recursive definitions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8F8E0A8-8953-1740-AC90-CD1671AE0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874096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2800" dirty="0"/>
              <a:t>f(0) = 0; 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altLang="en-US" sz="2800" dirty="0"/>
              <a:t>f(n) = n + f(n-1);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endParaRPr lang="en-US" altLang="en-US" sz="2000" dirty="0"/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altLang="en-US" sz="2800" dirty="0"/>
              <a:t>g(0)=1;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altLang="en-US" sz="2800" dirty="0"/>
              <a:t>g(n)=g(n-1)+2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endParaRPr lang="en-US" altLang="en-US" sz="2800" dirty="0"/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altLang="en-US" sz="2800" dirty="0"/>
              <a:t>h(0)=1;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altLang="en-US" sz="2800" dirty="0"/>
              <a:t>h(n)=3*h(n-1);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B2017A47-4717-144D-AEE8-B02A98E123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B53E33B7-E837-A942-8D9D-1732716F372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25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AF44052-E674-6A4C-B17A-F39206134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Characteristics of Recursion 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E12935E-74F0-004A-BB4E-0CBDCACFC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953000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dirty="0"/>
              <a:t>All recursive methods have the following characteristics: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/>
              <a:t>One or more base cases (the simplest case) are used to stop recursion.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/>
              <a:t>Every recursive call reduces the original problem, bringing it increasingly closer to a base case until it becomes that case.</a:t>
            </a:r>
          </a:p>
          <a:p>
            <a:pPr lvl="1">
              <a:lnSpc>
                <a:spcPct val="90000"/>
              </a:lnSpc>
              <a:defRPr/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dirty="0"/>
              <a:t>To solve a problem using recursion, you break it into subproblems. 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dirty="0"/>
              <a:t>This subproblem is almost the same as the original problem in nature with a smaller size.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dirty="0"/>
              <a:t>Eventually you reach the non-recursive base case.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3EBB36F3-13C5-2D44-8912-EA8A3321BD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ECE8255-362B-1148-A3F7-24B55C8C420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26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17D3E9E-0F20-894B-A308-207A7A8ED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Problem Solving Using Recursion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B596BC1-0576-1641-B1EE-4B05C0692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2819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400" dirty="0"/>
              <a:t>Let us consider a simple problem of printing a message for n times, breaking the problem into two subproblems: 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400" dirty="0"/>
              <a:t>One: print the message one time 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400" dirty="0"/>
              <a:t>and two: print the message for n-1 times. 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400" dirty="0"/>
              <a:t>Two is the same as the original problem with a smaller size. 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400" dirty="0"/>
              <a:t>The base case for the problem is n==0: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b="1" i="1" dirty="0" err="1"/>
              <a:t>nPrintln</a:t>
            </a:r>
            <a:r>
              <a:rPr lang="en-US" altLang="en-US" sz="2800" b="1" i="1" dirty="0"/>
              <a:t>(“Welcome”, 5);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EED60C85-54B6-A94B-9430-468115DFE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604" y="4005064"/>
            <a:ext cx="70866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public static void </a:t>
            </a:r>
            <a:r>
              <a:rPr lang="en-US" altLang="en-US" sz="2400" dirty="0" err="1">
                <a:solidFill>
                  <a:schemeClr val="tx2"/>
                </a:solidFill>
              </a:rPr>
              <a:t>nPrintln</a:t>
            </a:r>
            <a:r>
              <a:rPr lang="en-US" altLang="en-US" sz="2400" dirty="0">
                <a:solidFill>
                  <a:schemeClr val="tx2"/>
                </a:solidFill>
              </a:rPr>
              <a:t>(String message, </a:t>
            </a:r>
            <a:r>
              <a:rPr lang="en-US" altLang="en-US" sz="2400" dirty="0" err="1">
                <a:solidFill>
                  <a:schemeClr val="tx2"/>
                </a:solidFill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</a:rPr>
              <a:t> times)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if (times &gt;= 1)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  </a:t>
            </a:r>
            <a:r>
              <a:rPr lang="en-US" alt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altLang="en-US" sz="2400" dirty="0">
                <a:solidFill>
                  <a:schemeClr val="tx2"/>
                </a:solidFill>
              </a:rPr>
              <a:t>(message);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  </a:t>
            </a:r>
            <a:r>
              <a:rPr lang="en-US" altLang="en-US" sz="2400" dirty="0" err="1">
                <a:solidFill>
                  <a:schemeClr val="tx2"/>
                </a:solidFill>
              </a:rPr>
              <a:t>nPrintln</a:t>
            </a:r>
            <a:r>
              <a:rPr lang="en-US" altLang="en-US" sz="2400" dirty="0">
                <a:solidFill>
                  <a:schemeClr val="tx2"/>
                </a:solidFill>
              </a:rPr>
              <a:t>(message, times - 1);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} // The base case is times == 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}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>
            <a:extLst>
              <a:ext uri="{FF2B5EF4-FFF2-40B4-BE49-F238E27FC236}">
                <a16:creationId xmlns:a16="http://schemas.microsoft.com/office/drawing/2014/main" id="{61D4D728-DE74-0E46-9B05-254A92EA37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9765675-D6DA-9B41-A747-11C5F67A679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27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BE8C199-F382-554A-930B-1FA17410F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Think Recursively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E37F3888-F7DE-A245-857D-29EA19124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1981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/>
              <a:t>Many of the problems presented in the early chapters can be solved using recursion if you </a:t>
            </a:r>
            <a:r>
              <a:rPr lang="en-US" altLang="en-US" sz="2800" i="1"/>
              <a:t>think recursively</a:t>
            </a:r>
            <a:r>
              <a:rPr lang="en-US" altLang="en-US" sz="2800"/>
              <a:t>.  For example, the palindrome problem can be solved recursively as follows: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99E03369-FA1B-2146-890D-94478112B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8458200" cy="35623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public </a:t>
            </a:r>
            <a:r>
              <a:rPr lang="en-US" altLang="en-US" sz="2400" dirty="0" err="1">
                <a:solidFill>
                  <a:schemeClr val="tx2"/>
                </a:solidFill>
              </a:rPr>
              <a:t>boolean</a:t>
            </a:r>
            <a:r>
              <a:rPr lang="en-US" altLang="en-US" sz="2400" dirty="0">
                <a:solidFill>
                  <a:schemeClr val="tx2"/>
                </a:solidFill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</a:rPr>
              <a:t>isPalindrome</a:t>
            </a:r>
            <a:r>
              <a:rPr lang="en-US" altLang="en-US" sz="2400" dirty="0">
                <a:solidFill>
                  <a:schemeClr val="tx2"/>
                </a:solidFill>
              </a:rPr>
              <a:t>(String s)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if (</a:t>
            </a:r>
            <a:r>
              <a:rPr lang="en-US" altLang="en-US" sz="2400" dirty="0" err="1">
                <a:solidFill>
                  <a:schemeClr val="tx2"/>
                </a:solidFill>
              </a:rPr>
              <a:t>s.length</a:t>
            </a:r>
            <a:r>
              <a:rPr lang="en-US" altLang="en-US" sz="2400" dirty="0">
                <a:solidFill>
                  <a:schemeClr val="tx2"/>
                </a:solidFill>
              </a:rPr>
              <a:t>() &lt;= 1) // Base case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  return true;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else if (</a:t>
            </a:r>
            <a:r>
              <a:rPr lang="en-US" altLang="en-US" sz="2400" dirty="0" err="1">
                <a:solidFill>
                  <a:schemeClr val="tx2"/>
                </a:solidFill>
              </a:rPr>
              <a:t>s.charAt</a:t>
            </a:r>
            <a:r>
              <a:rPr lang="en-US" altLang="en-US" sz="2400" dirty="0">
                <a:solidFill>
                  <a:schemeClr val="tx2"/>
                </a:solidFill>
              </a:rPr>
              <a:t>(0) != </a:t>
            </a:r>
            <a:r>
              <a:rPr lang="en-US" altLang="en-US" sz="2400" dirty="0" err="1">
                <a:solidFill>
                  <a:schemeClr val="tx2"/>
                </a:solidFill>
              </a:rPr>
              <a:t>s.charAt</a:t>
            </a:r>
            <a:r>
              <a:rPr lang="en-US" altLang="en-US" sz="2400" dirty="0">
                <a:solidFill>
                  <a:schemeClr val="tx2"/>
                </a:solidFill>
              </a:rPr>
              <a:t>(</a:t>
            </a:r>
            <a:r>
              <a:rPr lang="en-US" altLang="en-US" sz="2400" dirty="0" err="1">
                <a:solidFill>
                  <a:schemeClr val="tx2"/>
                </a:solidFill>
              </a:rPr>
              <a:t>s.length</a:t>
            </a:r>
            <a:r>
              <a:rPr lang="en-US" altLang="en-US" sz="2400" dirty="0">
                <a:solidFill>
                  <a:schemeClr val="tx2"/>
                </a:solidFill>
              </a:rPr>
              <a:t>() - 1)) // Base case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  return false;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else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    return </a:t>
            </a:r>
            <a:r>
              <a:rPr lang="en-US" altLang="en-US" sz="2400" dirty="0" err="1">
                <a:solidFill>
                  <a:schemeClr val="tx2"/>
                </a:solidFill>
              </a:rPr>
              <a:t>isPalindrome</a:t>
            </a:r>
            <a:r>
              <a:rPr lang="en-US" altLang="en-US" sz="2400" dirty="0">
                <a:solidFill>
                  <a:schemeClr val="tx2"/>
                </a:solidFill>
              </a:rPr>
              <a:t>(</a:t>
            </a:r>
            <a:r>
              <a:rPr lang="en-US" altLang="en-US" sz="2400" dirty="0" err="1">
                <a:solidFill>
                  <a:schemeClr val="tx2"/>
                </a:solidFill>
              </a:rPr>
              <a:t>s.substring</a:t>
            </a:r>
            <a:r>
              <a:rPr lang="en-US" altLang="en-US" sz="2400" dirty="0">
                <a:solidFill>
                  <a:schemeClr val="tx2"/>
                </a:solidFill>
              </a:rPr>
              <a:t>(1, </a:t>
            </a:r>
            <a:r>
              <a:rPr lang="en-US" altLang="en-US" sz="2400" dirty="0" err="1">
                <a:solidFill>
                  <a:schemeClr val="tx2"/>
                </a:solidFill>
              </a:rPr>
              <a:t>s.length</a:t>
            </a:r>
            <a:r>
              <a:rPr lang="en-US" altLang="en-US" sz="2400" dirty="0">
                <a:solidFill>
                  <a:schemeClr val="tx2"/>
                </a:solidFill>
              </a:rPr>
              <a:t>() - 1));  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E13FBB22-4969-AB4A-A3D5-E17A091DB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53FDC507-81EB-A84C-9B80-44B40037AF7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28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FF164BC-156F-C845-955F-1F8F13FDB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Recursive Helper Methods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71A0CD9-A46D-B540-9BAB-6941B8E69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15240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/>
              <a:t>The preceding recursive isPalindrome method is not efficient, because it creates a new string for every recursive call. To avoid creating new strings, use a helper method: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4436B1CD-F5D7-2549-9D80-E5F2DBFF1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622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public static boolean isPalindrome(String s)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  return isPalindrome(s, 0, s.length() - 1);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public static boolean isPalindrome(String s, int low, int high)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  if (high &lt;= low) // Base case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    return true;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  else if (s.charAt(low) != s.charAt(high)) // Base case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    return false;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  else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    return isPalindrome(s, low + 1, high - 1);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65EDAF5C-1FFA-BC48-B941-8B0D0BD169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D036B5D0-419F-904F-AF60-2FD633E2F60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29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A560D70-3F94-1342-83EE-49CA35EBE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Recursive Selection Sort</a:t>
            </a:r>
          </a:p>
        </p:txBody>
      </p:sp>
      <p:sp>
        <p:nvSpPr>
          <p:cNvPr id="37892" name="Rectangle 9">
            <a:extLst>
              <a:ext uri="{FF2B5EF4-FFF2-40B4-BE49-F238E27FC236}">
                <a16:creationId xmlns:a16="http://schemas.microsoft.com/office/drawing/2014/main" id="{977BA721-04FF-6F42-BC19-4BBE4A25E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2870448"/>
          </a:xfrm>
        </p:spPr>
        <p:txBody>
          <a:bodyPr/>
          <a:lstStyle/>
          <a:p>
            <a:pPr marL="609600" indent="-609600">
              <a:buFont typeface="Monotype Sorts" charset="2"/>
              <a:buAutoNum type="arabicPeriod"/>
              <a:defRPr/>
            </a:pPr>
            <a:r>
              <a:rPr lang="en-US" altLang="en-US" dirty="0"/>
              <a:t>Find the smallest number in the list and swap it with the first number.</a:t>
            </a:r>
          </a:p>
          <a:p>
            <a:pPr marL="609600" indent="-609600">
              <a:buFont typeface="Monotype Sorts" charset="2"/>
              <a:buAutoNum type="arabicPeriod"/>
              <a:defRPr/>
            </a:pPr>
            <a:r>
              <a:rPr lang="en-US" altLang="en-US" dirty="0"/>
              <a:t>The first number is in place, so sort the remaining shorter list recursively, until there is one element left.</a:t>
            </a:r>
          </a:p>
        </p:txBody>
      </p:sp>
      <p:sp>
        <p:nvSpPr>
          <p:cNvPr id="79876" name="Rectangle 7">
            <a:hlinkClick r:id="rId3"/>
            <a:extLst>
              <a:ext uri="{FF2B5EF4-FFF2-40B4-BE49-F238E27FC236}">
                <a16:creationId xmlns:a16="http://schemas.microsoft.com/office/drawing/2014/main" id="{A738BF79-6B41-F846-9140-E3AD4CDCD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508500"/>
            <a:ext cx="2587625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RecursiveSelectionSort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F0ADFCED-888B-BE45-B566-0AC615ECF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69451D3-D061-414E-A6F5-FBFACA84789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F223EE-49EA-C945-85B8-7B0B93C73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8620"/>
            <a:ext cx="8763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Motivations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CD57E04-4865-714B-870D-6E124027F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24744"/>
            <a:ext cx="8610600" cy="5112568"/>
          </a:xfrm>
        </p:spPr>
        <p:txBody>
          <a:bodyPr/>
          <a:lstStyle/>
          <a:p>
            <a:pPr marL="0" indent="0">
              <a:buFont typeface="Monotype Sorts" charset="2"/>
              <a:buNone/>
              <a:defRPr/>
            </a:pPr>
            <a:r>
              <a:rPr lang="en-US" altLang="en-US" dirty="0"/>
              <a:t>A directory is a set of files, some of which are directories.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altLang="en-US" dirty="0"/>
              <a:t>This is an example of a recursive definition.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altLang="en-US" dirty="0"/>
              <a:t>Suppose you want to find all the files under a directory that contains a particular word. 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altLang="en-US" dirty="0"/>
              <a:t>There are several ways to solve this problem. 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altLang="en-US" dirty="0"/>
              <a:t>An intuitive solution is to use recursion by searching the files in the subdirectories 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altLang="en-US" dirty="0"/>
              <a:t>recursively.</a:t>
            </a:r>
          </a:p>
        </p:txBody>
      </p:sp>
    </p:spTree>
    <p:extLst>
      <p:ext uri="{BB962C8B-B14F-4D97-AF65-F5344CB8AC3E}">
        <p14:creationId xmlns:p14="http://schemas.microsoft.com/office/powerpoint/2010/main" val="3236190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0AD6A511-858A-E54C-9EB9-AD2F396109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2AD97895-1432-FB4C-9C69-8FCDB8B9438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30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1BC4DDE-A1F8-454B-8D80-4B3E11BF1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Recursive Binary Search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0F55E95-C9E4-774D-8E80-D8049B076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3048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charset="2"/>
              <a:buAutoNum type="arabicPeriod"/>
              <a:defRPr/>
            </a:pPr>
            <a:r>
              <a:rPr lang="en-US" altLang="en-US" sz="2800"/>
              <a:t>Case 1: If the key is less than the middle element, recursively search the key in the first half of the array.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AutoNum type="arabicPeriod"/>
              <a:defRPr/>
            </a:pPr>
            <a:r>
              <a:rPr lang="en-US" altLang="en-US" sz="2800"/>
              <a:t>Case 2: If the key is equal to the middle element, the search ends with a match.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AutoNum type="arabicPeriod"/>
              <a:defRPr/>
            </a:pPr>
            <a:r>
              <a:rPr lang="en-US" altLang="en-US" sz="2800"/>
              <a:t>Case 3: If the key is greater than the middle element, recursively search the key in the second half of the array.</a:t>
            </a:r>
          </a:p>
        </p:txBody>
      </p:sp>
      <p:sp>
        <p:nvSpPr>
          <p:cNvPr id="81924" name="Rectangle 6">
            <a:hlinkClick r:id="rId3"/>
            <a:extLst>
              <a:ext uri="{FF2B5EF4-FFF2-40B4-BE49-F238E27FC236}">
                <a16:creationId xmlns:a16="http://schemas.microsoft.com/office/drawing/2014/main" id="{2A0562E4-B246-7F40-BB76-0B9F2F9B6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4889500"/>
            <a:ext cx="2587625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2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2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RecursiveBinarySearch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>
            <a:extLst>
              <a:ext uri="{FF2B5EF4-FFF2-40B4-BE49-F238E27FC236}">
                <a16:creationId xmlns:a16="http://schemas.microsoft.com/office/drawing/2014/main" id="{89210E65-76CC-824F-9106-C9916C4CBF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D20EA512-41BF-0C48-B241-C0550046A18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31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D5041FF-507A-DE4C-BAB9-549B6206E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Recursive Implementation</a:t>
            </a:r>
            <a:endParaRPr lang="en-US" altLang="en-US" u="sng">
              <a:latin typeface="Book Antiqua" charset="0"/>
              <a:hlinkClick r:id="rId2" action="ppaction://program"/>
            </a:endParaRP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F9290EA-912E-5243-B5B2-1F5E0F490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10600" cy="55626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 Use binary search to find the key in the list */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int recursiveBinarySearch(int[] list, int key) {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low = 0;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high = list.length - 1;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recursiveBinarySearch(list, key, low, high);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cs typeface="Courier New" panose="02070309020205020404" pitchFamily="49" charset="0"/>
              </a:rPr>
              <a:t> 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 Use binary search to find the key in the list between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list[low] list[high] */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int recursiveBinarySearch(int[] list, int key,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low, int high) {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(low &gt; high)  // The list has been exhausted without a match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-low - 1;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cs typeface="Courier New" panose="02070309020205020404" pitchFamily="49" charset="0"/>
              </a:rPr>
              <a:t> 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mid = (low + high) / 2;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(key &lt; list[mid])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recursiveBinarySearch(list, key, low, mid - 1);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if (key == list[mid])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mid;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recursiveBinarySearch(list, key, mid + 1, high);</a:t>
            </a:r>
            <a:endParaRPr lang="en-US" altLang="en-US" sz="1500" b="1">
              <a:solidFill>
                <a:schemeClr val="tx2"/>
              </a:solidFill>
              <a:latin typeface="Courier" pitchFamily="2" charset="0"/>
              <a:ea typeface="Times New Roman" pitchFamily="2" charset="0"/>
              <a:cs typeface="Times New Roman" pitchFamily="2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5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F7B1DB59-4F6E-3D40-9A08-E10213749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640CAAFE-4EC6-8B46-8E0B-C07D8E6DFCE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32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8398B2A-184D-4F48-9B8F-4EC9639D9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990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Recursion vs. Iteration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BDDB9E4-CD2F-F947-8A38-5432D9034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08720"/>
            <a:ext cx="8534400" cy="1138238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dirty="0"/>
              <a:t>Recursion is an alternative form of program control. It is essentially repetition without a loop.</a:t>
            </a:r>
          </a:p>
        </p:txBody>
      </p:sp>
      <p:sp>
        <p:nvSpPr>
          <p:cNvPr id="53253" name="Rectangle 4">
            <a:extLst>
              <a:ext uri="{FF2B5EF4-FFF2-40B4-BE49-F238E27FC236}">
                <a16:creationId xmlns:a16="http://schemas.microsoft.com/office/drawing/2014/main" id="{AC206E13-5396-EA4C-B34A-BC33FBB10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52835"/>
            <a:ext cx="8677275" cy="44463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dirty="0"/>
              <a:t>When a program calls a method, the system must assign space for all of the method’s local variables and parameters on the run time stack.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dirty="0"/>
              <a:t>This takes time and space. Use recursion when it fits the recursive nature of the problem, or as a starting point for the formulation of a solution.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B02F1A40-CDC2-8D4F-99C5-52E3B92FC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5EC839E-4EA0-AE4C-9BF9-88CFFF094D9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C36882-E5AD-B442-B14D-9E65433A3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44624"/>
            <a:ext cx="8763000" cy="679450"/>
          </a:xfrm>
        </p:spPr>
        <p:txBody>
          <a:bodyPr/>
          <a:lstStyle/>
          <a:p>
            <a:pPr>
              <a:defRPr/>
            </a:pPr>
            <a:r>
              <a:rPr lang="en-US" altLang="en-US" sz="4000" dirty="0"/>
              <a:t>Motivations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9AA2668-EBD6-BC4C-AF7C-D30A0F4E1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764704"/>
            <a:ext cx="8640762" cy="3096344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dirty="0"/>
              <a:t>An H-tree is an H shaped circuit with H shaped circuits at its end points. Another recursive definition.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B02F1A40-CDC2-8D4F-99C5-52E3B92FC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5EC839E-4EA0-AE4C-9BF9-88CFFF094D9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C36882-E5AD-B442-B14D-9E65433A3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44624"/>
            <a:ext cx="8763000" cy="679450"/>
          </a:xfrm>
        </p:spPr>
        <p:txBody>
          <a:bodyPr/>
          <a:lstStyle/>
          <a:p>
            <a:pPr>
              <a:defRPr/>
            </a:pPr>
            <a:r>
              <a:rPr lang="en-US" altLang="en-US" sz="4000" dirty="0"/>
              <a:t>Motivations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9AA2668-EBD6-BC4C-AF7C-D30A0F4E1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764704"/>
            <a:ext cx="8640762" cy="3096344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dirty="0"/>
              <a:t>An H-tree is an H shaped circuit with H shaped circuits at its end points. Another recursive definition.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dirty="0"/>
              <a:t>H-trees, depicted below, are used in chip as a clock distribution network for routing timing signals to all parts of a chip with equal propagation delays. 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dirty="0"/>
              <a:t>How do you write a program to display H-trees? 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altLang="en-US" sz="2800" dirty="0"/>
              <a:t>A good approach is to use recursion.</a:t>
            </a:r>
          </a:p>
        </p:txBody>
      </p:sp>
      <p:pic>
        <p:nvPicPr>
          <p:cNvPr id="15364" name="Picture 10">
            <a:extLst>
              <a:ext uri="{FF2B5EF4-FFF2-40B4-BE49-F238E27FC236}">
                <a16:creationId xmlns:a16="http://schemas.microsoft.com/office/drawing/2014/main" id="{117BB5E4-C763-5547-9C0A-03598910C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040088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5" name="Picture 11">
            <a:extLst>
              <a:ext uri="{FF2B5EF4-FFF2-40B4-BE49-F238E27FC236}">
                <a16:creationId xmlns:a16="http://schemas.microsoft.com/office/drawing/2014/main" id="{6FFFCF99-5005-EC44-8EC6-99304759B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040088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6" name="Picture 12">
            <a:extLst>
              <a:ext uri="{FF2B5EF4-FFF2-40B4-BE49-F238E27FC236}">
                <a16:creationId xmlns:a16="http://schemas.microsoft.com/office/drawing/2014/main" id="{59E8D39C-8BB8-8F45-8174-04BA179DD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0088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7" name="Picture 13">
            <a:extLst>
              <a:ext uri="{FF2B5EF4-FFF2-40B4-BE49-F238E27FC236}">
                <a16:creationId xmlns:a16="http://schemas.microsoft.com/office/drawing/2014/main" id="{20910BB5-2FFA-3041-852B-48BF5B83A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4040088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17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DAD3CE75-1001-5848-8E10-191826818C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660DF52-B7E0-D146-9FDF-682A1C19A4A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6</a:t>
            </a:fld>
            <a:endParaRPr lang="en-US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E48B5B3-7D8A-F64B-8BF0-7827EBD73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9906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Fractals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F87CBE2-7E08-5741-A0CE-24FE1CB7B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4648200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dirty="0"/>
              <a:t>A fractal is a geometrical figure just like triangles, circles, and rectangles, but fractals can be divided into parts, each of which is a reduced-size copy of the whole. 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3600" i="1" dirty="0"/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i="1" dirty="0"/>
              <a:t>The </a:t>
            </a:r>
            <a:r>
              <a:rPr lang="en-US" altLang="en-US" sz="3600" i="1" dirty="0" err="1"/>
              <a:t>Sierpinski</a:t>
            </a:r>
            <a:r>
              <a:rPr lang="en-US" altLang="en-US" sz="3600" i="1" dirty="0"/>
              <a:t> triangle</a:t>
            </a:r>
            <a:r>
              <a:rPr lang="en-US" altLang="en-US" sz="3600" dirty="0"/>
              <a:t>, named after a famous Polish mathematician. </a:t>
            </a:r>
          </a:p>
        </p:txBody>
      </p:sp>
    </p:spTree>
    <p:extLst>
      <p:ext uri="{BB962C8B-B14F-4D97-AF65-F5344CB8AC3E}">
        <p14:creationId xmlns:p14="http://schemas.microsoft.com/office/powerpoint/2010/main" val="192099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>
            <a:extLst>
              <a:ext uri="{FF2B5EF4-FFF2-40B4-BE49-F238E27FC236}">
                <a16:creationId xmlns:a16="http://schemas.microsoft.com/office/drawing/2014/main" id="{7C60319E-AA31-6948-816A-CEBA1467C3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C11D1D8-CCE9-274E-85C7-82E5BB31F7D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altLang="en-US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1F7C77F-5AB7-A64E-BBC2-9D3C52A9F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990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Sierpinski Triangle </a:t>
            </a:r>
          </a:p>
        </p:txBody>
      </p:sp>
      <p:sp>
        <p:nvSpPr>
          <p:cNvPr id="51204" name="Rectangle 26">
            <a:extLst>
              <a:ext uri="{FF2B5EF4-FFF2-40B4-BE49-F238E27FC236}">
                <a16:creationId xmlns:a16="http://schemas.microsoft.com/office/drawing/2014/main" id="{6508CA29-2313-074B-835A-27139B04A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3886200"/>
          </a:xfrm>
        </p:spPr>
        <p:txBody>
          <a:bodyPr/>
          <a:lstStyle/>
          <a:p>
            <a:pPr marL="609600" indent="-609600">
              <a:lnSpc>
                <a:spcPct val="85000"/>
              </a:lnSpc>
              <a:buFont typeface="Monotype Sorts" charset="2"/>
              <a:buAutoNum type="arabicPeriod"/>
              <a:defRPr/>
            </a:pPr>
            <a:r>
              <a:rPr lang="en-US" altLang="en-US" sz="2400" dirty="0"/>
              <a:t>It begins with an equilateral triangle, which is considered to be the </a:t>
            </a:r>
            <a:r>
              <a:rPr lang="en-US" altLang="en-US" sz="2400" dirty="0" err="1"/>
              <a:t>Sierpinski</a:t>
            </a:r>
            <a:r>
              <a:rPr lang="en-US" altLang="en-US" sz="2400" dirty="0"/>
              <a:t> fractal of order (or level) 0, as shown in Figure (a).</a:t>
            </a:r>
          </a:p>
          <a:p>
            <a:pPr marL="609600" indent="-609600">
              <a:lnSpc>
                <a:spcPct val="85000"/>
              </a:lnSpc>
              <a:buFont typeface="Monotype Sorts" charset="2"/>
              <a:buAutoNum type="arabicPeriod"/>
              <a:defRPr/>
            </a:pPr>
            <a:r>
              <a:rPr lang="en-US" altLang="en-US" sz="2400" dirty="0"/>
              <a:t>Connect the midpoints of the sides of the triangle of order 0 to create a </a:t>
            </a:r>
            <a:r>
              <a:rPr lang="en-US" altLang="en-US" sz="2400" dirty="0" err="1"/>
              <a:t>Sierpinski</a:t>
            </a:r>
            <a:r>
              <a:rPr lang="en-US" altLang="en-US" sz="2400" dirty="0"/>
              <a:t> triangle of order 1, as shown in Figure (b). </a:t>
            </a:r>
          </a:p>
          <a:p>
            <a:pPr marL="609600" indent="-609600">
              <a:lnSpc>
                <a:spcPct val="85000"/>
              </a:lnSpc>
              <a:buFont typeface="Monotype Sorts" charset="2"/>
              <a:buAutoNum type="arabicPeriod"/>
              <a:defRPr/>
            </a:pPr>
            <a:r>
              <a:rPr lang="en-US" altLang="en-US" sz="2400" dirty="0"/>
              <a:t>Leave the center triangle intact. Connect the midpoints of the sides of the three other triangles to create a </a:t>
            </a:r>
            <a:r>
              <a:rPr lang="en-US" altLang="en-US" sz="2400" dirty="0" err="1"/>
              <a:t>Sierpinski</a:t>
            </a:r>
            <a:r>
              <a:rPr lang="en-US" altLang="en-US" sz="2400" dirty="0"/>
              <a:t> of order 2, as shown in Figure (c).</a:t>
            </a:r>
          </a:p>
          <a:p>
            <a:pPr marL="609600" indent="-609600">
              <a:lnSpc>
                <a:spcPct val="85000"/>
              </a:lnSpc>
              <a:buFont typeface="Monotype Sorts" charset="2"/>
              <a:buAutoNum type="arabicPeriod"/>
              <a:defRPr/>
            </a:pPr>
            <a:r>
              <a:rPr lang="en-US" altLang="en-US" sz="2400" dirty="0"/>
              <a:t>You can repeat the same process recursively to create a </a:t>
            </a:r>
            <a:r>
              <a:rPr lang="en-US" altLang="en-US" sz="2400" dirty="0" err="1"/>
              <a:t>Sierpinski</a:t>
            </a:r>
            <a:r>
              <a:rPr lang="en-US" altLang="en-US" sz="2400" dirty="0"/>
              <a:t> triangle of order 3, 4, ..., and so on.</a:t>
            </a:r>
          </a:p>
        </p:txBody>
      </p:sp>
      <p:pic>
        <p:nvPicPr>
          <p:cNvPr id="105476" name="Picture 9">
            <a:extLst>
              <a:ext uri="{FF2B5EF4-FFF2-40B4-BE49-F238E27FC236}">
                <a16:creationId xmlns:a16="http://schemas.microsoft.com/office/drawing/2014/main" id="{1AF2D801-E0FF-CC47-9239-7DCC8A1E5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70438"/>
            <a:ext cx="1728787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5477" name="Picture 10">
            <a:extLst>
              <a:ext uri="{FF2B5EF4-FFF2-40B4-BE49-F238E27FC236}">
                <a16:creationId xmlns:a16="http://schemas.microsoft.com/office/drawing/2014/main" id="{8B749CE8-E639-5846-B366-3E093B3D9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4686300"/>
            <a:ext cx="1800225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5478" name="Picture 11">
            <a:extLst>
              <a:ext uri="{FF2B5EF4-FFF2-40B4-BE49-F238E27FC236}">
                <a16:creationId xmlns:a16="http://schemas.microsoft.com/office/drawing/2014/main" id="{7F08E52C-527E-5349-B301-2CB6DD931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668838"/>
            <a:ext cx="1836738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5479" name="Picture 12">
            <a:extLst>
              <a:ext uri="{FF2B5EF4-FFF2-40B4-BE49-F238E27FC236}">
                <a16:creationId xmlns:a16="http://schemas.microsoft.com/office/drawing/2014/main" id="{C2A32F5D-0A57-2647-993A-6A028C86C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4686300"/>
            <a:ext cx="1925637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71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Fractals – the Koch curve</a:t>
            </a:r>
          </a:p>
        </p:txBody>
      </p:sp>
      <p:pic>
        <p:nvPicPr>
          <p:cNvPr id="4" name="Content Placeholder 3" descr="Von_Koch_curv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9916" r="-39916"/>
          <a:stretch>
            <a:fillRect/>
          </a:stretch>
        </p:blipFill>
        <p:spPr>
          <a:xfrm>
            <a:off x="457200" y="1034260"/>
            <a:ext cx="8229600" cy="4759325"/>
          </a:xfrm>
        </p:spPr>
      </p:pic>
    </p:spTree>
    <p:extLst>
      <p:ext uri="{BB962C8B-B14F-4D97-AF65-F5344CB8AC3E}">
        <p14:creationId xmlns:p14="http://schemas.microsoft.com/office/powerpoint/2010/main" val="90903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28A2B-652F-2B4A-A6F8-368EC5A70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21AD9-0F95-D848-9FE7-82BD1C079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04764"/>
            <a:ext cx="7772400" cy="4467386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/>
              <a:t>A recursive definition </a:t>
            </a:r>
          </a:p>
          <a:p>
            <a:pPr marL="0" indent="0">
              <a:buNone/>
            </a:pPr>
            <a:r>
              <a:rPr lang="en-US" sz="2800" dirty="0"/>
              <a:t>          left-hand-side = right-hand-side</a:t>
            </a:r>
          </a:p>
          <a:p>
            <a:pPr marL="0" indent="0">
              <a:buNone/>
            </a:pPr>
            <a:r>
              <a:rPr lang="en-US" sz="2800" dirty="0"/>
              <a:t>   uses left-hand-side in the right-hand-side</a:t>
            </a:r>
          </a:p>
          <a:p>
            <a:r>
              <a:rPr lang="en-US" sz="2800" dirty="0"/>
              <a:t>e.g.,</a:t>
            </a:r>
          </a:p>
          <a:p>
            <a:pPr marL="0" indent="0">
              <a:buNone/>
            </a:pPr>
            <a:r>
              <a:rPr lang="en-US" sz="2800" dirty="0"/>
              <a:t>     a list =</a:t>
            </a:r>
            <a:r>
              <a:rPr lang="en-US" sz="2800" dirty="0">
                <a:solidFill>
                  <a:srgbClr val="FF0000"/>
                </a:solidFill>
              </a:rPr>
              <a:t> either </a:t>
            </a:r>
            <a:r>
              <a:rPr lang="en-US" sz="2800" dirty="0"/>
              <a:t>empty</a:t>
            </a:r>
          </a:p>
          <a:p>
            <a:pPr marL="0" indent="0">
              <a:buNone/>
            </a:pPr>
            <a:r>
              <a:rPr lang="en-US" sz="2800" dirty="0"/>
              <a:t>                 </a:t>
            </a:r>
            <a:r>
              <a:rPr lang="en-US" sz="2800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an element followed by a list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This definition has a non recursive base case and a recursive general case.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CA6AE-4F41-5B4E-83D4-83436562C0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C9DC29-AEBF-6643-B3E0-4E239A6334F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15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24147</TotalTime>
  <Words>1412</Words>
  <Application>Microsoft Macintosh PowerPoint</Application>
  <PresentationFormat>On-screen Show (4:3)</PresentationFormat>
  <Paragraphs>221</Paragraphs>
  <Slides>32</Slides>
  <Notes>24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  <vt:variant>
        <vt:lpstr>Custom Shows</vt:lpstr>
      </vt:variant>
      <vt:variant>
        <vt:i4>1</vt:i4>
      </vt:variant>
    </vt:vector>
  </HeadingPairs>
  <TitlesOfParts>
    <vt:vector size="42" baseType="lpstr">
      <vt:lpstr>Arial</vt:lpstr>
      <vt:lpstr>Book Antiqua</vt:lpstr>
      <vt:lpstr>Courier</vt:lpstr>
      <vt:lpstr>Courier New</vt:lpstr>
      <vt:lpstr>Forte</vt:lpstr>
      <vt:lpstr>Monotype Sorts</vt:lpstr>
      <vt:lpstr>Times New Roman</vt:lpstr>
      <vt:lpstr>International</vt:lpstr>
      <vt:lpstr>Picture</vt:lpstr>
      <vt:lpstr>Chapter 18 Recursion</vt:lpstr>
      <vt:lpstr>Motivations</vt:lpstr>
      <vt:lpstr>Motivations</vt:lpstr>
      <vt:lpstr>Motivations</vt:lpstr>
      <vt:lpstr>Motivations</vt:lpstr>
      <vt:lpstr>Fractals</vt:lpstr>
      <vt:lpstr>Sierpinski Triangle </vt:lpstr>
      <vt:lpstr>Fractals – the Koch curve</vt:lpstr>
      <vt:lpstr>Recursion</vt:lpstr>
      <vt:lpstr>Recursive method </vt:lpstr>
      <vt:lpstr>Computing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factorial(4) Stack Trace</vt:lpstr>
      <vt:lpstr>Other Recursive definitions</vt:lpstr>
      <vt:lpstr>Characteristics of Recursion </vt:lpstr>
      <vt:lpstr>Problem Solving Using Recursion</vt:lpstr>
      <vt:lpstr>Think Recursively</vt:lpstr>
      <vt:lpstr>Recursive Helper Methods</vt:lpstr>
      <vt:lpstr>Recursive Selection Sort</vt:lpstr>
      <vt:lpstr>Recursive Binary Search</vt:lpstr>
      <vt:lpstr>Recursive Implementation</vt:lpstr>
      <vt:lpstr>Recursion vs. Iteration</vt:lpstr>
      <vt:lpstr>Custom Show 1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Methods</dc:title>
  <dc:creator>Y. Daniel Liang</dc:creator>
  <cp:lastModifiedBy>wim bohm</cp:lastModifiedBy>
  <cp:revision>209</cp:revision>
  <dcterms:created xsi:type="dcterms:W3CDTF">1995-06-10T17:31:50Z</dcterms:created>
  <dcterms:modified xsi:type="dcterms:W3CDTF">2019-11-11T19:35:10Z</dcterms:modified>
</cp:coreProperties>
</file>