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8" r:id="rId5"/>
    <p:sldId id="260" r:id="rId6"/>
    <p:sldId id="270" r:id="rId7"/>
    <p:sldId id="271" r:id="rId8"/>
    <p:sldId id="261" r:id="rId9"/>
    <p:sldId id="281" r:id="rId10"/>
    <p:sldId id="277" r:id="rId11"/>
    <p:sldId id="283" r:id="rId12"/>
    <p:sldId id="284" r:id="rId13"/>
    <p:sldId id="259" r:id="rId14"/>
    <p:sldId id="268" r:id="rId15"/>
    <p:sldId id="269" r:id="rId16"/>
    <p:sldId id="262" r:id="rId17"/>
    <p:sldId id="272" r:id="rId18"/>
    <p:sldId id="273" r:id="rId19"/>
    <p:sldId id="266" r:id="rId20"/>
    <p:sldId id="278" r:id="rId21"/>
    <p:sldId id="263" r:id="rId22"/>
    <p:sldId id="275" r:id="rId23"/>
    <p:sldId id="276" r:id="rId24"/>
    <p:sldId id="264" r:id="rId25"/>
    <p:sldId id="282" r:id="rId26"/>
    <p:sldId id="280" r:id="rId2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4"/>
    <p:restoredTop sz="72935"/>
  </p:normalViewPr>
  <p:slideViewPr>
    <p:cSldViewPr>
      <p:cViewPr varScale="1">
        <p:scale>
          <a:sx n="69" d="100"/>
          <a:sy n="69" d="100"/>
        </p:scale>
        <p:origin x="99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AF354E-4639-4B46-A682-AFDEC15171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96FFB-4C7B-A64E-B52D-6B012FA16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2309B0-BFE2-454E-9EB0-A11A861C70C3}" type="datetimeFigureOut">
              <a:rPr lang="en-US" altLang="en-US"/>
              <a:pPr>
                <a:defRPr/>
              </a:pPr>
              <a:t>12/9/19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A6DDB-E31C-0D4C-A9BC-B657D1BD7F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0526C-EFFF-304C-98E6-EB583EB3A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C4C3CB-54E9-4941-AB33-FC999B8CE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584788FD-ACDB-3940-B108-412D461DD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CDD80A1A-54B3-CA42-BB0C-A1C57D067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7DC83F5D-F387-D64C-B207-3AE20371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11B441FE-CA52-DF49-94FC-628ED91458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6665913"/>
            <a:ext cx="0" cy="147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640F63-194E-B74D-B3BE-79A289BE8F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257A64D9-AF87-474F-8BE9-F19172681A8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F5EFD6AF-4DE7-6544-81AB-12A6BE2A6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C8D6BC88-A89A-D04A-A860-396B968AE7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84251BF-9CFB-F944-AF0B-E8B46225B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495A47FE-E10C-C340-AD85-6C2DB7B2677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33CD9F6D-7A4C-0C42-9C61-A686E515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6F7D8141-5CE4-F747-AC49-374023F452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F4BFF692-F351-DD4E-BC5A-AA4984A4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5CBCD160-3277-A045-83C3-6F65EC2581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1EA1B81F-86A4-AA44-9840-CD7D87A2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AE10D373-05CB-1E4C-AEE2-5E72140A96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EC8A5BB9-26C4-B146-A5D4-2BD859CF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42FC0D44-5EDB-244D-8BA7-B8FC5307725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7C0672D9-7192-AE49-A6F4-2574BB47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5B176B56-E775-7A41-B5BA-3B5D1724C7F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820D78EF-B714-6F4B-816F-816627DB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28AF703A-09D6-C344-8E68-79B2F7722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12338" y="-6665913"/>
            <a:ext cx="19624676" cy="14719301"/>
          </a:xfrm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6C520901-EFE3-DF47-B1EA-F2D27BAAB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Date Placeholder 3">
            <a:extLst>
              <a:ext uri="{FF2B5EF4-FFF2-40B4-BE49-F238E27FC236}">
                <a16:creationId xmlns:a16="http://schemas.microsoft.com/office/drawing/2014/main" id="{31D6A7BC-79D9-F84E-B77A-C01B898A945B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054302-041A-5345-8DA0-B43C221CB82B}" type="datetime1">
              <a:rPr lang="en-US" altLang="en-US">
                <a:latin typeface="Times New Roman" pitchFamily="2" charset="0"/>
              </a:rPr>
              <a:pPr/>
              <a:t>12/9/19</a:t>
            </a:fld>
            <a:endParaRPr lang="en-US" altLang="en-US">
              <a:latin typeface="Times New Roman" pitchFamily="2" charset="0"/>
            </a:endParaRP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50AC6DFC-0020-E641-900E-93EEE6C2A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DD4C0D-B13C-4041-BF36-5B72BF875076}" type="slidenum">
              <a:rPr lang="en-US" altLang="en-US">
                <a:latin typeface="Times New Roman" pitchFamily="2" charset="0"/>
              </a:rPr>
              <a:pPr/>
              <a:t>18</a:t>
            </a:fld>
            <a:endParaRPr lang="en-US" altLang="en-US">
              <a:latin typeface="Times New Roman" pitchFamily="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73C4759B-57E2-244F-ADD6-57274CF5AFF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4989DB7A-A011-E042-AB89-EE46FFB9E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3465ACF4-68E2-1A4B-A25C-0EDCC6F6E7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5DC43E54-212C-AA44-BEAC-58C241B6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58BB40F3-76C4-544C-B4CB-F3BB136EF7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9476E519-DC05-5D41-A804-5CC9DFFE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003CB044-15AE-ED4C-97A5-F9FC3A5602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CD933022-C607-3C40-8019-8CE3AD4E5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8B5CF558-15E9-1E44-9919-F1DC5E3E5AD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5BEE9693-19DF-6A47-BB93-01A46DC1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9DA96723-390F-944C-812B-AE8A4D690D8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F909CE11-F862-B342-90AD-43B8199F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E78F0D8-715E-7441-A21F-AAF15A11357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13C740B9-C724-2A40-A98F-4339934C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49D09BF-8AE7-8F4F-9191-33853C438FA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573402C-E1A4-AC47-A168-25E3CD5B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8EF67802-B41B-6B46-B79A-B61EA12D659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9813925" y="-6665913"/>
            <a:ext cx="19629438" cy="14722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1BDEF260-8FDB-2749-B9F0-AFF5C74D3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812338" y="-6665913"/>
            <a:ext cx="19624676" cy="1471930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Titanic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6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A46D657-77BF-E84A-A103-ECC0EA249BF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F37EAC-1482-A04E-8745-F9469E1A30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F3308A8-C001-E840-9D9B-4B0CDFEEF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12338" y="-6665913"/>
            <a:ext cx="19624676" cy="14719301"/>
          </a:xfrm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A8624FA-0783-8448-BB82-A02A1A360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2" charset="0"/>
                <a:ea typeface="ＭＳ Ｐゴシック" panose="020B0600070205080204" pitchFamily="34" charset="-128"/>
              </a:rPr>
              <a:t>Balancing requires making trade-offs and assessing risks associated with design features that address the concerns </a:t>
            </a:r>
          </a:p>
          <a:p>
            <a:r>
              <a:rPr lang="en-US" altLang="en-US" dirty="0">
                <a:latin typeface="Times New Roman" pitchFamily="2" charset="0"/>
                <a:ea typeface="ＭＳ Ｐゴシック" panose="020B0600070205080204" pitchFamily="34" charset="-128"/>
              </a:rPr>
              <a:t>Organizations seldom have all the resources needed to build software systems that have the desired levels of dependability</a:t>
            </a:r>
          </a:p>
          <a:p>
            <a:r>
              <a:rPr lang="en-US" altLang="en-US" dirty="0">
                <a:latin typeface="Times New Roman" pitchFamily="2" charset="0"/>
                <a:ea typeface="ＭＳ Ｐゴシック" panose="020B0600070205080204" pitchFamily="34" charset="-128"/>
              </a:rPr>
              <a:t>Need to consider and evaluate alternative features to determine the extent they address concerns cost-effectively mitigate product-related risks.</a:t>
            </a:r>
          </a:p>
          <a:p>
            <a:r>
              <a:rPr lang="en-US" altLang="en-US" dirty="0">
                <a:latin typeface="Times New Roman" pitchFamily="2" charset="0"/>
                <a:ea typeface="ＭＳ Ｐゴシック" panose="020B0600070205080204" pitchFamily="34" charset="-128"/>
              </a:rPr>
              <a:t>Pervasiveness of dependability features complicates their evaluation and evolution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A46D657-77BF-E84A-A103-ECC0EA249BF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F37EAC-1482-A04E-8745-F9469E1A30D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F3308A8-C001-E840-9D9B-4B0CDFEEF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12338" y="-6665913"/>
            <a:ext cx="19624676" cy="14719301"/>
          </a:xfrm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A8624FA-0783-8448-BB82-A02A1A360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2" charset="0"/>
                <a:ea typeface="ＭＳ Ｐゴシック" panose="020B0600070205080204" pitchFamily="34" charset="-128"/>
              </a:rPr>
              <a:t>Balancing requires making trade-offs and assessing risks associated with design features that address the concerns.</a:t>
            </a:r>
          </a:p>
          <a:p>
            <a:r>
              <a:rPr lang="en-US" altLang="en-US" dirty="0">
                <a:latin typeface="Times New Roman" pitchFamily="2" charset="0"/>
                <a:ea typeface="ＭＳ Ｐゴシック" panose="020B0600070205080204" pitchFamily="34" charset="-128"/>
              </a:rPr>
              <a:t>Organizations seldom have all the resources needed to build software systems that have the desired levels of dependability.</a:t>
            </a:r>
          </a:p>
        </p:txBody>
      </p:sp>
    </p:spTree>
    <p:extLst>
      <p:ext uri="{BB962C8B-B14F-4D97-AF65-F5344CB8AC3E}">
        <p14:creationId xmlns:p14="http://schemas.microsoft.com/office/powerpoint/2010/main" val="94779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8888AC-44BC-AC48-BE26-4B088E02F8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DE4DF-0B27-874F-93EB-40E5F42892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6911F-0FFB-AD48-B074-FA7B4F657B5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3250-1BFD-F341-89BC-0C52CC6E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4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46F0F-6DA6-5F4B-870F-8105474EFA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43595-1A10-044F-92F2-19B2B9F191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5A68C-9163-BD42-AB01-8EEB3C59BA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D11A-DCA3-FC40-BC1C-94965364B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90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7813"/>
            <a:ext cx="205581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6625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634F3-9C01-754D-B8FC-8AC6671493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B4F83-2FBF-1B44-A432-B46AA733E2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DA5E0-A122-3E4A-92F9-08B1BBEAA4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41EC-5DED-6641-BB61-D10F2FEF4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33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11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25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66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7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33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3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2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3EDFF-10D9-9B4B-BF8C-617127065A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1734C-ABB9-8449-97ED-EB9CAEA9FD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1BF39-CC37-5E45-AE24-46E33FCFF35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FE37-A245-B444-9C57-9215F4620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42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34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9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7813"/>
            <a:ext cx="205581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6625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512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867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332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907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13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315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575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2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9C3A6-37FC-0546-9E70-60E1E23075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15DC3-60C9-F84E-9571-F60F4648B95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80373-AC43-144C-B22F-B408231EDD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19A7-8938-4644-80F1-B96A5BDBD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23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565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66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66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7813"/>
            <a:ext cx="205581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6625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0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CBA545-16C8-6247-B707-640A023D3D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E96E49-D0C0-454E-A804-A9C6A2E8C19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B42287-592F-4E49-8666-96B1536CD3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1C69-E532-F649-9AD3-266F755D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1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6240E38-9BA6-8447-A13D-A85CC02874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B847CBE-FF8C-6D48-A6B4-F154CAF87F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C9E3D56-AD8D-BA42-8B0C-7160A8A4F6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B64E-E494-864D-BAF6-1D4A3E6AF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4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AAC95B3-6F82-754D-8E7D-A8DB305B3F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EB8F4-0A90-ED46-88DC-8B1DD53D2E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B4FC18-CF50-224A-B25E-C3F5844992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19A3-368C-6249-9502-7D0A72DCF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4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81FC0F7-5BDA-474E-A6C0-DA5D4275BC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E3413A-22B9-5C4E-AB77-CC424FD2A2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03D9D3-55E0-2B4B-B051-C18A80F7B1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0913-BE17-5749-91A7-F1C5DF5F6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8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5D1829-820E-4640-94F5-11A88556E8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382177-DEE5-5042-B399-18A95B3A49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0FAE3D-3C0F-BA4F-A5BD-89D9ED2B62E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51EE-5BA8-224A-A025-F581231E9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5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39CFF7-C995-204B-BFF6-E43FD57224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944DEF-7BF5-DD40-8962-D6036FABAB6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551E69-827C-824B-AFF4-FACA5F4687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B7FB-86A9-7241-AE88-40B17EDD7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7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A47EE7C-08D4-BB44-8A80-9A93F3581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4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B5D4E30-C20B-2249-A0DC-B95B9271B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F2379F9-F92E-2F4A-BABE-E41F6C3DAB3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5873750"/>
            <a:ext cx="2128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November 03, 2008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FD2173-8F90-FC44-AFF7-BB13127803A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3638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Fiascos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3AFDB7-8E4C-D34C-9DE6-F44E0E1B7B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38875"/>
            <a:ext cx="212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C06348-D6FB-D14C-93CA-C6D46331B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02378D59-7126-754A-A9BB-951F99D9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CFC991BF-2046-BE46-8943-498C52E9B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 cap="sq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>
            <a:extLst>
              <a:ext uri="{FF2B5EF4-FFF2-40B4-BE49-F238E27FC236}">
                <a16:creationId xmlns:a16="http://schemas.microsoft.com/office/drawing/2014/main" id="{66CAC4E7-1E12-6845-A48A-9B6092FB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5" name="Line 2">
            <a:extLst>
              <a:ext uri="{FF2B5EF4-FFF2-40B4-BE49-F238E27FC236}">
                <a16:creationId xmlns:a16="http://schemas.microsoft.com/office/drawing/2014/main" id="{83444247-8EBE-614A-B5C5-0F8422B2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 cap="sq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6F259B8-300A-BF41-9663-0A9A329F4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4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29123172-CAC5-9B44-9B88-510916AB6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>
            <a:extLst>
              <a:ext uri="{FF2B5EF4-FFF2-40B4-BE49-F238E27FC236}">
                <a16:creationId xmlns:a16="http://schemas.microsoft.com/office/drawing/2014/main" id="{76C9256C-4E65-C240-AF1E-42056ACE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Line 2">
            <a:extLst>
              <a:ext uri="{FF2B5EF4-FFF2-40B4-BE49-F238E27FC236}">
                <a16:creationId xmlns:a16="http://schemas.microsoft.com/office/drawing/2014/main" id="{64F884EC-B2D0-0B40-A3F1-F458DBAED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 cap="sq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26A5896-54F2-1D4F-89BF-1D3903405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4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BE1A5F4C-F430-1A44-AC99-6167CE6D3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2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1D6AA41D-DC07-C54E-AF6F-BC1A469B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8FC4E1C6-BD11-F648-BFA4-17B3B21A6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B47C343C-D2BA-D947-AEE9-426C07386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678220E2-4664-F940-BBC7-DDA71A8F32F9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D1087CF6-7748-DD49-8588-63A23A28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5000">
                <a:solidFill>
                  <a:srgbClr val="006633"/>
                </a:solidFill>
                <a:latin typeface="Garamond" panose="02020404030301010803" pitchFamily="18" charset="0"/>
              </a:rPr>
              <a:t>Software Fiascos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1659076B-E1E8-E341-83B1-4893F4CB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0"/>
            <a:ext cx="640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4488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indent="0" algn="r" eaLnBrk="1" hangingPunct="1">
              <a:spcBef>
                <a:spcPts val="500"/>
              </a:spcBef>
              <a:buSzPct val="100000"/>
            </a:pPr>
            <a:r>
              <a:rPr lang="en-GB" altLang="en-US" sz="1700">
                <a:solidFill>
                  <a:srgbClr val="000000"/>
                </a:solidFill>
              </a:rPr>
              <a:t>Debbie Bartlett, Wim Bohm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914C5-BD75-7749-90FF-168144E0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5" y="686806"/>
            <a:ext cx="8651185" cy="53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5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DCB1E3BC-C2F3-CC4B-A6F1-0D3693C0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715DCA8-B660-C64D-A634-B21E2113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05C08EA3-8020-304F-BEA7-89A6A316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7755FB20-2044-1B45-93D0-DD1FFEEFDA2D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BF2D5F82-9E89-3144-9332-DB0ADE03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20638"/>
            <a:ext cx="8229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Example “Fiasco”: </a:t>
            </a:r>
            <a:b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</a:b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NASA’s Mars Climate Orbiter (1999)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43154A5-B5D3-9C4F-97F6-BCC67A88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525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Mission Objective: 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1800" b="1">
                <a:solidFill>
                  <a:srgbClr val="2D2DB9"/>
                </a:solidFill>
              </a:rPr>
              <a:t>Monitor the daily weather &amp; atmospheric 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</a:pPr>
            <a:r>
              <a:rPr lang="en-GB" altLang="en-US" sz="1800" b="1">
                <a:solidFill>
                  <a:srgbClr val="2D2DB9"/>
                </a:solidFill>
              </a:rPr>
              <a:t>      conditions of Mars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NASA’s Administrator's design objective: 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1800" b="1">
                <a:solidFill>
                  <a:srgbClr val="2D2DB9"/>
                </a:solidFill>
              </a:rPr>
              <a:t>Faster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1800" b="1">
                <a:solidFill>
                  <a:srgbClr val="2D2DB9"/>
                </a:solidFill>
              </a:rPr>
              <a:t>Better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1800" b="1">
                <a:solidFill>
                  <a:srgbClr val="2D2DB9"/>
                </a:solidFill>
              </a:rPr>
              <a:t>Cheaper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Fate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1800" b="1">
                <a:solidFill>
                  <a:srgbClr val="2D2DB9"/>
                </a:solidFill>
              </a:rPr>
              <a:t>Crashed on the Mars’ surface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1800" b="1">
                <a:solidFill>
                  <a:srgbClr val="2D2DB9"/>
                </a:solidFill>
              </a:rPr>
              <a:t>WHY?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endParaRPr lang="en-GB" altLang="en-US" sz="2000">
              <a:solidFill>
                <a:srgbClr val="000000"/>
              </a:solidFill>
            </a:endParaRPr>
          </a:p>
        </p:txBody>
      </p:sp>
      <p:grpSp>
        <p:nvGrpSpPr>
          <p:cNvPr id="32775" name="Group 6">
            <a:extLst>
              <a:ext uri="{FF2B5EF4-FFF2-40B4-BE49-F238E27FC236}">
                <a16:creationId xmlns:a16="http://schemas.microsoft.com/office/drawing/2014/main" id="{DFE5B847-4180-FE4D-96DA-319E921010D2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752600"/>
            <a:ext cx="2357438" cy="2141538"/>
            <a:chOff x="3888" y="1104"/>
            <a:chExt cx="1485" cy="1349"/>
          </a:xfrm>
        </p:grpSpPr>
        <p:pic>
          <p:nvPicPr>
            <p:cNvPr id="32776" name="Picture 7">
              <a:extLst>
                <a:ext uri="{FF2B5EF4-FFF2-40B4-BE49-F238E27FC236}">
                  <a16:creationId xmlns:a16="http://schemas.microsoft.com/office/drawing/2014/main" id="{A3D852A7-146B-A94A-8FBB-AAEEC8718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104"/>
              <a:ext cx="1485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8">
              <a:extLst>
                <a:ext uri="{FF2B5EF4-FFF2-40B4-BE49-F238E27FC236}">
                  <a16:creationId xmlns:a16="http://schemas.microsoft.com/office/drawing/2014/main" id="{C8F9837D-85BD-4940-B13C-260E4FF6A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104"/>
              <a:ext cx="1485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2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24ED98C0-3DF4-BB47-8804-7B77F222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D5BA43C5-734B-F347-B028-0CEBED04A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E852495-2A47-CC4F-A6D0-DD3C4E4A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9E87A106-5D04-7743-965C-BFCEFA22D6A9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A6D48B97-7C3F-9D44-A11F-74C55D97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20638"/>
            <a:ext cx="8229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Example “Fiasco”: </a:t>
            </a:r>
            <a:b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</a:b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NASA’s Mars Climate Orbiter (1999)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631AF07-C258-A54D-9874-C583B32A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548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7588" indent="-347663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Why?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 b="1">
                <a:solidFill>
                  <a:srgbClr val="2D2DB9"/>
                </a:solidFill>
              </a:rPr>
              <a:t>Error in the software to control the thrusters: NASA sub-contractor used English units for navigation when NASA had used Metric units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Off by a factor of 4.45 with the ground station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Orbiter got too close to the surface and crashed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Loss for NASA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1800">
                <a:solidFill>
                  <a:srgbClr val="000000"/>
                </a:solidFill>
              </a:rPr>
              <a:t>$327.6 million for the orbiter and lander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Loss of mission data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Loss of reputation</a:t>
            </a:r>
          </a:p>
        </p:txBody>
      </p:sp>
      <p:grpSp>
        <p:nvGrpSpPr>
          <p:cNvPr id="34822" name="Group 6">
            <a:extLst>
              <a:ext uri="{FF2B5EF4-FFF2-40B4-BE49-F238E27FC236}">
                <a16:creationId xmlns:a16="http://schemas.microsoft.com/office/drawing/2014/main" id="{2D4C526B-BAC3-2648-A012-C5C12F0C71F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752600"/>
            <a:ext cx="2357438" cy="2141538"/>
            <a:chOff x="3888" y="1104"/>
            <a:chExt cx="1485" cy="1349"/>
          </a:xfrm>
        </p:grpSpPr>
        <p:pic>
          <p:nvPicPr>
            <p:cNvPr id="34823" name="Picture 7">
              <a:extLst>
                <a:ext uri="{FF2B5EF4-FFF2-40B4-BE49-F238E27FC236}">
                  <a16:creationId xmlns:a16="http://schemas.microsoft.com/office/drawing/2014/main" id="{AA658945-9C2F-7642-8065-DECD36DD5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104"/>
              <a:ext cx="1485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8">
              <a:extLst>
                <a:ext uri="{FF2B5EF4-FFF2-40B4-BE49-F238E27FC236}">
                  <a16:creationId xmlns:a16="http://schemas.microsoft.com/office/drawing/2014/main" id="{54A6871E-6D87-E649-8532-FDE693E07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104"/>
              <a:ext cx="1485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2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97A2ED71-9C03-F14E-BBFB-F67A2163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C57D1E9-56D3-C04E-B824-CF8E482B4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1E61E5B-59AB-DE43-A41B-A187C04CE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6D9AD81A-211C-5B43-846E-70EA3CA522E0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D68BCE79-9450-2144-9CD4-2D4B0822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20638"/>
            <a:ext cx="8229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Example “Fiasco”: </a:t>
            </a:r>
            <a:b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</a:b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NASA’s Mars Climate Orbiter (1999)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F059E6A3-0A94-F545-9A26-EF6F9765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525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7588" indent="-347663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Lessons learned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b="1">
                <a:solidFill>
                  <a:srgbClr val="2D2DB9"/>
                </a:solidFill>
              </a:rPr>
              <a:t>Integrated</a:t>
            </a:r>
            <a:r>
              <a:rPr lang="en-GB" altLang="en-US">
                <a:solidFill>
                  <a:srgbClr val="2D2DB9"/>
                </a:solidFill>
              </a:rPr>
              <a:t> </a:t>
            </a:r>
            <a:r>
              <a:rPr lang="en-GB" altLang="en-US">
                <a:solidFill>
                  <a:srgbClr val="000000"/>
                </a:solidFill>
              </a:rPr>
              <a:t>testing should have been done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Before testing the problem domain should be fully understood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Error checking in the code should have been added to the software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e.g. cannot be less than x units from the surface, if so, then invalid situation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1800" b="1">
                <a:solidFill>
                  <a:srgbClr val="2D2DB9"/>
                </a:solidFill>
              </a:rPr>
              <a:t>report error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1800" b="1">
                <a:solidFill>
                  <a:srgbClr val="2D2DB9"/>
                </a:solidFill>
              </a:rPr>
              <a:t>take action</a:t>
            </a:r>
          </a:p>
        </p:txBody>
      </p:sp>
      <p:grpSp>
        <p:nvGrpSpPr>
          <p:cNvPr id="36870" name="Group 6">
            <a:extLst>
              <a:ext uri="{FF2B5EF4-FFF2-40B4-BE49-F238E27FC236}">
                <a16:creationId xmlns:a16="http://schemas.microsoft.com/office/drawing/2014/main" id="{5F9A196A-7B64-524C-8DF3-3DBCA1A5CAE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752600"/>
            <a:ext cx="2357438" cy="2141538"/>
            <a:chOff x="3888" y="1104"/>
            <a:chExt cx="1485" cy="1349"/>
          </a:xfrm>
        </p:grpSpPr>
        <p:pic>
          <p:nvPicPr>
            <p:cNvPr id="36871" name="Picture 7">
              <a:extLst>
                <a:ext uri="{FF2B5EF4-FFF2-40B4-BE49-F238E27FC236}">
                  <a16:creationId xmlns:a16="http://schemas.microsoft.com/office/drawing/2014/main" id="{A85DE052-E574-3045-ADC4-B047670BC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104"/>
              <a:ext cx="1485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2" name="Text Box 8">
              <a:extLst>
                <a:ext uri="{FF2B5EF4-FFF2-40B4-BE49-F238E27FC236}">
                  <a16:creationId xmlns:a16="http://schemas.microsoft.com/office/drawing/2014/main" id="{686F89DD-5F1F-614B-88B4-BA0912F97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104"/>
              <a:ext cx="1485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2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F1E627AB-F133-E94D-9E61-F0FF6876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01D622CD-AF1E-2D4A-A43E-C63E9DBC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CE5F3C33-8A37-174F-8E83-4F6E2DC8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FA3FD372-1451-0748-8B23-5CE5D04B9A75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C08A86DC-88EA-314E-8181-1A207F34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31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HealthCare.gov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DF50D498-F5DA-E941-8205-38C92C51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31188" cy="54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dirty="0">
                <a:solidFill>
                  <a:srgbClr val="000000"/>
                </a:solidFill>
              </a:rPr>
              <a:t>Health Insurance Exchange website (</a:t>
            </a:r>
            <a:r>
              <a:rPr lang="en-GB" dirty="0" err="1">
                <a:solidFill>
                  <a:srgbClr val="000000"/>
                </a:solidFill>
              </a:rPr>
              <a:t>Obamacare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dirty="0">
                <a:solidFill>
                  <a:srgbClr val="000000"/>
                </a:solidFill>
              </a:rPr>
              <a:t>Project overseen by the Centre's for Medicare and Medicaid Services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dirty="0">
                <a:solidFill>
                  <a:srgbClr val="000000"/>
                </a:solidFill>
              </a:rPr>
              <a:t>Many subcontractors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dirty="0">
                <a:solidFill>
                  <a:srgbClr val="000000"/>
                </a:solidFill>
              </a:rPr>
              <a:t>Continually changing requirements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dirty="0">
                <a:solidFill>
                  <a:srgbClr val="000000"/>
                </a:solidFill>
              </a:rPr>
              <a:t>Original budget was $93.7 million, grew to $292 million prior to launch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dirty="0">
                <a:solidFill>
                  <a:srgbClr val="000000"/>
                </a:solidFill>
              </a:rPr>
              <a:t>Numerous Technical Problems</a:t>
            </a:r>
          </a:p>
          <a:p>
            <a:pPr marL="339725" lvl="1" indent="0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defRPr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51713D45-3E04-D041-95AD-F2A6C4D9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F0C93118-D315-C14D-BBBB-7CD33E06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C7253F99-F122-F944-B6A7-635E9058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7F7FF206-7F0F-5E4D-AFA5-2531480566D9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15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5F676B1-699A-6B4F-A1D8-8ACCFD26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31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HealthCare.gov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31A74068-1EC1-5948-90E6-68F66FA9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31188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Technical Problems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Only 1% of interested people able to enroll the first week of operations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Long wait times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Variety of problems, including broken pull-down menus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Data in forms not always submitted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Software and system design issues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Unexpected # of simultaneous users</a:t>
            </a:r>
          </a:p>
          <a:p>
            <a:pPr lvl="3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expected 50,000–60,000; drew 250,000 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Lack of </a:t>
            </a:r>
            <a:r>
              <a:rPr lang="en-GB" altLang="en-US" sz="2000" b="1">
                <a:solidFill>
                  <a:srgbClr val="2D2DB9"/>
                </a:solidFill>
              </a:rPr>
              <a:t>integrated</a:t>
            </a:r>
            <a:r>
              <a:rPr lang="en-GB" altLang="en-US" sz="2000">
                <a:solidFill>
                  <a:srgbClr val="000000"/>
                </a:solidFill>
              </a:rPr>
              <a:t> testing</a:t>
            </a:r>
          </a:p>
          <a:p>
            <a:pPr lvl="3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this was a system of systems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Stress tests done by contractors 1 day before the launch date, revealed site became too slow with only 1,100 simultaneous users.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</a:pPr>
            <a:endParaRPr lang="en-GB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2135311B-7C66-D74C-A5EA-4599DA87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774EAAC3-0597-8B41-A039-1BC52BFE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450D6A9E-16E7-334D-B870-3C261C7D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AAE063E3-BF42-4944-A436-A26E5CE7ABAF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16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5ADD29A5-CC76-6B4C-B002-8BE71A830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31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HealthCare.gov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BA1D87A-905D-A440-8062-17450F5F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31188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Lesson Learned 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From the “</a:t>
            </a:r>
            <a:r>
              <a:rPr lang="en-GB" altLang="ja-JP">
                <a:solidFill>
                  <a:srgbClr val="000000"/>
                </a:solidFill>
              </a:rPr>
              <a:t>DataCenter Journal</a:t>
            </a:r>
            <a:r>
              <a:rPr lang="en-GB" altLang="en-US">
                <a:solidFill>
                  <a:srgbClr val="000000"/>
                </a:solidFill>
              </a:rPr>
              <a:t>”</a:t>
            </a:r>
            <a:endParaRPr lang="en-GB" altLang="ja-JP">
              <a:solidFill>
                <a:srgbClr val="000000"/>
              </a:solidFill>
            </a:endParaRP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</a:pPr>
            <a:r>
              <a:rPr lang="en-GB" altLang="en-US">
                <a:solidFill>
                  <a:srgbClr val="000000"/>
                </a:solidFill>
              </a:rPr>
              <a:t>     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  <a:r>
              <a:rPr lang="en-GB" altLang="en-US" b="1">
                <a:solidFill>
                  <a:srgbClr val="2D2DB9"/>
                </a:solidFill>
              </a:rPr>
              <a:t>5 Lessons IT Project Managers Can Learn From      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</a:pPr>
            <a:r>
              <a:rPr lang="en-GB" altLang="en-US" b="1">
                <a:solidFill>
                  <a:srgbClr val="2D2DB9"/>
                </a:solidFill>
              </a:rPr>
              <a:t>      Obamacare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</a:pPr>
            <a:r>
              <a:rPr lang="en-GB" altLang="en-US">
                <a:solidFill>
                  <a:srgbClr val="000000"/>
                </a:solidFill>
              </a:rPr>
              <a:t>http://www.datacenterjournal.com/5-lessons-project-managers-learn-obamacare/</a:t>
            </a:r>
          </a:p>
          <a:p>
            <a:pPr lvl="1"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36C70EE4-F508-D440-B718-797558D3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92C6000-03AD-F24A-AD71-5CD9614C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23D5686D-DFA0-CA40-A7D4-19F1236B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8F6C73C2-4526-294F-823B-F513F6824C84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54B9E059-2CC1-9545-94EB-A3AFECCB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31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HealthCare.gov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5CCFE0A9-2DDD-FB4B-B4AD-53D7C4AC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31188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u"/>
            </a:pPr>
            <a:r>
              <a:rPr lang="en-GB" altLang="en-US">
                <a:solidFill>
                  <a:srgbClr val="000000"/>
                </a:solidFill>
              </a:rPr>
              <a:t>If you don’t know what you want, you won’t get it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Having stable requirements very important</a:t>
            </a:r>
          </a:p>
          <a:p>
            <a:pPr eaLnBrk="1" hangingPunct="1">
              <a:lnSpc>
                <a:spcPct val="104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u"/>
            </a:pPr>
            <a:r>
              <a:rPr lang="en-GB" altLang="en-US">
                <a:solidFill>
                  <a:srgbClr val="000000"/>
                </a:solidFill>
              </a:rPr>
              <a:t>Your project stands a good chance of going over budget or planned time schedule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Plan for the unexpected</a:t>
            </a:r>
          </a:p>
          <a:p>
            <a:pPr eaLnBrk="1" hangingPunct="1">
              <a:lnSpc>
                <a:spcPct val="104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u"/>
            </a:pPr>
            <a:r>
              <a:rPr lang="en-GB" altLang="en-US">
                <a:solidFill>
                  <a:srgbClr val="000000"/>
                </a:solidFill>
              </a:rPr>
              <a:t>Your project success ultimately depends on how you serve your customers</a:t>
            </a:r>
          </a:p>
          <a:p>
            <a:pPr lvl="2" eaLnBrk="1" hangingPunct="1">
              <a:lnSpc>
                <a:spcPct val="104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Allocate adequate time to understand customer use model and for testing</a:t>
            </a:r>
          </a:p>
          <a:p>
            <a:pPr eaLnBrk="1" hangingPunct="1">
              <a:lnSpc>
                <a:spcPct val="104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u"/>
            </a:pPr>
            <a:r>
              <a:rPr lang="en-GB" altLang="en-US">
                <a:solidFill>
                  <a:srgbClr val="000000"/>
                </a:solidFill>
              </a:rPr>
              <a:t>The more valuable data you pack into one place, the bigger a target you’ll become.</a:t>
            </a:r>
          </a:p>
          <a:p>
            <a:pPr eaLnBrk="1" hangingPunct="1">
              <a:lnSpc>
                <a:spcPct val="104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u"/>
            </a:pPr>
            <a:r>
              <a:rPr lang="en-GB" altLang="en-US">
                <a:solidFill>
                  <a:srgbClr val="000000"/>
                </a:solidFill>
              </a:rPr>
              <a:t>Excuses make the problems worse.</a:t>
            </a:r>
          </a:p>
          <a:p>
            <a:pPr eaLnBrk="1" hangingPunct="1">
              <a:lnSpc>
                <a:spcPct val="104000"/>
              </a:lnSpc>
              <a:spcBef>
                <a:spcPts val="350"/>
              </a:spcBef>
              <a:buSzPct val="100000"/>
            </a:pPr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9BA52290-F225-1C47-828F-F6819E23D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475" y="304800"/>
            <a:ext cx="8077200" cy="66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Growth in demand for software leads to users delegating development tasks to programmers</a:t>
            </a:r>
          </a:p>
        </p:txBody>
      </p:sp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612280B3-1565-1D4E-BAA6-6803249881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E80827-078B-4243-B3C4-B4E8C753A3C8}" type="slidenum">
              <a:rPr lang="en-US" altLang="en-US">
                <a:latin typeface="Times New Roman" pitchFamily="2" charset="0"/>
              </a:rPr>
              <a:pPr/>
              <a:t>18</a:t>
            </a:fld>
            <a:endParaRPr lang="en-US" altLang="en-US">
              <a:latin typeface="Times New Roman" pitchFamily="2" charset="0"/>
            </a:endParaRPr>
          </a:p>
        </p:txBody>
      </p:sp>
      <p:pic>
        <p:nvPicPr>
          <p:cNvPr id="47107" name="Picture 6" descr="dilbert-cartoon-customer-software-design-requirmen1.jpg">
            <a:extLst>
              <a:ext uri="{FF2B5EF4-FFF2-40B4-BE49-F238E27FC236}">
                <a16:creationId xmlns:a16="http://schemas.microsoft.com/office/drawing/2014/main" id="{0673444A-395E-EE4B-B3DC-99546DE26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5967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Date Placeholder 7">
            <a:extLst>
              <a:ext uri="{FF2B5EF4-FFF2-40B4-BE49-F238E27FC236}">
                <a16:creationId xmlns:a16="http://schemas.microsoft.com/office/drawing/2014/main" id="{F4C5A2E7-A492-0D4C-8590-BD4E9D34B60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F738CE-C3CE-AA46-ABD6-51A3824CF3F8}" type="datetime1">
              <a:rPr lang="en-US" altLang="en-US"/>
              <a:pPr/>
              <a:t>12/9/19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640CA68E-EA07-D846-864E-88A5E51A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A933640F-47F7-584A-873D-5EBD8B7EB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E024C5C4-EFC4-6340-A14B-F78ACA0F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51D2FFE3-AF24-6544-89E5-019FB33818B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38FEDE31-306E-994D-8F65-7F17DAAC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311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Y2K (Year 2000 problem, millennium bug)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F8577C9F-5C77-0047-AE3D-C7885A7D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3118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7588" indent="-347663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A ticking time bomb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From 1960s until late 1980s, widespread practice in all computer software to use two digits for representing a year rather than using 4 digits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Save computer disk and memory space which was very expensive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In year 2000, ’00’ to a computer would mean 1900 not 2000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When calculating difference in dates, 01/01/2000 and 12/31/1999 would be 100 years rather than 1 day.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Threatened all major industries including utilities, banking, manufacturing, telecom, airlines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000">
                <a:solidFill>
                  <a:srgbClr val="000000"/>
                </a:solidFill>
              </a:rPr>
              <a:t>Widespread fear, further brought about by the media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Industry testing &amp; results: Tractor factory, waste treatment plan in California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sz="2000">
                <a:solidFill>
                  <a:srgbClr val="000000"/>
                </a:solidFill>
              </a:rPr>
              <a:t>Will all planes fall from the sky at midnight 01/01/2000?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D8687019-BAF8-A04A-93C7-A29ED8803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29D72EC4-DB91-CE4A-93F9-D4382A9B3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5DE383C4-05CD-2E4F-86AD-F1DFA9B5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F507A7D3-F86D-564A-9BEC-5FD177B12BC6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2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D2F6CC6B-839E-EE4B-A8B8-DD4B2A2D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7813"/>
            <a:ext cx="82311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Engineering Fiascos</a:t>
            </a:r>
            <a:endParaRPr lang="en-GB" altLang="en-US" sz="4400">
              <a:solidFill>
                <a:srgbClr val="000000"/>
              </a:solidFill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8A661B8B-39A3-0641-97F9-5CE26229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7588" indent="-347663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Fiasco, according to the dictionary: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“A complete Failure”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endParaRPr lang="en-GB" altLang="en-US" sz="21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endParaRPr lang="en-GB" altLang="en-US"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7D23A2BC-FEE3-EE4C-8424-311BB6CD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82DF71DE-4F10-F841-ACE5-B99D25FE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EA326F51-A351-034F-8416-9B5AEAA0F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CB8B8A52-4E15-5F43-8AA8-C77969B07949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20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925C1432-5319-EF46-A449-E2B386189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311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Y2K (Year 2000 problem, millennium bug)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578FB89D-147C-0644-AD17-1C161BE3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231188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7588" indent="-347663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sz="2000" dirty="0">
                <a:solidFill>
                  <a:srgbClr val="000000"/>
                </a:solidFill>
              </a:rPr>
              <a:t>Widespread fear, further brought about by the media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sz="2000" dirty="0">
                <a:solidFill>
                  <a:srgbClr val="000000"/>
                </a:solidFill>
              </a:rPr>
              <a:t>All computer and software companies spent years and billions of dollars preparing for it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charset="0"/>
              <a:buChar char=""/>
              <a:defRPr/>
            </a:pPr>
            <a:r>
              <a:rPr lang="en-GB" sz="2000" dirty="0">
                <a:solidFill>
                  <a:srgbClr val="000000"/>
                </a:solidFill>
              </a:rPr>
              <a:t>Year 2000 compliant operating systems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charset="0"/>
              <a:buChar char=""/>
              <a:defRPr/>
            </a:pPr>
            <a:r>
              <a:rPr lang="en-GB" sz="2000" dirty="0">
                <a:solidFill>
                  <a:srgbClr val="000000"/>
                </a:solidFill>
              </a:rPr>
              <a:t>Reading millions of line of application source code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charset="0"/>
              <a:buChar char=""/>
              <a:defRPr/>
            </a:pPr>
            <a:r>
              <a:rPr lang="en-GB" sz="2000" dirty="0">
                <a:solidFill>
                  <a:srgbClr val="000000"/>
                </a:solidFill>
              </a:rPr>
              <a:t>mostly written in COBOL, very few people still new COBOL well</a:t>
            </a:r>
          </a:p>
          <a:p>
            <a:pPr lvl="2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charset="0"/>
              <a:buChar char=""/>
              <a:defRPr/>
            </a:pPr>
            <a:r>
              <a:rPr lang="en-GB" sz="2000" dirty="0">
                <a:solidFill>
                  <a:srgbClr val="000000"/>
                </a:solidFill>
              </a:rPr>
              <a:t>much code was outsourced to India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charset="0"/>
              <a:buChar char=""/>
              <a:defRPr/>
            </a:pPr>
            <a:r>
              <a:rPr lang="en-GB" sz="2000" dirty="0">
                <a:solidFill>
                  <a:srgbClr val="000000"/>
                </a:solidFill>
              </a:rPr>
              <a:t>1000s of engineers and support personnel on call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sz="2000" dirty="0">
                <a:solidFill>
                  <a:srgbClr val="000000"/>
                </a:solidFill>
              </a:rPr>
              <a:t>When clock ticked 01/01/2000 no major problems reported, a few minor problems that were fixed within a day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sz="2000" dirty="0">
                <a:solidFill>
                  <a:srgbClr val="000000"/>
                </a:solidFill>
              </a:rPr>
              <a:t>Question: was it not as bad as the media made it out to be or did the years of prep work pay off?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100000"/>
              <a:buFont typeface="Wingdings" charset="0"/>
              <a:buChar char=""/>
              <a:defRPr/>
            </a:pPr>
            <a:r>
              <a:rPr lang="en-GB" sz="2000" dirty="0">
                <a:solidFill>
                  <a:srgbClr val="000000"/>
                </a:solidFill>
              </a:rPr>
              <a:t>Lessons learned: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buFont typeface="Wingdings" charset="0"/>
              <a:buChar char=""/>
              <a:defRPr/>
            </a:pPr>
            <a:r>
              <a:rPr lang="en-GB" sz="2000" dirty="0">
                <a:solidFill>
                  <a:srgbClr val="000000"/>
                </a:solidFill>
              </a:rPr>
              <a:t>Anticipate the future when designing software</a:t>
            </a:r>
          </a:p>
          <a:p>
            <a:pPr marL="339725" lvl="1" indent="0" eaLnBrk="1" hangingPunct="1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100000"/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3D6621D6-4E36-D74F-86A2-2C1C2180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3DCC4605-A8D4-484E-A201-99C6D94C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F346E319-E635-7C4A-86E2-57F5E776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C49B798C-1308-6340-B95D-319D029EB589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21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B63133C2-4541-A640-84CA-7E7DE091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311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Lessons Learned from “Fiascos”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81EEE96-4063-B447-81FA-79BA3085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2311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r>
              <a:rPr lang="en-GB" altLang="en-US" sz="2800"/>
              <a:t>Seek the input and knowledge of experts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endParaRPr lang="en-GB" altLang="en-US" sz="2800"/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r>
              <a:rPr lang="en-GB" altLang="en-US" sz="2800"/>
              <a:t>Understand the problem domain before design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endParaRPr lang="en-GB" altLang="en-US" sz="2800"/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r>
              <a:rPr lang="en-GB" altLang="en-US" sz="2800"/>
              <a:t>Need clear and stable requirements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endParaRPr lang="en-GB" altLang="en-US" sz="2800"/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r>
              <a:rPr lang="en-GB" altLang="en-US" sz="2800"/>
              <a:t>Listen to customers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r>
              <a:rPr lang="en-GB" altLang="en-US" sz="2400"/>
              <a:t>Understand customer use model</a:t>
            </a:r>
            <a:endParaRPr lang="en-GB" altLang="en-US" sz="2800"/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Font typeface="Wingdings" pitchFamily="2" charset="2"/>
              <a:buChar char=""/>
            </a:pPr>
            <a:r>
              <a:rPr lang="en-GB" altLang="en-US" sz="2800"/>
              <a:t>well communicated requirements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3CDE1CFC-0AA2-8541-89E4-9FCC1438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C0FDED11-D812-C446-A60F-2B557C30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FF74B3A9-F18A-8F42-AC6C-29B8F648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E8351B2D-C078-214D-96B0-580C7EF33A14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22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66D39DC3-FEEB-F545-B97A-A1A860E3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311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3800">
                <a:solidFill>
                  <a:srgbClr val="006633"/>
                </a:solidFill>
                <a:latin typeface="Garamond" panose="02020404030301010803" pitchFamily="18" charset="0"/>
              </a:rPr>
              <a:t>Lessons Learned from “Fiascos”</a:t>
            </a:r>
          </a:p>
        </p:txBody>
      </p:sp>
      <p:sp>
        <p:nvSpPr>
          <p:cNvPr id="55302" name="Text Box 5">
            <a:extLst>
              <a:ext uri="{FF2B5EF4-FFF2-40B4-BE49-F238E27FC236}">
                <a16:creationId xmlns:a16="http://schemas.microsoft.com/office/drawing/2014/main" id="{B6680676-8A2A-CF4E-B177-8CEC739A3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2311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000000"/>
                </a:solidFill>
              </a:rPr>
              <a:t>Understand the problem domain before design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000000"/>
                </a:solidFill>
              </a:rPr>
              <a:t>Do design reviews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first of parts / units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then of integrated system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Anticipate possible error scenarios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Include error checks in the design of software</a:t>
            </a:r>
            <a:endParaRPr lang="en-GB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000000"/>
                </a:solidFill>
              </a:rPr>
              <a:t>Thoroughly test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000000"/>
                </a:solidFill>
              </a:rPr>
              <a:t>units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000000"/>
                </a:solidFill>
              </a:rPr>
              <a:t>systems</a:t>
            </a:r>
          </a:p>
          <a:p>
            <a:pPr lvl="1" eaLnBrk="1" hangingPunct="1">
              <a:spcBef>
                <a:spcPts val="7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000000"/>
                </a:solidFill>
              </a:rPr>
              <a:t>systems of systems…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A9E10227-D84C-C346-866D-262DCE283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681037"/>
          </a:xfrm>
        </p:spPr>
        <p:txBody>
          <a:bodyPr/>
          <a:lstStyle/>
          <a:p>
            <a:r>
              <a:rPr lang="en-US" altLang="en-US" sz="4800"/>
              <a:t>Software development phases </a:t>
            </a:r>
            <a:br>
              <a:rPr lang="en-US" altLang="en-US" sz="4800"/>
            </a:br>
            <a:r>
              <a:rPr lang="en-US" altLang="en-US" sz="4800"/>
              <a:t>                             Robert France</a:t>
            </a:r>
            <a:br>
              <a:rPr lang="en-US" altLang="en-US" sz="4800"/>
            </a:br>
            <a:endParaRPr lang="en-US" alt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E07C-4A13-CE41-9133-1E4E11A6D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27525"/>
          </a:xfrm>
        </p:spPr>
        <p:txBody>
          <a:bodyPr/>
          <a:lstStyle/>
          <a:p>
            <a:r>
              <a:rPr lang="en-US" altLang="en-US" sz="2400"/>
              <a:t>Requirements</a:t>
            </a:r>
          </a:p>
          <a:p>
            <a:pPr lvl="1"/>
            <a:r>
              <a:rPr lang="en-US" altLang="en-US" sz="2000"/>
              <a:t>What is the problem or opportunity that the software solution must address?</a:t>
            </a:r>
          </a:p>
          <a:p>
            <a:r>
              <a:rPr lang="en-US" altLang="en-US" sz="2400"/>
              <a:t>Design</a:t>
            </a:r>
          </a:p>
          <a:p>
            <a:pPr lvl="1"/>
            <a:r>
              <a:rPr lang="en-US" altLang="en-US" sz="2000"/>
              <a:t>What are the major parts of the software solution, their responsibilities, and relationships? </a:t>
            </a:r>
          </a:p>
          <a:p>
            <a:pPr lvl="1"/>
            <a:r>
              <a:rPr lang="en-US" altLang="en-US" sz="2000"/>
              <a:t>How do they interact with each other to discharge responsibilities?</a:t>
            </a:r>
          </a:p>
          <a:p>
            <a:r>
              <a:rPr lang="en-US" altLang="en-US" sz="2400"/>
              <a:t>Implementation (Programming/coding)</a:t>
            </a:r>
          </a:p>
          <a:p>
            <a:pPr lvl="1"/>
            <a:r>
              <a:rPr lang="en-US" altLang="en-US" sz="2000"/>
              <a:t>Realizing the design in program(s) written in possibly different languages</a:t>
            </a:r>
          </a:p>
          <a:p>
            <a:pPr lvl="1"/>
            <a:r>
              <a:rPr lang="en-US" altLang="en-US" sz="2000" b="1">
                <a:solidFill>
                  <a:srgbClr val="2D2DB9"/>
                </a:solidFill>
              </a:rPr>
              <a:t>Are we there yet?</a:t>
            </a:r>
          </a:p>
        </p:txBody>
      </p:sp>
      <p:sp>
        <p:nvSpPr>
          <p:cNvPr id="57347" name="Date Placeholder 3">
            <a:extLst>
              <a:ext uri="{FF2B5EF4-FFF2-40B4-BE49-F238E27FC236}">
                <a16:creationId xmlns:a16="http://schemas.microsoft.com/office/drawing/2014/main" id="{A6568DD6-131A-2B49-85A7-B5F84FB5A1DC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12C55D-269D-7E4E-94F0-AFBCAC066B9B}" type="datetime1">
              <a:rPr lang="en-US" altLang="en-US"/>
              <a:pPr/>
              <a:t>12/9/19</a:t>
            </a:fld>
            <a:endParaRPr lang="en-US" altLang="en-US"/>
          </a:p>
        </p:txBody>
      </p:sp>
      <p:sp>
        <p:nvSpPr>
          <p:cNvPr id="57348" name="Slide Number Placeholder 4">
            <a:extLst>
              <a:ext uri="{FF2B5EF4-FFF2-40B4-BE49-F238E27FC236}">
                <a16:creationId xmlns:a16="http://schemas.microsoft.com/office/drawing/2014/main" id="{96F83901-B106-1E4E-AEB4-C67CD8EC2A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F96A63-7D33-5847-B59D-50DE7BD7D49F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F337A49F-0613-2C4D-9D9F-06E371D1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681037"/>
          </a:xfrm>
        </p:spPr>
        <p:txBody>
          <a:bodyPr/>
          <a:lstStyle/>
          <a:p>
            <a:r>
              <a:rPr lang="en-US" altLang="en-US" sz="4800"/>
              <a:t>Software development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DF04-684F-F64D-84D5-E701992E3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305800" cy="5638800"/>
          </a:xfrm>
        </p:spPr>
        <p:txBody>
          <a:bodyPr/>
          <a:lstStyle/>
          <a:p>
            <a:pPr lvl="1"/>
            <a:endParaRPr lang="en-US" altLang="en-US" sz="1400"/>
          </a:p>
          <a:p>
            <a:r>
              <a:rPr lang="en-US" altLang="en-US" sz="2000"/>
              <a:t>4</a:t>
            </a:r>
            <a:r>
              <a:rPr lang="en-US" altLang="en-US" sz="2400"/>
              <a:t>. </a:t>
            </a:r>
            <a:r>
              <a:rPr lang="en-US" altLang="en-US" sz="2400" b="1">
                <a:solidFill>
                  <a:srgbClr val="2D2DB9"/>
                </a:solidFill>
              </a:rPr>
              <a:t>NO!  </a:t>
            </a:r>
            <a:r>
              <a:rPr lang="en-US" altLang="en-US" sz="2400"/>
              <a:t>Verification &amp; validation (V&amp;V), e.g., code testing</a:t>
            </a:r>
          </a:p>
          <a:p>
            <a:pPr lvl="1"/>
            <a:r>
              <a:rPr lang="en-US" altLang="en-US" sz="1800"/>
              <a:t>Verifying against explicit specification (if any) and validating against stakeholder requirements</a:t>
            </a:r>
          </a:p>
          <a:p>
            <a:endParaRPr lang="en-US" altLang="en-US" sz="2400"/>
          </a:p>
          <a:p>
            <a:r>
              <a:rPr lang="en-US" altLang="en-US" sz="2400"/>
              <a:t>5. Deployment</a:t>
            </a:r>
          </a:p>
          <a:p>
            <a:pPr lvl="1"/>
            <a:r>
              <a:rPr lang="en-US" altLang="en-US" sz="1800"/>
              <a:t>Installing software in operating environment</a:t>
            </a:r>
          </a:p>
          <a:p>
            <a:endParaRPr lang="en-US" altLang="en-US" sz="2400"/>
          </a:p>
          <a:p>
            <a:r>
              <a:rPr lang="en-US" altLang="en-US" sz="2400"/>
              <a:t>6. Evolution/Maintenance</a:t>
            </a:r>
          </a:p>
          <a:p>
            <a:pPr lvl="1"/>
            <a:r>
              <a:rPr lang="en-US" altLang="en-US" sz="1800"/>
              <a:t>Making changes to software after it is deployed</a:t>
            </a:r>
          </a:p>
          <a:p>
            <a:pPr lvl="1"/>
            <a:r>
              <a:rPr lang="en-US" altLang="en-US" sz="1800"/>
              <a:t>Changes may arise from changes in stakeholder needs, new stakeholder needs,  need to correct errors, need to improve quality.</a:t>
            </a:r>
          </a:p>
          <a:p>
            <a:pPr lvl="1"/>
            <a:endParaRPr lang="en-US" altLang="en-US" sz="1800"/>
          </a:p>
          <a:p>
            <a:r>
              <a:rPr lang="en-US" altLang="en-US" sz="1800" b="1">
                <a:solidFill>
                  <a:srgbClr val="FF0000"/>
                </a:solidFill>
              </a:rPr>
              <a:t>These phases are done in loops, and sometimes simultaneously.</a:t>
            </a:r>
          </a:p>
        </p:txBody>
      </p:sp>
      <p:sp>
        <p:nvSpPr>
          <p:cNvPr id="58371" name="Date Placeholder 3">
            <a:extLst>
              <a:ext uri="{FF2B5EF4-FFF2-40B4-BE49-F238E27FC236}">
                <a16:creationId xmlns:a16="http://schemas.microsoft.com/office/drawing/2014/main" id="{B7B03F59-070A-0A46-A496-7D668749364E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1261F0-10F5-D04E-879C-823DF8CEC79C}" type="datetime1">
              <a:rPr lang="en-US" altLang="en-US"/>
              <a:pPr/>
              <a:t>12/9/19</a:t>
            </a:fld>
            <a:endParaRPr lang="en-US" altLang="en-US"/>
          </a:p>
        </p:txBody>
      </p:sp>
      <p:sp>
        <p:nvSpPr>
          <p:cNvPr id="58372" name="Slide Number Placeholder 4">
            <a:extLst>
              <a:ext uri="{FF2B5EF4-FFF2-40B4-BE49-F238E27FC236}">
                <a16:creationId xmlns:a16="http://schemas.microsoft.com/office/drawing/2014/main" id="{26809568-C163-D245-B5D8-39CE4910EF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FB6F6C-6AAD-9B42-B8F7-A732C08F0FEE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4E476BB-1CD8-F441-A766-C33FCB0C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91150FBB-2998-F54F-9EC0-F87B92527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2B0CE6C1-26E0-F04F-82CF-BC96301E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6FAADDF2-1CF9-DC47-996B-7A19730F58C6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3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5C7CD79B-53BE-B74B-8EE1-A7959BCC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Swedish ship VASA (1628)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31E08C7A-18EE-A44D-9554-B8232B13A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518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The “Great” Swedish King ordered 4 new warships</a:t>
            </a: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One was to be a royal ship, greater than any ship ever built</a:t>
            </a: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The king (not a ship designer) specified the measurements and design</a:t>
            </a:r>
          </a:p>
        </p:txBody>
      </p:sp>
      <p:pic>
        <p:nvPicPr>
          <p:cNvPr id="21511" name="Picture 6">
            <a:extLst>
              <a:ext uri="{FF2B5EF4-FFF2-40B4-BE49-F238E27FC236}">
                <a16:creationId xmlns:a16="http://schemas.microsoft.com/office/drawing/2014/main" id="{D7017119-E39A-9942-A709-C6135397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7051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01993A3D-0F22-334D-AB1F-DB2DEF08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E69875A-D6DE-374E-9D9A-FAE8797B1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84FCF80-0FA1-A24D-B07E-3B2494F0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79D72221-BD8C-184C-8592-4910E02E0303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B19FA637-4D9A-C340-A7AF-31FA7128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Swedish ship VASA (1628)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919EF76-C70F-BC40-8E47-259028D99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533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The king specified the ship design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Strongest, heaviest northern oak: 40 acres of timber use, triple-laminated oak walls 18” thick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Main mast 190 feet tall, two gun decks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64 bronze cannons, 100 tons</a:t>
            </a:r>
          </a:p>
          <a:p>
            <a:pPr lvl="2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cannon balls, gunpowder, firearms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Further ballast equalled 120 tons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>
                <a:solidFill>
                  <a:srgbClr val="000000"/>
                </a:solidFill>
              </a:rPr>
              <a:t>Officers and a crew of 133 sailors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4AFE5797-4930-3645-9C53-E3E134F6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7051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8972519-28E0-874C-BEA8-9442B97B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2" charset="0"/>
              <a:buNone/>
            </a:pPr>
            <a:endParaRPr lang="en-US" altLang="en-US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30241ABC-C6EF-B140-8940-3E7A16E1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t>Fiascos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0D0D540-B8F2-5248-BC79-D12DA7AE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DF448E8C-2166-3E41-A9DA-92F9CD897FEC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algn="r"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A01221C-F6E3-C542-A663-E0126D8E6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altLang="en-US" sz="4200">
                <a:solidFill>
                  <a:srgbClr val="006633"/>
                </a:solidFill>
                <a:latin typeface="Garamond" panose="02020404030301010803" pitchFamily="18" charset="0"/>
              </a:rPr>
              <a:t>Swedish ship VASA (1628)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FF83E477-C57D-6141-AA25-170535A4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518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65163" indent="-3254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Launched August 10, 1628</a:t>
            </a: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Fate: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b="1">
                <a:solidFill>
                  <a:srgbClr val="2D2DB9"/>
                </a:solidFill>
              </a:rPr>
              <a:t>Sailed less than a nautical mile before capsizing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>
                <a:srgbClr val="CC9900"/>
              </a:buClr>
              <a:buSzPct val="100000"/>
              <a:buFont typeface="Wingdings" pitchFamily="2" charset="2"/>
              <a:buChar char=""/>
            </a:pPr>
            <a:r>
              <a:rPr lang="en-GB" altLang="en-US">
                <a:solidFill>
                  <a:srgbClr val="000000"/>
                </a:solidFill>
              </a:rPr>
              <a:t>Lessons learned:</a:t>
            </a:r>
          </a:p>
          <a:p>
            <a:pPr lvl="1" eaLnBrk="1" hangingPunct="1">
              <a:spcBef>
                <a:spcPts val="400"/>
              </a:spcBef>
              <a:buClr>
                <a:srgbClr val="3B812F"/>
              </a:buClr>
              <a:buSzPct val="100000"/>
              <a:buFont typeface="Wingdings" pitchFamily="2" charset="2"/>
              <a:buChar char=""/>
            </a:pPr>
            <a:r>
              <a:rPr lang="en-GB" altLang="en-US" b="1">
                <a:solidFill>
                  <a:srgbClr val="2D2DB9"/>
                </a:solidFill>
              </a:rPr>
              <a:t>Listen and take advice from the domain experts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B5F70D44-1CEB-7541-9822-79A9381E8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7051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CEDD0376-DF48-E549-BC7F-4BAE90F0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27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CA647049-76FB-644C-98CD-93A106E9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 was a cool boat though…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1F753EE-3E42-D14A-BC0F-0B0CDE465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… a bit like this one?</a:t>
            </a:r>
          </a:p>
        </p:txBody>
      </p:sp>
      <p:pic>
        <p:nvPicPr>
          <p:cNvPr id="29698" name="Picture 3" descr="Titanic.jpg">
            <a:extLst>
              <a:ext uri="{FF2B5EF4-FFF2-40B4-BE49-F238E27FC236}">
                <a16:creationId xmlns:a16="http://schemas.microsoft.com/office/drawing/2014/main" id="{7045893E-2C8E-E043-A9AD-DCC9E3F1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3200"/>
            <a:ext cx="7924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>
            <a:extLst>
              <a:ext uri="{FF2B5EF4-FFF2-40B4-BE49-F238E27FC236}">
                <a16:creationId xmlns:a16="http://schemas.microsoft.com/office/drawing/2014/main" id="{2AE8A97C-210A-BB4F-8036-3EE73A47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4025"/>
            <a:ext cx="86106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dirty="0">
                <a:solidFill>
                  <a:srgbClr val="2D2DB9"/>
                </a:solidFill>
                <a:latin typeface="Arial" charset="0"/>
                <a:ea typeface="ＭＳ Ｐゴシック" charset="0"/>
              </a:rPr>
              <a:t>The challenge of developing large (software) systems: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Developers need to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balance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multiple, interdependent, sometimes competing, concerns such as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business value, </a:t>
            </a:r>
            <a:r>
              <a:rPr lang="en-US" dirty="0">
                <a:solidFill>
                  <a:srgbClr val="2D2DB9"/>
                </a:solidFill>
                <a:latin typeface="Arial" charset="0"/>
                <a:ea typeface="ＭＳ Ｐゴシック" charset="0"/>
              </a:rPr>
              <a:t>availability, performance, survivability, fault tolerance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and </a:t>
            </a:r>
            <a:r>
              <a:rPr lang="en-US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security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                                        Prof. Robert France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22" name="Group 3">
            <a:extLst>
              <a:ext uri="{FF2B5EF4-FFF2-40B4-BE49-F238E27FC236}">
                <a16:creationId xmlns:a16="http://schemas.microsoft.com/office/drawing/2014/main" id="{A0A46F9B-0CE9-1245-9D5A-00510AD2BB7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57200"/>
            <a:ext cx="7543800" cy="3657600"/>
            <a:chOff x="96" y="96"/>
            <a:chExt cx="5424" cy="3216"/>
          </a:xfrm>
        </p:grpSpPr>
        <p:pic>
          <p:nvPicPr>
            <p:cNvPr id="30725" name="Picture 4" descr="bd06529_">
              <a:extLst>
                <a:ext uri="{FF2B5EF4-FFF2-40B4-BE49-F238E27FC236}">
                  <a16:creationId xmlns:a16="http://schemas.microsoft.com/office/drawing/2014/main" id="{76C0A74E-F535-5E4F-BFFA-B9D96B7A3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68"/>
              <a:ext cx="864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5" descr="bs02064_">
              <a:extLst>
                <a:ext uri="{FF2B5EF4-FFF2-40B4-BE49-F238E27FC236}">
                  <a16:creationId xmlns:a16="http://schemas.microsoft.com/office/drawing/2014/main" id="{A2F9BE32-EDA8-AF4A-8C3D-7234A2C59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72"/>
              <a:ext cx="81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6" descr="pe01561_">
              <a:extLst>
                <a:ext uri="{FF2B5EF4-FFF2-40B4-BE49-F238E27FC236}">
                  <a16:creationId xmlns:a16="http://schemas.microsoft.com/office/drawing/2014/main" id="{FD151947-6F8D-4D47-97AE-8A3391596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687"/>
              <a:ext cx="2448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7" descr="bd06982_">
              <a:extLst>
                <a:ext uri="{FF2B5EF4-FFF2-40B4-BE49-F238E27FC236}">
                  <a16:creationId xmlns:a16="http://schemas.microsoft.com/office/drawing/2014/main" id="{A44058D9-2084-0E4B-8B5F-6B2FB560E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569"/>
              <a:ext cx="91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8" descr="bd04956_">
              <a:extLst>
                <a:ext uri="{FF2B5EF4-FFF2-40B4-BE49-F238E27FC236}">
                  <a16:creationId xmlns:a16="http://schemas.microsoft.com/office/drawing/2014/main" id="{655EF1FB-C0D3-6C4E-B08F-C6CCBFFE0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12"/>
              <a:ext cx="1056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 Box 9">
              <a:extLst>
                <a:ext uri="{FF2B5EF4-FFF2-40B4-BE49-F238E27FC236}">
                  <a16:creationId xmlns:a16="http://schemas.microsoft.com/office/drawing/2014/main" id="{4E245996-2007-E144-B250-2C3C119D3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447"/>
              <a:ext cx="112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Security, safety,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robustness concerns</a:t>
              </a:r>
            </a:p>
          </p:txBody>
        </p:sp>
        <p:sp>
          <p:nvSpPr>
            <p:cNvPr id="30731" name="Text Box 10">
              <a:extLst>
                <a:ext uri="{FF2B5EF4-FFF2-40B4-BE49-F238E27FC236}">
                  <a16:creationId xmlns:a16="http://schemas.microsoft.com/office/drawing/2014/main" id="{287F6EA7-6B53-1243-8F31-0DD8FB75B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02"/>
              <a:ext cx="12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Quality assurance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concerns</a:t>
              </a:r>
            </a:p>
          </p:txBody>
        </p:sp>
        <p:sp>
          <p:nvSpPr>
            <p:cNvPr id="30732" name="Text Box 11">
              <a:extLst>
                <a:ext uri="{FF2B5EF4-FFF2-40B4-BE49-F238E27FC236}">
                  <a16:creationId xmlns:a16="http://schemas.microsoft.com/office/drawing/2014/main" id="{60E7B16D-F4ED-9248-8E97-ECF5D3FAF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" y="447"/>
              <a:ext cx="104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Business value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concerns</a:t>
              </a:r>
            </a:p>
          </p:txBody>
        </p:sp>
        <p:sp>
          <p:nvSpPr>
            <p:cNvPr id="30733" name="Text Box 12">
              <a:extLst>
                <a:ext uri="{FF2B5EF4-FFF2-40B4-BE49-F238E27FC236}">
                  <a16:creationId xmlns:a16="http://schemas.microsoft.com/office/drawing/2014/main" id="{0EFA4765-4A4E-694D-97DC-3862C4CA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" y="1866"/>
              <a:ext cx="81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Regulator</a:t>
              </a:r>
              <a:r>
                <a:rPr lang="en-US" altLang="en-US" sz="1200" b="1">
                  <a:latin typeface="Times New Roman" pitchFamily="2" charset="0"/>
                </a:rPr>
                <a:t>y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concerns</a:t>
              </a:r>
            </a:p>
          </p:txBody>
        </p:sp>
        <p:sp>
          <p:nvSpPr>
            <p:cNvPr id="30734" name="AutoShape 13">
              <a:extLst>
                <a:ext uri="{FF2B5EF4-FFF2-40B4-BE49-F238E27FC236}">
                  <a16:creationId xmlns:a16="http://schemas.microsoft.com/office/drawing/2014/main" id="{8805A62F-77F6-044A-9B74-1D910692F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1488" cy="1632"/>
            </a:xfrm>
            <a:prstGeom prst="cloudCallout">
              <a:avLst>
                <a:gd name="adj1" fmla="val 65861"/>
                <a:gd name="adj2" fmla="val 60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  <p:sp>
          <p:nvSpPr>
            <p:cNvPr id="30735" name="AutoShape 14">
              <a:extLst>
                <a:ext uri="{FF2B5EF4-FFF2-40B4-BE49-F238E27FC236}">
                  <a16:creationId xmlns:a16="http://schemas.microsoft.com/office/drawing/2014/main" id="{4498C1A6-4E65-5F4F-9BE3-E803DE1E7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96"/>
              <a:ext cx="1488" cy="1152"/>
            </a:xfrm>
            <a:prstGeom prst="cloudCallout">
              <a:avLst>
                <a:gd name="adj1" fmla="val -23856"/>
                <a:gd name="adj2" fmla="val 8984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  <p:sp>
          <p:nvSpPr>
            <p:cNvPr id="30736" name="AutoShape 15">
              <a:extLst>
                <a:ext uri="{FF2B5EF4-FFF2-40B4-BE49-F238E27FC236}">
                  <a16:creationId xmlns:a16="http://schemas.microsoft.com/office/drawing/2014/main" id="{3D5BBD6D-8E28-FD47-9D6E-A278B411A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"/>
              <a:ext cx="1728" cy="1248"/>
            </a:xfrm>
            <a:prstGeom prst="cloudCallout">
              <a:avLst>
                <a:gd name="adj1" fmla="val -91495"/>
                <a:gd name="adj2" fmla="val 663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  <p:sp>
          <p:nvSpPr>
            <p:cNvPr id="30737" name="AutoShape 16">
              <a:extLst>
                <a:ext uri="{FF2B5EF4-FFF2-40B4-BE49-F238E27FC236}">
                  <a16:creationId xmlns:a16="http://schemas.microsoft.com/office/drawing/2014/main" id="{6636A04F-262D-C840-9C08-26CDF923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488" cy="1344"/>
            </a:xfrm>
            <a:prstGeom prst="cloudCallout">
              <a:avLst>
                <a:gd name="adj1" fmla="val -83333"/>
                <a:gd name="adj2" fmla="val -803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</p:grpSp>
      <p:sp>
        <p:nvSpPr>
          <p:cNvPr id="30723" name="Slide Number Placeholder 18">
            <a:extLst>
              <a:ext uri="{FF2B5EF4-FFF2-40B4-BE49-F238E27FC236}">
                <a16:creationId xmlns:a16="http://schemas.microsoft.com/office/drawing/2014/main" id="{FBBF73D9-21B0-2143-A76B-1724D5A717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A21451-8737-C343-8B38-E7A27CA25A4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4" name="Date Placeholder 17">
            <a:extLst>
              <a:ext uri="{FF2B5EF4-FFF2-40B4-BE49-F238E27FC236}">
                <a16:creationId xmlns:a16="http://schemas.microsoft.com/office/drawing/2014/main" id="{89E17E27-B826-994C-9BF7-C8B23937FC1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3E62C2-1AB8-534B-A44B-F62905343D32}" type="datetime1">
              <a:rPr lang="en-US" altLang="en-US"/>
              <a:pPr/>
              <a:t>12/9/19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>
            <a:extLst>
              <a:ext uri="{FF2B5EF4-FFF2-40B4-BE49-F238E27FC236}">
                <a16:creationId xmlns:a16="http://schemas.microsoft.com/office/drawing/2014/main" id="{2AE8A97C-210A-BB4F-8036-3EE73A47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4025"/>
            <a:ext cx="8610600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22" name="Group 3">
            <a:extLst>
              <a:ext uri="{FF2B5EF4-FFF2-40B4-BE49-F238E27FC236}">
                <a16:creationId xmlns:a16="http://schemas.microsoft.com/office/drawing/2014/main" id="{A0A46F9B-0CE9-1245-9D5A-00510AD2BB7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57200"/>
            <a:ext cx="7543800" cy="3657600"/>
            <a:chOff x="96" y="96"/>
            <a:chExt cx="5424" cy="3216"/>
          </a:xfrm>
        </p:grpSpPr>
        <p:pic>
          <p:nvPicPr>
            <p:cNvPr id="30725" name="Picture 4" descr="bd06529_">
              <a:extLst>
                <a:ext uri="{FF2B5EF4-FFF2-40B4-BE49-F238E27FC236}">
                  <a16:creationId xmlns:a16="http://schemas.microsoft.com/office/drawing/2014/main" id="{76C0A74E-F535-5E4F-BFFA-B9D96B7A3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68"/>
              <a:ext cx="864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5" descr="bs02064_">
              <a:extLst>
                <a:ext uri="{FF2B5EF4-FFF2-40B4-BE49-F238E27FC236}">
                  <a16:creationId xmlns:a16="http://schemas.microsoft.com/office/drawing/2014/main" id="{A2F9BE32-EDA8-AF4A-8C3D-7234A2C59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72"/>
              <a:ext cx="81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6" descr="pe01561_">
              <a:extLst>
                <a:ext uri="{FF2B5EF4-FFF2-40B4-BE49-F238E27FC236}">
                  <a16:creationId xmlns:a16="http://schemas.microsoft.com/office/drawing/2014/main" id="{FD151947-6F8D-4D47-97AE-8A3391596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687"/>
              <a:ext cx="2448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7" descr="bd06982_">
              <a:extLst>
                <a:ext uri="{FF2B5EF4-FFF2-40B4-BE49-F238E27FC236}">
                  <a16:creationId xmlns:a16="http://schemas.microsoft.com/office/drawing/2014/main" id="{A44058D9-2084-0E4B-8B5F-6B2FB560E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569"/>
              <a:ext cx="91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8" descr="bd04956_">
              <a:extLst>
                <a:ext uri="{FF2B5EF4-FFF2-40B4-BE49-F238E27FC236}">
                  <a16:creationId xmlns:a16="http://schemas.microsoft.com/office/drawing/2014/main" id="{655EF1FB-C0D3-6C4E-B08F-C6CCBFFE0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12"/>
              <a:ext cx="1056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 Box 9">
              <a:extLst>
                <a:ext uri="{FF2B5EF4-FFF2-40B4-BE49-F238E27FC236}">
                  <a16:creationId xmlns:a16="http://schemas.microsoft.com/office/drawing/2014/main" id="{4E245996-2007-E144-B250-2C3C119D3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447"/>
              <a:ext cx="112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Security, safety,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robustness concerns</a:t>
              </a:r>
            </a:p>
          </p:txBody>
        </p:sp>
        <p:sp>
          <p:nvSpPr>
            <p:cNvPr id="30731" name="Text Box 10">
              <a:extLst>
                <a:ext uri="{FF2B5EF4-FFF2-40B4-BE49-F238E27FC236}">
                  <a16:creationId xmlns:a16="http://schemas.microsoft.com/office/drawing/2014/main" id="{287F6EA7-6B53-1243-8F31-0DD8FB75B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02"/>
              <a:ext cx="12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Quality assurance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concerns</a:t>
              </a:r>
            </a:p>
          </p:txBody>
        </p:sp>
        <p:sp>
          <p:nvSpPr>
            <p:cNvPr id="30732" name="Text Box 11">
              <a:extLst>
                <a:ext uri="{FF2B5EF4-FFF2-40B4-BE49-F238E27FC236}">
                  <a16:creationId xmlns:a16="http://schemas.microsoft.com/office/drawing/2014/main" id="{60E7B16D-F4ED-9248-8E97-ECF5D3FAF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" y="447"/>
              <a:ext cx="104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Business value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concerns</a:t>
              </a:r>
            </a:p>
          </p:txBody>
        </p:sp>
        <p:sp>
          <p:nvSpPr>
            <p:cNvPr id="30733" name="Text Box 12">
              <a:extLst>
                <a:ext uri="{FF2B5EF4-FFF2-40B4-BE49-F238E27FC236}">
                  <a16:creationId xmlns:a16="http://schemas.microsoft.com/office/drawing/2014/main" id="{0EFA4765-4A4E-694D-97DC-3862C4CA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" y="1866"/>
              <a:ext cx="81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2" charset="0"/>
                </a:rPr>
                <a:t>Regulator</a:t>
              </a:r>
              <a:r>
                <a:rPr lang="en-US" altLang="en-US" sz="1200" b="1">
                  <a:latin typeface="Times New Roman" pitchFamily="2" charset="0"/>
                </a:rPr>
                <a:t>y</a:t>
              </a:r>
            </a:p>
            <a:p>
              <a:r>
                <a:rPr lang="en-US" altLang="en-US" sz="1200" b="1">
                  <a:latin typeface="Times New Roman" pitchFamily="2" charset="0"/>
                </a:rPr>
                <a:t>concerns</a:t>
              </a:r>
            </a:p>
          </p:txBody>
        </p:sp>
        <p:sp>
          <p:nvSpPr>
            <p:cNvPr id="30734" name="AutoShape 13">
              <a:extLst>
                <a:ext uri="{FF2B5EF4-FFF2-40B4-BE49-F238E27FC236}">
                  <a16:creationId xmlns:a16="http://schemas.microsoft.com/office/drawing/2014/main" id="{8805A62F-77F6-044A-9B74-1D910692F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1488" cy="1632"/>
            </a:xfrm>
            <a:prstGeom prst="cloudCallout">
              <a:avLst>
                <a:gd name="adj1" fmla="val 65861"/>
                <a:gd name="adj2" fmla="val 60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  <p:sp>
          <p:nvSpPr>
            <p:cNvPr id="30735" name="AutoShape 14">
              <a:extLst>
                <a:ext uri="{FF2B5EF4-FFF2-40B4-BE49-F238E27FC236}">
                  <a16:creationId xmlns:a16="http://schemas.microsoft.com/office/drawing/2014/main" id="{4498C1A6-4E65-5F4F-9BE3-E803DE1E7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96"/>
              <a:ext cx="1488" cy="1152"/>
            </a:xfrm>
            <a:prstGeom prst="cloudCallout">
              <a:avLst>
                <a:gd name="adj1" fmla="val -23856"/>
                <a:gd name="adj2" fmla="val 8984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  <p:sp>
          <p:nvSpPr>
            <p:cNvPr id="30736" name="AutoShape 15">
              <a:extLst>
                <a:ext uri="{FF2B5EF4-FFF2-40B4-BE49-F238E27FC236}">
                  <a16:creationId xmlns:a16="http://schemas.microsoft.com/office/drawing/2014/main" id="{3D5BBD6D-8E28-FD47-9D6E-A278B411A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"/>
              <a:ext cx="1728" cy="1248"/>
            </a:xfrm>
            <a:prstGeom prst="cloudCallout">
              <a:avLst>
                <a:gd name="adj1" fmla="val -91495"/>
                <a:gd name="adj2" fmla="val 663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  <p:sp>
          <p:nvSpPr>
            <p:cNvPr id="30737" name="AutoShape 16">
              <a:extLst>
                <a:ext uri="{FF2B5EF4-FFF2-40B4-BE49-F238E27FC236}">
                  <a16:creationId xmlns:a16="http://schemas.microsoft.com/office/drawing/2014/main" id="{6636A04F-262D-C840-9C08-26CDF923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488" cy="1344"/>
            </a:xfrm>
            <a:prstGeom prst="cloudCallout">
              <a:avLst>
                <a:gd name="adj1" fmla="val -83333"/>
                <a:gd name="adj2" fmla="val -803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altLang="en-US" sz="1200" b="1">
                <a:latin typeface="Times New Roman" pitchFamily="2" charset="0"/>
              </a:endParaRPr>
            </a:p>
          </p:txBody>
        </p:sp>
      </p:grpSp>
      <p:sp>
        <p:nvSpPr>
          <p:cNvPr id="30723" name="Slide Number Placeholder 18">
            <a:extLst>
              <a:ext uri="{FF2B5EF4-FFF2-40B4-BE49-F238E27FC236}">
                <a16:creationId xmlns:a16="http://schemas.microsoft.com/office/drawing/2014/main" id="{FBBF73D9-21B0-2143-A76B-1724D5A717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A21451-8737-C343-8B38-E7A27CA25A4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724" name="Date Placeholder 17">
            <a:extLst>
              <a:ext uri="{FF2B5EF4-FFF2-40B4-BE49-F238E27FC236}">
                <a16:creationId xmlns:a16="http://schemas.microsoft.com/office/drawing/2014/main" id="{89E17E27-B826-994C-9BF7-C8B23937FC1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3E62C2-1AB8-534B-A44B-F62905343D32}" type="datetime1">
              <a:rPr lang="en-US" altLang="en-US"/>
              <a:pPr/>
              <a:t>12/9/19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8D2B-6BAE-5545-B3F1-C71324A2CA4E}"/>
              </a:ext>
            </a:extLst>
          </p:cNvPr>
          <p:cNvSpPr txBox="1"/>
          <p:nvPr/>
        </p:nvSpPr>
        <p:spPr>
          <a:xfrm>
            <a:off x="457200" y="4495800"/>
            <a:ext cx="7916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Times New Roman" pitchFamily="2" charset="0"/>
              </a:rPr>
              <a:t>Balancing requires making trade-offs and assessing risks </a:t>
            </a:r>
          </a:p>
          <a:p>
            <a:r>
              <a:rPr lang="en-US" altLang="en-US" dirty="0">
                <a:solidFill>
                  <a:schemeClr val="tx2"/>
                </a:solidFill>
                <a:latin typeface="Times New Roman" pitchFamily="2" charset="0"/>
              </a:rPr>
              <a:t>associated with design features that address the concerns.</a:t>
            </a:r>
          </a:p>
          <a:p>
            <a:r>
              <a:rPr lang="en-US" altLang="en-US" dirty="0">
                <a:solidFill>
                  <a:schemeClr val="tx2"/>
                </a:solidFill>
                <a:latin typeface="Times New Roman" pitchFamily="2" charset="0"/>
              </a:rPr>
              <a:t>Organizations seldom have all the resources needed to build </a:t>
            </a:r>
          </a:p>
          <a:p>
            <a:r>
              <a:rPr lang="en-US" altLang="en-US" dirty="0">
                <a:solidFill>
                  <a:schemeClr val="tx2"/>
                </a:solidFill>
                <a:latin typeface="Times New Roman" pitchFamily="2" charset="0"/>
              </a:rPr>
              <a:t>software systems that have the desired levels of dependability.</a:t>
            </a:r>
            <a:r>
              <a:rPr lang="en-US" altLang="en-US" dirty="0">
                <a:latin typeface="Times New 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25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Words>1324</Words>
  <Application>Microsoft Macintosh PowerPoint</Application>
  <PresentationFormat>On-screen Show (4:3)</PresentationFormat>
  <Paragraphs>245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Garamond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was a cool boat though…</vt:lpstr>
      <vt:lpstr>  … a bit like this 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development phases                               Robert France </vt:lpstr>
      <vt:lpstr>Software development phases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Bartlett,Debbie</dc:creator>
  <cp:keywords/>
  <dc:description/>
  <cp:lastModifiedBy>Microsoft Office User</cp:lastModifiedBy>
  <cp:revision>35</cp:revision>
  <cp:lastPrinted>2015-10-05T14:46:48Z</cp:lastPrinted>
  <dcterms:created xsi:type="dcterms:W3CDTF">2015-10-05T14:15:10Z</dcterms:created>
  <dcterms:modified xsi:type="dcterms:W3CDTF">2019-12-09T18:18:29Z</dcterms:modified>
</cp:coreProperties>
</file>