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5"/>
  </p:notesMasterIdLst>
  <p:handoutMasterIdLst>
    <p:handoutMasterId r:id="rId116"/>
  </p:handoutMasterIdLst>
  <p:sldIdLst>
    <p:sldId id="257" r:id="rId2"/>
    <p:sldId id="681" r:id="rId3"/>
    <p:sldId id="651" r:id="rId4"/>
    <p:sldId id="530" r:id="rId5"/>
    <p:sldId id="478" r:id="rId6"/>
    <p:sldId id="260" r:id="rId7"/>
    <p:sldId id="262" r:id="rId8"/>
    <p:sldId id="263" r:id="rId9"/>
    <p:sldId id="264" r:id="rId10"/>
    <p:sldId id="533" r:id="rId11"/>
    <p:sldId id="532" r:id="rId12"/>
    <p:sldId id="534" r:id="rId13"/>
    <p:sldId id="518" r:id="rId14"/>
    <p:sldId id="507" r:id="rId15"/>
    <p:sldId id="508" r:id="rId16"/>
    <p:sldId id="553" r:id="rId17"/>
    <p:sldId id="568" r:id="rId18"/>
    <p:sldId id="569" r:id="rId19"/>
    <p:sldId id="554" r:id="rId20"/>
    <p:sldId id="570" r:id="rId21"/>
    <p:sldId id="572" r:id="rId22"/>
    <p:sldId id="571" r:id="rId23"/>
    <p:sldId id="573" r:id="rId24"/>
    <p:sldId id="580" r:id="rId25"/>
    <p:sldId id="574" r:id="rId26"/>
    <p:sldId id="575" r:id="rId27"/>
    <p:sldId id="581" r:id="rId28"/>
    <p:sldId id="576" r:id="rId29"/>
    <p:sldId id="577" r:id="rId30"/>
    <p:sldId id="578" r:id="rId31"/>
    <p:sldId id="579" r:id="rId32"/>
    <p:sldId id="552" r:id="rId33"/>
    <p:sldId id="658" r:id="rId34"/>
    <p:sldId id="659" r:id="rId35"/>
    <p:sldId id="660" r:id="rId36"/>
    <p:sldId id="661" r:id="rId37"/>
    <p:sldId id="662" r:id="rId38"/>
    <p:sldId id="663" r:id="rId39"/>
    <p:sldId id="664" r:id="rId40"/>
    <p:sldId id="538" r:id="rId41"/>
    <p:sldId id="674" r:id="rId42"/>
    <p:sldId id="648" r:id="rId43"/>
    <p:sldId id="650" r:id="rId44"/>
    <p:sldId id="672" r:id="rId45"/>
    <p:sldId id="649" r:id="rId46"/>
    <p:sldId id="647" r:id="rId47"/>
    <p:sldId id="671" r:id="rId48"/>
    <p:sldId id="512" r:id="rId49"/>
    <p:sldId id="500" r:id="rId50"/>
    <p:sldId id="267" r:id="rId51"/>
    <p:sldId id="487" r:id="rId52"/>
    <p:sldId id="547" r:id="rId53"/>
    <p:sldId id="539" r:id="rId54"/>
    <p:sldId id="495" r:id="rId55"/>
    <p:sldId id="524" r:id="rId56"/>
    <p:sldId id="614" r:id="rId57"/>
    <p:sldId id="529" r:id="rId58"/>
    <p:sldId id="523" r:id="rId59"/>
    <p:sldId id="497" r:id="rId60"/>
    <p:sldId id="506" r:id="rId61"/>
    <p:sldId id="559" r:id="rId62"/>
    <p:sldId id="560" r:id="rId63"/>
    <p:sldId id="582" r:id="rId64"/>
    <p:sldId id="561" r:id="rId65"/>
    <p:sldId id="583" r:id="rId66"/>
    <p:sldId id="584" r:id="rId67"/>
    <p:sldId id="562" r:id="rId68"/>
    <p:sldId id="585" r:id="rId69"/>
    <p:sldId id="586" r:id="rId70"/>
    <p:sldId id="563" r:id="rId71"/>
    <p:sldId id="587" r:id="rId72"/>
    <p:sldId id="588" r:id="rId73"/>
    <p:sldId id="564" r:id="rId74"/>
    <p:sldId id="589" r:id="rId75"/>
    <p:sldId id="590" r:id="rId76"/>
    <p:sldId id="565" r:id="rId77"/>
    <p:sldId id="591" r:id="rId78"/>
    <p:sldId id="592" r:id="rId79"/>
    <p:sldId id="566" r:id="rId80"/>
    <p:sldId id="593" r:id="rId81"/>
    <p:sldId id="594" r:id="rId82"/>
    <p:sldId id="567" r:id="rId83"/>
    <p:sldId id="540" r:id="rId84"/>
    <p:sldId id="680" r:id="rId85"/>
    <p:sldId id="520" r:id="rId86"/>
    <p:sldId id="503" r:id="rId87"/>
    <p:sldId id="599" r:id="rId88"/>
    <p:sldId id="667" r:id="rId89"/>
    <p:sldId id="499" r:id="rId90"/>
    <p:sldId id="521" r:id="rId91"/>
    <p:sldId id="504" r:id="rId92"/>
    <p:sldId id="600" r:id="rId93"/>
    <p:sldId id="668" r:id="rId94"/>
    <p:sldId id="519" r:id="rId95"/>
    <p:sldId id="598" r:id="rId96"/>
    <p:sldId id="527" r:id="rId97"/>
    <p:sldId id="528" r:id="rId98"/>
    <p:sldId id="505" r:id="rId99"/>
    <p:sldId id="602" r:id="rId100"/>
    <p:sldId id="653" r:id="rId101"/>
    <p:sldId id="665" r:id="rId102"/>
    <p:sldId id="654" r:id="rId103"/>
    <p:sldId id="655" r:id="rId104"/>
    <p:sldId id="656" r:id="rId105"/>
    <p:sldId id="657" r:id="rId106"/>
    <p:sldId id="536" r:id="rId107"/>
    <p:sldId id="535" r:id="rId108"/>
    <p:sldId id="673" r:id="rId109"/>
    <p:sldId id="675" r:id="rId110"/>
    <p:sldId id="676" r:id="rId111"/>
    <p:sldId id="677" r:id="rId112"/>
    <p:sldId id="678" r:id="rId113"/>
    <p:sldId id="679" r:id="rId11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864">
          <p15:clr>
            <a:srgbClr val="A4A3A4"/>
          </p15:clr>
        </p15:guide>
        <p15:guide id="2" pos="528">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8BB17B-FE2C-436F-95D1-F4514CAE52E8}" v="8" dt="2019-10-07T18:13:42.6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981" autoAdjust="0"/>
    <p:restoredTop sz="95405" autoAdjust="0"/>
  </p:normalViewPr>
  <p:slideViewPr>
    <p:cSldViewPr>
      <p:cViewPr varScale="1">
        <p:scale>
          <a:sx n="110" d="100"/>
          <a:sy n="110" d="100"/>
        </p:scale>
        <p:origin x="1140" y="108"/>
      </p:cViewPr>
      <p:guideLst>
        <p:guide orient="horz" pos="864"/>
        <p:guide pos="5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8501"/>
    </p:cViewPr>
  </p:sorterViewPr>
  <p:notesViewPr>
    <p:cSldViewPr>
      <p:cViewPr varScale="1">
        <p:scale>
          <a:sx n="43" d="100"/>
          <a:sy n="43" d="100"/>
        </p:scale>
        <p:origin x="-1422" y="-84"/>
      </p:cViewPr>
      <p:guideLst>
        <p:guide orient="horz" pos="2160"/>
        <p:guide pos="2880"/>
      </p:guideLst>
    </p:cSldViewPr>
  </p:notesViewPr>
  <p:gridSpacing cx="38405" cy="384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y,Benjamin" userId="12accc6f-d5d5-4773-a929-5f4f5530135e" providerId="ADAL" clId="{F38BB17B-FE2C-436F-95D1-F4514CAE52E8}"/>
    <pc:docChg chg="custSel addSld modSld">
      <pc:chgData name="Say,Benjamin" userId="12accc6f-d5d5-4773-a929-5f4f5530135e" providerId="ADAL" clId="{F38BB17B-FE2C-436F-95D1-F4514CAE52E8}" dt="2019-10-07T18:13:46.627" v="25" actId="20577"/>
      <pc:docMkLst>
        <pc:docMk/>
      </pc:docMkLst>
      <pc:sldChg chg="modSp modTransition modAnim">
        <pc:chgData name="Say,Benjamin" userId="12accc6f-d5d5-4773-a929-5f4f5530135e" providerId="ADAL" clId="{F38BB17B-FE2C-436F-95D1-F4514CAE52E8}" dt="2019-10-07T18:13:10.894" v="23" actId="20577"/>
        <pc:sldMkLst>
          <pc:docMk/>
          <pc:sldMk cId="0" sldId="651"/>
        </pc:sldMkLst>
        <pc:spChg chg="mod">
          <ac:chgData name="Say,Benjamin" userId="12accc6f-d5d5-4773-a929-5f4f5530135e" providerId="ADAL" clId="{F38BB17B-FE2C-436F-95D1-F4514CAE52E8}" dt="2019-10-07T18:13:10.894" v="23" actId="20577"/>
          <ac:spMkLst>
            <pc:docMk/>
            <pc:sldMk cId="0" sldId="651"/>
            <ac:spMk id="4100" creationId="{00000000-0000-0000-0000-000000000000}"/>
          </ac:spMkLst>
        </pc:spChg>
      </pc:sldChg>
      <pc:sldChg chg="modSp add">
        <pc:chgData name="Say,Benjamin" userId="12accc6f-d5d5-4773-a929-5f4f5530135e" providerId="ADAL" clId="{F38BB17B-FE2C-436F-95D1-F4514CAE52E8}" dt="2019-10-07T18:13:46.627" v="25" actId="20577"/>
        <pc:sldMkLst>
          <pc:docMk/>
          <pc:sldMk cId="632370164" sldId="681"/>
        </pc:sldMkLst>
        <pc:spChg chg="mod">
          <ac:chgData name="Say,Benjamin" userId="12accc6f-d5d5-4773-a929-5f4f5530135e" providerId="ADAL" clId="{F38BB17B-FE2C-436F-95D1-F4514CAE52E8}" dt="2019-10-07T18:13:46.627" v="25" actId="20577"/>
          <ac:spMkLst>
            <pc:docMk/>
            <pc:sldMk cId="632370164" sldId="681"/>
            <ac:spMk id="4100"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1076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defRPr sz="1000" i="1"/>
            </a:lvl1pPr>
          </a:lstStyle>
          <a:p>
            <a:pPr>
              <a:defRPr/>
            </a:pPr>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t" anchorCtr="0" compatLnSpc="1">
            <a:prstTxWarp prst="textNoShape">
              <a:avLst/>
            </a:prstTxWarp>
          </a:bodyPr>
          <a:lstStyle>
            <a:lvl1pPr algn="r">
              <a:defRPr sz="1000" i="1"/>
            </a:lvl1pPr>
          </a:lstStyle>
          <a:p>
            <a:pPr>
              <a:defRPr/>
            </a:pPr>
            <a:endParaRPr lang="en-US"/>
          </a:p>
        </p:txBody>
      </p:sp>
      <p:sp>
        <p:nvSpPr>
          <p:cNvPr id="116740" name="Rectangle 4"/>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defRPr sz="1000" i="1"/>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9050" tIns="0" rIns="19050" bIns="0" numCol="1" anchor="b" anchorCtr="0" compatLnSpc="1">
            <a:prstTxWarp prst="textNoShape">
              <a:avLst/>
            </a:prstTxWarp>
          </a:bodyPr>
          <a:lstStyle>
            <a:lvl1pPr algn="r">
              <a:defRPr sz="1000" i="1"/>
            </a:lvl1pPr>
          </a:lstStyle>
          <a:p>
            <a:pPr>
              <a:defRPr/>
            </a:pPr>
            <a:fld id="{B2C31A4C-76BE-4158-8345-6E666485E147}" type="slidenum">
              <a:rPr lang="en-US"/>
              <a:pPr>
                <a:defRPr/>
              </a:pPr>
              <a:t>‹#›</a:t>
            </a:fld>
            <a:endParaRPr lang="en-US"/>
          </a:p>
        </p:txBody>
      </p:sp>
    </p:spTree>
    <p:extLst>
      <p:ext uri="{BB962C8B-B14F-4D97-AF65-F5344CB8AC3E}">
        <p14:creationId xmlns:p14="http://schemas.microsoft.com/office/powerpoint/2010/main" val="31251322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2A2251F-4DE9-428E-A704-566BFC55FEF2}" type="slidenum">
              <a:rPr lang="en-US" altLang="en-US" sz="1000" smtClean="0"/>
              <a:pPr/>
              <a:t>6</a:t>
            </a:fld>
            <a:endParaRPr lang="en-US" altLang="en-US" sz="1000"/>
          </a:p>
        </p:txBody>
      </p:sp>
      <p:sp>
        <p:nvSpPr>
          <p:cNvPr id="117763" name="Rectangle 2"/>
          <p:cNvSpPr>
            <a:spLocks noGrp="1" noRot="1" noChangeAspect="1" noChangeArrowheads="1" noTextEdit="1"/>
          </p:cNvSpPr>
          <p:nvPr>
            <p:ph type="sldImg"/>
          </p:nvPr>
        </p:nvSpPr>
        <p:spPr>
          <a:xfrm>
            <a:off x="1150938" y="692150"/>
            <a:ext cx="4556125" cy="3416300"/>
          </a:xfrm>
          <a:ln cap="flat"/>
        </p:spPr>
      </p:sp>
      <p:sp>
        <p:nvSpPr>
          <p:cNvPr id="117764"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247375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CAE0C60-3B54-4293-A4D4-D216D48D2BCE}" type="slidenum">
              <a:rPr lang="en-US" altLang="en-US" sz="1000" smtClean="0"/>
              <a:pPr/>
              <a:t>112</a:t>
            </a:fld>
            <a:endParaRPr lang="en-US" altLang="en-US" sz="1000"/>
          </a:p>
        </p:txBody>
      </p:sp>
      <p:sp>
        <p:nvSpPr>
          <p:cNvPr id="118787" name="Rectangle 2"/>
          <p:cNvSpPr>
            <a:spLocks noGrp="1" noRot="1" noChangeAspect="1" noChangeArrowheads="1" noTextEdit="1"/>
          </p:cNvSpPr>
          <p:nvPr>
            <p:ph type="sldImg"/>
          </p:nvPr>
        </p:nvSpPr>
        <p:spPr>
          <a:xfrm>
            <a:off x="1150938" y="692150"/>
            <a:ext cx="4556125" cy="3416300"/>
          </a:xfrm>
          <a:noFill/>
          <a:ln cap="flat"/>
        </p:spPr>
      </p:sp>
      <p:sp>
        <p:nvSpPr>
          <p:cNvPr id="1187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ltLang="en-US"/>
              <a:t>Example 12.4</a:t>
            </a:r>
          </a:p>
        </p:txBody>
      </p:sp>
    </p:spTree>
    <p:extLst>
      <p:ext uri="{BB962C8B-B14F-4D97-AF65-F5344CB8AC3E}">
        <p14:creationId xmlns:p14="http://schemas.microsoft.com/office/powerpoint/2010/main" val="478285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1"/>
          <p:cNvGrpSpPr>
            <a:grpSpLocks/>
          </p:cNvGrpSpPr>
          <p:nvPr/>
        </p:nvGrpSpPr>
        <p:grpSpPr bwMode="auto">
          <a:xfrm>
            <a:off x="0" y="114300"/>
            <a:ext cx="9142413" cy="6742113"/>
            <a:chOff x="0" y="72"/>
            <a:chExt cx="5759" cy="4247"/>
          </a:xfrm>
        </p:grpSpPr>
        <p:sp>
          <p:nvSpPr>
            <p:cNvPr id="5" name="Rectangle 2"/>
            <p:cNvSpPr>
              <a:spLocks noChangeArrowheads="1"/>
            </p:cNvSpPr>
            <p:nvPr/>
          </p:nvSpPr>
          <p:spPr bwMode="hidden">
            <a:xfrm>
              <a:off x="0" y="2112"/>
              <a:ext cx="5759" cy="220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grpSp>
          <p:nvGrpSpPr>
            <p:cNvPr id="6" name="Group 30"/>
            <p:cNvGrpSpPr>
              <a:grpSpLocks/>
            </p:cNvGrpSpPr>
            <p:nvPr/>
          </p:nvGrpSpPr>
          <p:grpSpPr bwMode="auto">
            <a:xfrm>
              <a:off x="0" y="72"/>
              <a:ext cx="5759" cy="2040"/>
              <a:chOff x="0" y="72"/>
              <a:chExt cx="5759" cy="2040"/>
            </a:xfrm>
          </p:grpSpPr>
          <p:sp>
            <p:nvSpPr>
              <p:cNvPr id="7" name="Rectangle 3"/>
              <p:cNvSpPr>
                <a:spLocks noChangeArrowheads="1"/>
              </p:cNvSpPr>
              <p:nvPr/>
            </p:nvSpPr>
            <p:spPr bwMode="hidden">
              <a:xfrm>
                <a:off x="0" y="1872"/>
                <a:ext cx="5759" cy="240"/>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grpSp>
            <p:nvGrpSpPr>
              <p:cNvPr id="8" name="Group 9"/>
              <p:cNvGrpSpPr>
                <a:grpSpLocks/>
              </p:cNvGrpSpPr>
              <p:nvPr/>
            </p:nvGrpSpPr>
            <p:grpSpPr bwMode="auto">
              <a:xfrm>
                <a:off x="2289" y="72"/>
                <a:ext cx="1440" cy="1984"/>
                <a:chOff x="2289" y="72"/>
                <a:chExt cx="1440" cy="1984"/>
              </a:xfrm>
            </p:grpSpPr>
            <p:sp>
              <p:nvSpPr>
                <p:cNvPr id="29" name="Freeform 4"/>
                <p:cNvSpPr>
                  <a:spLocks/>
                </p:cNvSpPr>
                <p:nvPr/>
              </p:nvSpPr>
              <p:spPr bwMode="ltGray">
                <a:xfrm>
                  <a:off x="2289" y="127"/>
                  <a:ext cx="1440" cy="1770"/>
                </a:xfrm>
                <a:custGeom>
                  <a:avLst/>
                  <a:gdLst>
                    <a:gd name="T0" fmla="*/ 901 w 1440"/>
                    <a:gd name="T1" fmla="*/ 33 h 1770"/>
                    <a:gd name="T2" fmla="*/ 1066 w 1440"/>
                    <a:gd name="T3" fmla="*/ 129 h 1770"/>
                    <a:gd name="T4" fmla="*/ 1207 w 1440"/>
                    <a:gd name="T5" fmla="*/ 256 h 1770"/>
                    <a:gd name="T6" fmla="*/ 1316 w 1440"/>
                    <a:gd name="T7" fmla="*/ 410 h 1770"/>
                    <a:gd name="T8" fmla="*/ 1394 w 1440"/>
                    <a:gd name="T9" fmla="*/ 581 h 1770"/>
                    <a:gd name="T10" fmla="*/ 1435 w 1440"/>
                    <a:gd name="T11" fmla="*/ 766 h 1770"/>
                    <a:gd name="T12" fmla="*/ 1435 w 1440"/>
                    <a:gd name="T13" fmla="*/ 958 h 1770"/>
                    <a:gd name="T14" fmla="*/ 1394 w 1440"/>
                    <a:gd name="T15" fmla="*/ 1143 h 1770"/>
                    <a:gd name="T16" fmla="*/ 1316 w 1440"/>
                    <a:gd name="T17" fmla="*/ 1314 h 1770"/>
                    <a:gd name="T18" fmla="*/ 1207 w 1440"/>
                    <a:gd name="T19" fmla="*/ 1468 h 1770"/>
                    <a:gd name="T20" fmla="*/ 1066 w 1440"/>
                    <a:gd name="T21" fmla="*/ 1597 h 1770"/>
                    <a:gd name="T22" fmla="*/ 901 w 1440"/>
                    <a:gd name="T23" fmla="*/ 1691 h 1770"/>
                    <a:gd name="T24" fmla="*/ 721 w 1440"/>
                    <a:gd name="T25" fmla="*/ 1749 h 1770"/>
                    <a:gd name="T26" fmla="*/ 533 w 1440"/>
                    <a:gd name="T27" fmla="*/ 1769 h 1770"/>
                    <a:gd name="T28" fmla="*/ 344 w 1440"/>
                    <a:gd name="T29" fmla="*/ 1749 h 1770"/>
                    <a:gd name="T30" fmla="*/ 165 w 1440"/>
                    <a:gd name="T31" fmla="*/ 1691 h 1770"/>
                    <a:gd name="T32" fmla="*/ 0 w 1440"/>
                    <a:gd name="T33" fmla="*/ 1597 h 1770"/>
                    <a:gd name="T34" fmla="*/ 125 w 1440"/>
                    <a:gd name="T35" fmla="*/ 1571 h 1770"/>
                    <a:gd name="T36" fmla="*/ 281 w 1440"/>
                    <a:gd name="T37" fmla="*/ 1640 h 1770"/>
                    <a:gd name="T38" fmla="*/ 446 w 1440"/>
                    <a:gd name="T39" fmla="*/ 1675 h 1770"/>
                    <a:gd name="T40" fmla="*/ 618 w 1440"/>
                    <a:gd name="T41" fmla="*/ 1675 h 1770"/>
                    <a:gd name="T42" fmla="*/ 785 w 1440"/>
                    <a:gd name="T43" fmla="*/ 1640 h 1770"/>
                    <a:gd name="T44" fmla="*/ 941 w 1440"/>
                    <a:gd name="T45" fmla="*/ 1571 h 1770"/>
                    <a:gd name="T46" fmla="*/ 1080 w 1440"/>
                    <a:gd name="T47" fmla="*/ 1470 h 1770"/>
                    <a:gd name="T48" fmla="*/ 1194 w 1440"/>
                    <a:gd name="T49" fmla="*/ 1343 h 1770"/>
                    <a:gd name="T50" fmla="*/ 1281 w 1440"/>
                    <a:gd name="T51" fmla="*/ 1194 h 1770"/>
                    <a:gd name="T52" fmla="*/ 1332 w 1440"/>
                    <a:gd name="T53" fmla="*/ 1032 h 1770"/>
                    <a:gd name="T54" fmla="*/ 1350 w 1440"/>
                    <a:gd name="T55" fmla="*/ 862 h 1770"/>
                    <a:gd name="T56" fmla="*/ 1332 w 1440"/>
                    <a:gd name="T57" fmla="*/ 691 h 1770"/>
                    <a:gd name="T58" fmla="*/ 1281 w 1440"/>
                    <a:gd name="T59" fmla="*/ 530 h 1770"/>
                    <a:gd name="T60" fmla="*/ 1194 w 1440"/>
                    <a:gd name="T61" fmla="*/ 381 h 1770"/>
                    <a:gd name="T62" fmla="*/ 1080 w 1440"/>
                    <a:gd name="T63" fmla="*/ 254 h 1770"/>
                    <a:gd name="T64" fmla="*/ 941 w 1440"/>
                    <a:gd name="T65" fmla="*/ 154 h 1770"/>
                    <a:gd name="T66" fmla="*/ 785 w 1440"/>
                    <a:gd name="T67" fmla="*/ 85 h 1770"/>
                    <a:gd name="T68" fmla="*/ 812 w 1440"/>
                    <a:gd name="T69" fmla="*/ 0 h 17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40" h="1770">
                      <a:moveTo>
                        <a:pt x="812" y="0"/>
                      </a:moveTo>
                      <a:lnTo>
                        <a:pt x="901" y="33"/>
                      </a:lnTo>
                      <a:lnTo>
                        <a:pt x="986" y="78"/>
                      </a:lnTo>
                      <a:lnTo>
                        <a:pt x="1066" y="129"/>
                      </a:lnTo>
                      <a:lnTo>
                        <a:pt x="1140" y="187"/>
                      </a:lnTo>
                      <a:lnTo>
                        <a:pt x="1207" y="256"/>
                      </a:lnTo>
                      <a:lnTo>
                        <a:pt x="1265" y="330"/>
                      </a:lnTo>
                      <a:lnTo>
                        <a:pt x="1316" y="410"/>
                      </a:lnTo>
                      <a:lnTo>
                        <a:pt x="1361" y="492"/>
                      </a:lnTo>
                      <a:lnTo>
                        <a:pt x="1394" y="581"/>
                      </a:lnTo>
                      <a:lnTo>
                        <a:pt x="1419" y="673"/>
                      </a:lnTo>
                      <a:lnTo>
                        <a:pt x="1435" y="766"/>
                      </a:lnTo>
                      <a:lnTo>
                        <a:pt x="1439" y="862"/>
                      </a:lnTo>
                      <a:lnTo>
                        <a:pt x="1435" y="958"/>
                      </a:lnTo>
                      <a:lnTo>
                        <a:pt x="1419" y="1052"/>
                      </a:lnTo>
                      <a:lnTo>
                        <a:pt x="1394" y="1143"/>
                      </a:lnTo>
                      <a:lnTo>
                        <a:pt x="1361" y="1230"/>
                      </a:lnTo>
                      <a:lnTo>
                        <a:pt x="1316" y="1314"/>
                      </a:lnTo>
                      <a:lnTo>
                        <a:pt x="1265" y="1395"/>
                      </a:lnTo>
                      <a:lnTo>
                        <a:pt x="1207" y="1468"/>
                      </a:lnTo>
                      <a:lnTo>
                        <a:pt x="1140" y="1537"/>
                      </a:lnTo>
                      <a:lnTo>
                        <a:pt x="1066" y="1597"/>
                      </a:lnTo>
                      <a:lnTo>
                        <a:pt x="986" y="1646"/>
                      </a:lnTo>
                      <a:lnTo>
                        <a:pt x="901" y="1691"/>
                      </a:lnTo>
                      <a:lnTo>
                        <a:pt x="812" y="1724"/>
                      </a:lnTo>
                      <a:lnTo>
                        <a:pt x="721" y="1749"/>
                      </a:lnTo>
                      <a:lnTo>
                        <a:pt x="627" y="1765"/>
                      </a:lnTo>
                      <a:lnTo>
                        <a:pt x="533" y="1769"/>
                      </a:lnTo>
                      <a:lnTo>
                        <a:pt x="437" y="1765"/>
                      </a:lnTo>
                      <a:lnTo>
                        <a:pt x="344" y="1749"/>
                      </a:lnTo>
                      <a:lnTo>
                        <a:pt x="252" y="1724"/>
                      </a:lnTo>
                      <a:lnTo>
                        <a:pt x="165" y="1691"/>
                      </a:lnTo>
                      <a:lnTo>
                        <a:pt x="80" y="1646"/>
                      </a:lnTo>
                      <a:lnTo>
                        <a:pt x="0" y="1597"/>
                      </a:lnTo>
                      <a:lnTo>
                        <a:pt x="51" y="1524"/>
                      </a:lnTo>
                      <a:lnTo>
                        <a:pt x="125" y="1571"/>
                      </a:lnTo>
                      <a:lnTo>
                        <a:pt x="201" y="1609"/>
                      </a:lnTo>
                      <a:lnTo>
                        <a:pt x="281" y="1640"/>
                      </a:lnTo>
                      <a:lnTo>
                        <a:pt x="364" y="1662"/>
                      </a:lnTo>
                      <a:lnTo>
                        <a:pt x="446" y="1675"/>
                      </a:lnTo>
                      <a:lnTo>
                        <a:pt x="533" y="1680"/>
                      </a:lnTo>
                      <a:lnTo>
                        <a:pt x="618" y="1675"/>
                      </a:lnTo>
                      <a:lnTo>
                        <a:pt x="703" y="1662"/>
                      </a:lnTo>
                      <a:lnTo>
                        <a:pt x="785" y="1640"/>
                      </a:lnTo>
                      <a:lnTo>
                        <a:pt x="866" y="1609"/>
                      </a:lnTo>
                      <a:lnTo>
                        <a:pt x="941" y="1571"/>
                      </a:lnTo>
                      <a:lnTo>
                        <a:pt x="1013" y="1524"/>
                      </a:lnTo>
                      <a:lnTo>
                        <a:pt x="1080" y="1470"/>
                      </a:lnTo>
                      <a:lnTo>
                        <a:pt x="1140" y="1410"/>
                      </a:lnTo>
                      <a:lnTo>
                        <a:pt x="1194" y="1343"/>
                      </a:lnTo>
                      <a:lnTo>
                        <a:pt x="1240" y="1270"/>
                      </a:lnTo>
                      <a:lnTo>
                        <a:pt x="1281" y="1194"/>
                      </a:lnTo>
                      <a:lnTo>
                        <a:pt x="1312" y="1116"/>
                      </a:lnTo>
                      <a:lnTo>
                        <a:pt x="1332" y="1032"/>
                      </a:lnTo>
                      <a:lnTo>
                        <a:pt x="1345" y="947"/>
                      </a:lnTo>
                      <a:lnTo>
                        <a:pt x="1350" y="862"/>
                      </a:lnTo>
                      <a:lnTo>
                        <a:pt x="1345" y="775"/>
                      </a:lnTo>
                      <a:lnTo>
                        <a:pt x="1332" y="691"/>
                      </a:lnTo>
                      <a:lnTo>
                        <a:pt x="1312" y="608"/>
                      </a:lnTo>
                      <a:lnTo>
                        <a:pt x="1281" y="530"/>
                      </a:lnTo>
                      <a:lnTo>
                        <a:pt x="1240" y="452"/>
                      </a:lnTo>
                      <a:lnTo>
                        <a:pt x="1194" y="381"/>
                      </a:lnTo>
                      <a:lnTo>
                        <a:pt x="1140" y="314"/>
                      </a:lnTo>
                      <a:lnTo>
                        <a:pt x="1080" y="254"/>
                      </a:lnTo>
                      <a:lnTo>
                        <a:pt x="1013" y="201"/>
                      </a:lnTo>
                      <a:lnTo>
                        <a:pt x="941" y="154"/>
                      </a:lnTo>
                      <a:lnTo>
                        <a:pt x="866" y="114"/>
                      </a:lnTo>
                      <a:lnTo>
                        <a:pt x="785" y="85"/>
                      </a:lnTo>
                      <a:lnTo>
                        <a:pt x="788" y="78"/>
                      </a:lnTo>
                      <a:lnTo>
                        <a:pt x="812" y="0"/>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 name="Line 5"/>
                <p:cNvSpPr>
                  <a:spLocks noChangeShapeType="1"/>
                </p:cNvSpPr>
                <p:nvPr/>
              </p:nvSpPr>
              <p:spPr bwMode="ltGray">
                <a:xfrm flipV="1">
                  <a:off x="2324" y="1620"/>
                  <a:ext cx="143" cy="258"/>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6"/>
                <p:cNvSpPr>
                  <a:spLocks noChangeShapeType="1"/>
                </p:cNvSpPr>
                <p:nvPr/>
              </p:nvSpPr>
              <p:spPr bwMode="ltGray">
                <a:xfrm flipV="1">
                  <a:off x="3119" y="243"/>
                  <a:ext cx="50" cy="99"/>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7"/>
                <p:cNvSpPr>
                  <a:spLocks noChangeShapeType="1"/>
                </p:cNvSpPr>
                <p:nvPr/>
              </p:nvSpPr>
              <p:spPr bwMode="ltGray">
                <a:xfrm flipV="1">
                  <a:off x="3203" y="72"/>
                  <a:ext cx="50" cy="99"/>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Freeform 8"/>
                <p:cNvSpPr>
                  <a:spLocks/>
                </p:cNvSpPr>
                <p:nvPr/>
              </p:nvSpPr>
              <p:spPr bwMode="ltGray">
                <a:xfrm>
                  <a:off x="2483" y="1903"/>
                  <a:ext cx="841" cy="153"/>
                </a:xfrm>
                <a:custGeom>
                  <a:avLst/>
                  <a:gdLst>
                    <a:gd name="T0" fmla="*/ 3 w 841"/>
                    <a:gd name="T1" fmla="*/ 98 h 153"/>
                    <a:gd name="T2" fmla="*/ 20 w 841"/>
                    <a:gd name="T3" fmla="*/ 80 h 153"/>
                    <a:gd name="T4" fmla="*/ 44 w 841"/>
                    <a:gd name="T5" fmla="*/ 65 h 153"/>
                    <a:gd name="T6" fmla="*/ 89 w 841"/>
                    <a:gd name="T7" fmla="*/ 43 h 153"/>
                    <a:gd name="T8" fmla="*/ 140 w 841"/>
                    <a:gd name="T9" fmla="*/ 30 h 153"/>
                    <a:gd name="T10" fmla="*/ 188 w 841"/>
                    <a:gd name="T11" fmla="*/ 19 h 153"/>
                    <a:gd name="T12" fmla="*/ 253 w 841"/>
                    <a:gd name="T13" fmla="*/ 9 h 153"/>
                    <a:gd name="T14" fmla="*/ 314 w 841"/>
                    <a:gd name="T15" fmla="*/ 3 h 153"/>
                    <a:gd name="T16" fmla="*/ 386 w 841"/>
                    <a:gd name="T17" fmla="*/ 0 h 153"/>
                    <a:gd name="T18" fmla="*/ 475 w 841"/>
                    <a:gd name="T19" fmla="*/ 1 h 153"/>
                    <a:gd name="T20" fmla="*/ 567 w 841"/>
                    <a:gd name="T21" fmla="*/ 6 h 153"/>
                    <a:gd name="T22" fmla="*/ 632 w 841"/>
                    <a:gd name="T23" fmla="*/ 14 h 153"/>
                    <a:gd name="T24" fmla="*/ 700 w 841"/>
                    <a:gd name="T25" fmla="*/ 27 h 153"/>
                    <a:gd name="T26" fmla="*/ 765 w 841"/>
                    <a:gd name="T27" fmla="*/ 47 h 153"/>
                    <a:gd name="T28" fmla="*/ 799 w 841"/>
                    <a:gd name="T29" fmla="*/ 66 h 153"/>
                    <a:gd name="T30" fmla="*/ 820 w 841"/>
                    <a:gd name="T31" fmla="*/ 82 h 153"/>
                    <a:gd name="T32" fmla="*/ 840 w 841"/>
                    <a:gd name="T33" fmla="*/ 108 h 153"/>
                    <a:gd name="T34" fmla="*/ 806 w 841"/>
                    <a:gd name="T35" fmla="*/ 122 h 153"/>
                    <a:gd name="T36" fmla="*/ 748 w 841"/>
                    <a:gd name="T37" fmla="*/ 133 h 153"/>
                    <a:gd name="T38" fmla="*/ 676 w 841"/>
                    <a:gd name="T39" fmla="*/ 141 h 153"/>
                    <a:gd name="T40" fmla="*/ 608 w 841"/>
                    <a:gd name="T41" fmla="*/ 148 h 153"/>
                    <a:gd name="T42" fmla="*/ 526 w 841"/>
                    <a:gd name="T43" fmla="*/ 151 h 153"/>
                    <a:gd name="T44" fmla="*/ 437 w 841"/>
                    <a:gd name="T45" fmla="*/ 152 h 153"/>
                    <a:gd name="T46" fmla="*/ 352 w 841"/>
                    <a:gd name="T47" fmla="*/ 152 h 153"/>
                    <a:gd name="T48" fmla="*/ 263 w 841"/>
                    <a:gd name="T49" fmla="*/ 151 h 153"/>
                    <a:gd name="T50" fmla="*/ 164 w 841"/>
                    <a:gd name="T51" fmla="*/ 143 h 153"/>
                    <a:gd name="T52" fmla="*/ 85 w 841"/>
                    <a:gd name="T53" fmla="*/ 135 h 153"/>
                    <a:gd name="T54" fmla="*/ 20 w 841"/>
                    <a:gd name="T55" fmla="*/ 120 h 153"/>
                    <a:gd name="T56" fmla="*/ 0 w 841"/>
                    <a:gd name="T57" fmla="*/ 109 h 153"/>
                    <a:gd name="T58" fmla="*/ 3 w 841"/>
                    <a:gd name="T59" fmla="*/ 98 h 15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41" h="153">
                      <a:moveTo>
                        <a:pt x="3" y="98"/>
                      </a:moveTo>
                      <a:lnTo>
                        <a:pt x="20" y="80"/>
                      </a:lnTo>
                      <a:lnTo>
                        <a:pt x="44" y="65"/>
                      </a:lnTo>
                      <a:lnTo>
                        <a:pt x="89" y="43"/>
                      </a:lnTo>
                      <a:lnTo>
                        <a:pt x="140" y="30"/>
                      </a:lnTo>
                      <a:lnTo>
                        <a:pt x="188" y="19"/>
                      </a:lnTo>
                      <a:lnTo>
                        <a:pt x="253" y="9"/>
                      </a:lnTo>
                      <a:lnTo>
                        <a:pt x="314" y="3"/>
                      </a:lnTo>
                      <a:lnTo>
                        <a:pt x="386" y="0"/>
                      </a:lnTo>
                      <a:lnTo>
                        <a:pt x="475" y="1"/>
                      </a:lnTo>
                      <a:lnTo>
                        <a:pt x="567" y="6"/>
                      </a:lnTo>
                      <a:lnTo>
                        <a:pt x="632" y="14"/>
                      </a:lnTo>
                      <a:lnTo>
                        <a:pt x="700" y="27"/>
                      </a:lnTo>
                      <a:lnTo>
                        <a:pt x="765" y="47"/>
                      </a:lnTo>
                      <a:lnTo>
                        <a:pt x="799" y="66"/>
                      </a:lnTo>
                      <a:lnTo>
                        <a:pt x="820" y="82"/>
                      </a:lnTo>
                      <a:lnTo>
                        <a:pt x="840" y="108"/>
                      </a:lnTo>
                      <a:lnTo>
                        <a:pt x="806" y="122"/>
                      </a:lnTo>
                      <a:lnTo>
                        <a:pt x="748" y="133"/>
                      </a:lnTo>
                      <a:lnTo>
                        <a:pt x="676" y="141"/>
                      </a:lnTo>
                      <a:lnTo>
                        <a:pt x="608" y="148"/>
                      </a:lnTo>
                      <a:lnTo>
                        <a:pt x="526" y="151"/>
                      </a:lnTo>
                      <a:lnTo>
                        <a:pt x="437" y="152"/>
                      </a:lnTo>
                      <a:lnTo>
                        <a:pt x="352" y="152"/>
                      </a:lnTo>
                      <a:lnTo>
                        <a:pt x="263" y="151"/>
                      </a:lnTo>
                      <a:lnTo>
                        <a:pt x="164" y="143"/>
                      </a:lnTo>
                      <a:lnTo>
                        <a:pt x="85" y="135"/>
                      </a:lnTo>
                      <a:lnTo>
                        <a:pt x="20" y="120"/>
                      </a:lnTo>
                      <a:lnTo>
                        <a:pt x="0" y="109"/>
                      </a:lnTo>
                      <a:lnTo>
                        <a:pt x="3" y="98"/>
                      </a:lnTo>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 name="Oval 10"/>
              <p:cNvSpPr>
                <a:spLocks noChangeArrowheads="1"/>
              </p:cNvSpPr>
              <p:nvPr/>
            </p:nvSpPr>
            <p:spPr bwMode="blackWhite">
              <a:xfrm>
                <a:off x="2071" y="250"/>
                <a:ext cx="1497" cy="1494"/>
              </a:xfrm>
              <a:prstGeom prst="ellipse">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grpSp>
            <p:nvGrpSpPr>
              <p:cNvPr id="10" name="Group 29"/>
              <p:cNvGrpSpPr>
                <a:grpSpLocks/>
              </p:cNvGrpSpPr>
              <p:nvPr/>
            </p:nvGrpSpPr>
            <p:grpSpPr bwMode="auto">
              <a:xfrm>
                <a:off x="2071" y="406"/>
                <a:ext cx="1392" cy="1109"/>
                <a:chOff x="2071" y="406"/>
                <a:chExt cx="1392" cy="1109"/>
              </a:xfrm>
            </p:grpSpPr>
            <p:sp>
              <p:nvSpPr>
                <p:cNvPr id="11" name="Freeform 11"/>
                <p:cNvSpPr>
                  <a:spLocks/>
                </p:cNvSpPr>
                <p:nvPr/>
              </p:nvSpPr>
              <p:spPr bwMode="grayWhite">
                <a:xfrm>
                  <a:off x="2268" y="812"/>
                  <a:ext cx="1" cy="17"/>
                </a:xfrm>
                <a:custGeom>
                  <a:avLst/>
                  <a:gdLst>
                    <a:gd name="T0" fmla="*/ 0 w 1"/>
                    <a:gd name="T1" fmla="*/ 0 h 17"/>
                    <a:gd name="T2" fmla="*/ 0 w 1"/>
                    <a:gd name="T3" fmla="*/ 16 h 17"/>
                    <a:gd name="T4" fmla="*/ 0 w 1"/>
                    <a:gd name="T5" fmla="*/ 16 h 17"/>
                    <a:gd name="T6" fmla="*/ 0 w 1"/>
                    <a:gd name="T7" fmla="*/ 6 h 17"/>
                    <a:gd name="T8" fmla="*/ 0 w 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7">
                      <a:moveTo>
                        <a:pt x="0" y="0"/>
                      </a:moveTo>
                      <a:lnTo>
                        <a:pt x="0" y="16"/>
                      </a:lnTo>
                      <a:lnTo>
                        <a:pt x="0" y="6"/>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12"/>
                <p:cNvSpPr>
                  <a:spLocks/>
                </p:cNvSpPr>
                <p:nvPr/>
              </p:nvSpPr>
              <p:spPr bwMode="grayWhite">
                <a:xfrm>
                  <a:off x="2292" y="843"/>
                  <a:ext cx="17" cy="17"/>
                </a:xfrm>
                <a:custGeom>
                  <a:avLst/>
                  <a:gdLst>
                    <a:gd name="T0" fmla="*/ 0 w 17"/>
                    <a:gd name="T1" fmla="*/ 0 h 17"/>
                    <a:gd name="T2" fmla="*/ 16 w 17"/>
                    <a:gd name="T3" fmla="*/ 0 h 17"/>
                    <a:gd name="T4" fmla="*/ 16 w 17"/>
                    <a:gd name="T5" fmla="*/ 16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16" y="16"/>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Freeform 13"/>
                <p:cNvSpPr>
                  <a:spLocks/>
                </p:cNvSpPr>
                <p:nvPr/>
              </p:nvSpPr>
              <p:spPr bwMode="grayWhite">
                <a:xfrm>
                  <a:off x="2372" y="802"/>
                  <a:ext cx="51" cy="48"/>
                </a:xfrm>
                <a:custGeom>
                  <a:avLst/>
                  <a:gdLst>
                    <a:gd name="T0" fmla="*/ 50 w 51"/>
                    <a:gd name="T1" fmla="*/ 0 h 48"/>
                    <a:gd name="T2" fmla="*/ 31 w 51"/>
                    <a:gd name="T3" fmla="*/ 0 h 48"/>
                    <a:gd name="T4" fmla="*/ 20 w 51"/>
                    <a:gd name="T5" fmla="*/ 13 h 48"/>
                    <a:gd name="T6" fmla="*/ 13 w 51"/>
                    <a:gd name="T7" fmla="*/ 13 h 48"/>
                    <a:gd name="T8" fmla="*/ 7 w 51"/>
                    <a:gd name="T9" fmla="*/ 19 h 48"/>
                    <a:gd name="T10" fmla="*/ 0 w 51"/>
                    <a:gd name="T11" fmla="*/ 19 h 48"/>
                    <a:gd name="T12" fmla="*/ 0 w 51"/>
                    <a:gd name="T13" fmla="*/ 35 h 48"/>
                    <a:gd name="T14" fmla="*/ 12 w 51"/>
                    <a:gd name="T15" fmla="*/ 47 h 48"/>
                    <a:gd name="T16" fmla="*/ 41 w 51"/>
                    <a:gd name="T17" fmla="*/ 47 h 48"/>
                    <a:gd name="T18" fmla="*/ 50 w 51"/>
                    <a:gd name="T19" fmla="*/ 35 h 48"/>
                    <a:gd name="T20" fmla="*/ 50 w 51"/>
                    <a:gd name="T21" fmla="*/ 0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 h="48">
                      <a:moveTo>
                        <a:pt x="50" y="0"/>
                      </a:moveTo>
                      <a:lnTo>
                        <a:pt x="31" y="0"/>
                      </a:lnTo>
                      <a:lnTo>
                        <a:pt x="20" y="13"/>
                      </a:lnTo>
                      <a:lnTo>
                        <a:pt x="13" y="13"/>
                      </a:lnTo>
                      <a:lnTo>
                        <a:pt x="7" y="19"/>
                      </a:lnTo>
                      <a:lnTo>
                        <a:pt x="0" y="19"/>
                      </a:lnTo>
                      <a:lnTo>
                        <a:pt x="0" y="35"/>
                      </a:lnTo>
                      <a:lnTo>
                        <a:pt x="12" y="47"/>
                      </a:lnTo>
                      <a:lnTo>
                        <a:pt x="41" y="47"/>
                      </a:lnTo>
                      <a:lnTo>
                        <a:pt x="50" y="35"/>
                      </a:lnTo>
                      <a:lnTo>
                        <a:pt x="5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Freeform 14"/>
                <p:cNvSpPr>
                  <a:spLocks/>
                </p:cNvSpPr>
                <p:nvPr/>
              </p:nvSpPr>
              <p:spPr bwMode="grayWhite">
                <a:xfrm>
                  <a:off x="2071" y="840"/>
                  <a:ext cx="451" cy="587"/>
                </a:xfrm>
                <a:custGeom>
                  <a:avLst/>
                  <a:gdLst>
                    <a:gd name="T0" fmla="*/ 107 w 451"/>
                    <a:gd name="T1" fmla="*/ 0 h 587"/>
                    <a:gd name="T2" fmla="*/ 99 w 451"/>
                    <a:gd name="T3" fmla="*/ 16 h 587"/>
                    <a:gd name="T4" fmla="*/ 64 w 451"/>
                    <a:gd name="T5" fmla="*/ 47 h 587"/>
                    <a:gd name="T6" fmla="*/ 56 w 451"/>
                    <a:gd name="T7" fmla="*/ 75 h 587"/>
                    <a:gd name="T8" fmla="*/ 30 w 451"/>
                    <a:gd name="T9" fmla="*/ 95 h 587"/>
                    <a:gd name="T10" fmla="*/ 12 w 451"/>
                    <a:gd name="T11" fmla="*/ 135 h 587"/>
                    <a:gd name="T12" fmla="*/ 12 w 451"/>
                    <a:gd name="T13" fmla="*/ 159 h 587"/>
                    <a:gd name="T14" fmla="*/ 0 w 451"/>
                    <a:gd name="T15" fmla="*/ 201 h 587"/>
                    <a:gd name="T16" fmla="*/ 16 w 451"/>
                    <a:gd name="T17" fmla="*/ 219 h 587"/>
                    <a:gd name="T18" fmla="*/ 56 w 451"/>
                    <a:gd name="T19" fmla="*/ 272 h 587"/>
                    <a:gd name="T20" fmla="*/ 68 w 451"/>
                    <a:gd name="T21" fmla="*/ 265 h 587"/>
                    <a:gd name="T22" fmla="*/ 139 w 451"/>
                    <a:gd name="T23" fmla="*/ 265 h 587"/>
                    <a:gd name="T24" fmla="*/ 172 w 451"/>
                    <a:gd name="T25" fmla="*/ 278 h 587"/>
                    <a:gd name="T26" fmla="*/ 169 w 451"/>
                    <a:gd name="T27" fmla="*/ 319 h 587"/>
                    <a:gd name="T28" fmla="*/ 193 w 451"/>
                    <a:gd name="T29" fmla="*/ 374 h 587"/>
                    <a:gd name="T30" fmla="*/ 191 w 451"/>
                    <a:gd name="T31" fmla="*/ 389 h 587"/>
                    <a:gd name="T32" fmla="*/ 201 w 451"/>
                    <a:gd name="T33" fmla="*/ 406 h 587"/>
                    <a:gd name="T34" fmla="*/ 186 w 451"/>
                    <a:gd name="T35" fmla="*/ 445 h 587"/>
                    <a:gd name="T36" fmla="*/ 204 w 451"/>
                    <a:gd name="T37" fmla="*/ 494 h 587"/>
                    <a:gd name="T38" fmla="*/ 214 w 451"/>
                    <a:gd name="T39" fmla="*/ 532 h 587"/>
                    <a:gd name="T40" fmla="*/ 226 w 451"/>
                    <a:gd name="T41" fmla="*/ 556 h 587"/>
                    <a:gd name="T42" fmla="*/ 239 w 451"/>
                    <a:gd name="T43" fmla="*/ 586 h 587"/>
                    <a:gd name="T44" fmla="*/ 263 w 451"/>
                    <a:gd name="T45" fmla="*/ 582 h 587"/>
                    <a:gd name="T46" fmla="*/ 302 w 451"/>
                    <a:gd name="T47" fmla="*/ 560 h 587"/>
                    <a:gd name="T48" fmla="*/ 320 w 451"/>
                    <a:gd name="T49" fmla="*/ 533 h 587"/>
                    <a:gd name="T50" fmla="*/ 319 w 451"/>
                    <a:gd name="T51" fmla="*/ 515 h 587"/>
                    <a:gd name="T52" fmla="*/ 342 w 451"/>
                    <a:gd name="T53" fmla="*/ 500 h 587"/>
                    <a:gd name="T54" fmla="*/ 338 w 451"/>
                    <a:gd name="T55" fmla="*/ 474 h 587"/>
                    <a:gd name="T56" fmla="*/ 373 w 451"/>
                    <a:gd name="T57" fmla="*/ 432 h 587"/>
                    <a:gd name="T58" fmla="*/ 378 w 451"/>
                    <a:gd name="T59" fmla="*/ 398 h 587"/>
                    <a:gd name="T60" fmla="*/ 369 w 451"/>
                    <a:gd name="T61" fmla="*/ 386 h 587"/>
                    <a:gd name="T62" fmla="*/ 373 w 451"/>
                    <a:gd name="T63" fmla="*/ 372 h 587"/>
                    <a:gd name="T64" fmla="*/ 365 w 451"/>
                    <a:gd name="T65" fmla="*/ 360 h 587"/>
                    <a:gd name="T66" fmla="*/ 391 w 451"/>
                    <a:gd name="T67" fmla="*/ 327 h 587"/>
                    <a:gd name="T68" fmla="*/ 391 w 451"/>
                    <a:gd name="T69" fmla="*/ 310 h 587"/>
                    <a:gd name="T70" fmla="*/ 427 w 451"/>
                    <a:gd name="T71" fmla="*/ 282 h 587"/>
                    <a:gd name="T72" fmla="*/ 450 w 451"/>
                    <a:gd name="T73" fmla="*/ 207 h 587"/>
                    <a:gd name="T74" fmla="*/ 417 w 451"/>
                    <a:gd name="T75" fmla="*/ 226 h 587"/>
                    <a:gd name="T76" fmla="*/ 388 w 451"/>
                    <a:gd name="T77" fmla="*/ 218 h 587"/>
                    <a:gd name="T78" fmla="*/ 392 w 451"/>
                    <a:gd name="T79" fmla="*/ 200 h 587"/>
                    <a:gd name="T80" fmla="*/ 363 w 451"/>
                    <a:gd name="T81" fmla="*/ 180 h 587"/>
                    <a:gd name="T82" fmla="*/ 349 w 451"/>
                    <a:gd name="T83" fmla="*/ 132 h 587"/>
                    <a:gd name="T84" fmla="*/ 321 w 451"/>
                    <a:gd name="T85" fmla="*/ 93 h 587"/>
                    <a:gd name="T86" fmla="*/ 321 w 451"/>
                    <a:gd name="T87" fmla="*/ 66 h 587"/>
                    <a:gd name="T88" fmla="*/ 306 w 451"/>
                    <a:gd name="T89" fmla="*/ 65 h 587"/>
                    <a:gd name="T90" fmla="*/ 296 w 451"/>
                    <a:gd name="T91" fmla="*/ 69 h 587"/>
                    <a:gd name="T92" fmla="*/ 254 w 451"/>
                    <a:gd name="T93" fmla="*/ 54 h 587"/>
                    <a:gd name="T94" fmla="*/ 243 w 451"/>
                    <a:gd name="T95" fmla="*/ 65 h 587"/>
                    <a:gd name="T96" fmla="*/ 234 w 451"/>
                    <a:gd name="T97" fmla="*/ 78 h 587"/>
                    <a:gd name="T98" fmla="*/ 211 w 451"/>
                    <a:gd name="T99" fmla="*/ 53 h 587"/>
                    <a:gd name="T100" fmla="*/ 189 w 451"/>
                    <a:gd name="T101" fmla="*/ 47 h 587"/>
                    <a:gd name="T102" fmla="*/ 187 w 451"/>
                    <a:gd name="T103" fmla="*/ 15 h 587"/>
                    <a:gd name="T104" fmla="*/ 155 w 451"/>
                    <a:gd name="T105" fmla="*/ 20 h 587"/>
                    <a:gd name="T106" fmla="*/ 135 w 451"/>
                    <a:gd name="T107" fmla="*/ 13 h 587"/>
                    <a:gd name="T108" fmla="*/ 107 w 451"/>
                    <a:gd name="T109" fmla="*/ 0 h 58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1" h="587">
                      <a:moveTo>
                        <a:pt x="107" y="0"/>
                      </a:moveTo>
                      <a:lnTo>
                        <a:pt x="99" y="16"/>
                      </a:lnTo>
                      <a:lnTo>
                        <a:pt x="64" y="47"/>
                      </a:lnTo>
                      <a:lnTo>
                        <a:pt x="56" y="75"/>
                      </a:lnTo>
                      <a:lnTo>
                        <a:pt x="30" y="95"/>
                      </a:lnTo>
                      <a:lnTo>
                        <a:pt x="12" y="135"/>
                      </a:lnTo>
                      <a:lnTo>
                        <a:pt x="12" y="159"/>
                      </a:lnTo>
                      <a:lnTo>
                        <a:pt x="0" y="201"/>
                      </a:lnTo>
                      <a:lnTo>
                        <a:pt x="16" y="219"/>
                      </a:lnTo>
                      <a:lnTo>
                        <a:pt x="56" y="272"/>
                      </a:lnTo>
                      <a:lnTo>
                        <a:pt x="68" y="265"/>
                      </a:lnTo>
                      <a:lnTo>
                        <a:pt x="139" y="265"/>
                      </a:lnTo>
                      <a:lnTo>
                        <a:pt x="172" y="278"/>
                      </a:lnTo>
                      <a:lnTo>
                        <a:pt x="169" y="319"/>
                      </a:lnTo>
                      <a:lnTo>
                        <a:pt x="193" y="374"/>
                      </a:lnTo>
                      <a:lnTo>
                        <a:pt x="191" y="389"/>
                      </a:lnTo>
                      <a:lnTo>
                        <a:pt x="201" y="406"/>
                      </a:lnTo>
                      <a:lnTo>
                        <a:pt x="186" y="445"/>
                      </a:lnTo>
                      <a:lnTo>
                        <a:pt x="204" y="494"/>
                      </a:lnTo>
                      <a:lnTo>
                        <a:pt x="214" y="532"/>
                      </a:lnTo>
                      <a:lnTo>
                        <a:pt x="226" y="556"/>
                      </a:lnTo>
                      <a:lnTo>
                        <a:pt x="239" y="586"/>
                      </a:lnTo>
                      <a:lnTo>
                        <a:pt x="263" y="582"/>
                      </a:lnTo>
                      <a:lnTo>
                        <a:pt x="302" y="560"/>
                      </a:lnTo>
                      <a:lnTo>
                        <a:pt x="320" y="533"/>
                      </a:lnTo>
                      <a:lnTo>
                        <a:pt x="319" y="515"/>
                      </a:lnTo>
                      <a:lnTo>
                        <a:pt x="342" y="500"/>
                      </a:lnTo>
                      <a:lnTo>
                        <a:pt x="338" y="474"/>
                      </a:lnTo>
                      <a:lnTo>
                        <a:pt x="373" y="432"/>
                      </a:lnTo>
                      <a:lnTo>
                        <a:pt x="378" y="398"/>
                      </a:lnTo>
                      <a:lnTo>
                        <a:pt x="369" y="386"/>
                      </a:lnTo>
                      <a:lnTo>
                        <a:pt x="373" y="372"/>
                      </a:lnTo>
                      <a:lnTo>
                        <a:pt x="365" y="360"/>
                      </a:lnTo>
                      <a:lnTo>
                        <a:pt x="391" y="327"/>
                      </a:lnTo>
                      <a:lnTo>
                        <a:pt x="391" y="310"/>
                      </a:lnTo>
                      <a:lnTo>
                        <a:pt x="427" y="282"/>
                      </a:lnTo>
                      <a:lnTo>
                        <a:pt x="450" y="207"/>
                      </a:lnTo>
                      <a:lnTo>
                        <a:pt x="417" y="226"/>
                      </a:lnTo>
                      <a:lnTo>
                        <a:pt x="388" y="218"/>
                      </a:lnTo>
                      <a:lnTo>
                        <a:pt x="392" y="200"/>
                      </a:lnTo>
                      <a:lnTo>
                        <a:pt x="363" y="180"/>
                      </a:lnTo>
                      <a:lnTo>
                        <a:pt x="349" y="132"/>
                      </a:lnTo>
                      <a:lnTo>
                        <a:pt x="321" y="93"/>
                      </a:lnTo>
                      <a:lnTo>
                        <a:pt x="321" y="66"/>
                      </a:lnTo>
                      <a:lnTo>
                        <a:pt x="306" y="65"/>
                      </a:lnTo>
                      <a:lnTo>
                        <a:pt x="296" y="69"/>
                      </a:lnTo>
                      <a:lnTo>
                        <a:pt x="254" y="54"/>
                      </a:lnTo>
                      <a:lnTo>
                        <a:pt x="243" y="65"/>
                      </a:lnTo>
                      <a:lnTo>
                        <a:pt x="234" y="78"/>
                      </a:lnTo>
                      <a:lnTo>
                        <a:pt x="211" y="53"/>
                      </a:lnTo>
                      <a:lnTo>
                        <a:pt x="189" y="47"/>
                      </a:lnTo>
                      <a:lnTo>
                        <a:pt x="187" y="15"/>
                      </a:lnTo>
                      <a:lnTo>
                        <a:pt x="155" y="20"/>
                      </a:lnTo>
                      <a:lnTo>
                        <a:pt x="135" y="13"/>
                      </a:lnTo>
                      <a:lnTo>
                        <a:pt x="107"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Freeform 15"/>
                <p:cNvSpPr>
                  <a:spLocks/>
                </p:cNvSpPr>
                <p:nvPr/>
              </p:nvSpPr>
              <p:spPr bwMode="grayWhite">
                <a:xfrm>
                  <a:off x="3112" y="987"/>
                  <a:ext cx="17" cy="28"/>
                </a:xfrm>
                <a:custGeom>
                  <a:avLst/>
                  <a:gdLst>
                    <a:gd name="T0" fmla="*/ 7 w 17"/>
                    <a:gd name="T1" fmla="*/ 0 h 28"/>
                    <a:gd name="T2" fmla="*/ 9 w 17"/>
                    <a:gd name="T3" fmla="*/ 8 h 28"/>
                    <a:gd name="T4" fmla="*/ 7 w 17"/>
                    <a:gd name="T5" fmla="*/ 14 h 28"/>
                    <a:gd name="T6" fmla="*/ 7 w 17"/>
                    <a:gd name="T7" fmla="*/ 19 h 28"/>
                    <a:gd name="T8" fmla="*/ 16 w 17"/>
                    <a:gd name="T9" fmla="*/ 23 h 28"/>
                    <a:gd name="T10" fmla="*/ 16 w 17"/>
                    <a:gd name="T11" fmla="*/ 27 h 28"/>
                    <a:gd name="T12" fmla="*/ 9 w 17"/>
                    <a:gd name="T13" fmla="*/ 23 h 28"/>
                    <a:gd name="T14" fmla="*/ 3 w 17"/>
                    <a:gd name="T15" fmla="*/ 27 h 28"/>
                    <a:gd name="T16" fmla="*/ 0 w 17"/>
                    <a:gd name="T17" fmla="*/ 23 h 28"/>
                    <a:gd name="T18" fmla="*/ 3 w 17"/>
                    <a:gd name="T19" fmla="*/ 19 h 28"/>
                    <a:gd name="T20" fmla="*/ 0 w 17"/>
                    <a:gd name="T21" fmla="*/ 14 h 28"/>
                    <a:gd name="T22" fmla="*/ 3 w 17"/>
                    <a:gd name="T23" fmla="*/ 4 h 28"/>
                    <a:gd name="T24" fmla="*/ 7 w 17"/>
                    <a:gd name="T25" fmla="*/ 0 h 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28">
                      <a:moveTo>
                        <a:pt x="7" y="0"/>
                      </a:moveTo>
                      <a:lnTo>
                        <a:pt x="9" y="8"/>
                      </a:lnTo>
                      <a:lnTo>
                        <a:pt x="7" y="14"/>
                      </a:lnTo>
                      <a:lnTo>
                        <a:pt x="7" y="19"/>
                      </a:lnTo>
                      <a:lnTo>
                        <a:pt x="16" y="23"/>
                      </a:lnTo>
                      <a:lnTo>
                        <a:pt x="16" y="27"/>
                      </a:lnTo>
                      <a:lnTo>
                        <a:pt x="9" y="23"/>
                      </a:lnTo>
                      <a:lnTo>
                        <a:pt x="3" y="27"/>
                      </a:lnTo>
                      <a:lnTo>
                        <a:pt x="0" y="23"/>
                      </a:lnTo>
                      <a:lnTo>
                        <a:pt x="3" y="19"/>
                      </a:lnTo>
                      <a:lnTo>
                        <a:pt x="0" y="14"/>
                      </a:lnTo>
                      <a:lnTo>
                        <a:pt x="3" y="4"/>
                      </a:lnTo>
                      <a:lnTo>
                        <a:pt x="7"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Freeform 16"/>
                <p:cNvSpPr>
                  <a:spLocks/>
                </p:cNvSpPr>
                <p:nvPr/>
              </p:nvSpPr>
              <p:spPr bwMode="grayWhite">
                <a:xfrm>
                  <a:off x="3027" y="1109"/>
                  <a:ext cx="68" cy="97"/>
                </a:xfrm>
                <a:custGeom>
                  <a:avLst/>
                  <a:gdLst>
                    <a:gd name="T0" fmla="*/ 0 w 68"/>
                    <a:gd name="T1" fmla="*/ 48 h 97"/>
                    <a:gd name="T2" fmla="*/ 24 w 68"/>
                    <a:gd name="T3" fmla="*/ 48 h 97"/>
                    <a:gd name="T4" fmla="*/ 52 w 68"/>
                    <a:gd name="T5" fmla="*/ 0 h 97"/>
                    <a:gd name="T6" fmla="*/ 67 w 68"/>
                    <a:gd name="T7" fmla="*/ 28 h 97"/>
                    <a:gd name="T8" fmla="*/ 55 w 68"/>
                    <a:gd name="T9" fmla="*/ 96 h 97"/>
                    <a:gd name="T10" fmla="*/ 5 w 68"/>
                    <a:gd name="T11" fmla="*/ 80 h 97"/>
                    <a:gd name="T12" fmla="*/ 0 w 68"/>
                    <a:gd name="T13" fmla="*/ 48 h 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 h="97">
                      <a:moveTo>
                        <a:pt x="0" y="48"/>
                      </a:moveTo>
                      <a:lnTo>
                        <a:pt x="24" y="48"/>
                      </a:lnTo>
                      <a:lnTo>
                        <a:pt x="52" y="0"/>
                      </a:lnTo>
                      <a:lnTo>
                        <a:pt x="67" y="28"/>
                      </a:lnTo>
                      <a:lnTo>
                        <a:pt x="55" y="96"/>
                      </a:lnTo>
                      <a:lnTo>
                        <a:pt x="5" y="80"/>
                      </a:lnTo>
                      <a:lnTo>
                        <a:pt x="0" y="4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Freeform 17"/>
                <p:cNvSpPr>
                  <a:spLocks/>
                </p:cNvSpPr>
                <p:nvPr/>
              </p:nvSpPr>
              <p:spPr bwMode="grayWhite">
                <a:xfrm>
                  <a:off x="3162" y="1146"/>
                  <a:ext cx="117" cy="94"/>
                </a:xfrm>
                <a:custGeom>
                  <a:avLst/>
                  <a:gdLst>
                    <a:gd name="T0" fmla="*/ 7 w 117"/>
                    <a:gd name="T1" fmla="*/ 22 h 94"/>
                    <a:gd name="T2" fmla="*/ 0 w 117"/>
                    <a:gd name="T3" fmla="*/ 0 h 94"/>
                    <a:gd name="T4" fmla="*/ 39 w 117"/>
                    <a:gd name="T5" fmla="*/ 9 h 94"/>
                    <a:gd name="T6" fmla="*/ 95 w 117"/>
                    <a:gd name="T7" fmla="*/ 32 h 94"/>
                    <a:gd name="T8" fmla="*/ 95 w 117"/>
                    <a:gd name="T9" fmla="*/ 49 h 94"/>
                    <a:gd name="T10" fmla="*/ 116 w 117"/>
                    <a:gd name="T11" fmla="*/ 93 h 94"/>
                    <a:gd name="T12" fmla="*/ 73 w 117"/>
                    <a:gd name="T13" fmla="*/ 51 h 94"/>
                    <a:gd name="T14" fmla="*/ 44 w 117"/>
                    <a:gd name="T15" fmla="*/ 54 h 94"/>
                    <a:gd name="T16" fmla="*/ 7 w 117"/>
                    <a:gd name="T17" fmla="*/ 22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7" h="94">
                      <a:moveTo>
                        <a:pt x="7" y="22"/>
                      </a:moveTo>
                      <a:lnTo>
                        <a:pt x="0" y="0"/>
                      </a:lnTo>
                      <a:lnTo>
                        <a:pt x="39" y="9"/>
                      </a:lnTo>
                      <a:lnTo>
                        <a:pt x="95" y="32"/>
                      </a:lnTo>
                      <a:lnTo>
                        <a:pt x="95" y="49"/>
                      </a:lnTo>
                      <a:lnTo>
                        <a:pt x="116" y="93"/>
                      </a:lnTo>
                      <a:lnTo>
                        <a:pt x="73" y="51"/>
                      </a:lnTo>
                      <a:lnTo>
                        <a:pt x="44" y="54"/>
                      </a:lnTo>
                      <a:lnTo>
                        <a:pt x="7" y="22"/>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Freeform 18"/>
                <p:cNvSpPr>
                  <a:spLocks/>
                </p:cNvSpPr>
                <p:nvPr/>
              </p:nvSpPr>
              <p:spPr bwMode="grayWhite">
                <a:xfrm>
                  <a:off x="3384" y="1337"/>
                  <a:ext cx="79" cy="101"/>
                </a:xfrm>
                <a:custGeom>
                  <a:avLst/>
                  <a:gdLst>
                    <a:gd name="T0" fmla="*/ 48 w 79"/>
                    <a:gd name="T1" fmla="*/ 0 h 101"/>
                    <a:gd name="T2" fmla="*/ 78 w 79"/>
                    <a:gd name="T3" fmla="*/ 30 h 101"/>
                    <a:gd name="T4" fmla="*/ 16 w 79"/>
                    <a:gd name="T5" fmla="*/ 100 h 101"/>
                    <a:gd name="T6" fmla="*/ 0 w 79"/>
                    <a:gd name="T7" fmla="*/ 84 h 101"/>
                    <a:gd name="T8" fmla="*/ 45 w 79"/>
                    <a:gd name="T9" fmla="*/ 39 h 101"/>
                    <a:gd name="T10" fmla="*/ 48 w 79"/>
                    <a:gd name="T11" fmla="*/ 0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101">
                      <a:moveTo>
                        <a:pt x="48" y="0"/>
                      </a:moveTo>
                      <a:lnTo>
                        <a:pt x="78" y="30"/>
                      </a:lnTo>
                      <a:lnTo>
                        <a:pt x="16" y="100"/>
                      </a:lnTo>
                      <a:lnTo>
                        <a:pt x="0" y="84"/>
                      </a:lnTo>
                      <a:lnTo>
                        <a:pt x="45" y="39"/>
                      </a:lnTo>
                      <a:lnTo>
                        <a:pt x="48"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Freeform 19"/>
                <p:cNvSpPr>
                  <a:spLocks/>
                </p:cNvSpPr>
                <p:nvPr/>
              </p:nvSpPr>
              <p:spPr bwMode="grayWhite">
                <a:xfrm>
                  <a:off x="2211" y="651"/>
                  <a:ext cx="39" cy="66"/>
                </a:xfrm>
                <a:custGeom>
                  <a:avLst/>
                  <a:gdLst>
                    <a:gd name="T0" fmla="*/ 38 w 39"/>
                    <a:gd name="T1" fmla="*/ 51 h 66"/>
                    <a:gd name="T2" fmla="*/ 28 w 39"/>
                    <a:gd name="T3" fmla="*/ 43 h 66"/>
                    <a:gd name="T4" fmla="*/ 28 w 39"/>
                    <a:gd name="T5" fmla="*/ 14 h 66"/>
                    <a:gd name="T6" fmla="*/ 33 w 39"/>
                    <a:gd name="T7" fmla="*/ 8 h 66"/>
                    <a:gd name="T8" fmla="*/ 24 w 39"/>
                    <a:gd name="T9" fmla="*/ 8 h 66"/>
                    <a:gd name="T10" fmla="*/ 29 w 39"/>
                    <a:gd name="T11" fmla="*/ 0 h 66"/>
                    <a:gd name="T12" fmla="*/ 22 w 39"/>
                    <a:gd name="T13" fmla="*/ 0 h 66"/>
                    <a:gd name="T14" fmla="*/ 14 w 39"/>
                    <a:gd name="T15" fmla="*/ 9 h 66"/>
                    <a:gd name="T16" fmla="*/ 14 w 39"/>
                    <a:gd name="T17" fmla="*/ 27 h 66"/>
                    <a:gd name="T18" fmla="*/ 18 w 39"/>
                    <a:gd name="T19" fmla="*/ 31 h 66"/>
                    <a:gd name="T20" fmla="*/ 18 w 39"/>
                    <a:gd name="T21" fmla="*/ 39 h 66"/>
                    <a:gd name="T22" fmla="*/ 16 w 39"/>
                    <a:gd name="T23" fmla="*/ 39 h 66"/>
                    <a:gd name="T24" fmla="*/ 9 w 39"/>
                    <a:gd name="T25" fmla="*/ 46 h 66"/>
                    <a:gd name="T26" fmla="*/ 9 w 39"/>
                    <a:gd name="T27" fmla="*/ 53 h 66"/>
                    <a:gd name="T28" fmla="*/ 0 w 39"/>
                    <a:gd name="T29" fmla="*/ 65 h 66"/>
                    <a:gd name="T30" fmla="*/ 29 w 39"/>
                    <a:gd name="T31" fmla="*/ 65 h 66"/>
                    <a:gd name="T32" fmla="*/ 38 w 39"/>
                    <a:gd name="T33" fmla="*/ 51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9" h="66">
                      <a:moveTo>
                        <a:pt x="38" y="51"/>
                      </a:moveTo>
                      <a:lnTo>
                        <a:pt x="28" y="43"/>
                      </a:lnTo>
                      <a:lnTo>
                        <a:pt x="28" y="14"/>
                      </a:lnTo>
                      <a:lnTo>
                        <a:pt x="33" y="8"/>
                      </a:lnTo>
                      <a:lnTo>
                        <a:pt x="24" y="8"/>
                      </a:lnTo>
                      <a:lnTo>
                        <a:pt x="29" y="0"/>
                      </a:lnTo>
                      <a:lnTo>
                        <a:pt x="22" y="0"/>
                      </a:lnTo>
                      <a:lnTo>
                        <a:pt x="14" y="9"/>
                      </a:lnTo>
                      <a:lnTo>
                        <a:pt x="14" y="27"/>
                      </a:lnTo>
                      <a:lnTo>
                        <a:pt x="18" y="31"/>
                      </a:lnTo>
                      <a:lnTo>
                        <a:pt x="18" y="39"/>
                      </a:lnTo>
                      <a:lnTo>
                        <a:pt x="16" y="39"/>
                      </a:lnTo>
                      <a:lnTo>
                        <a:pt x="9" y="46"/>
                      </a:lnTo>
                      <a:lnTo>
                        <a:pt x="9" y="53"/>
                      </a:lnTo>
                      <a:lnTo>
                        <a:pt x="0" y="65"/>
                      </a:lnTo>
                      <a:lnTo>
                        <a:pt x="29" y="65"/>
                      </a:lnTo>
                      <a:lnTo>
                        <a:pt x="38" y="51"/>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Freeform 20"/>
                <p:cNvSpPr>
                  <a:spLocks/>
                </p:cNvSpPr>
                <p:nvPr/>
              </p:nvSpPr>
              <p:spPr bwMode="grayWhite">
                <a:xfrm>
                  <a:off x="2198" y="673"/>
                  <a:ext cx="21" cy="24"/>
                </a:xfrm>
                <a:custGeom>
                  <a:avLst/>
                  <a:gdLst>
                    <a:gd name="T0" fmla="*/ 17 w 21"/>
                    <a:gd name="T1" fmla="*/ 8 h 24"/>
                    <a:gd name="T2" fmla="*/ 20 w 21"/>
                    <a:gd name="T3" fmla="*/ 8 h 24"/>
                    <a:gd name="T4" fmla="*/ 20 w 21"/>
                    <a:gd name="T5" fmla="*/ 0 h 24"/>
                    <a:gd name="T6" fmla="*/ 13 w 21"/>
                    <a:gd name="T7" fmla="*/ 0 h 24"/>
                    <a:gd name="T8" fmla="*/ 0 w 21"/>
                    <a:gd name="T9" fmla="*/ 15 h 24"/>
                    <a:gd name="T10" fmla="*/ 0 w 21"/>
                    <a:gd name="T11" fmla="*/ 23 h 24"/>
                    <a:gd name="T12" fmla="*/ 12 w 21"/>
                    <a:gd name="T13" fmla="*/ 23 h 24"/>
                    <a:gd name="T14" fmla="*/ 17 w 21"/>
                    <a:gd name="T15" fmla="*/ 17 h 24"/>
                    <a:gd name="T16" fmla="*/ 17 w 21"/>
                    <a:gd name="T17" fmla="*/ 8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24">
                      <a:moveTo>
                        <a:pt x="17" y="8"/>
                      </a:moveTo>
                      <a:lnTo>
                        <a:pt x="20" y="8"/>
                      </a:lnTo>
                      <a:lnTo>
                        <a:pt x="20" y="0"/>
                      </a:lnTo>
                      <a:lnTo>
                        <a:pt x="13" y="0"/>
                      </a:lnTo>
                      <a:lnTo>
                        <a:pt x="0" y="15"/>
                      </a:lnTo>
                      <a:lnTo>
                        <a:pt x="0" y="23"/>
                      </a:lnTo>
                      <a:lnTo>
                        <a:pt x="12" y="23"/>
                      </a:lnTo>
                      <a:lnTo>
                        <a:pt x="17" y="17"/>
                      </a:lnTo>
                      <a:lnTo>
                        <a:pt x="17" y="8"/>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Freeform 21"/>
                <p:cNvSpPr>
                  <a:spLocks/>
                </p:cNvSpPr>
                <p:nvPr/>
              </p:nvSpPr>
              <p:spPr bwMode="grayWhite">
                <a:xfrm>
                  <a:off x="2167" y="634"/>
                  <a:ext cx="256" cy="216"/>
                </a:xfrm>
                <a:custGeom>
                  <a:avLst/>
                  <a:gdLst>
                    <a:gd name="T0" fmla="*/ 168 w 256"/>
                    <a:gd name="T1" fmla="*/ 15 h 216"/>
                    <a:gd name="T2" fmla="*/ 201 w 256"/>
                    <a:gd name="T3" fmla="*/ 20 h 216"/>
                    <a:gd name="T4" fmla="*/ 181 w 256"/>
                    <a:gd name="T5" fmla="*/ 28 h 216"/>
                    <a:gd name="T6" fmla="*/ 172 w 256"/>
                    <a:gd name="T7" fmla="*/ 41 h 216"/>
                    <a:gd name="T8" fmla="*/ 160 w 256"/>
                    <a:gd name="T9" fmla="*/ 70 h 216"/>
                    <a:gd name="T10" fmla="*/ 140 w 256"/>
                    <a:gd name="T11" fmla="*/ 72 h 216"/>
                    <a:gd name="T12" fmla="*/ 123 w 256"/>
                    <a:gd name="T13" fmla="*/ 69 h 216"/>
                    <a:gd name="T14" fmla="*/ 131 w 256"/>
                    <a:gd name="T15" fmla="*/ 55 h 216"/>
                    <a:gd name="T16" fmla="*/ 124 w 256"/>
                    <a:gd name="T17" fmla="*/ 37 h 216"/>
                    <a:gd name="T18" fmla="*/ 114 w 256"/>
                    <a:gd name="T19" fmla="*/ 69 h 216"/>
                    <a:gd name="T20" fmla="*/ 87 w 256"/>
                    <a:gd name="T21" fmla="*/ 84 h 216"/>
                    <a:gd name="T22" fmla="*/ 73 w 256"/>
                    <a:gd name="T23" fmla="*/ 94 h 216"/>
                    <a:gd name="T24" fmla="*/ 53 w 256"/>
                    <a:gd name="T25" fmla="*/ 108 h 216"/>
                    <a:gd name="T26" fmla="*/ 43 w 256"/>
                    <a:gd name="T27" fmla="*/ 143 h 216"/>
                    <a:gd name="T28" fmla="*/ 8 w 256"/>
                    <a:gd name="T29" fmla="*/ 130 h 216"/>
                    <a:gd name="T30" fmla="*/ 0 w 256"/>
                    <a:gd name="T31" fmla="*/ 156 h 216"/>
                    <a:gd name="T32" fmla="*/ 15 w 256"/>
                    <a:gd name="T33" fmla="*/ 194 h 216"/>
                    <a:gd name="T34" fmla="*/ 71 w 256"/>
                    <a:gd name="T35" fmla="*/ 153 h 216"/>
                    <a:gd name="T36" fmla="*/ 105 w 256"/>
                    <a:gd name="T37" fmla="*/ 145 h 216"/>
                    <a:gd name="T38" fmla="*/ 111 w 256"/>
                    <a:gd name="T39" fmla="*/ 161 h 216"/>
                    <a:gd name="T40" fmla="*/ 139 w 256"/>
                    <a:gd name="T41" fmla="*/ 201 h 216"/>
                    <a:gd name="T42" fmla="*/ 142 w 256"/>
                    <a:gd name="T43" fmla="*/ 189 h 216"/>
                    <a:gd name="T44" fmla="*/ 150 w 256"/>
                    <a:gd name="T45" fmla="*/ 189 h 216"/>
                    <a:gd name="T46" fmla="*/ 123 w 256"/>
                    <a:gd name="T47" fmla="*/ 152 h 216"/>
                    <a:gd name="T48" fmla="*/ 131 w 256"/>
                    <a:gd name="T49" fmla="*/ 139 h 216"/>
                    <a:gd name="T50" fmla="*/ 160 w 256"/>
                    <a:gd name="T51" fmla="*/ 178 h 216"/>
                    <a:gd name="T52" fmla="*/ 172 w 256"/>
                    <a:gd name="T53" fmla="*/ 202 h 216"/>
                    <a:gd name="T54" fmla="*/ 178 w 256"/>
                    <a:gd name="T55" fmla="*/ 215 h 216"/>
                    <a:gd name="T56" fmla="*/ 183 w 256"/>
                    <a:gd name="T57" fmla="*/ 191 h 216"/>
                    <a:gd name="T58" fmla="*/ 202 w 256"/>
                    <a:gd name="T59" fmla="*/ 182 h 216"/>
                    <a:gd name="T60" fmla="*/ 214 w 256"/>
                    <a:gd name="T61" fmla="*/ 177 h 216"/>
                    <a:gd name="T62" fmla="*/ 210 w 256"/>
                    <a:gd name="T63" fmla="*/ 158 h 216"/>
                    <a:gd name="T64" fmla="*/ 219 w 256"/>
                    <a:gd name="T65" fmla="*/ 126 h 216"/>
                    <a:gd name="T66" fmla="*/ 232 w 256"/>
                    <a:gd name="T67" fmla="*/ 130 h 216"/>
                    <a:gd name="T68" fmla="*/ 236 w 256"/>
                    <a:gd name="T69" fmla="*/ 145 h 216"/>
                    <a:gd name="T70" fmla="*/ 247 w 256"/>
                    <a:gd name="T71" fmla="*/ 137 h 216"/>
                    <a:gd name="T72" fmla="*/ 244 w 256"/>
                    <a:gd name="T73" fmla="*/ 134 h 216"/>
                    <a:gd name="T74" fmla="*/ 252 w 256"/>
                    <a:gd name="T75" fmla="*/ 114 h 216"/>
                    <a:gd name="T76" fmla="*/ 255 w 256"/>
                    <a:gd name="T77" fmla="*/ 137 h 216"/>
                    <a:gd name="T78" fmla="*/ 168 w 256"/>
                    <a:gd name="T79" fmla="*/ 0 h 2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56" h="216">
                      <a:moveTo>
                        <a:pt x="168" y="0"/>
                      </a:moveTo>
                      <a:lnTo>
                        <a:pt x="168" y="15"/>
                      </a:lnTo>
                      <a:lnTo>
                        <a:pt x="173" y="20"/>
                      </a:lnTo>
                      <a:lnTo>
                        <a:pt x="201" y="20"/>
                      </a:lnTo>
                      <a:lnTo>
                        <a:pt x="201" y="28"/>
                      </a:lnTo>
                      <a:lnTo>
                        <a:pt x="181" y="28"/>
                      </a:lnTo>
                      <a:lnTo>
                        <a:pt x="181" y="52"/>
                      </a:lnTo>
                      <a:lnTo>
                        <a:pt x="172" y="41"/>
                      </a:lnTo>
                      <a:lnTo>
                        <a:pt x="172" y="56"/>
                      </a:lnTo>
                      <a:lnTo>
                        <a:pt x="160" y="70"/>
                      </a:lnTo>
                      <a:lnTo>
                        <a:pt x="152" y="62"/>
                      </a:lnTo>
                      <a:lnTo>
                        <a:pt x="140" y="72"/>
                      </a:lnTo>
                      <a:lnTo>
                        <a:pt x="138" y="69"/>
                      </a:lnTo>
                      <a:lnTo>
                        <a:pt x="123" y="69"/>
                      </a:lnTo>
                      <a:lnTo>
                        <a:pt x="131" y="59"/>
                      </a:lnTo>
                      <a:lnTo>
                        <a:pt x="131" y="55"/>
                      </a:lnTo>
                      <a:lnTo>
                        <a:pt x="124" y="48"/>
                      </a:lnTo>
                      <a:lnTo>
                        <a:pt x="124" y="37"/>
                      </a:lnTo>
                      <a:lnTo>
                        <a:pt x="114" y="48"/>
                      </a:lnTo>
                      <a:lnTo>
                        <a:pt x="114" y="69"/>
                      </a:lnTo>
                      <a:lnTo>
                        <a:pt x="102" y="69"/>
                      </a:lnTo>
                      <a:lnTo>
                        <a:pt x="87" y="84"/>
                      </a:lnTo>
                      <a:lnTo>
                        <a:pt x="81" y="84"/>
                      </a:lnTo>
                      <a:lnTo>
                        <a:pt x="73" y="94"/>
                      </a:lnTo>
                      <a:lnTo>
                        <a:pt x="43" y="94"/>
                      </a:lnTo>
                      <a:lnTo>
                        <a:pt x="53" y="108"/>
                      </a:lnTo>
                      <a:lnTo>
                        <a:pt x="53" y="130"/>
                      </a:lnTo>
                      <a:lnTo>
                        <a:pt x="43" y="143"/>
                      </a:lnTo>
                      <a:lnTo>
                        <a:pt x="31" y="130"/>
                      </a:lnTo>
                      <a:lnTo>
                        <a:pt x="8" y="130"/>
                      </a:lnTo>
                      <a:lnTo>
                        <a:pt x="8" y="146"/>
                      </a:lnTo>
                      <a:lnTo>
                        <a:pt x="0" y="156"/>
                      </a:lnTo>
                      <a:lnTo>
                        <a:pt x="0" y="177"/>
                      </a:lnTo>
                      <a:lnTo>
                        <a:pt x="15" y="194"/>
                      </a:lnTo>
                      <a:lnTo>
                        <a:pt x="37" y="194"/>
                      </a:lnTo>
                      <a:lnTo>
                        <a:pt x="71" y="153"/>
                      </a:lnTo>
                      <a:lnTo>
                        <a:pt x="101" y="153"/>
                      </a:lnTo>
                      <a:lnTo>
                        <a:pt x="105" y="145"/>
                      </a:lnTo>
                      <a:lnTo>
                        <a:pt x="112" y="153"/>
                      </a:lnTo>
                      <a:lnTo>
                        <a:pt x="111" y="161"/>
                      </a:lnTo>
                      <a:lnTo>
                        <a:pt x="139" y="189"/>
                      </a:lnTo>
                      <a:lnTo>
                        <a:pt x="139" y="201"/>
                      </a:lnTo>
                      <a:lnTo>
                        <a:pt x="145" y="196"/>
                      </a:lnTo>
                      <a:lnTo>
                        <a:pt x="142" y="189"/>
                      </a:lnTo>
                      <a:lnTo>
                        <a:pt x="145" y="185"/>
                      </a:lnTo>
                      <a:lnTo>
                        <a:pt x="150" y="189"/>
                      </a:lnTo>
                      <a:lnTo>
                        <a:pt x="152" y="188"/>
                      </a:lnTo>
                      <a:lnTo>
                        <a:pt x="123" y="152"/>
                      </a:lnTo>
                      <a:lnTo>
                        <a:pt x="123" y="139"/>
                      </a:lnTo>
                      <a:lnTo>
                        <a:pt x="131" y="139"/>
                      </a:lnTo>
                      <a:lnTo>
                        <a:pt x="131" y="146"/>
                      </a:lnTo>
                      <a:lnTo>
                        <a:pt x="160" y="178"/>
                      </a:lnTo>
                      <a:lnTo>
                        <a:pt x="160" y="188"/>
                      </a:lnTo>
                      <a:lnTo>
                        <a:pt x="172" y="202"/>
                      </a:lnTo>
                      <a:lnTo>
                        <a:pt x="169" y="205"/>
                      </a:lnTo>
                      <a:lnTo>
                        <a:pt x="178" y="215"/>
                      </a:lnTo>
                      <a:lnTo>
                        <a:pt x="191" y="200"/>
                      </a:lnTo>
                      <a:lnTo>
                        <a:pt x="183" y="191"/>
                      </a:lnTo>
                      <a:lnTo>
                        <a:pt x="191" y="182"/>
                      </a:lnTo>
                      <a:lnTo>
                        <a:pt x="202" y="182"/>
                      </a:lnTo>
                      <a:lnTo>
                        <a:pt x="207" y="177"/>
                      </a:lnTo>
                      <a:lnTo>
                        <a:pt x="214" y="177"/>
                      </a:lnTo>
                      <a:lnTo>
                        <a:pt x="205" y="164"/>
                      </a:lnTo>
                      <a:lnTo>
                        <a:pt x="210" y="158"/>
                      </a:lnTo>
                      <a:lnTo>
                        <a:pt x="210" y="137"/>
                      </a:lnTo>
                      <a:lnTo>
                        <a:pt x="219" y="126"/>
                      </a:lnTo>
                      <a:lnTo>
                        <a:pt x="223" y="130"/>
                      </a:lnTo>
                      <a:lnTo>
                        <a:pt x="232" y="130"/>
                      </a:lnTo>
                      <a:lnTo>
                        <a:pt x="228" y="136"/>
                      </a:lnTo>
                      <a:lnTo>
                        <a:pt x="236" y="145"/>
                      </a:lnTo>
                      <a:lnTo>
                        <a:pt x="241" y="137"/>
                      </a:lnTo>
                      <a:lnTo>
                        <a:pt x="247" y="137"/>
                      </a:lnTo>
                      <a:lnTo>
                        <a:pt x="247" y="134"/>
                      </a:lnTo>
                      <a:lnTo>
                        <a:pt x="244" y="134"/>
                      </a:lnTo>
                      <a:lnTo>
                        <a:pt x="239" y="130"/>
                      </a:lnTo>
                      <a:lnTo>
                        <a:pt x="252" y="114"/>
                      </a:lnTo>
                      <a:lnTo>
                        <a:pt x="252" y="137"/>
                      </a:lnTo>
                      <a:lnTo>
                        <a:pt x="255" y="137"/>
                      </a:lnTo>
                      <a:lnTo>
                        <a:pt x="255" y="0"/>
                      </a:lnTo>
                      <a:lnTo>
                        <a:pt x="168"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Freeform 22"/>
                <p:cNvSpPr>
                  <a:spLocks/>
                </p:cNvSpPr>
                <p:nvPr/>
              </p:nvSpPr>
              <p:spPr bwMode="grayWhite">
                <a:xfrm>
                  <a:off x="2276" y="406"/>
                  <a:ext cx="1089" cy="769"/>
                </a:xfrm>
                <a:custGeom>
                  <a:avLst/>
                  <a:gdLst>
                    <a:gd name="T0" fmla="*/ 32 w 1089"/>
                    <a:gd name="T1" fmla="*/ 202 h 769"/>
                    <a:gd name="T2" fmla="*/ 99 w 1089"/>
                    <a:gd name="T3" fmla="*/ 134 h 769"/>
                    <a:gd name="T4" fmla="*/ 142 w 1089"/>
                    <a:gd name="T5" fmla="*/ 181 h 769"/>
                    <a:gd name="T6" fmla="*/ 118 w 1089"/>
                    <a:gd name="T7" fmla="*/ 179 h 769"/>
                    <a:gd name="T8" fmla="*/ 216 w 1089"/>
                    <a:gd name="T9" fmla="*/ 172 h 769"/>
                    <a:gd name="T10" fmla="*/ 240 w 1089"/>
                    <a:gd name="T11" fmla="*/ 110 h 769"/>
                    <a:gd name="T12" fmla="*/ 241 w 1089"/>
                    <a:gd name="T13" fmla="*/ 124 h 769"/>
                    <a:gd name="T14" fmla="*/ 223 w 1089"/>
                    <a:gd name="T15" fmla="*/ 172 h 769"/>
                    <a:gd name="T16" fmla="*/ 301 w 1089"/>
                    <a:gd name="T17" fmla="*/ 133 h 769"/>
                    <a:gd name="T18" fmla="*/ 460 w 1089"/>
                    <a:gd name="T19" fmla="*/ 23 h 769"/>
                    <a:gd name="T20" fmla="*/ 574 w 1089"/>
                    <a:gd name="T21" fmla="*/ 29 h 769"/>
                    <a:gd name="T22" fmla="*/ 701 w 1089"/>
                    <a:gd name="T23" fmla="*/ 15 h 769"/>
                    <a:gd name="T24" fmla="*/ 840 w 1089"/>
                    <a:gd name="T25" fmla="*/ 71 h 769"/>
                    <a:gd name="T26" fmla="*/ 1001 w 1089"/>
                    <a:gd name="T27" fmla="*/ 91 h 769"/>
                    <a:gd name="T28" fmla="*/ 1080 w 1089"/>
                    <a:gd name="T29" fmla="*/ 156 h 769"/>
                    <a:gd name="T30" fmla="*/ 1019 w 1089"/>
                    <a:gd name="T31" fmla="*/ 206 h 769"/>
                    <a:gd name="T32" fmla="*/ 985 w 1089"/>
                    <a:gd name="T33" fmla="*/ 270 h 769"/>
                    <a:gd name="T34" fmla="*/ 945 w 1089"/>
                    <a:gd name="T35" fmla="*/ 273 h 769"/>
                    <a:gd name="T36" fmla="*/ 958 w 1089"/>
                    <a:gd name="T37" fmla="*/ 184 h 769"/>
                    <a:gd name="T38" fmla="*/ 906 w 1089"/>
                    <a:gd name="T39" fmla="*/ 232 h 769"/>
                    <a:gd name="T40" fmla="*/ 868 w 1089"/>
                    <a:gd name="T41" fmla="*/ 273 h 769"/>
                    <a:gd name="T42" fmla="*/ 881 w 1089"/>
                    <a:gd name="T43" fmla="*/ 318 h 769"/>
                    <a:gd name="T44" fmla="*/ 837 w 1089"/>
                    <a:gd name="T45" fmla="*/ 385 h 769"/>
                    <a:gd name="T46" fmla="*/ 844 w 1089"/>
                    <a:gd name="T47" fmla="*/ 439 h 769"/>
                    <a:gd name="T48" fmla="*/ 839 w 1089"/>
                    <a:gd name="T49" fmla="*/ 413 h 769"/>
                    <a:gd name="T50" fmla="*/ 797 w 1089"/>
                    <a:gd name="T51" fmla="*/ 416 h 769"/>
                    <a:gd name="T52" fmla="*/ 828 w 1089"/>
                    <a:gd name="T53" fmla="*/ 496 h 769"/>
                    <a:gd name="T54" fmla="*/ 751 w 1089"/>
                    <a:gd name="T55" fmla="*/ 589 h 769"/>
                    <a:gd name="T56" fmla="*/ 730 w 1089"/>
                    <a:gd name="T57" fmla="*/ 615 h 769"/>
                    <a:gd name="T58" fmla="*/ 703 w 1089"/>
                    <a:gd name="T59" fmla="*/ 706 h 769"/>
                    <a:gd name="T60" fmla="*/ 665 w 1089"/>
                    <a:gd name="T61" fmla="*/ 708 h 769"/>
                    <a:gd name="T62" fmla="*/ 711 w 1089"/>
                    <a:gd name="T63" fmla="*/ 768 h 769"/>
                    <a:gd name="T64" fmla="*/ 634 w 1089"/>
                    <a:gd name="T65" fmla="*/ 626 h 769"/>
                    <a:gd name="T66" fmla="*/ 545 w 1089"/>
                    <a:gd name="T67" fmla="*/ 596 h 769"/>
                    <a:gd name="T68" fmla="*/ 503 w 1089"/>
                    <a:gd name="T69" fmla="*/ 689 h 769"/>
                    <a:gd name="T70" fmla="*/ 471 w 1089"/>
                    <a:gd name="T71" fmla="*/ 738 h 769"/>
                    <a:gd name="T72" fmla="*/ 416 w 1089"/>
                    <a:gd name="T73" fmla="*/ 592 h 769"/>
                    <a:gd name="T74" fmla="*/ 373 w 1089"/>
                    <a:gd name="T75" fmla="*/ 607 h 769"/>
                    <a:gd name="T76" fmla="*/ 336 w 1089"/>
                    <a:gd name="T77" fmla="*/ 545 h 769"/>
                    <a:gd name="T78" fmla="*/ 223 w 1089"/>
                    <a:gd name="T79" fmla="*/ 510 h 769"/>
                    <a:gd name="T80" fmla="*/ 263 w 1089"/>
                    <a:gd name="T81" fmla="*/ 577 h 769"/>
                    <a:gd name="T82" fmla="*/ 234 w 1089"/>
                    <a:gd name="T83" fmla="*/ 620 h 769"/>
                    <a:gd name="T84" fmla="*/ 190 w 1089"/>
                    <a:gd name="T85" fmla="*/ 605 h 769"/>
                    <a:gd name="T86" fmla="*/ 119 w 1089"/>
                    <a:gd name="T87" fmla="*/ 495 h 769"/>
                    <a:gd name="T88" fmla="*/ 149 w 1089"/>
                    <a:gd name="T89" fmla="*/ 432 h 769"/>
                    <a:gd name="T90" fmla="*/ 166 w 1089"/>
                    <a:gd name="T91" fmla="*/ 385 h 769"/>
                    <a:gd name="T92" fmla="*/ 149 w 1089"/>
                    <a:gd name="T93" fmla="*/ 226 h 769"/>
                    <a:gd name="T94" fmla="*/ 86 w 1089"/>
                    <a:gd name="T95" fmla="*/ 193 h 769"/>
                    <a:gd name="T96" fmla="*/ 55 w 1089"/>
                    <a:gd name="T97" fmla="*/ 210 h 769"/>
                    <a:gd name="T98" fmla="*/ 0 w 1089"/>
                    <a:gd name="T99" fmla="*/ 226 h 7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89" h="769">
                      <a:moveTo>
                        <a:pt x="0" y="226"/>
                      </a:moveTo>
                      <a:lnTo>
                        <a:pt x="32" y="202"/>
                      </a:lnTo>
                      <a:lnTo>
                        <a:pt x="62" y="156"/>
                      </a:lnTo>
                      <a:lnTo>
                        <a:pt x="99" y="134"/>
                      </a:lnTo>
                      <a:lnTo>
                        <a:pt x="137" y="160"/>
                      </a:lnTo>
                      <a:lnTo>
                        <a:pt x="142" y="181"/>
                      </a:lnTo>
                      <a:lnTo>
                        <a:pt x="133" y="181"/>
                      </a:lnTo>
                      <a:lnTo>
                        <a:pt x="118" y="179"/>
                      </a:lnTo>
                      <a:lnTo>
                        <a:pt x="137" y="202"/>
                      </a:lnTo>
                      <a:lnTo>
                        <a:pt x="216" y="172"/>
                      </a:lnTo>
                      <a:lnTo>
                        <a:pt x="206" y="149"/>
                      </a:lnTo>
                      <a:lnTo>
                        <a:pt x="240" y="110"/>
                      </a:lnTo>
                      <a:lnTo>
                        <a:pt x="262" y="111"/>
                      </a:lnTo>
                      <a:lnTo>
                        <a:pt x="241" y="124"/>
                      </a:lnTo>
                      <a:lnTo>
                        <a:pt x="223" y="153"/>
                      </a:lnTo>
                      <a:lnTo>
                        <a:pt x="223" y="172"/>
                      </a:lnTo>
                      <a:lnTo>
                        <a:pt x="255" y="193"/>
                      </a:lnTo>
                      <a:lnTo>
                        <a:pt x="301" y="133"/>
                      </a:lnTo>
                      <a:lnTo>
                        <a:pt x="461" y="63"/>
                      </a:lnTo>
                      <a:lnTo>
                        <a:pt x="460" y="23"/>
                      </a:lnTo>
                      <a:lnTo>
                        <a:pt x="533" y="8"/>
                      </a:lnTo>
                      <a:lnTo>
                        <a:pt x="574" y="29"/>
                      </a:lnTo>
                      <a:lnTo>
                        <a:pt x="671" y="0"/>
                      </a:lnTo>
                      <a:lnTo>
                        <a:pt x="701" y="15"/>
                      </a:lnTo>
                      <a:lnTo>
                        <a:pt x="766" y="85"/>
                      </a:lnTo>
                      <a:lnTo>
                        <a:pt x="840" y="71"/>
                      </a:lnTo>
                      <a:lnTo>
                        <a:pt x="886" y="96"/>
                      </a:lnTo>
                      <a:lnTo>
                        <a:pt x="1001" y="91"/>
                      </a:lnTo>
                      <a:lnTo>
                        <a:pt x="1088" y="118"/>
                      </a:lnTo>
                      <a:lnTo>
                        <a:pt x="1080" y="156"/>
                      </a:lnTo>
                      <a:lnTo>
                        <a:pt x="1006" y="181"/>
                      </a:lnTo>
                      <a:lnTo>
                        <a:pt x="1019" y="206"/>
                      </a:lnTo>
                      <a:lnTo>
                        <a:pt x="987" y="220"/>
                      </a:lnTo>
                      <a:lnTo>
                        <a:pt x="985" y="270"/>
                      </a:lnTo>
                      <a:lnTo>
                        <a:pt x="957" y="304"/>
                      </a:lnTo>
                      <a:lnTo>
                        <a:pt x="945" y="273"/>
                      </a:lnTo>
                      <a:lnTo>
                        <a:pt x="961" y="244"/>
                      </a:lnTo>
                      <a:lnTo>
                        <a:pt x="958" y="184"/>
                      </a:lnTo>
                      <a:lnTo>
                        <a:pt x="929" y="215"/>
                      </a:lnTo>
                      <a:lnTo>
                        <a:pt x="906" y="232"/>
                      </a:lnTo>
                      <a:lnTo>
                        <a:pt x="884" y="205"/>
                      </a:lnTo>
                      <a:lnTo>
                        <a:pt x="868" y="273"/>
                      </a:lnTo>
                      <a:lnTo>
                        <a:pt x="885" y="273"/>
                      </a:lnTo>
                      <a:lnTo>
                        <a:pt x="881" y="318"/>
                      </a:lnTo>
                      <a:lnTo>
                        <a:pt x="861" y="366"/>
                      </a:lnTo>
                      <a:lnTo>
                        <a:pt x="837" y="385"/>
                      </a:lnTo>
                      <a:lnTo>
                        <a:pt x="857" y="417"/>
                      </a:lnTo>
                      <a:lnTo>
                        <a:pt x="844" y="439"/>
                      </a:lnTo>
                      <a:lnTo>
                        <a:pt x="839" y="420"/>
                      </a:lnTo>
                      <a:lnTo>
                        <a:pt x="839" y="413"/>
                      </a:lnTo>
                      <a:lnTo>
                        <a:pt x="823" y="402"/>
                      </a:lnTo>
                      <a:lnTo>
                        <a:pt x="797" y="416"/>
                      </a:lnTo>
                      <a:lnTo>
                        <a:pt x="820" y="469"/>
                      </a:lnTo>
                      <a:lnTo>
                        <a:pt x="828" y="496"/>
                      </a:lnTo>
                      <a:lnTo>
                        <a:pt x="801" y="569"/>
                      </a:lnTo>
                      <a:lnTo>
                        <a:pt x="751" y="589"/>
                      </a:lnTo>
                      <a:lnTo>
                        <a:pt x="710" y="585"/>
                      </a:lnTo>
                      <a:lnTo>
                        <a:pt x="730" y="615"/>
                      </a:lnTo>
                      <a:lnTo>
                        <a:pt x="732" y="657"/>
                      </a:lnTo>
                      <a:lnTo>
                        <a:pt x="703" y="706"/>
                      </a:lnTo>
                      <a:lnTo>
                        <a:pt x="670" y="679"/>
                      </a:lnTo>
                      <a:lnTo>
                        <a:pt x="665" y="708"/>
                      </a:lnTo>
                      <a:lnTo>
                        <a:pt x="690" y="732"/>
                      </a:lnTo>
                      <a:lnTo>
                        <a:pt x="711" y="768"/>
                      </a:lnTo>
                      <a:lnTo>
                        <a:pt x="676" y="747"/>
                      </a:lnTo>
                      <a:lnTo>
                        <a:pt x="634" y="626"/>
                      </a:lnTo>
                      <a:lnTo>
                        <a:pt x="583" y="593"/>
                      </a:lnTo>
                      <a:lnTo>
                        <a:pt x="545" y="596"/>
                      </a:lnTo>
                      <a:lnTo>
                        <a:pt x="497" y="665"/>
                      </a:lnTo>
                      <a:lnTo>
                        <a:pt x="503" y="689"/>
                      </a:lnTo>
                      <a:lnTo>
                        <a:pt x="487" y="738"/>
                      </a:lnTo>
                      <a:lnTo>
                        <a:pt x="471" y="738"/>
                      </a:lnTo>
                      <a:lnTo>
                        <a:pt x="416" y="636"/>
                      </a:lnTo>
                      <a:lnTo>
                        <a:pt x="416" y="592"/>
                      </a:lnTo>
                      <a:lnTo>
                        <a:pt x="404" y="608"/>
                      </a:lnTo>
                      <a:lnTo>
                        <a:pt x="373" y="607"/>
                      </a:lnTo>
                      <a:lnTo>
                        <a:pt x="385" y="580"/>
                      </a:lnTo>
                      <a:lnTo>
                        <a:pt x="336" y="545"/>
                      </a:lnTo>
                      <a:lnTo>
                        <a:pt x="275" y="545"/>
                      </a:lnTo>
                      <a:lnTo>
                        <a:pt x="223" y="510"/>
                      </a:lnTo>
                      <a:lnTo>
                        <a:pt x="220" y="545"/>
                      </a:lnTo>
                      <a:lnTo>
                        <a:pt x="263" y="577"/>
                      </a:lnTo>
                      <a:lnTo>
                        <a:pt x="278" y="576"/>
                      </a:lnTo>
                      <a:lnTo>
                        <a:pt x="234" y="620"/>
                      </a:lnTo>
                      <a:lnTo>
                        <a:pt x="190" y="630"/>
                      </a:lnTo>
                      <a:lnTo>
                        <a:pt x="190" y="605"/>
                      </a:lnTo>
                      <a:lnTo>
                        <a:pt x="127" y="518"/>
                      </a:lnTo>
                      <a:lnTo>
                        <a:pt x="119" y="495"/>
                      </a:lnTo>
                      <a:lnTo>
                        <a:pt x="153" y="467"/>
                      </a:lnTo>
                      <a:lnTo>
                        <a:pt x="149" y="432"/>
                      </a:lnTo>
                      <a:lnTo>
                        <a:pt x="149" y="393"/>
                      </a:lnTo>
                      <a:lnTo>
                        <a:pt x="166" y="385"/>
                      </a:lnTo>
                      <a:lnTo>
                        <a:pt x="149" y="366"/>
                      </a:lnTo>
                      <a:lnTo>
                        <a:pt x="149" y="226"/>
                      </a:lnTo>
                      <a:lnTo>
                        <a:pt x="61" y="226"/>
                      </a:lnTo>
                      <a:lnTo>
                        <a:pt x="86" y="193"/>
                      </a:lnTo>
                      <a:lnTo>
                        <a:pt x="84" y="181"/>
                      </a:lnTo>
                      <a:lnTo>
                        <a:pt x="55" y="210"/>
                      </a:lnTo>
                      <a:lnTo>
                        <a:pt x="45" y="226"/>
                      </a:lnTo>
                      <a:lnTo>
                        <a:pt x="0" y="226"/>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Freeform 23"/>
                <p:cNvSpPr>
                  <a:spLocks/>
                </p:cNvSpPr>
                <p:nvPr/>
              </p:nvSpPr>
              <p:spPr bwMode="grayWhite">
                <a:xfrm>
                  <a:off x="3135" y="720"/>
                  <a:ext cx="94" cy="157"/>
                </a:xfrm>
                <a:custGeom>
                  <a:avLst/>
                  <a:gdLst>
                    <a:gd name="T0" fmla="*/ 63 w 94"/>
                    <a:gd name="T1" fmla="*/ 0 h 157"/>
                    <a:gd name="T2" fmla="*/ 63 w 94"/>
                    <a:gd name="T3" fmla="*/ 20 h 157"/>
                    <a:gd name="T4" fmla="*/ 55 w 94"/>
                    <a:gd name="T5" fmla="*/ 33 h 157"/>
                    <a:gd name="T6" fmla="*/ 57 w 94"/>
                    <a:gd name="T7" fmla="*/ 54 h 157"/>
                    <a:gd name="T8" fmla="*/ 47 w 94"/>
                    <a:gd name="T9" fmla="*/ 82 h 157"/>
                    <a:gd name="T10" fmla="*/ 31 w 94"/>
                    <a:gd name="T11" fmla="*/ 108 h 157"/>
                    <a:gd name="T12" fmla="*/ 7 w 94"/>
                    <a:gd name="T13" fmla="*/ 125 h 157"/>
                    <a:gd name="T14" fmla="*/ 0 w 94"/>
                    <a:gd name="T15" fmla="*/ 154 h 157"/>
                    <a:gd name="T16" fmla="*/ 10 w 94"/>
                    <a:gd name="T17" fmla="*/ 156 h 157"/>
                    <a:gd name="T18" fmla="*/ 10 w 94"/>
                    <a:gd name="T19" fmla="*/ 129 h 157"/>
                    <a:gd name="T20" fmla="*/ 44 w 94"/>
                    <a:gd name="T21" fmla="*/ 127 h 157"/>
                    <a:gd name="T22" fmla="*/ 69 w 94"/>
                    <a:gd name="T23" fmla="*/ 109 h 157"/>
                    <a:gd name="T24" fmla="*/ 69 w 94"/>
                    <a:gd name="T25" fmla="*/ 72 h 157"/>
                    <a:gd name="T26" fmla="*/ 77 w 94"/>
                    <a:gd name="T27" fmla="*/ 58 h 157"/>
                    <a:gd name="T28" fmla="*/ 64 w 94"/>
                    <a:gd name="T29" fmla="*/ 34 h 157"/>
                    <a:gd name="T30" fmla="*/ 82 w 94"/>
                    <a:gd name="T31" fmla="*/ 27 h 157"/>
                    <a:gd name="T32" fmla="*/ 93 w 94"/>
                    <a:gd name="T33" fmla="*/ 8 h 157"/>
                    <a:gd name="T34" fmla="*/ 69 w 94"/>
                    <a:gd name="T35" fmla="*/ 11 h 157"/>
                    <a:gd name="T36" fmla="*/ 63 w 94"/>
                    <a:gd name="T37" fmla="*/ 0 h 1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4" h="157">
                      <a:moveTo>
                        <a:pt x="63" y="0"/>
                      </a:moveTo>
                      <a:lnTo>
                        <a:pt x="63" y="20"/>
                      </a:lnTo>
                      <a:lnTo>
                        <a:pt x="55" y="33"/>
                      </a:lnTo>
                      <a:lnTo>
                        <a:pt x="57" y="54"/>
                      </a:lnTo>
                      <a:lnTo>
                        <a:pt x="47" y="82"/>
                      </a:lnTo>
                      <a:lnTo>
                        <a:pt x="31" y="108"/>
                      </a:lnTo>
                      <a:lnTo>
                        <a:pt x="7" y="125"/>
                      </a:lnTo>
                      <a:lnTo>
                        <a:pt x="0" y="154"/>
                      </a:lnTo>
                      <a:lnTo>
                        <a:pt x="10" y="156"/>
                      </a:lnTo>
                      <a:lnTo>
                        <a:pt x="10" y="129"/>
                      </a:lnTo>
                      <a:lnTo>
                        <a:pt x="44" y="127"/>
                      </a:lnTo>
                      <a:lnTo>
                        <a:pt x="69" y="109"/>
                      </a:lnTo>
                      <a:lnTo>
                        <a:pt x="69" y="72"/>
                      </a:lnTo>
                      <a:lnTo>
                        <a:pt x="77" y="58"/>
                      </a:lnTo>
                      <a:lnTo>
                        <a:pt x="64" y="34"/>
                      </a:lnTo>
                      <a:lnTo>
                        <a:pt x="82" y="27"/>
                      </a:lnTo>
                      <a:lnTo>
                        <a:pt x="93" y="8"/>
                      </a:lnTo>
                      <a:lnTo>
                        <a:pt x="69" y="11"/>
                      </a:lnTo>
                      <a:lnTo>
                        <a:pt x="63"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Freeform 24"/>
                <p:cNvSpPr>
                  <a:spLocks/>
                </p:cNvSpPr>
                <p:nvPr/>
              </p:nvSpPr>
              <p:spPr bwMode="grayWhite">
                <a:xfrm>
                  <a:off x="2780" y="1139"/>
                  <a:ext cx="19" cy="36"/>
                </a:xfrm>
                <a:custGeom>
                  <a:avLst/>
                  <a:gdLst>
                    <a:gd name="T0" fmla="*/ 9 w 19"/>
                    <a:gd name="T1" fmla="*/ 0 h 36"/>
                    <a:gd name="T2" fmla="*/ 0 w 19"/>
                    <a:gd name="T3" fmla="*/ 16 h 36"/>
                    <a:gd name="T4" fmla="*/ 6 w 19"/>
                    <a:gd name="T5" fmla="*/ 35 h 36"/>
                    <a:gd name="T6" fmla="*/ 18 w 19"/>
                    <a:gd name="T7" fmla="*/ 21 h 36"/>
                    <a:gd name="T8" fmla="*/ 9 w 1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36">
                      <a:moveTo>
                        <a:pt x="9" y="0"/>
                      </a:moveTo>
                      <a:lnTo>
                        <a:pt x="0" y="16"/>
                      </a:lnTo>
                      <a:lnTo>
                        <a:pt x="6" y="35"/>
                      </a:lnTo>
                      <a:lnTo>
                        <a:pt x="18" y="21"/>
                      </a:lnTo>
                      <a:lnTo>
                        <a:pt x="9"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Freeform 25"/>
                <p:cNvSpPr>
                  <a:spLocks/>
                </p:cNvSpPr>
                <p:nvPr/>
              </p:nvSpPr>
              <p:spPr bwMode="grayWhite">
                <a:xfrm>
                  <a:off x="2923" y="1177"/>
                  <a:ext cx="220" cy="94"/>
                </a:xfrm>
                <a:custGeom>
                  <a:avLst/>
                  <a:gdLst>
                    <a:gd name="T0" fmla="*/ 0 w 220"/>
                    <a:gd name="T1" fmla="*/ 0 h 94"/>
                    <a:gd name="T2" fmla="*/ 33 w 220"/>
                    <a:gd name="T3" fmla="*/ 7 h 94"/>
                    <a:gd name="T4" fmla="*/ 82 w 220"/>
                    <a:gd name="T5" fmla="*/ 41 h 94"/>
                    <a:gd name="T6" fmla="*/ 75 w 220"/>
                    <a:gd name="T7" fmla="*/ 60 h 94"/>
                    <a:gd name="T8" fmla="*/ 115 w 220"/>
                    <a:gd name="T9" fmla="*/ 77 h 94"/>
                    <a:gd name="T10" fmla="*/ 219 w 220"/>
                    <a:gd name="T11" fmla="*/ 77 h 94"/>
                    <a:gd name="T12" fmla="*/ 106 w 220"/>
                    <a:gd name="T13" fmla="*/ 93 h 94"/>
                    <a:gd name="T14" fmla="*/ 75 w 220"/>
                    <a:gd name="T15" fmla="*/ 60 h 94"/>
                    <a:gd name="T16" fmla="*/ 46 w 220"/>
                    <a:gd name="T17" fmla="*/ 54 h 94"/>
                    <a:gd name="T18" fmla="*/ 0 w 220"/>
                    <a:gd name="T19" fmla="*/ 0 h 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0" h="94">
                      <a:moveTo>
                        <a:pt x="0" y="0"/>
                      </a:moveTo>
                      <a:lnTo>
                        <a:pt x="33" y="7"/>
                      </a:lnTo>
                      <a:lnTo>
                        <a:pt x="82" y="41"/>
                      </a:lnTo>
                      <a:lnTo>
                        <a:pt x="75" y="60"/>
                      </a:lnTo>
                      <a:lnTo>
                        <a:pt x="115" y="77"/>
                      </a:lnTo>
                      <a:lnTo>
                        <a:pt x="219" y="77"/>
                      </a:lnTo>
                      <a:lnTo>
                        <a:pt x="106" y="93"/>
                      </a:lnTo>
                      <a:lnTo>
                        <a:pt x="75" y="60"/>
                      </a:lnTo>
                      <a:lnTo>
                        <a:pt x="46" y="54"/>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26"/>
                <p:cNvSpPr>
                  <a:spLocks/>
                </p:cNvSpPr>
                <p:nvPr/>
              </p:nvSpPr>
              <p:spPr bwMode="grayWhite">
                <a:xfrm>
                  <a:off x="3098" y="1255"/>
                  <a:ext cx="236" cy="221"/>
                </a:xfrm>
                <a:custGeom>
                  <a:avLst/>
                  <a:gdLst>
                    <a:gd name="T0" fmla="*/ 190 w 236"/>
                    <a:gd name="T1" fmla="*/ 216 h 221"/>
                    <a:gd name="T2" fmla="*/ 179 w 236"/>
                    <a:gd name="T3" fmla="*/ 212 h 221"/>
                    <a:gd name="T4" fmla="*/ 154 w 236"/>
                    <a:gd name="T5" fmla="*/ 187 h 221"/>
                    <a:gd name="T6" fmla="*/ 130 w 236"/>
                    <a:gd name="T7" fmla="*/ 182 h 221"/>
                    <a:gd name="T8" fmla="*/ 124 w 236"/>
                    <a:gd name="T9" fmla="*/ 167 h 221"/>
                    <a:gd name="T10" fmla="*/ 110 w 236"/>
                    <a:gd name="T11" fmla="*/ 155 h 221"/>
                    <a:gd name="T12" fmla="*/ 87 w 236"/>
                    <a:gd name="T13" fmla="*/ 155 h 221"/>
                    <a:gd name="T14" fmla="*/ 62 w 236"/>
                    <a:gd name="T15" fmla="*/ 165 h 221"/>
                    <a:gd name="T16" fmla="*/ 40 w 236"/>
                    <a:gd name="T17" fmla="*/ 169 h 221"/>
                    <a:gd name="T18" fmla="*/ 15 w 236"/>
                    <a:gd name="T19" fmla="*/ 169 h 221"/>
                    <a:gd name="T20" fmla="*/ 14 w 236"/>
                    <a:gd name="T21" fmla="*/ 152 h 221"/>
                    <a:gd name="T22" fmla="*/ 5 w 236"/>
                    <a:gd name="T23" fmla="*/ 127 h 221"/>
                    <a:gd name="T24" fmla="*/ 3 w 236"/>
                    <a:gd name="T25" fmla="*/ 114 h 221"/>
                    <a:gd name="T26" fmla="*/ 3 w 236"/>
                    <a:gd name="T27" fmla="*/ 79 h 221"/>
                    <a:gd name="T28" fmla="*/ 44 w 236"/>
                    <a:gd name="T29" fmla="*/ 60 h 221"/>
                    <a:gd name="T30" fmla="*/ 48 w 236"/>
                    <a:gd name="T31" fmla="*/ 41 h 221"/>
                    <a:gd name="T32" fmla="*/ 57 w 236"/>
                    <a:gd name="T33" fmla="*/ 43 h 221"/>
                    <a:gd name="T34" fmla="*/ 77 w 236"/>
                    <a:gd name="T35" fmla="*/ 22 h 221"/>
                    <a:gd name="T36" fmla="*/ 98 w 236"/>
                    <a:gd name="T37" fmla="*/ 25 h 221"/>
                    <a:gd name="T38" fmla="*/ 113 w 236"/>
                    <a:gd name="T39" fmla="*/ 10 h 221"/>
                    <a:gd name="T40" fmla="*/ 125 w 236"/>
                    <a:gd name="T41" fmla="*/ 8 h 221"/>
                    <a:gd name="T42" fmla="*/ 145 w 236"/>
                    <a:gd name="T43" fmla="*/ 34 h 221"/>
                    <a:gd name="T44" fmla="*/ 163 w 236"/>
                    <a:gd name="T45" fmla="*/ 43 h 221"/>
                    <a:gd name="T46" fmla="*/ 165 w 236"/>
                    <a:gd name="T47" fmla="*/ 16 h 221"/>
                    <a:gd name="T48" fmla="*/ 172 w 236"/>
                    <a:gd name="T49" fmla="*/ 0 h 221"/>
                    <a:gd name="T50" fmla="*/ 185 w 236"/>
                    <a:gd name="T51" fmla="*/ 22 h 221"/>
                    <a:gd name="T52" fmla="*/ 196 w 236"/>
                    <a:gd name="T53" fmla="*/ 60 h 221"/>
                    <a:gd name="T54" fmla="*/ 219 w 236"/>
                    <a:gd name="T55" fmla="*/ 83 h 221"/>
                    <a:gd name="T56" fmla="*/ 232 w 236"/>
                    <a:gd name="T57" fmla="*/ 101 h 221"/>
                    <a:gd name="T58" fmla="*/ 235 w 236"/>
                    <a:gd name="T59" fmla="*/ 133 h 221"/>
                    <a:gd name="T60" fmla="*/ 221 w 236"/>
                    <a:gd name="T61" fmla="*/ 169 h 221"/>
                    <a:gd name="T62" fmla="*/ 217 w 236"/>
                    <a:gd name="T63" fmla="*/ 202 h 221"/>
                    <a:gd name="T64" fmla="*/ 196 w 236"/>
                    <a:gd name="T65" fmla="*/ 215 h 2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6" h="221">
                      <a:moveTo>
                        <a:pt x="196" y="215"/>
                      </a:moveTo>
                      <a:lnTo>
                        <a:pt x="190" y="216"/>
                      </a:lnTo>
                      <a:lnTo>
                        <a:pt x="185" y="220"/>
                      </a:lnTo>
                      <a:lnTo>
                        <a:pt x="179" y="212"/>
                      </a:lnTo>
                      <a:lnTo>
                        <a:pt x="158" y="202"/>
                      </a:lnTo>
                      <a:lnTo>
                        <a:pt x="154" y="187"/>
                      </a:lnTo>
                      <a:lnTo>
                        <a:pt x="147" y="182"/>
                      </a:lnTo>
                      <a:lnTo>
                        <a:pt x="130" y="182"/>
                      </a:lnTo>
                      <a:lnTo>
                        <a:pt x="130" y="170"/>
                      </a:lnTo>
                      <a:lnTo>
                        <a:pt x="124" y="167"/>
                      </a:lnTo>
                      <a:lnTo>
                        <a:pt x="123" y="157"/>
                      </a:lnTo>
                      <a:lnTo>
                        <a:pt x="110" y="155"/>
                      </a:lnTo>
                      <a:lnTo>
                        <a:pt x="98" y="152"/>
                      </a:lnTo>
                      <a:lnTo>
                        <a:pt x="87" y="155"/>
                      </a:lnTo>
                      <a:lnTo>
                        <a:pt x="87" y="157"/>
                      </a:lnTo>
                      <a:lnTo>
                        <a:pt x="62" y="165"/>
                      </a:lnTo>
                      <a:lnTo>
                        <a:pt x="62" y="169"/>
                      </a:lnTo>
                      <a:lnTo>
                        <a:pt x="40" y="169"/>
                      </a:lnTo>
                      <a:lnTo>
                        <a:pt x="28" y="176"/>
                      </a:lnTo>
                      <a:lnTo>
                        <a:pt x="15" y="169"/>
                      </a:lnTo>
                      <a:lnTo>
                        <a:pt x="14" y="167"/>
                      </a:lnTo>
                      <a:lnTo>
                        <a:pt x="14" y="152"/>
                      </a:lnTo>
                      <a:lnTo>
                        <a:pt x="10" y="139"/>
                      </a:lnTo>
                      <a:lnTo>
                        <a:pt x="5" y="127"/>
                      </a:lnTo>
                      <a:lnTo>
                        <a:pt x="8" y="118"/>
                      </a:lnTo>
                      <a:lnTo>
                        <a:pt x="3" y="114"/>
                      </a:lnTo>
                      <a:lnTo>
                        <a:pt x="0" y="93"/>
                      </a:lnTo>
                      <a:lnTo>
                        <a:pt x="3" y="79"/>
                      </a:lnTo>
                      <a:lnTo>
                        <a:pt x="16" y="68"/>
                      </a:lnTo>
                      <a:lnTo>
                        <a:pt x="44" y="60"/>
                      </a:lnTo>
                      <a:lnTo>
                        <a:pt x="51" y="51"/>
                      </a:lnTo>
                      <a:lnTo>
                        <a:pt x="48" y="41"/>
                      </a:lnTo>
                      <a:lnTo>
                        <a:pt x="55" y="38"/>
                      </a:lnTo>
                      <a:lnTo>
                        <a:pt x="57" y="43"/>
                      </a:lnTo>
                      <a:lnTo>
                        <a:pt x="60" y="35"/>
                      </a:lnTo>
                      <a:lnTo>
                        <a:pt x="77" y="22"/>
                      </a:lnTo>
                      <a:lnTo>
                        <a:pt x="87" y="28"/>
                      </a:lnTo>
                      <a:lnTo>
                        <a:pt x="98" y="25"/>
                      </a:lnTo>
                      <a:lnTo>
                        <a:pt x="102" y="13"/>
                      </a:lnTo>
                      <a:lnTo>
                        <a:pt x="113" y="10"/>
                      </a:lnTo>
                      <a:lnTo>
                        <a:pt x="110" y="2"/>
                      </a:lnTo>
                      <a:lnTo>
                        <a:pt x="125" y="8"/>
                      </a:lnTo>
                      <a:lnTo>
                        <a:pt x="138" y="5"/>
                      </a:lnTo>
                      <a:lnTo>
                        <a:pt x="145" y="34"/>
                      </a:lnTo>
                      <a:lnTo>
                        <a:pt x="154" y="43"/>
                      </a:lnTo>
                      <a:lnTo>
                        <a:pt x="163" y="43"/>
                      </a:lnTo>
                      <a:lnTo>
                        <a:pt x="167" y="25"/>
                      </a:lnTo>
                      <a:lnTo>
                        <a:pt x="165" y="16"/>
                      </a:lnTo>
                      <a:lnTo>
                        <a:pt x="167" y="2"/>
                      </a:lnTo>
                      <a:lnTo>
                        <a:pt x="172" y="0"/>
                      </a:lnTo>
                      <a:lnTo>
                        <a:pt x="179" y="18"/>
                      </a:lnTo>
                      <a:lnTo>
                        <a:pt x="185" y="22"/>
                      </a:lnTo>
                      <a:lnTo>
                        <a:pt x="189" y="38"/>
                      </a:lnTo>
                      <a:lnTo>
                        <a:pt x="196" y="60"/>
                      </a:lnTo>
                      <a:lnTo>
                        <a:pt x="206" y="66"/>
                      </a:lnTo>
                      <a:lnTo>
                        <a:pt x="219" y="83"/>
                      </a:lnTo>
                      <a:lnTo>
                        <a:pt x="221" y="91"/>
                      </a:lnTo>
                      <a:lnTo>
                        <a:pt x="232" y="101"/>
                      </a:lnTo>
                      <a:lnTo>
                        <a:pt x="235" y="119"/>
                      </a:lnTo>
                      <a:lnTo>
                        <a:pt x="235" y="133"/>
                      </a:lnTo>
                      <a:lnTo>
                        <a:pt x="232" y="155"/>
                      </a:lnTo>
                      <a:lnTo>
                        <a:pt x="221" y="169"/>
                      </a:lnTo>
                      <a:lnTo>
                        <a:pt x="217" y="187"/>
                      </a:lnTo>
                      <a:lnTo>
                        <a:pt x="217" y="202"/>
                      </a:lnTo>
                      <a:lnTo>
                        <a:pt x="206" y="205"/>
                      </a:lnTo>
                      <a:lnTo>
                        <a:pt x="196" y="21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27"/>
                <p:cNvSpPr>
                  <a:spLocks/>
                </p:cNvSpPr>
                <p:nvPr/>
              </p:nvSpPr>
              <p:spPr bwMode="grayWhite">
                <a:xfrm>
                  <a:off x="3286" y="1488"/>
                  <a:ext cx="18" cy="27"/>
                </a:xfrm>
                <a:custGeom>
                  <a:avLst/>
                  <a:gdLst>
                    <a:gd name="T0" fmla="*/ 9 w 18"/>
                    <a:gd name="T1" fmla="*/ 23 h 27"/>
                    <a:gd name="T2" fmla="*/ 3 w 18"/>
                    <a:gd name="T3" fmla="*/ 19 h 27"/>
                    <a:gd name="T4" fmla="*/ 3 w 18"/>
                    <a:gd name="T5" fmla="*/ 15 h 27"/>
                    <a:gd name="T6" fmla="*/ 3 w 18"/>
                    <a:gd name="T7" fmla="*/ 11 h 27"/>
                    <a:gd name="T8" fmla="*/ 2 w 18"/>
                    <a:gd name="T9" fmla="*/ 7 h 27"/>
                    <a:gd name="T10" fmla="*/ 0 w 18"/>
                    <a:gd name="T11" fmla="*/ 0 h 27"/>
                    <a:gd name="T12" fmla="*/ 3 w 18"/>
                    <a:gd name="T13" fmla="*/ 0 h 27"/>
                    <a:gd name="T14" fmla="*/ 9 w 18"/>
                    <a:gd name="T15" fmla="*/ 4 h 27"/>
                    <a:gd name="T16" fmla="*/ 12 w 18"/>
                    <a:gd name="T17" fmla="*/ 3 h 27"/>
                    <a:gd name="T18" fmla="*/ 13 w 18"/>
                    <a:gd name="T19" fmla="*/ 3 h 27"/>
                    <a:gd name="T20" fmla="*/ 17 w 18"/>
                    <a:gd name="T21" fmla="*/ 0 h 27"/>
                    <a:gd name="T22" fmla="*/ 17 w 18"/>
                    <a:gd name="T23" fmla="*/ 11 h 27"/>
                    <a:gd name="T24" fmla="*/ 15 w 18"/>
                    <a:gd name="T25" fmla="*/ 15 h 27"/>
                    <a:gd name="T26" fmla="*/ 13 w 18"/>
                    <a:gd name="T27" fmla="*/ 19 h 27"/>
                    <a:gd name="T28" fmla="*/ 13 w 18"/>
                    <a:gd name="T29" fmla="*/ 22 h 27"/>
                    <a:gd name="T30" fmla="*/ 12 w 18"/>
                    <a:gd name="T31" fmla="*/ 23 h 27"/>
                    <a:gd name="T32" fmla="*/ 12 w 18"/>
                    <a:gd name="T33" fmla="*/ 26 h 27"/>
                    <a:gd name="T34" fmla="*/ 9 w 18"/>
                    <a:gd name="T35" fmla="*/ 23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 h="27">
                      <a:moveTo>
                        <a:pt x="9" y="23"/>
                      </a:moveTo>
                      <a:lnTo>
                        <a:pt x="3" y="19"/>
                      </a:lnTo>
                      <a:lnTo>
                        <a:pt x="3" y="15"/>
                      </a:lnTo>
                      <a:lnTo>
                        <a:pt x="3" y="11"/>
                      </a:lnTo>
                      <a:lnTo>
                        <a:pt x="2" y="7"/>
                      </a:lnTo>
                      <a:lnTo>
                        <a:pt x="0" y="0"/>
                      </a:lnTo>
                      <a:lnTo>
                        <a:pt x="3" y="0"/>
                      </a:lnTo>
                      <a:lnTo>
                        <a:pt x="9" y="4"/>
                      </a:lnTo>
                      <a:lnTo>
                        <a:pt x="12" y="3"/>
                      </a:lnTo>
                      <a:lnTo>
                        <a:pt x="13" y="3"/>
                      </a:lnTo>
                      <a:lnTo>
                        <a:pt x="17" y="0"/>
                      </a:lnTo>
                      <a:lnTo>
                        <a:pt x="17" y="11"/>
                      </a:lnTo>
                      <a:lnTo>
                        <a:pt x="15" y="15"/>
                      </a:lnTo>
                      <a:lnTo>
                        <a:pt x="13" y="19"/>
                      </a:lnTo>
                      <a:lnTo>
                        <a:pt x="13" y="22"/>
                      </a:lnTo>
                      <a:lnTo>
                        <a:pt x="12" y="23"/>
                      </a:lnTo>
                      <a:lnTo>
                        <a:pt x="12" y="26"/>
                      </a:lnTo>
                      <a:lnTo>
                        <a:pt x="9" y="23"/>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Freeform 28"/>
                <p:cNvSpPr>
                  <a:spLocks/>
                </p:cNvSpPr>
                <p:nvPr/>
              </p:nvSpPr>
              <p:spPr bwMode="grayWhite">
                <a:xfrm>
                  <a:off x="2463" y="1235"/>
                  <a:ext cx="26" cy="106"/>
                </a:xfrm>
                <a:custGeom>
                  <a:avLst/>
                  <a:gdLst>
                    <a:gd name="T0" fmla="*/ 3 w 26"/>
                    <a:gd name="T1" fmla="*/ 37 h 106"/>
                    <a:gd name="T2" fmla="*/ 13 w 26"/>
                    <a:gd name="T3" fmla="*/ 28 h 106"/>
                    <a:gd name="T4" fmla="*/ 20 w 26"/>
                    <a:gd name="T5" fmla="*/ 0 h 106"/>
                    <a:gd name="T6" fmla="*/ 25 w 26"/>
                    <a:gd name="T7" fmla="*/ 42 h 106"/>
                    <a:gd name="T8" fmla="*/ 17 w 26"/>
                    <a:gd name="T9" fmla="*/ 94 h 106"/>
                    <a:gd name="T10" fmla="*/ 0 w 26"/>
                    <a:gd name="T11" fmla="*/ 105 h 106"/>
                    <a:gd name="T12" fmla="*/ 0 w 26"/>
                    <a:gd name="T13" fmla="*/ 80 h 106"/>
                    <a:gd name="T14" fmla="*/ 5 w 26"/>
                    <a:gd name="T15" fmla="*/ 64 h 106"/>
                    <a:gd name="T16" fmla="*/ 3 w 26"/>
                    <a:gd name="T17" fmla="*/ 37 h 10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 h="106">
                      <a:moveTo>
                        <a:pt x="3" y="37"/>
                      </a:moveTo>
                      <a:lnTo>
                        <a:pt x="13" y="28"/>
                      </a:lnTo>
                      <a:lnTo>
                        <a:pt x="20" y="0"/>
                      </a:lnTo>
                      <a:lnTo>
                        <a:pt x="25" y="42"/>
                      </a:lnTo>
                      <a:lnTo>
                        <a:pt x="17" y="94"/>
                      </a:lnTo>
                      <a:lnTo>
                        <a:pt x="0" y="105"/>
                      </a:lnTo>
                      <a:lnTo>
                        <a:pt x="0" y="80"/>
                      </a:lnTo>
                      <a:lnTo>
                        <a:pt x="5" y="64"/>
                      </a:lnTo>
                      <a:lnTo>
                        <a:pt x="3" y="37"/>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
        <p:nvSpPr>
          <p:cNvPr id="34" name="Rectangle 37"/>
          <p:cNvSpPr>
            <a:spLocks noChangeArrowheads="1"/>
          </p:cNvSpPr>
          <p:nvPr userDrawn="1"/>
        </p:nvSpPr>
        <p:spPr bwMode="auto">
          <a:xfrm>
            <a:off x="1676400" y="6438900"/>
            <a:ext cx="55816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altLang="en-US" sz="1000">
                <a:latin typeface="Arial" pitchFamily="34" charset="0"/>
              </a:rPr>
              <a:t>Liang, Introduction to Java Programming, Tenth Edition, (c) 2015 Pearson Education, Inc. All rights reserved. </a:t>
            </a:r>
          </a:p>
        </p:txBody>
      </p:sp>
      <p:sp>
        <p:nvSpPr>
          <p:cNvPr id="3104" name="Rectangle 32"/>
          <p:cNvSpPr>
            <a:spLocks noGrp="1" noChangeArrowheads="1"/>
          </p:cNvSpPr>
          <p:nvPr>
            <p:ph type="ctrTitle" sz="quarter"/>
          </p:nvPr>
        </p:nvSpPr>
        <p:spPr>
          <a:xfrm>
            <a:off x="685800" y="3429000"/>
            <a:ext cx="7772400" cy="1143000"/>
          </a:xfrm>
        </p:spPr>
        <p:txBody>
          <a:bodyPr/>
          <a:lstStyle>
            <a:lvl1pPr>
              <a:defRPr/>
            </a:lvl1pPr>
          </a:lstStyle>
          <a:p>
            <a:pPr lvl="0"/>
            <a:r>
              <a:rPr lang="en-US" noProof="0"/>
              <a:t>Click to edit Master title style</a:t>
            </a:r>
          </a:p>
        </p:txBody>
      </p:sp>
      <p:sp>
        <p:nvSpPr>
          <p:cNvPr id="3105" name="Rectangle 33"/>
          <p:cNvSpPr>
            <a:spLocks noGrp="1" noChangeArrowheads="1"/>
          </p:cNvSpPr>
          <p:nvPr>
            <p:ph type="subTitle" sz="quarter" idx="1"/>
          </p:nvPr>
        </p:nvSpPr>
        <p:spPr>
          <a:xfrm>
            <a:off x="1371600" y="4648200"/>
            <a:ext cx="6400800" cy="1752600"/>
          </a:xfrm>
        </p:spPr>
        <p:txBody>
          <a:bodyPr anchor="ctr"/>
          <a:lstStyle>
            <a:lvl1pPr marL="0" indent="0" algn="ctr">
              <a:buFont typeface="Monotype Sorts" pitchFamily="2" charset="2"/>
              <a:buNone/>
              <a:defRPr/>
            </a:lvl1pPr>
          </a:lstStyle>
          <a:p>
            <a:pPr lvl="0"/>
            <a:r>
              <a:rPr lang="en-US" noProof="0"/>
              <a:t>Click to edit Master subtitle style</a:t>
            </a:r>
          </a:p>
        </p:txBody>
      </p:sp>
      <p:sp>
        <p:nvSpPr>
          <p:cNvPr id="35" name="Rectangle 34"/>
          <p:cNvSpPr>
            <a:spLocks noGrp="1" noChangeArrowheads="1"/>
          </p:cNvSpPr>
          <p:nvPr>
            <p:ph type="dt" sz="quarter" idx="10"/>
          </p:nvPr>
        </p:nvSpPr>
        <p:spPr/>
        <p:txBody>
          <a:bodyPr/>
          <a:lstStyle>
            <a:lvl1pPr>
              <a:defRPr/>
            </a:lvl1pPr>
          </a:lstStyle>
          <a:p>
            <a:pPr>
              <a:defRPr/>
            </a:pPr>
            <a:endParaRPr lang="en-US"/>
          </a:p>
        </p:txBody>
      </p:sp>
      <p:sp>
        <p:nvSpPr>
          <p:cNvPr id="36" name="Rectangle 36"/>
          <p:cNvSpPr>
            <a:spLocks noGrp="1" noChangeArrowheads="1"/>
          </p:cNvSpPr>
          <p:nvPr>
            <p:ph type="sldNum" sz="quarter" idx="11"/>
          </p:nvPr>
        </p:nvSpPr>
        <p:spPr>
          <a:xfrm>
            <a:off x="6553200" y="6400800"/>
            <a:ext cx="1905000" cy="457200"/>
          </a:xfrm>
        </p:spPr>
        <p:txBody>
          <a:bodyPr/>
          <a:lstStyle>
            <a:lvl1pPr>
              <a:defRPr/>
            </a:lvl1pPr>
          </a:lstStyle>
          <a:p>
            <a:pPr>
              <a:defRPr/>
            </a:pPr>
            <a:fld id="{F9275D87-F7B1-4FB9-8D47-596B87BE3F39}" type="slidenum">
              <a:rPr lang="en-US"/>
              <a:pPr>
                <a:defRPr/>
              </a:pPr>
              <a:t>‹#›</a:t>
            </a:fld>
            <a:endParaRPr lang="en-US"/>
          </a:p>
        </p:txBody>
      </p:sp>
    </p:spTree>
    <p:extLst>
      <p:ext uri="{BB962C8B-B14F-4D97-AF65-F5344CB8AC3E}">
        <p14:creationId xmlns:p14="http://schemas.microsoft.com/office/powerpoint/2010/main" val="3477634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4"/>
          <p:cNvSpPr>
            <a:spLocks noGrp="1" noChangeArrowheads="1"/>
          </p:cNvSpPr>
          <p:nvPr>
            <p:ph type="sldNum" sz="quarter" idx="11"/>
          </p:nvPr>
        </p:nvSpPr>
        <p:spPr>
          <a:ln/>
        </p:spPr>
        <p:txBody>
          <a:bodyPr/>
          <a:lstStyle>
            <a:lvl1pPr>
              <a:defRPr/>
            </a:lvl1pPr>
          </a:lstStyle>
          <a:p>
            <a:pPr>
              <a:defRPr/>
            </a:pPr>
            <a:fld id="{8D354ACA-D7F7-4722-8570-AC59DEDBC172}" type="slidenum">
              <a:rPr lang="en-US"/>
              <a:pPr>
                <a:defRPr/>
              </a:pPr>
              <a:t>‹#›</a:t>
            </a:fld>
            <a:endParaRPr lang="en-US"/>
          </a:p>
        </p:txBody>
      </p:sp>
    </p:spTree>
    <p:extLst>
      <p:ext uri="{BB962C8B-B14F-4D97-AF65-F5344CB8AC3E}">
        <p14:creationId xmlns:p14="http://schemas.microsoft.com/office/powerpoint/2010/main" val="1680556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8575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8575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4"/>
          <p:cNvSpPr>
            <a:spLocks noGrp="1" noChangeArrowheads="1"/>
          </p:cNvSpPr>
          <p:nvPr>
            <p:ph type="sldNum" sz="quarter" idx="11"/>
          </p:nvPr>
        </p:nvSpPr>
        <p:spPr>
          <a:ln/>
        </p:spPr>
        <p:txBody>
          <a:bodyPr/>
          <a:lstStyle>
            <a:lvl1pPr>
              <a:defRPr/>
            </a:lvl1pPr>
          </a:lstStyle>
          <a:p>
            <a:pPr>
              <a:defRPr/>
            </a:pPr>
            <a:fld id="{B8358746-F499-4EBD-B48D-37373D5494A6}" type="slidenum">
              <a:rPr lang="en-US"/>
              <a:pPr>
                <a:defRPr/>
              </a:pPr>
              <a:t>‹#›</a:t>
            </a:fld>
            <a:endParaRPr lang="en-US"/>
          </a:p>
        </p:txBody>
      </p:sp>
    </p:spTree>
    <p:extLst>
      <p:ext uri="{BB962C8B-B14F-4D97-AF65-F5344CB8AC3E}">
        <p14:creationId xmlns:p14="http://schemas.microsoft.com/office/powerpoint/2010/main" val="2030678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6573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573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4"/>
          <p:cNvSpPr>
            <a:spLocks noGrp="1" noChangeArrowheads="1"/>
          </p:cNvSpPr>
          <p:nvPr>
            <p:ph type="sldNum" sz="quarter" idx="11"/>
          </p:nvPr>
        </p:nvSpPr>
        <p:spPr>
          <a:ln/>
        </p:spPr>
        <p:txBody>
          <a:bodyPr/>
          <a:lstStyle>
            <a:lvl1pPr>
              <a:defRPr/>
            </a:lvl1pPr>
          </a:lstStyle>
          <a:p>
            <a:pPr>
              <a:defRPr/>
            </a:pPr>
            <a:fld id="{53858337-9C64-492E-B15B-AEE53A6ABE2C}" type="slidenum">
              <a:rPr lang="en-US"/>
              <a:pPr>
                <a:defRPr/>
              </a:pPr>
              <a:t>‹#›</a:t>
            </a:fld>
            <a:endParaRPr lang="en-US"/>
          </a:p>
        </p:txBody>
      </p:sp>
    </p:spTree>
    <p:extLst>
      <p:ext uri="{BB962C8B-B14F-4D97-AF65-F5344CB8AC3E}">
        <p14:creationId xmlns:p14="http://schemas.microsoft.com/office/powerpoint/2010/main" val="2795427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28575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65735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5735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379095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79095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2"/>
          <p:cNvSpPr>
            <a:spLocks noGrp="1" noChangeArrowheads="1"/>
          </p:cNvSpPr>
          <p:nvPr>
            <p:ph type="dt" sz="half" idx="10"/>
          </p:nvPr>
        </p:nvSpPr>
        <p:spPr>
          <a:ln/>
        </p:spPr>
        <p:txBody>
          <a:bodyPr/>
          <a:lstStyle>
            <a:lvl1pPr>
              <a:defRPr/>
            </a:lvl1pPr>
          </a:lstStyle>
          <a:p>
            <a:pPr>
              <a:defRPr/>
            </a:pPr>
            <a:endParaRPr lang="en-US"/>
          </a:p>
        </p:txBody>
      </p:sp>
      <p:sp>
        <p:nvSpPr>
          <p:cNvPr id="8" name="Rectangle 34"/>
          <p:cNvSpPr>
            <a:spLocks noGrp="1" noChangeArrowheads="1"/>
          </p:cNvSpPr>
          <p:nvPr>
            <p:ph type="sldNum" sz="quarter" idx="11"/>
          </p:nvPr>
        </p:nvSpPr>
        <p:spPr>
          <a:ln/>
        </p:spPr>
        <p:txBody>
          <a:bodyPr/>
          <a:lstStyle>
            <a:lvl1pPr>
              <a:defRPr/>
            </a:lvl1pPr>
          </a:lstStyle>
          <a:p>
            <a:pPr>
              <a:defRPr/>
            </a:pPr>
            <a:fld id="{068619B9-9CE5-4C1A-AE80-20307C279BB5}" type="slidenum">
              <a:rPr lang="en-US"/>
              <a:pPr>
                <a:defRPr/>
              </a:pPr>
              <a:t>‹#›</a:t>
            </a:fld>
            <a:endParaRPr lang="en-US"/>
          </a:p>
        </p:txBody>
      </p:sp>
    </p:spTree>
    <p:extLst>
      <p:ext uri="{BB962C8B-B14F-4D97-AF65-F5344CB8AC3E}">
        <p14:creationId xmlns:p14="http://schemas.microsoft.com/office/powerpoint/2010/main" val="2959821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4"/>
          <p:cNvSpPr>
            <a:spLocks noGrp="1" noChangeArrowheads="1"/>
          </p:cNvSpPr>
          <p:nvPr>
            <p:ph type="sldNum" sz="quarter" idx="11"/>
          </p:nvPr>
        </p:nvSpPr>
        <p:spPr>
          <a:ln/>
        </p:spPr>
        <p:txBody>
          <a:bodyPr/>
          <a:lstStyle>
            <a:lvl1pPr>
              <a:defRPr/>
            </a:lvl1pPr>
          </a:lstStyle>
          <a:p>
            <a:pPr>
              <a:defRPr/>
            </a:pPr>
            <a:fld id="{FF2B0BF3-A5B2-44C4-BD50-B530A5CF8357}" type="slidenum">
              <a:rPr lang="en-US"/>
              <a:pPr>
                <a:defRPr/>
              </a:pPr>
              <a:t>‹#›</a:t>
            </a:fld>
            <a:endParaRPr lang="en-US"/>
          </a:p>
        </p:txBody>
      </p:sp>
    </p:spTree>
    <p:extLst>
      <p:ext uri="{BB962C8B-B14F-4D97-AF65-F5344CB8AC3E}">
        <p14:creationId xmlns:p14="http://schemas.microsoft.com/office/powerpoint/2010/main" val="3791082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2"/>
          <p:cNvSpPr>
            <a:spLocks noGrp="1" noChangeArrowheads="1"/>
          </p:cNvSpPr>
          <p:nvPr>
            <p:ph type="dt" sz="half" idx="10"/>
          </p:nvPr>
        </p:nvSpPr>
        <p:spPr>
          <a:ln/>
        </p:spPr>
        <p:txBody>
          <a:bodyPr/>
          <a:lstStyle>
            <a:lvl1pPr>
              <a:defRPr/>
            </a:lvl1pPr>
          </a:lstStyle>
          <a:p>
            <a:pPr>
              <a:defRPr/>
            </a:pPr>
            <a:endParaRPr lang="en-US"/>
          </a:p>
        </p:txBody>
      </p:sp>
      <p:sp>
        <p:nvSpPr>
          <p:cNvPr id="5" name="Rectangle 34"/>
          <p:cNvSpPr>
            <a:spLocks noGrp="1" noChangeArrowheads="1"/>
          </p:cNvSpPr>
          <p:nvPr>
            <p:ph type="sldNum" sz="quarter" idx="11"/>
          </p:nvPr>
        </p:nvSpPr>
        <p:spPr>
          <a:ln/>
        </p:spPr>
        <p:txBody>
          <a:bodyPr/>
          <a:lstStyle>
            <a:lvl1pPr>
              <a:defRPr/>
            </a:lvl1pPr>
          </a:lstStyle>
          <a:p>
            <a:pPr>
              <a:defRPr/>
            </a:pPr>
            <a:fld id="{A5C6E2C5-4A01-4E13-BC9F-F6A2AD6C456C}" type="slidenum">
              <a:rPr lang="en-US"/>
              <a:pPr>
                <a:defRPr/>
              </a:pPr>
              <a:t>‹#›</a:t>
            </a:fld>
            <a:endParaRPr lang="en-US"/>
          </a:p>
        </p:txBody>
      </p:sp>
    </p:spTree>
    <p:extLst>
      <p:ext uri="{BB962C8B-B14F-4D97-AF65-F5344CB8AC3E}">
        <p14:creationId xmlns:p14="http://schemas.microsoft.com/office/powerpoint/2010/main" val="294336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573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5735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4"/>
          <p:cNvSpPr>
            <a:spLocks noGrp="1" noChangeArrowheads="1"/>
          </p:cNvSpPr>
          <p:nvPr>
            <p:ph type="sldNum" sz="quarter" idx="11"/>
          </p:nvPr>
        </p:nvSpPr>
        <p:spPr>
          <a:ln/>
        </p:spPr>
        <p:txBody>
          <a:bodyPr/>
          <a:lstStyle>
            <a:lvl1pPr>
              <a:defRPr/>
            </a:lvl1pPr>
          </a:lstStyle>
          <a:p>
            <a:pPr>
              <a:defRPr/>
            </a:pPr>
            <a:fld id="{A3A39258-EFFD-426D-9BBB-B8797FDB27CF}" type="slidenum">
              <a:rPr lang="en-US"/>
              <a:pPr>
                <a:defRPr/>
              </a:pPr>
              <a:t>‹#›</a:t>
            </a:fld>
            <a:endParaRPr lang="en-US"/>
          </a:p>
        </p:txBody>
      </p:sp>
    </p:spTree>
    <p:extLst>
      <p:ext uri="{BB962C8B-B14F-4D97-AF65-F5344CB8AC3E}">
        <p14:creationId xmlns:p14="http://schemas.microsoft.com/office/powerpoint/2010/main" val="694071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2"/>
          <p:cNvSpPr>
            <a:spLocks noGrp="1" noChangeArrowheads="1"/>
          </p:cNvSpPr>
          <p:nvPr>
            <p:ph type="dt" sz="half" idx="10"/>
          </p:nvPr>
        </p:nvSpPr>
        <p:spPr>
          <a:ln/>
        </p:spPr>
        <p:txBody>
          <a:bodyPr/>
          <a:lstStyle>
            <a:lvl1pPr>
              <a:defRPr/>
            </a:lvl1pPr>
          </a:lstStyle>
          <a:p>
            <a:pPr>
              <a:defRPr/>
            </a:pPr>
            <a:endParaRPr lang="en-US"/>
          </a:p>
        </p:txBody>
      </p:sp>
      <p:sp>
        <p:nvSpPr>
          <p:cNvPr id="8" name="Rectangle 34"/>
          <p:cNvSpPr>
            <a:spLocks noGrp="1" noChangeArrowheads="1"/>
          </p:cNvSpPr>
          <p:nvPr>
            <p:ph type="sldNum" sz="quarter" idx="11"/>
          </p:nvPr>
        </p:nvSpPr>
        <p:spPr>
          <a:ln/>
        </p:spPr>
        <p:txBody>
          <a:bodyPr/>
          <a:lstStyle>
            <a:lvl1pPr>
              <a:defRPr/>
            </a:lvl1pPr>
          </a:lstStyle>
          <a:p>
            <a:pPr>
              <a:defRPr/>
            </a:pPr>
            <a:fld id="{231F2C37-6B95-424E-81DF-7185BC89A203}" type="slidenum">
              <a:rPr lang="en-US"/>
              <a:pPr>
                <a:defRPr/>
              </a:pPr>
              <a:t>‹#›</a:t>
            </a:fld>
            <a:endParaRPr lang="en-US"/>
          </a:p>
        </p:txBody>
      </p:sp>
    </p:spTree>
    <p:extLst>
      <p:ext uri="{BB962C8B-B14F-4D97-AF65-F5344CB8AC3E}">
        <p14:creationId xmlns:p14="http://schemas.microsoft.com/office/powerpoint/2010/main" val="3074132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2"/>
          <p:cNvSpPr>
            <a:spLocks noGrp="1" noChangeArrowheads="1"/>
          </p:cNvSpPr>
          <p:nvPr>
            <p:ph type="dt" sz="half" idx="10"/>
          </p:nvPr>
        </p:nvSpPr>
        <p:spPr>
          <a:ln/>
        </p:spPr>
        <p:txBody>
          <a:bodyPr/>
          <a:lstStyle>
            <a:lvl1pPr>
              <a:defRPr/>
            </a:lvl1pPr>
          </a:lstStyle>
          <a:p>
            <a:pPr>
              <a:defRPr/>
            </a:pPr>
            <a:endParaRPr lang="en-US"/>
          </a:p>
        </p:txBody>
      </p:sp>
      <p:sp>
        <p:nvSpPr>
          <p:cNvPr id="4" name="Rectangle 34"/>
          <p:cNvSpPr>
            <a:spLocks noGrp="1" noChangeArrowheads="1"/>
          </p:cNvSpPr>
          <p:nvPr>
            <p:ph type="sldNum" sz="quarter" idx="11"/>
          </p:nvPr>
        </p:nvSpPr>
        <p:spPr>
          <a:ln/>
        </p:spPr>
        <p:txBody>
          <a:bodyPr/>
          <a:lstStyle>
            <a:lvl1pPr>
              <a:defRPr/>
            </a:lvl1pPr>
          </a:lstStyle>
          <a:p>
            <a:pPr>
              <a:defRPr/>
            </a:pPr>
            <a:fld id="{4BE757B8-885E-4FD6-B9FE-D566E57D6118}" type="slidenum">
              <a:rPr lang="en-US"/>
              <a:pPr>
                <a:defRPr/>
              </a:pPr>
              <a:t>‹#›</a:t>
            </a:fld>
            <a:endParaRPr lang="en-US"/>
          </a:p>
        </p:txBody>
      </p:sp>
    </p:spTree>
    <p:extLst>
      <p:ext uri="{BB962C8B-B14F-4D97-AF65-F5344CB8AC3E}">
        <p14:creationId xmlns:p14="http://schemas.microsoft.com/office/powerpoint/2010/main" val="2321126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2"/>
          <p:cNvSpPr>
            <a:spLocks noGrp="1" noChangeArrowheads="1"/>
          </p:cNvSpPr>
          <p:nvPr>
            <p:ph type="dt" sz="half" idx="10"/>
          </p:nvPr>
        </p:nvSpPr>
        <p:spPr>
          <a:ln/>
        </p:spPr>
        <p:txBody>
          <a:bodyPr/>
          <a:lstStyle>
            <a:lvl1pPr>
              <a:defRPr/>
            </a:lvl1pPr>
          </a:lstStyle>
          <a:p>
            <a:pPr>
              <a:defRPr/>
            </a:pPr>
            <a:endParaRPr lang="en-US"/>
          </a:p>
        </p:txBody>
      </p:sp>
      <p:sp>
        <p:nvSpPr>
          <p:cNvPr id="3" name="Rectangle 34"/>
          <p:cNvSpPr>
            <a:spLocks noGrp="1" noChangeArrowheads="1"/>
          </p:cNvSpPr>
          <p:nvPr>
            <p:ph type="sldNum" sz="quarter" idx="11"/>
          </p:nvPr>
        </p:nvSpPr>
        <p:spPr>
          <a:ln/>
        </p:spPr>
        <p:txBody>
          <a:bodyPr/>
          <a:lstStyle>
            <a:lvl1pPr>
              <a:defRPr/>
            </a:lvl1pPr>
          </a:lstStyle>
          <a:p>
            <a:pPr>
              <a:defRPr/>
            </a:pPr>
            <a:fld id="{15E82A72-96F6-41A3-B20E-0697B81F6079}" type="slidenum">
              <a:rPr lang="en-US"/>
              <a:pPr>
                <a:defRPr/>
              </a:pPr>
              <a:t>‹#›</a:t>
            </a:fld>
            <a:endParaRPr lang="en-US"/>
          </a:p>
        </p:txBody>
      </p:sp>
    </p:spTree>
    <p:extLst>
      <p:ext uri="{BB962C8B-B14F-4D97-AF65-F5344CB8AC3E}">
        <p14:creationId xmlns:p14="http://schemas.microsoft.com/office/powerpoint/2010/main" val="2252955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4"/>
          <p:cNvSpPr>
            <a:spLocks noGrp="1" noChangeArrowheads="1"/>
          </p:cNvSpPr>
          <p:nvPr>
            <p:ph type="sldNum" sz="quarter" idx="11"/>
          </p:nvPr>
        </p:nvSpPr>
        <p:spPr>
          <a:ln/>
        </p:spPr>
        <p:txBody>
          <a:bodyPr/>
          <a:lstStyle>
            <a:lvl1pPr>
              <a:defRPr/>
            </a:lvl1pPr>
          </a:lstStyle>
          <a:p>
            <a:pPr>
              <a:defRPr/>
            </a:pPr>
            <a:fld id="{A7E90EFC-974E-490C-82FF-ED54CAB635AC}" type="slidenum">
              <a:rPr lang="en-US"/>
              <a:pPr>
                <a:defRPr/>
              </a:pPr>
              <a:t>‹#›</a:t>
            </a:fld>
            <a:endParaRPr lang="en-US"/>
          </a:p>
        </p:txBody>
      </p:sp>
    </p:spTree>
    <p:extLst>
      <p:ext uri="{BB962C8B-B14F-4D97-AF65-F5344CB8AC3E}">
        <p14:creationId xmlns:p14="http://schemas.microsoft.com/office/powerpoint/2010/main" val="2073053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2"/>
          <p:cNvSpPr>
            <a:spLocks noGrp="1" noChangeArrowheads="1"/>
          </p:cNvSpPr>
          <p:nvPr>
            <p:ph type="dt" sz="half" idx="10"/>
          </p:nvPr>
        </p:nvSpPr>
        <p:spPr>
          <a:ln/>
        </p:spPr>
        <p:txBody>
          <a:bodyPr/>
          <a:lstStyle>
            <a:lvl1pPr>
              <a:defRPr/>
            </a:lvl1pPr>
          </a:lstStyle>
          <a:p>
            <a:pPr>
              <a:defRPr/>
            </a:pPr>
            <a:endParaRPr lang="en-US"/>
          </a:p>
        </p:txBody>
      </p:sp>
      <p:sp>
        <p:nvSpPr>
          <p:cNvPr id="6" name="Rectangle 34"/>
          <p:cNvSpPr>
            <a:spLocks noGrp="1" noChangeArrowheads="1"/>
          </p:cNvSpPr>
          <p:nvPr>
            <p:ph type="sldNum" sz="quarter" idx="11"/>
          </p:nvPr>
        </p:nvSpPr>
        <p:spPr>
          <a:ln/>
        </p:spPr>
        <p:txBody>
          <a:bodyPr/>
          <a:lstStyle>
            <a:lvl1pPr>
              <a:defRPr/>
            </a:lvl1pPr>
          </a:lstStyle>
          <a:p>
            <a:pPr>
              <a:defRPr/>
            </a:pPr>
            <a:fld id="{FE6E9CCC-1D14-446D-814E-18CD69C1F6BE}" type="slidenum">
              <a:rPr lang="en-US"/>
              <a:pPr>
                <a:defRPr/>
              </a:pPr>
              <a:t>‹#›</a:t>
            </a:fld>
            <a:endParaRPr lang="en-US"/>
          </a:p>
        </p:txBody>
      </p:sp>
    </p:spTree>
    <p:extLst>
      <p:ext uri="{BB962C8B-B14F-4D97-AF65-F5344CB8AC3E}">
        <p14:creationId xmlns:p14="http://schemas.microsoft.com/office/powerpoint/2010/main" val="1059186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29"/>
          <p:cNvGrpSpPr>
            <a:grpSpLocks/>
          </p:cNvGrpSpPr>
          <p:nvPr/>
        </p:nvGrpSpPr>
        <p:grpSpPr bwMode="auto">
          <a:xfrm>
            <a:off x="0" y="4367213"/>
            <a:ext cx="9131300" cy="2478087"/>
            <a:chOff x="0" y="2751"/>
            <a:chExt cx="5752" cy="1561"/>
          </a:xfrm>
        </p:grpSpPr>
        <p:sp>
          <p:nvSpPr>
            <p:cNvPr id="1032" name="Rectangle 2"/>
            <p:cNvSpPr>
              <a:spLocks noChangeArrowheads="1"/>
            </p:cNvSpPr>
            <p:nvPr/>
          </p:nvSpPr>
          <p:spPr bwMode="hidden">
            <a:xfrm>
              <a:off x="0" y="4080"/>
              <a:ext cx="5752" cy="232"/>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grpSp>
          <p:nvGrpSpPr>
            <p:cNvPr id="1033" name="Group 28"/>
            <p:cNvGrpSpPr>
              <a:grpSpLocks/>
            </p:cNvGrpSpPr>
            <p:nvPr/>
          </p:nvGrpSpPr>
          <p:grpSpPr bwMode="auto">
            <a:xfrm>
              <a:off x="4458" y="2751"/>
              <a:ext cx="1190" cy="1426"/>
              <a:chOff x="4458" y="2751"/>
              <a:chExt cx="1190" cy="1426"/>
            </a:xfrm>
          </p:grpSpPr>
          <p:sp>
            <p:nvSpPr>
              <p:cNvPr id="1034" name="Freeform 3"/>
              <p:cNvSpPr>
                <a:spLocks/>
              </p:cNvSpPr>
              <p:nvPr/>
            </p:nvSpPr>
            <p:spPr bwMode="ltGray">
              <a:xfrm>
                <a:off x="4614" y="2790"/>
                <a:ext cx="1034" cy="1273"/>
              </a:xfrm>
              <a:custGeom>
                <a:avLst/>
                <a:gdLst>
                  <a:gd name="T0" fmla="*/ 646 w 1034"/>
                  <a:gd name="T1" fmla="*/ 23 h 1273"/>
                  <a:gd name="T2" fmla="*/ 765 w 1034"/>
                  <a:gd name="T3" fmla="*/ 92 h 1273"/>
                  <a:gd name="T4" fmla="*/ 866 w 1034"/>
                  <a:gd name="T5" fmla="*/ 184 h 1273"/>
                  <a:gd name="T6" fmla="*/ 944 w 1034"/>
                  <a:gd name="T7" fmla="*/ 294 h 1273"/>
                  <a:gd name="T8" fmla="*/ 1000 w 1034"/>
                  <a:gd name="T9" fmla="*/ 417 h 1273"/>
                  <a:gd name="T10" fmla="*/ 1030 w 1034"/>
                  <a:gd name="T11" fmla="*/ 550 h 1273"/>
                  <a:gd name="T12" fmla="*/ 1030 w 1034"/>
                  <a:gd name="T13" fmla="*/ 688 h 1273"/>
                  <a:gd name="T14" fmla="*/ 1000 w 1034"/>
                  <a:gd name="T15" fmla="*/ 821 h 1273"/>
                  <a:gd name="T16" fmla="*/ 944 w 1034"/>
                  <a:gd name="T17" fmla="*/ 944 h 1273"/>
                  <a:gd name="T18" fmla="*/ 866 w 1034"/>
                  <a:gd name="T19" fmla="*/ 1055 h 1273"/>
                  <a:gd name="T20" fmla="*/ 765 w 1034"/>
                  <a:gd name="T21" fmla="*/ 1148 h 1273"/>
                  <a:gd name="T22" fmla="*/ 646 w 1034"/>
                  <a:gd name="T23" fmla="*/ 1215 h 1273"/>
                  <a:gd name="T24" fmla="*/ 517 w 1034"/>
                  <a:gd name="T25" fmla="*/ 1257 h 1273"/>
                  <a:gd name="T26" fmla="*/ 382 w 1034"/>
                  <a:gd name="T27" fmla="*/ 1272 h 1273"/>
                  <a:gd name="T28" fmla="*/ 246 w 1034"/>
                  <a:gd name="T29" fmla="*/ 1257 h 1273"/>
                  <a:gd name="T30" fmla="*/ 118 w 1034"/>
                  <a:gd name="T31" fmla="*/ 1215 h 1273"/>
                  <a:gd name="T32" fmla="*/ 0 w 1034"/>
                  <a:gd name="T33" fmla="*/ 1148 h 1273"/>
                  <a:gd name="T34" fmla="*/ 89 w 1034"/>
                  <a:gd name="T35" fmla="*/ 1129 h 1273"/>
                  <a:gd name="T36" fmla="*/ 201 w 1034"/>
                  <a:gd name="T37" fmla="*/ 1179 h 1273"/>
                  <a:gd name="T38" fmla="*/ 320 w 1034"/>
                  <a:gd name="T39" fmla="*/ 1204 h 1273"/>
                  <a:gd name="T40" fmla="*/ 443 w 1034"/>
                  <a:gd name="T41" fmla="*/ 1204 h 1273"/>
                  <a:gd name="T42" fmla="*/ 563 w 1034"/>
                  <a:gd name="T43" fmla="*/ 1179 h 1273"/>
                  <a:gd name="T44" fmla="*/ 675 w 1034"/>
                  <a:gd name="T45" fmla="*/ 1129 h 1273"/>
                  <a:gd name="T46" fmla="*/ 775 w 1034"/>
                  <a:gd name="T47" fmla="*/ 1057 h 1273"/>
                  <a:gd name="T48" fmla="*/ 857 w 1034"/>
                  <a:gd name="T49" fmla="*/ 965 h 1273"/>
                  <a:gd name="T50" fmla="*/ 919 w 1034"/>
                  <a:gd name="T51" fmla="*/ 858 h 1273"/>
                  <a:gd name="T52" fmla="*/ 956 w 1034"/>
                  <a:gd name="T53" fmla="*/ 742 h 1273"/>
                  <a:gd name="T54" fmla="*/ 969 w 1034"/>
                  <a:gd name="T55" fmla="*/ 619 h 1273"/>
                  <a:gd name="T56" fmla="*/ 956 w 1034"/>
                  <a:gd name="T57" fmla="*/ 496 h 1273"/>
                  <a:gd name="T58" fmla="*/ 919 w 1034"/>
                  <a:gd name="T59" fmla="*/ 381 h 1273"/>
                  <a:gd name="T60" fmla="*/ 857 w 1034"/>
                  <a:gd name="T61" fmla="*/ 273 h 1273"/>
                  <a:gd name="T62" fmla="*/ 775 w 1034"/>
                  <a:gd name="T63" fmla="*/ 182 h 1273"/>
                  <a:gd name="T64" fmla="*/ 675 w 1034"/>
                  <a:gd name="T65" fmla="*/ 110 h 1273"/>
                  <a:gd name="T66" fmla="*/ 563 w 1034"/>
                  <a:gd name="T67" fmla="*/ 61 h 1273"/>
                  <a:gd name="T68" fmla="*/ 582 w 1034"/>
                  <a:gd name="T69" fmla="*/ 0 h 12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34" h="1273">
                    <a:moveTo>
                      <a:pt x="582" y="0"/>
                    </a:moveTo>
                    <a:lnTo>
                      <a:pt x="646" y="23"/>
                    </a:lnTo>
                    <a:lnTo>
                      <a:pt x="707" y="56"/>
                    </a:lnTo>
                    <a:lnTo>
                      <a:pt x="765" y="92"/>
                    </a:lnTo>
                    <a:lnTo>
                      <a:pt x="818" y="134"/>
                    </a:lnTo>
                    <a:lnTo>
                      <a:pt x="866" y="184"/>
                    </a:lnTo>
                    <a:lnTo>
                      <a:pt x="908" y="237"/>
                    </a:lnTo>
                    <a:lnTo>
                      <a:pt x="944" y="294"/>
                    </a:lnTo>
                    <a:lnTo>
                      <a:pt x="977" y="353"/>
                    </a:lnTo>
                    <a:lnTo>
                      <a:pt x="1000" y="417"/>
                    </a:lnTo>
                    <a:lnTo>
                      <a:pt x="1018" y="483"/>
                    </a:lnTo>
                    <a:lnTo>
                      <a:pt x="1030" y="550"/>
                    </a:lnTo>
                    <a:lnTo>
                      <a:pt x="1033" y="619"/>
                    </a:lnTo>
                    <a:lnTo>
                      <a:pt x="1030" y="688"/>
                    </a:lnTo>
                    <a:lnTo>
                      <a:pt x="1018" y="756"/>
                    </a:lnTo>
                    <a:lnTo>
                      <a:pt x="1000" y="821"/>
                    </a:lnTo>
                    <a:lnTo>
                      <a:pt x="977" y="884"/>
                    </a:lnTo>
                    <a:lnTo>
                      <a:pt x="944" y="944"/>
                    </a:lnTo>
                    <a:lnTo>
                      <a:pt x="908" y="1003"/>
                    </a:lnTo>
                    <a:lnTo>
                      <a:pt x="866" y="1055"/>
                    </a:lnTo>
                    <a:lnTo>
                      <a:pt x="818" y="1105"/>
                    </a:lnTo>
                    <a:lnTo>
                      <a:pt x="765" y="1148"/>
                    </a:lnTo>
                    <a:lnTo>
                      <a:pt x="707" y="1183"/>
                    </a:lnTo>
                    <a:lnTo>
                      <a:pt x="646" y="1215"/>
                    </a:lnTo>
                    <a:lnTo>
                      <a:pt x="582" y="1239"/>
                    </a:lnTo>
                    <a:lnTo>
                      <a:pt x="517" y="1257"/>
                    </a:lnTo>
                    <a:lnTo>
                      <a:pt x="450" y="1269"/>
                    </a:lnTo>
                    <a:lnTo>
                      <a:pt x="382" y="1272"/>
                    </a:lnTo>
                    <a:lnTo>
                      <a:pt x="313" y="1269"/>
                    </a:lnTo>
                    <a:lnTo>
                      <a:pt x="246" y="1257"/>
                    </a:lnTo>
                    <a:lnTo>
                      <a:pt x="180" y="1239"/>
                    </a:lnTo>
                    <a:lnTo>
                      <a:pt x="118" y="1215"/>
                    </a:lnTo>
                    <a:lnTo>
                      <a:pt x="57" y="1183"/>
                    </a:lnTo>
                    <a:lnTo>
                      <a:pt x="0" y="1148"/>
                    </a:lnTo>
                    <a:lnTo>
                      <a:pt x="36" y="1095"/>
                    </a:lnTo>
                    <a:lnTo>
                      <a:pt x="89" y="1129"/>
                    </a:lnTo>
                    <a:lnTo>
                      <a:pt x="144" y="1156"/>
                    </a:lnTo>
                    <a:lnTo>
                      <a:pt x="201" y="1179"/>
                    </a:lnTo>
                    <a:lnTo>
                      <a:pt x="261" y="1195"/>
                    </a:lnTo>
                    <a:lnTo>
                      <a:pt x="320" y="1204"/>
                    </a:lnTo>
                    <a:lnTo>
                      <a:pt x="382" y="1208"/>
                    </a:lnTo>
                    <a:lnTo>
                      <a:pt x="443" y="1204"/>
                    </a:lnTo>
                    <a:lnTo>
                      <a:pt x="504" y="1195"/>
                    </a:lnTo>
                    <a:lnTo>
                      <a:pt x="563" y="1179"/>
                    </a:lnTo>
                    <a:lnTo>
                      <a:pt x="621" y="1156"/>
                    </a:lnTo>
                    <a:lnTo>
                      <a:pt x="675" y="1129"/>
                    </a:lnTo>
                    <a:lnTo>
                      <a:pt x="727" y="1095"/>
                    </a:lnTo>
                    <a:lnTo>
                      <a:pt x="775" y="1057"/>
                    </a:lnTo>
                    <a:lnTo>
                      <a:pt x="818" y="1013"/>
                    </a:lnTo>
                    <a:lnTo>
                      <a:pt x="857" y="965"/>
                    </a:lnTo>
                    <a:lnTo>
                      <a:pt x="890" y="913"/>
                    </a:lnTo>
                    <a:lnTo>
                      <a:pt x="919" y="858"/>
                    </a:lnTo>
                    <a:lnTo>
                      <a:pt x="941" y="802"/>
                    </a:lnTo>
                    <a:lnTo>
                      <a:pt x="956" y="742"/>
                    </a:lnTo>
                    <a:lnTo>
                      <a:pt x="965" y="680"/>
                    </a:lnTo>
                    <a:lnTo>
                      <a:pt x="969" y="619"/>
                    </a:lnTo>
                    <a:lnTo>
                      <a:pt x="965" y="557"/>
                    </a:lnTo>
                    <a:lnTo>
                      <a:pt x="956" y="496"/>
                    </a:lnTo>
                    <a:lnTo>
                      <a:pt x="941" y="437"/>
                    </a:lnTo>
                    <a:lnTo>
                      <a:pt x="919" y="381"/>
                    </a:lnTo>
                    <a:lnTo>
                      <a:pt x="890" y="325"/>
                    </a:lnTo>
                    <a:lnTo>
                      <a:pt x="857" y="273"/>
                    </a:lnTo>
                    <a:lnTo>
                      <a:pt x="818" y="225"/>
                    </a:lnTo>
                    <a:lnTo>
                      <a:pt x="775" y="182"/>
                    </a:lnTo>
                    <a:lnTo>
                      <a:pt x="727" y="144"/>
                    </a:lnTo>
                    <a:lnTo>
                      <a:pt x="675" y="110"/>
                    </a:lnTo>
                    <a:lnTo>
                      <a:pt x="621" y="81"/>
                    </a:lnTo>
                    <a:lnTo>
                      <a:pt x="563" y="61"/>
                    </a:lnTo>
                    <a:lnTo>
                      <a:pt x="565" y="56"/>
                    </a:lnTo>
                    <a:lnTo>
                      <a:pt x="582" y="0"/>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Line 4"/>
              <p:cNvSpPr>
                <a:spLocks noChangeShapeType="1"/>
              </p:cNvSpPr>
              <p:nvPr/>
            </p:nvSpPr>
            <p:spPr bwMode="ltGray">
              <a:xfrm flipV="1">
                <a:off x="4639" y="3863"/>
                <a:ext cx="103" cy="186"/>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Line 5"/>
              <p:cNvSpPr>
                <a:spLocks noChangeShapeType="1"/>
              </p:cNvSpPr>
              <p:nvPr/>
            </p:nvSpPr>
            <p:spPr bwMode="ltGray">
              <a:xfrm flipV="1">
                <a:off x="5210" y="2874"/>
                <a:ext cx="36" cy="71"/>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Line 6"/>
              <p:cNvSpPr>
                <a:spLocks noChangeShapeType="1"/>
              </p:cNvSpPr>
              <p:nvPr/>
            </p:nvSpPr>
            <p:spPr bwMode="ltGray">
              <a:xfrm flipV="1">
                <a:off x="5270" y="2751"/>
                <a:ext cx="36" cy="71"/>
              </a:xfrm>
              <a:prstGeom prst="line">
                <a:avLst/>
              </a:prstGeom>
              <a:noFill/>
              <a:ln w="25400">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Freeform 7"/>
              <p:cNvSpPr>
                <a:spLocks/>
              </p:cNvSpPr>
              <p:nvPr/>
            </p:nvSpPr>
            <p:spPr bwMode="ltGray">
              <a:xfrm>
                <a:off x="4753" y="4067"/>
                <a:ext cx="604" cy="110"/>
              </a:xfrm>
              <a:custGeom>
                <a:avLst/>
                <a:gdLst>
                  <a:gd name="T0" fmla="*/ 2 w 604"/>
                  <a:gd name="T1" fmla="*/ 70 h 110"/>
                  <a:gd name="T2" fmla="*/ 14 w 604"/>
                  <a:gd name="T3" fmla="*/ 57 h 110"/>
                  <a:gd name="T4" fmla="*/ 31 w 604"/>
                  <a:gd name="T5" fmla="*/ 46 h 110"/>
                  <a:gd name="T6" fmla="*/ 63 w 604"/>
                  <a:gd name="T7" fmla="*/ 30 h 110"/>
                  <a:gd name="T8" fmla="*/ 100 w 604"/>
                  <a:gd name="T9" fmla="*/ 21 h 110"/>
                  <a:gd name="T10" fmla="*/ 134 w 604"/>
                  <a:gd name="T11" fmla="*/ 13 h 110"/>
                  <a:gd name="T12" fmla="*/ 181 w 604"/>
                  <a:gd name="T13" fmla="*/ 6 h 110"/>
                  <a:gd name="T14" fmla="*/ 225 w 604"/>
                  <a:gd name="T15" fmla="*/ 2 h 110"/>
                  <a:gd name="T16" fmla="*/ 277 w 604"/>
                  <a:gd name="T17" fmla="*/ 0 h 110"/>
                  <a:gd name="T18" fmla="*/ 340 w 604"/>
                  <a:gd name="T19" fmla="*/ 0 h 110"/>
                  <a:gd name="T20" fmla="*/ 407 w 604"/>
                  <a:gd name="T21" fmla="*/ 4 h 110"/>
                  <a:gd name="T22" fmla="*/ 453 w 604"/>
                  <a:gd name="T23" fmla="*/ 10 h 110"/>
                  <a:gd name="T24" fmla="*/ 502 w 604"/>
                  <a:gd name="T25" fmla="*/ 19 h 110"/>
                  <a:gd name="T26" fmla="*/ 549 w 604"/>
                  <a:gd name="T27" fmla="*/ 33 h 110"/>
                  <a:gd name="T28" fmla="*/ 573 w 604"/>
                  <a:gd name="T29" fmla="*/ 47 h 110"/>
                  <a:gd name="T30" fmla="*/ 588 w 604"/>
                  <a:gd name="T31" fmla="*/ 58 h 110"/>
                  <a:gd name="T32" fmla="*/ 603 w 604"/>
                  <a:gd name="T33" fmla="*/ 77 h 110"/>
                  <a:gd name="T34" fmla="*/ 578 w 604"/>
                  <a:gd name="T35" fmla="*/ 87 h 110"/>
                  <a:gd name="T36" fmla="*/ 536 w 604"/>
                  <a:gd name="T37" fmla="*/ 95 h 110"/>
                  <a:gd name="T38" fmla="*/ 485 w 604"/>
                  <a:gd name="T39" fmla="*/ 101 h 110"/>
                  <a:gd name="T40" fmla="*/ 436 w 604"/>
                  <a:gd name="T41" fmla="*/ 106 h 110"/>
                  <a:gd name="T42" fmla="*/ 377 w 604"/>
                  <a:gd name="T43" fmla="*/ 108 h 110"/>
                  <a:gd name="T44" fmla="*/ 313 w 604"/>
                  <a:gd name="T45" fmla="*/ 109 h 110"/>
                  <a:gd name="T46" fmla="*/ 252 w 604"/>
                  <a:gd name="T47" fmla="*/ 109 h 110"/>
                  <a:gd name="T48" fmla="*/ 188 w 604"/>
                  <a:gd name="T49" fmla="*/ 108 h 110"/>
                  <a:gd name="T50" fmla="*/ 117 w 604"/>
                  <a:gd name="T51" fmla="*/ 102 h 110"/>
                  <a:gd name="T52" fmla="*/ 61 w 604"/>
                  <a:gd name="T53" fmla="*/ 96 h 110"/>
                  <a:gd name="T54" fmla="*/ 14 w 604"/>
                  <a:gd name="T55" fmla="*/ 86 h 110"/>
                  <a:gd name="T56" fmla="*/ 0 w 604"/>
                  <a:gd name="T57" fmla="*/ 78 h 110"/>
                  <a:gd name="T58" fmla="*/ 2 w 604"/>
                  <a:gd name="T59" fmla="*/ 7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4" h="110">
                    <a:moveTo>
                      <a:pt x="2" y="70"/>
                    </a:moveTo>
                    <a:lnTo>
                      <a:pt x="14" y="57"/>
                    </a:lnTo>
                    <a:lnTo>
                      <a:pt x="31" y="46"/>
                    </a:lnTo>
                    <a:lnTo>
                      <a:pt x="63" y="30"/>
                    </a:lnTo>
                    <a:lnTo>
                      <a:pt x="100" y="21"/>
                    </a:lnTo>
                    <a:lnTo>
                      <a:pt x="134" y="13"/>
                    </a:lnTo>
                    <a:lnTo>
                      <a:pt x="181" y="6"/>
                    </a:lnTo>
                    <a:lnTo>
                      <a:pt x="225" y="2"/>
                    </a:lnTo>
                    <a:lnTo>
                      <a:pt x="277" y="0"/>
                    </a:lnTo>
                    <a:lnTo>
                      <a:pt x="340" y="0"/>
                    </a:lnTo>
                    <a:lnTo>
                      <a:pt x="407" y="4"/>
                    </a:lnTo>
                    <a:lnTo>
                      <a:pt x="453" y="10"/>
                    </a:lnTo>
                    <a:lnTo>
                      <a:pt x="502" y="19"/>
                    </a:lnTo>
                    <a:lnTo>
                      <a:pt x="549" y="33"/>
                    </a:lnTo>
                    <a:lnTo>
                      <a:pt x="573" y="47"/>
                    </a:lnTo>
                    <a:lnTo>
                      <a:pt x="588" y="58"/>
                    </a:lnTo>
                    <a:lnTo>
                      <a:pt x="603" y="77"/>
                    </a:lnTo>
                    <a:lnTo>
                      <a:pt x="578" y="87"/>
                    </a:lnTo>
                    <a:lnTo>
                      <a:pt x="536" y="95"/>
                    </a:lnTo>
                    <a:lnTo>
                      <a:pt x="485" y="101"/>
                    </a:lnTo>
                    <a:lnTo>
                      <a:pt x="436" y="106"/>
                    </a:lnTo>
                    <a:lnTo>
                      <a:pt x="377" y="108"/>
                    </a:lnTo>
                    <a:lnTo>
                      <a:pt x="313" y="109"/>
                    </a:lnTo>
                    <a:lnTo>
                      <a:pt x="252" y="109"/>
                    </a:lnTo>
                    <a:lnTo>
                      <a:pt x="188" y="108"/>
                    </a:lnTo>
                    <a:lnTo>
                      <a:pt x="117" y="102"/>
                    </a:lnTo>
                    <a:lnTo>
                      <a:pt x="61" y="96"/>
                    </a:lnTo>
                    <a:lnTo>
                      <a:pt x="14" y="86"/>
                    </a:lnTo>
                    <a:lnTo>
                      <a:pt x="0" y="78"/>
                    </a:lnTo>
                    <a:lnTo>
                      <a:pt x="2" y="70"/>
                    </a:lnTo>
                  </a:path>
                </a:pathLst>
              </a:cu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9" name="Oval 8"/>
              <p:cNvSpPr>
                <a:spLocks noChangeArrowheads="1"/>
              </p:cNvSpPr>
              <p:nvPr/>
            </p:nvSpPr>
            <p:spPr bwMode="grayWhite">
              <a:xfrm>
                <a:off x="4458" y="2879"/>
                <a:ext cx="1074" cy="1073"/>
              </a:xfrm>
              <a:prstGeom prst="ellipse">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a:p>
            </p:txBody>
          </p:sp>
          <p:grpSp>
            <p:nvGrpSpPr>
              <p:cNvPr id="1040" name="Group 27"/>
              <p:cNvGrpSpPr>
                <a:grpSpLocks/>
              </p:cNvGrpSpPr>
              <p:nvPr/>
            </p:nvGrpSpPr>
            <p:grpSpPr bwMode="auto">
              <a:xfrm>
                <a:off x="4458" y="2991"/>
                <a:ext cx="999" cy="797"/>
                <a:chOff x="4458" y="2991"/>
                <a:chExt cx="999" cy="797"/>
              </a:xfrm>
            </p:grpSpPr>
            <p:sp>
              <p:nvSpPr>
                <p:cNvPr id="1041" name="Freeform 9"/>
                <p:cNvSpPr>
                  <a:spLocks/>
                </p:cNvSpPr>
                <p:nvPr/>
              </p:nvSpPr>
              <p:spPr bwMode="grayWhite">
                <a:xfrm>
                  <a:off x="4599" y="3283"/>
                  <a:ext cx="1" cy="17"/>
                </a:xfrm>
                <a:custGeom>
                  <a:avLst/>
                  <a:gdLst>
                    <a:gd name="T0" fmla="*/ 0 w 1"/>
                    <a:gd name="T1" fmla="*/ 0 h 17"/>
                    <a:gd name="T2" fmla="*/ 0 w 1"/>
                    <a:gd name="T3" fmla="*/ 16 h 17"/>
                    <a:gd name="T4" fmla="*/ 0 w 1"/>
                    <a:gd name="T5" fmla="*/ 16 h 17"/>
                    <a:gd name="T6" fmla="*/ 0 w 1"/>
                    <a:gd name="T7" fmla="*/ 6 h 17"/>
                    <a:gd name="T8" fmla="*/ 0 w 1"/>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17">
                      <a:moveTo>
                        <a:pt x="0" y="0"/>
                      </a:moveTo>
                      <a:lnTo>
                        <a:pt x="0" y="16"/>
                      </a:lnTo>
                      <a:lnTo>
                        <a:pt x="0" y="6"/>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2" name="Freeform 10"/>
                <p:cNvSpPr>
                  <a:spLocks/>
                </p:cNvSpPr>
                <p:nvPr/>
              </p:nvSpPr>
              <p:spPr bwMode="grayWhite">
                <a:xfrm>
                  <a:off x="4616" y="3305"/>
                  <a:ext cx="17" cy="17"/>
                </a:xfrm>
                <a:custGeom>
                  <a:avLst/>
                  <a:gdLst>
                    <a:gd name="T0" fmla="*/ 0 w 17"/>
                    <a:gd name="T1" fmla="*/ 0 h 17"/>
                    <a:gd name="T2" fmla="*/ 16 w 17"/>
                    <a:gd name="T3" fmla="*/ 0 h 17"/>
                    <a:gd name="T4" fmla="*/ 16 w 17"/>
                    <a:gd name="T5" fmla="*/ 16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16" y="16"/>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3" name="Freeform 11"/>
                <p:cNvSpPr>
                  <a:spLocks/>
                </p:cNvSpPr>
                <p:nvPr/>
              </p:nvSpPr>
              <p:spPr bwMode="grayWhite">
                <a:xfrm>
                  <a:off x="4674" y="3275"/>
                  <a:ext cx="37" cy="35"/>
                </a:xfrm>
                <a:custGeom>
                  <a:avLst/>
                  <a:gdLst>
                    <a:gd name="T0" fmla="*/ 36 w 37"/>
                    <a:gd name="T1" fmla="*/ 0 h 35"/>
                    <a:gd name="T2" fmla="*/ 22 w 37"/>
                    <a:gd name="T3" fmla="*/ 0 h 35"/>
                    <a:gd name="T4" fmla="*/ 14 w 37"/>
                    <a:gd name="T5" fmla="*/ 9 h 35"/>
                    <a:gd name="T6" fmla="*/ 9 w 37"/>
                    <a:gd name="T7" fmla="*/ 9 h 35"/>
                    <a:gd name="T8" fmla="*/ 5 w 37"/>
                    <a:gd name="T9" fmla="*/ 13 h 35"/>
                    <a:gd name="T10" fmla="*/ 0 w 37"/>
                    <a:gd name="T11" fmla="*/ 13 h 35"/>
                    <a:gd name="T12" fmla="*/ 0 w 37"/>
                    <a:gd name="T13" fmla="*/ 25 h 35"/>
                    <a:gd name="T14" fmla="*/ 8 w 37"/>
                    <a:gd name="T15" fmla="*/ 34 h 35"/>
                    <a:gd name="T16" fmla="*/ 29 w 37"/>
                    <a:gd name="T17" fmla="*/ 34 h 35"/>
                    <a:gd name="T18" fmla="*/ 36 w 37"/>
                    <a:gd name="T19" fmla="*/ 25 h 35"/>
                    <a:gd name="T20" fmla="*/ 36 w 37"/>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 h="35">
                      <a:moveTo>
                        <a:pt x="36" y="0"/>
                      </a:moveTo>
                      <a:lnTo>
                        <a:pt x="22" y="0"/>
                      </a:lnTo>
                      <a:lnTo>
                        <a:pt x="14" y="9"/>
                      </a:lnTo>
                      <a:lnTo>
                        <a:pt x="9" y="9"/>
                      </a:lnTo>
                      <a:lnTo>
                        <a:pt x="5" y="13"/>
                      </a:lnTo>
                      <a:lnTo>
                        <a:pt x="0" y="13"/>
                      </a:lnTo>
                      <a:lnTo>
                        <a:pt x="0" y="25"/>
                      </a:lnTo>
                      <a:lnTo>
                        <a:pt x="8" y="34"/>
                      </a:lnTo>
                      <a:lnTo>
                        <a:pt x="29" y="34"/>
                      </a:lnTo>
                      <a:lnTo>
                        <a:pt x="36" y="25"/>
                      </a:lnTo>
                      <a:lnTo>
                        <a:pt x="36"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 name="Freeform 12"/>
                <p:cNvSpPr>
                  <a:spLocks/>
                </p:cNvSpPr>
                <p:nvPr/>
              </p:nvSpPr>
              <p:spPr bwMode="grayWhite">
                <a:xfrm>
                  <a:off x="4458" y="3303"/>
                  <a:ext cx="324" cy="422"/>
                </a:xfrm>
                <a:custGeom>
                  <a:avLst/>
                  <a:gdLst>
                    <a:gd name="T0" fmla="*/ 76 w 324"/>
                    <a:gd name="T1" fmla="*/ 0 h 422"/>
                    <a:gd name="T2" fmla="*/ 71 w 324"/>
                    <a:gd name="T3" fmla="*/ 11 h 422"/>
                    <a:gd name="T4" fmla="*/ 45 w 324"/>
                    <a:gd name="T5" fmla="*/ 33 h 422"/>
                    <a:gd name="T6" fmla="*/ 40 w 324"/>
                    <a:gd name="T7" fmla="*/ 53 h 422"/>
                    <a:gd name="T8" fmla="*/ 21 w 324"/>
                    <a:gd name="T9" fmla="*/ 68 h 422"/>
                    <a:gd name="T10" fmla="*/ 8 w 324"/>
                    <a:gd name="T11" fmla="*/ 96 h 422"/>
                    <a:gd name="T12" fmla="*/ 8 w 324"/>
                    <a:gd name="T13" fmla="*/ 114 h 422"/>
                    <a:gd name="T14" fmla="*/ 0 w 324"/>
                    <a:gd name="T15" fmla="*/ 144 h 422"/>
                    <a:gd name="T16" fmla="*/ 11 w 324"/>
                    <a:gd name="T17" fmla="*/ 157 h 422"/>
                    <a:gd name="T18" fmla="*/ 40 w 324"/>
                    <a:gd name="T19" fmla="*/ 195 h 422"/>
                    <a:gd name="T20" fmla="*/ 48 w 324"/>
                    <a:gd name="T21" fmla="*/ 190 h 422"/>
                    <a:gd name="T22" fmla="*/ 99 w 324"/>
                    <a:gd name="T23" fmla="*/ 190 h 422"/>
                    <a:gd name="T24" fmla="*/ 123 w 324"/>
                    <a:gd name="T25" fmla="*/ 199 h 422"/>
                    <a:gd name="T26" fmla="*/ 121 w 324"/>
                    <a:gd name="T27" fmla="*/ 229 h 422"/>
                    <a:gd name="T28" fmla="*/ 138 w 324"/>
                    <a:gd name="T29" fmla="*/ 268 h 422"/>
                    <a:gd name="T30" fmla="*/ 137 w 324"/>
                    <a:gd name="T31" fmla="*/ 279 h 422"/>
                    <a:gd name="T32" fmla="*/ 144 w 324"/>
                    <a:gd name="T33" fmla="*/ 291 h 422"/>
                    <a:gd name="T34" fmla="*/ 133 w 324"/>
                    <a:gd name="T35" fmla="*/ 319 h 422"/>
                    <a:gd name="T36" fmla="*/ 146 w 324"/>
                    <a:gd name="T37" fmla="*/ 354 h 422"/>
                    <a:gd name="T38" fmla="*/ 153 w 324"/>
                    <a:gd name="T39" fmla="*/ 382 h 422"/>
                    <a:gd name="T40" fmla="*/ 162 w 324"/>
                    <a:gd name="T41" fmla="*/ 399 h 422"/>
                    <a:gd name="T42" fmla="*/ 171 w 324"/>
                    <a:gd name="T43" fmla="*/ 421 h 422"/>
                    <a:gd name="T44" fmla="*/ 188 w 324"/>
                    <a:gd name="T45" fmla="*/ 418 h 422"/>
                    <a:gd name="T46" fmla="*/ 216 w 324"/>
                    <a:gd name="T47" fmla="*/ 402 h 422"/>
                    <a:gd name="T48" fmla="*/ 229 w 324"/>
                    <a:gd name="T49" fmla="*/ 382 h 422"/>
                    <a:gd name="T50" fmla="*/ 228 w 324"/>
                    <a:gd name="T51" fmla="*/ 369 h 422"/>
                    <a:gd name="T52" fmla="*/ 245 w 324"/>
                    <a:gd name="T53" fmla="*/ 359 h 422"/>
                    <a:gd name="T54" fmla="*/ 242 w 324"/>
                    <a:gd name="T55" fmla="*/ 340 h 422"/>
                    <a:gd name="T56" fmla="*/ 267 w 324"/>
                    <a:gd name="T57" fmla="*/ 310 h 422"/>
                    <a:gd name="T58" fmla="*/ 271 w 324"/>
                    <a:gd name="T59" fmla="*/ 285 h 422"/>
                    <a:gd name="T60" fmla="*/ 264 w 324"/>
                    <a:gd name="T61" fmla="*/ 277 h 422"/>
                    <a:gd name="T62" fmla="*/ 267 w 324"/>
                    <a:gd name="T63" fmla="*/ 267 h 422"/>
                    <a:gd name="T64" fmla="*/ 261 w 324"/>
                    <a:gd name="T65" fmla="*/ 258 h 422"/>
                    <a:gd name="T66" fmla="*/ 280 w 324"/>
                    <a:gd name="T67" fmla="*/ 234 h 422"/>
                    <a:gd name="T68" fmla="*/ 280 w 324"/>
                    <a:gd name="T69" fmla="*/ 222 h 422"/>
                    <a:gd name="T70" fmla="*/ 306 w 324"/>
                    <a:gd name="T71" fmla="*/ 202 h 422"/>
                    <a:gd name="T72" fmla="*/ 323 w 324"/>
                    <a:gd name="T73" fmla="*/ 148 h 422"/>
                    <a:gd name="T74" fmla="*/ 299 w 324"/>
                    <a:gd name="T75" fmla="*/ 162 h 422"/>
                    <a:gd name="T76" fmla="*/ 278 w 324"/>
                    <a:gd name="T77" fmla="*/ 156 h 422"/>
                    <a:gd name="T78" fmla="*/ 281 w 324"/>
                    <a:gd name="T79" fmla="*/ 143 h 422"/>
                    <a:gd name="T80" fmla="*/ 260 w 324"/>
                    <a:gd name="T81" fmla="*/ 129 h 422"/>
                    <a:gd name="T82" fmla="*/ 250 w 324"/>
                    <a:gd name="T83" fmla="*/ 94 h 422"/>
                    <a:gd name="T84" fmla="*/ 230 w 324"/>
                    <a:gd name="T85" fmla="*/ 66 h 422"/>
                    <a:gd name="T86" fmla="*/ 230 w 324"/>
                    <a:gd name="T87" fmla="*/ 47 h 422"/>
                    <a:gd name="T88" fmla="*/ 219 w 324"/>
                    <a:gd name="T89" fmla="*/ 46 h 422"/>
                    <a:gd name="T90" fmla="*/ 212 w 324"/>
                    <a:gd name="T91" fmla="*/ 49 h 422"/>
                    <a:gd name="T92" fmla="*/ 182 w 324"/>
                    <a:gd name="T93" fmla="*/ 38 h 422"/>
                    <a:gd name="T94" fmla="*/ 174 w 324"/>
                    <a:gd name="T95" fmla="*/ 46 h 422"/>
                    <a:gd name="T96" fmla="*/ 167 w 324"/>
                    <a:gd name="T97" fmla="*/ 56 h 422"/>
                    <a:gd name="T98" fmla="*/ 151 w 324"/>
                    <a:gd name="T99" fmla="*/ 38 h 422"/>
                    <a:gd name="T100" fmla="*/ 135 w 324"/>
                    <a:gd name="T101" fmla="*/ 33 h 422"/>
                    <a:gd name="T102" fmla="*/ 134 w 324"/>
                    <a:gd name="T103" fmla="*/ 10 h 422"/>
                    <a:gd name="T104" fmla="*/ 111 w 324"/>
                    <a:gd name="T105" fmla="*/ 14 h 422"/>
                    <a:gd name="T106" fmla="*/ 96 w 324"/>
                    <a:gd name="T107" fmla="*/ 9 h 422"/>
                    <a:gd name="T108" fmla="*/ 76 w 324"/>
                    <a:gd name="T109" fmla="*/ 0 h 4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24" h="422">
                      <a:moveTo>
                        <a:pt x="76" y="0"/>
                      </a:moveTo>
                      <a:lnTo>
                        <a:pt x="71" y="11"/>
                      </a:lnTo>
                      <a:lnTo>
                        <a:pt x="45" y="33"/>
                      </a:lnTo>
                      <a:lnTo>
                        <a:pt x="40" y="53"/>
                      </a:lnTo>
                      <a:lnTo>
                        <a:pt x="21" y="68"/>
                      </a:lnTo>
                      <a:lnTo>
                        <a:pt x="8" y="96"/>
                      </a:lnTo>
                      <a:lnTo>
                        <a:pt x="8" y="114"/>
                      </a:lnTo>
                      <a:lnTo>
                        <a:pt x="0" y="144"/>
                      </a:lnTo>
                      <a:lnTo>
                        <a:pt x="11" y="157"/>
                      </a:lnTo>
                      <a:lnTo>
                        <a:pt x="40" y="195"/>
                      </a:lnTo>
                      <a:lnTo>
                        <a:pt x="48" y="190"/>
                      </a:lnTo>
                      <a:lnTo>
                        <a:pt x="99" y="190"/>
                      </a:lnTo>
                      <a:lnTo>
                        <a:pt x="123" y="199"/>
                      </a:lnTo>
                      <a:lnTo>
                        <a:pt x="121" y="229"/>
                      </a:lnTo>
                      <a:lnTo>
                        <a:pt x="138" y="268"/>
                      </a:lnTo>
                      <a:lnTo>
                        <a:pt x="137" y="279"/>
                      </a:lnTo>
                      <a:lnTo>
                        <a:pt x="144" y="291"/>
                      </a:lnTo>
                      <a:lnTo>
                        <a:pt x="133" y="319"/>
                      </a:lnTo>
                      <a:lnTo>
                        <a:pt x="146" y="354"/>
                      </a:lnTo>
                      <a:lnTo>
                        <a:pt x="153" y="382"/>
                      </a:lnTo>
                      <a:lnTo>
                        <a:pt x="162" y="399"/>
                      </a:lnTo>
                      <a:lnTo>
                        <a:pt x="171" y="421"/>
                      </a:lnTo>
                      <a:lnTo>
                        <a:pt x="188" y="418"/>
                      </a:lnTo>
                      <a:lnTo>
                        <a:pt x="216" y="402"/>
                      </a:lnTo>
                      <a:lnTo>
                        <a:pt x="229" y="382"/>
                      </a:lnTo>
                      <a:lnTo>
                        <a:pt x="228" y="369"/>
                      </a:lnTo>
                      <a:lnTo>
                        <a:pt x="245" y="359"/>
                      </a:lnTo>
                      <a:lnTo>
                        <a:pt x="242" y="340"/>
                      </a:lnTo>
                      <a:lnTo>
                        <a:pt x="267" y="310"/>
                      </a:lnTo>
                      <a:lnTo>
                        <a:pt x="271" y="285"/>
                      </a:lnTo>
                      <a:lnTo>
                        <a:pt x="264" y="277"/>
                      </a:lnTo>
                      <a:lnTo>
                        <a:pt x="267" y="267"/>
                      </a:lnTo>
                      <a:lnTo>
                        <a:pt x="261" y="258"/>
                      </a:lnTo>
                      <a:lnTo>
                        <a:pt x="280" y="234"/>
                      </a:lnTo>
                      <a:lnTo>
                        <a:pt x="280" y="222"/>
                      </a:lnTo>
                      <a:lnTo>
                        <a:pt x="306" y="202"/>
                      </a:lnTo>
                      <a:lnTo>
                        <a:pt x="323" y="148"/>
                      </a:lnTo>
                      <a:lnTo>
                        <a:pt x="299" y="162"/>
                      </a:lnTo>
                      <a:lnTo>
                        <a:pt x="278" y="156"/>
                      </a:lnTo>
                      <a:lnTo>
                        <a:pt x="281" y="143"/>
                      </a:lnTo>
                      <a:lnTo>
                        <a:pt x="260" y="129"/>
                      </a:lnTo>
                      <a:lnTo>
                        <a:pt x="250" y="94"/>
                      </a:lnTo>
                      <a:lnTo>
                        <a:pt x="230" y="66"/>
                      </a:lnTo>
                      <a:lnTo>
                        <a:pt x="230" y="47"/>
                      </a:lnTo>
                      <a:lnTo>
                        <a:pt x="219" y="46"/>
                      </a:lnTo>
                      <a:lnTo>
                        <a:pt x="212" y="49"/>
                      </a:lnTo>
                      <a:lnTo>
                        <a:pt x="182" y="38"/>
                      </a:lnTo>
                      <a:lnTo>
                        <a:pt x="174" y="46"/>
                      </a:lnTo>
                      <a:lnTo>
                        <a:pt x="167" y="56"/>
                      </a:lnTo>
                      <a:lnTo>
                        <a:pt x="151" y="38"/>
                      </a:lnTo>
                      <a:lnTo>
                        <a:pt x="135" y="33"/>
                      </a:lnTo>
                      <a:lnTo>
                        <a:pt x="134" y="10"/>
                      </a:lnTo>
                      <a:lnTo>
                        <a:pt x="111" y="14"/>
                      </a:lnTo>
                      <a:lnTo>
                        <a:pt x="96" y="9"/>
                      </a:lnTo>
                      <a:lnTo>
                        <a:pt x="76"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 name="Freeform 13"/>
                <p:cNvSpPr>
                  <a:spLocks/>
                </p:cNvSpPr>
                <p:nvPr/>
              </p:nvSpPr>
              <p:spPr bwMode="grayWhite">
                <a:xfrm>
                  <a:off x="5205" y="3408"/>
                  <a:ext cx="17" cy="21"/>
                </a:xfrm>
                <a:custGeom>
                  <a:avLst/>
                  <a:gdLst>
                    <a:gd name="T0" fmla="*/ 7 w 17"/>
                    <a:gd name="T1" fmla="*/ 0 h 21"/>
                    <a:gd name="T2" fmla="*/ 9 w 17"/>
                    <a:gd name="T3" fmla="*/ 5 h 21"/>
                    <a:gd name="T4" fmla="*/ 7 w 17"/>
                    <a:gd name="T5" fmla="*/ 10 h 21"/>
                    <a:gd name="T6" fmla="*/ 7 w 17"/>
                    <a:gd name="T7" fmla="*/ 14 h 21"/>
                    <a:gd name="T8" fmla="*/ 16 w 17"/>
                    <a:gd name="T9" fmla="*/ 17 h 21"/>
                    <a:gd name="T10" fmla="*/ 16 w 17"/>
                    <a:gd name="T11" fmla="*/ 20 h 21"/>
                    <a:gd name="T12" fmla="*/ 9 w 17"/>
                    <a:gd name="T13" fmla="*/ 17 h 21"/>
                    <a:gd name="T14" fmla="*/ 3 w 17"/>
                    <a:gd name="T15" fmla="*/ 20 h 21"/>
                    <a:gd name="T16" fmla="*/ 0 w 17"/>
                    <a:gd name="T17" fmla="*/ 17 h 21"/>
                    <a:gd name="T18" fmla="*/ 3 w 17"/>
                    <a:gd name="T19" fmla="*/ 14 h 21"/>
                    <a:gd name="T20" fmla="*/ 0 w 17"/>
                    <a:gd name="T21" fmla="*/ 10 h 21"/>
                    <a:gd name="T22" fmla="*/ 3 w 17"/>
                    <a:gd name="T23" fmla="*/ 2 h 21"/>
                    <a:gd name="T24" fmla="*/ 7 w 17"/>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 h="21">
                      <a:moveTo>
                        <a:pt x="7" y="0"/>
                      </a:moveTo>
                      <a:lnTo>
                        <a:pt x="9" y="5"/>
                      </a:lnTo>
                      <a:lnTo>
                        <a:pt x="7" y="10"/>
                      </a:lnTo>
                      <a:lnTo>
                        <a:pt x="7" y="14"/>
                      </a:lnTo>
                      <a:lnTo>
                        <a:pt x="16" y="17"/>
                      </a:lnTo>
                      <a:lnTo>
                        <a:pt x="16" y="20"/>
                      </a:lnTo>
                      <a:lnTo>
                        <a:pt x="9" y="17"/>
                      </a:lnTo>
                      <a:lnTo>
                        <a:pt x="3" y="20"/>
                      </a:lnTo>
                      <a:lnTo>
                        <a:pt x="0" y="17"/>
                      </a:lnTo>
                      <a:lnTo>
                        <a:pt x="3" y="14"/>
                      </a:lnTo>
                      <a:lnTo>
                        <a:pt x="0" y="10"/>
                      </a:lnTo>
                      <a:lnTo>
                        <a:pt x="3" y="2"/>
                      </a:lnTo>
                      <a:lnTo>
                        <a:pt x="7"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 name="Freeform 14"/>
                <p:cNvSpPr>
                  <a:spLocks/>
                </p:cNvSpPr>
                <p:nvPr/>
              </p:nvSpPr>
              <p:spPr bwMode="grayWhite">
                <a:xfrm>
                  <a:off x="5144" y="3496"/>
                  <a:ext cx="49" cy="70"/>
                </a:xfrm>
                <a:custGeom>
                  <a:avLst/>
                  <a:gdLst>
                    <a:gd name="T0" fmla="*/ 0 w 49"/>
                    <a:gd name="T1" fmla="*/ 34 h 70"/>
                    <a:gd name="T2" fmla="*/ 17 w 49"/>
                    <a:gd name="T3" fmla="*/ 34 h 70"/>
                    <a:gd name="T4" fmla="*/ 37 w 49"/>
                    <a:gd name="T5" fmla="*/ 0 h 70"/>
                    <a:gd name="T6" fmla="*/ 48 w 49"/>
                    <a:gd name="T7" fmla="*/ 20 h 70"/>
                    <a:gd name="T8" fmla="*/ 39 w 49"/>
                    <a:gd name="T9" fmla="*/ 69 h 70"/>
                    <a:gd name="T10" fmla="*/ 3 w 49"/>
                    <a:gd name="T11" fmla="*/ 57 h 70"/>
                    <a:gd name="T12" fmla="*/ 0 w 49"/>
                    <a:gd name="T13" fmla="*/ 34 h 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70">
                      <a:moveTo>
                        <a:pt x="0" y="34"/>
                      </a:moveTo>
                      <a:lnTo>
                        <a:pt x="17" y="34"/>
                      </a:lnTo>
                      <a:lnTo>
                        <a:pt x="37" y="0"/>
                      </a:lnTo>
                      <a:lnTo>
                        <a:pt x="48" y="20"/>
                      </a:lnTo>
                      <a:lnTo>
                        <a:pt x="39" y="69"/>
                      </a:lnTo>
                      <a:lnTo>
                        <a:pt x="3" y="57"/>
                      </a:lnTo>
                      <a:lnTo>
                        <a:pt x="0" y="3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7" name="Freeform 15"/>
                <p:cNvSpPr>
                  <a:spLocks/>
                </p:cNvSpPr>
                <p:nvPr/>
              </p:nvSpPr>
              <p:spPr bwMode="grayWhite">
                <a:xfrm>
                  <a:off x="5241" y="3523"/>
                  <a:ext cx="84" cy="67"/>
                </a:xfrm>
                <a:custGeom>
                  <a:avLst/>
                  <a:gdLst>
                    <a:gd name="T0" fmla="*/ 5 w 84"/>
                    <a:gd name="T1" fmla="*/ 15 h 67"/>
                    <a:gd name="T2" fmla="*/ 0 w 84"/>
                    <a:gd name="T3" fmla="*/ 0 h 67"/>
                    <a:gd name="T4" fmla="*/ 27 w 84"/>
                    <a:gd name="T5" fmla="*/ 6 h 67"/>
                    <a:gd name="T6" fmla="*/ 67 w 84"/>
                    <a:gd name="T7" fmla="*/ 22 h 67"/>
                    <a:gd name="T8" fmla="*/ 67 w 84"/>
                    <a:gd name="T9" fmla="*/ 34 h 67"/>
                    <a:gd name="T10" fmla="*/ 83 w 84"/>
                    <a:gd name="T11" fmla="*/ 66 h 67"/>
                    <a:gd name="T12" fmla="*/ 52 w 84"/>
                    <a:gd name="T13" fmla="*/ 36 h 67"/>
                    <a:gd name="T14" fmla="*/ 31 w 84"/>
                    <a:gd name="T15" fmla="*/ 38 h 67"/>
                    <a:gd name="T16" fmla="*/ 5 w 84"/>
                    <a:gd name="T17" fmla="*/ 15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4" h="67">
                      <a:moveTo>
                        <a:pt x="5" y="15"/>
                      </a:moveTo>
                      <a:lnTo>
                        <a:pt x="0" y="0"/>
                      </a:lnTo>
                      <a:lnTo>
                        <a:pt x="27" y="6"/>
                      </a:lnTo>
                      <a:lnTo>
                        <a:pt x="67" y="22"/>
                      </a:lnTo>
                      <a:lnTo>
                        <a:pt x="67" y="34"/>
                      </a:lnTo>
                      <a:lnTo>
                        <a:pt x="83" y="66"/>
                      </a:lnTo>
                      <a:lnTo>
                        <a:pt x="52" y="36"/>
                      </a:lnTo>
                      <a:lnTo>
                        <a:pt x="31" y="38"/>
                      </a:lnTo>
                      <a:lnTo>
                        <a:pt x="5" y="1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8" name="Freeform 16"/>
                <p:cNvSpPr>
                  <a:spLocks/>
                </p:cNvSpPr>
                <p:nvPr/>
              </p:nvSpPr>
              <p:spPr bwMode="grayWhite">
                <a:xfrm>
                  <a:off x="5400" y="3660"/>
                  <a:ext cx="57" cy="73"/>
                </a:xfrm>
                <a:custGeom>
                  <a:avLst/>
                  <a:gdLst>
                    <a:gd name="T0" fmla="*/ 34 w 57"/>
                    <a:gd name="T1" fmla="*/ 0 h 73"/>
                    <a:gd name="T2" fmla="*/ 56 w 57"/>
                    <a:gd name="T3" fmla="*/ 21 h 73"/>
                    <a:gd name="T4" fmla="*/ 11 w 57"/>
                    <a:gd name="T5" fmla="*/ 72 h 73"/>
                    <a:gd name="T6" fmla="*/ 0 w 57"/>
                    <a:gd name="T7" fmla="*/ 60 h 73"/>
                    <a:gd name="T8" fmla="*/ 32 w 57"/>
                    <a:gd name="T9" fmla="*/ 28 h 73"/>
                    <a:gd name="T10" fmla="*/ 34 w 57"/>
                    <a:gd name="T11" fmla="*/ 0 h 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 h="73">
                      <a:moveTo>
                        <a:pt x="34" y="0"/>
                      </a:moveTo>
                      <a:lnTo>
                        <a:pt x="56" y="21"/>
                      </a:lnTo>
                      <a:lnTo>
                        <a:pt x="11" y="72"/>
                      </a:lnTo>
                      <a:lnTo>
                        <a:pt x="0" y="60"/>
                      </a:lnTo>
                      <a:lnTo>
                        <a:pt x="32" y="28"/>
                      </a:lnTo>
                      <a:lnTo>
                        <a:pt x="34"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9" name="Freeform 17"/>
                <p:cNvSpPr>
                  <a:spLocks/>
                </p:cNvSpPr>
                <p:nvPr/>
              </p:nvSpPr>
              <p:spPr bwMode="grayWhite">
                <a:xfrm>
                  <a:off x="4558" y="3167"/>
                  <a:ext cx="29" cy="48"/>
                </a:xfrm>
                <a:custGeom>
                  <a:avLst/>
                  <a:gdLst>
                    <a:gd name="T0" fmla="*/ 28 w 29"/>
                    <a:gd name="T1" fmla="*/ 36 h 48"/>
                    <a:gd name="T2" fmla="*/ 20 w 29"/>
                    <a:gd name="T3" fmla="*/ 31 h 48"/>
                    <a:gd name="T4" fmla="*/ 20 w 29"/>
                    <a:gd name="T5" fmla="*/ 10 h 48"/>
                    <a:gd name="T6" fmla="*/ 24 w 29"/>
                    <a:gd name="T7" fmla="*/ 5 h 48"/>
                    <a:gd name="T8" fmla="*/ 17 w 29"/>
                    <a:gd name="T9" fmla="*/ 5 h 48"/>
                    <a:gd name="T10" fmla="*/ 21 w 29"/>
                    <a:gd name="T11" fmla="*/ 0 h 48"/>
                    <a:gd name="T12" fmla="*/ 16 w 29"/>
                    <a:gd name="T13" fmla="*/ 0 h 48"/>
                    <a:gd name="T14" fmla="*/ 10 w 29"/>
                    <a:gd name="T15" fmla="*/ 6 h 48"/>
                    <a:gd name="T16" fmla="*/ 10 w 29"/>
                    <a:gd name="T17" fmla="*/ 19 h 48"/>
                    <a:gd name="T18" fmla="*/ 13 w 29"/>
                    <a:gd name="T19" fmla="*/ 22 h 48"/>
                    <a:gd name="T20" fmla="*/ 13 w 29"/>
                    <a:gd name="T21" fmla="*/ 28 h 48"/>
                    <a:gd name="T22" fmla="*/ 11 w 29"/>
                    <a:gd name="T23" fmla="*/ 28 h 48"/>
                    <a:gd name="T24" fmla="*/ 6 w 29"/>
                    <a:gd name="T25" fmla="*/ 33 h 48"/>
                    <a:gd name="T26" fmla="*/ 6 w 29"/>
                    <a:gd name="T27" fmla="*/ 38 h 48"/>
                    <a:gd name="T28" fmla="*/ 0 w 29"/>
                    <a:gd name="T29" fmla="*/ 47 h 48"/>
                    <a:gd name="T30" fmla="*/ 21 w 29"/>
                    <a:gd name="T31" fmla="*/ 47 h 48"/>
                    <a:gd name="T32" fmla="*/ 28 w 29"/>
                    <a:gd name="T33" fmla="*/ 3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48">
                      <a:moveTo>
                        <a:pt x="28" y="36"/>
                      </a:moveTo>
                      <a:lnTo>
                        <a:pt x="20" y="31"/>
                      </a:lnTo>
                      <a:lnTo>
                        <a:pt x="20" y="10"/>
                      </a:lnTo>
                      <a:lnTo>
                        <a:pt x="24" y="5"/>
                      </a:lnTo>
                      <a:lnTo>
                        <a:pt x="17" y="5"/>
                      </a:lnTo>
                      <a:lnTo>
                        <a:pt x="21" y="0"/>
                      </a:lnTo>
                      <a:lnTo>
                        <a:pt x="16" y="0"/>
                      </a:lnTo>
                      <a:lnTo>
                        <a:pt x="10" y="6"/>
                      </a:lnTo>
                      <a:lnTo>
                        <a:pt x="10" y="19"/>
                      </a:lnTo>
                      <a:lnTo>
                        <a:pt x="13" y="22"/>
                      </a:lnTo>
                      <a:lnTo>
                        <a:pt x="13" y="28"/>
                      </a:lnTo>
                      <a:lnTo>
                        <a:pt x="11" y="28"/>
                      </a:lnTo>
                      <a:lnTo>
                        <a:pt x="6" y="33"/>
                      </a:lnTo>
                      <a:lnTo>
                        <a:pt x="6" y="38"/>
                      </a:lnTo>
                      <a:lnTo>
                        <a:pt x="0" y="47"/>
                      </a:lnTo>
                      <a:lnTo>
                        <a:pt x="21" y="47"/>
                      </a:lnTo>
                      <a:lnTo>
                        <a:pt x="28" y="36"/>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0" name="Freeform 18"/>
                <p:cNvSpPr>
                  <a:spLocks/>
                </p:cNvSpPr>
                <p:nvPr/>
              </p:nvSpPr>
              <p:spPr bwMode="grayWhite">
                <a:xfrm>
                  <a:off x="4549" y="3183"/>
                  <a:ext cx="17" cy="17"/>
                </a:xfrm>
                <a:custGeom>
                  <a:avLst/>
                  <a:gdLst>
                    <a:gd name="T0" fmla="*/ 13 w 17"/>
                    <a:gd name="T1" fmla="*/ 5 h 17"/>
                    <a:gd name="T2" fmla="*/ 16 w 17"/>
                    <a:gd name="T3" fmla="*/ 5 h 17"/>
                    <a:gd name="T4" fmla="*/ 16 w 17"/>
                    <a:gd name="T5" fmla="*/ 0 h 17"/>
                    <a:gd name="T6" fmla="*/ 10 w 17"/>
                    <a:gd name="T7" fmla="*/ 0 h 17"/>
                    <a:gd name="T8" fmla="*/ 0 w 17"/>
                    <a:gd name="T9" fmla="*/ 10 h 17"/>
                    <a:gd name="T10" fmla="*/ 0 w 17"/>
                    <a:gd name="T11" fmla="*/ 16 h 17"/>
                    <a:gd name="T12" fmla="*/ 9 w 17"/>
                    <a:gd name="T13" fmla="*/ 16 h 17"/>
                    <a:gd name="T14" fmla="*/ 13 w 17"/>
                    <a:gd name="T15" fmla="*/ 11 h 17"/>
                    <a:gd name="T16" fmla="*/ 13 w 17"/>
                    <a:gd name="T17" fmla="*/ 5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17">
                      <a:moveTo>
                        <a:pt x="13" y="5"/>
                      </a:moveTo>
                      <a:lnTo>
                        <a:pt x="16" y="5"/>
                      </a:lnTo>
                      <a:lnTo>
                        <a:pt x="16" y="0"/>
                      </a:lnTo>
                      <a:lnTo>
                        <a:pt x="10" y="0"/>
                      </a:lnTo>
                      <a:lnTo>
                        <a:pt x="0" y="10"/>
                      </a:lnTo>
                      <a:lnTo>
                        <a:pt x="0" y="16"/>
                      </a:lnTo>
                      <a:lnTo>
                        <a:pt x="9" y="16"/>
                      </a:lnTo>
                      <a:lnTo>
                        <a:pt x="13" y="11"/>
                      </a:lnTo>
                      <a:lnTo>
                        <a:pt x="13" y="5"/>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 name="Freeform 19"/>
                <p:cNvSpPr>
                  <a:spLocks/>
                </p:cNvSpPr>
                <p:nvPr/>
              </p:nvSpPr>
              <p:spPr bwMode="grayWhite">
                <a:xfrm>
                  <a:off x="4527" y="3155"/>
                  <a:ext cx="184" cy="155"/>
                </a:xfrm>
                <a:custGeom>
                  <a:avLst/>
                  <a:gdLst>
                    <a:gd name="T0" fmla="*/ 120 w 184"/>
                    <a:gd name="T1" fmla="*/ 10 h 155"/>
                    <a:gd name="T2" fmla="*/ 144 w 184"/>
                    <a:gd name="T3" fmla="*/ 14 h 155"/>
                    <a:gd name="T4" fmla="*/ 129 w 184"/>
                    <a:gd name="T5" fmla="*/ 20 h 155"/>
                    <a:gd name="T6" fmla="*/ 123 w 184"/>
                    <a:gd name="T7" fmla="*/ 29 h 155"/>
                    <a:gd name="T8" fmla="*/ 114 w 184"/>
                    <a:gd name="T9" fmla="*/ 50 h 155"/>
                    <a:gd name="T10" fmla="*/ 100 w 184"/>
                    <a:gd name="T11" fmla="*/ 51 h 155"/>
                    <a:gd name="T12" fmla="*/ 88 w 184"/>
                    <a:gd name="T13" fmla="*/ 49 h 155"/>
                    <a:gd name="T14" fmla="*/ 94 w 184"/>
                    <a:gd name="T15" fmla="*/ 39 h 155"/>
                    <a:gd name="T16" fmla="*/ 88 w 184"/>
                    <a:gd name="T17" fmla="*/ 26 h 155"/>
                    <a:gd name="T18" fmla="*/ 81 w 184"/>
                    <a:gd name="T19" fmla="*/ 49 h 155"/>
                    <a:gd name="T20" fmla="*/ 62 w 184"/>
                    <a:gd name="T21" fmla="*/ 60 h 155"/>
                    <a:gd name="T22" fmla="*/ 52 w 184"/>
                    <a:gd name="T23" fmla="*/ 67 h 155"/>
                    <a:gd name="T24" fmla="*/ 38 w 184"/>
                    <a:gd name="T25" fmla="*/ 77 h 155"/>
                    <a:gd name="T26" fmla="*/ 30 w 184"/>
                    <a:gd name="T27" fmla="*/ 102 h 155"/>
                    <a:gd name="T28" fmla="*/ 5 w 184"/>
                    <a:gd name="T29" fmla="*/ 93 h 155"/>
                    <a:gd name="T30" fmla="*/ 0 w 184"/>
                    <a:gd name="T31" fmla="*/ 111 h 155"/>
                    <a:gd name="T32" fmla="*/ 10 w 184"/>
                    <a:gd name="T33" fmla="*/ 138 h 155"/>
                    <a:gd name="T34" fmla="*/ 50 w 184"/>
                    <a:gd name="T35" fmla="*/ 109 h 155"/>
                    <a:gd name="T36" fmla="*/ 75 w 184"/>
                    <a:gd name="T37" fmla="*/ 103 h 155"/>
                    <a:gd name="T38" fmla="*/ 79 w 184"/>
                    <a:gd name="T39" fmla="*/ 115 h 155"/>
                    <a:gd name="T40" fmla="*/ 99 w 184"/>
                    <a:gd name="T41" fmla="*/ 143 h 155"/>
                    <a:gd name="T42" fmla="*/ 101 w 184"/>
                    <a:gd name="T43" fmla="*/ 135 h 155"/>
                    <a:gd name="T44" fmla="*/ 107 w 184"/>
                    <a:gd name="T45" fmla="*/ 135 h 155"/>
                    <a:gd name="T46" fmla="*/ 88 w 184"/>
                    <a:gd name="T47" fmla="*/ 108 h 155"/>
                    <a:gd name="T48" fmla="*/ 94 w 184"/>
                    <a:gd name="T49" fmla="*/ 99 h 155"/>
                    <a:gd name="T50" fmla="*/ 114 w 184"/>
                    <a:gd name="T51" fmla="*/ 127 h 155"/>
                    <a:gd name="T52" fmla="*/ 123 w 184"/>
                    <a:gd name="T53" fmla="*/ 144 h 155"/>
                    <a:gd name="T54" fmla="*/ 127 w 184"/>
                    <a:gd name="T55" fmla="*/ 154 h 155"/>
                    <a:gd name="T56" fmla="*/ 131 w 184"/>
                    <a:gd name="T57" fmla="*/ 136 h 155"/>
                    <a:gd name="T58" fmla="*/ 144 w 184"/>
                    <a:gd name="T59" fmla="*/ 130 h 155"/>
                    <a:gd name="T60" fmla="*/ 153 w 184"/>
                    <a:gd name="T61" fmla="*/ 126 h 155"/>
                    <a:gd name="T62" fmla="*/ 150 w 184"/>
                    <a:gd name="T63" fmla="*/ 113 h 155"/>
                    <a:gd name="T64" fmla="*/ 157 w 184"/>
                    <a:gd name="T65" fmla="*/ 90 h 155"/>
                    <a:gd name="T66" fmla="*/ 166 w 184"/>
                    <a:gd name="T67" fmla="*/ 93 h 155"/>
                    <a:gd name="T68" fmla="*/ 169 w 184"/>
                    <a:gd name="T69" fmla="*/ 103 h 155"/>
                    <a:gd name="T70" fmla="*/ 177 w 184"/>
                    <a:gd name="T71" fmla="*/ 98 h 155"/>
                    <a:gd name="T72" fmla="*/ 175 w 184"/>
                    <a:gd name="T73" fmla="*/ 95 h 155"/>
                    <a:gd name="T74" fmla="*/ 180 w 184"/>
                    <a:gd name="T75" fmla="*/ 81 h 155"/>
                    <a:gd name="T76" fmla="*/ 183 w 184"/>
                    <a:gd name="T77" fmla="*/ 98 h 155"/>
                    <a:gd name="T78" fmla="*/ 120 w 184"/>
                    <a:gd name="T79" fmla="*/ 0 h 15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4" h="155">
                      <a:moveTo>
                        <a:pt x="120" y="0"/>
                      </a:moveTo>
                      <a:lnTo>
                        <a:pt x="120" y="10"/>
                      </a:lnTo>
                      <a:lnTo>
                        <a:pt x="124" y="14"/>
                      </a:lnTo>
                      <a:lnTo>
                        <a:pt x="144" y="14"/>
                      </a:lnTo>
                      <a:lnTo>
                        <a:pt x="144" y="20"/>
                      </a:lnTo>
                      <a:lnTo>
                        <a:pt x="129" y="20"/>
                      </a:lnTo>
                      <a:lnTo>
                        <a:pt x="129" y="37"/>
                      </a:lnTo>
                      <a:lnTo>
                        <a:pt x="123" y="29"/>
                      </a:lnTo>
                      <a:lnTo>
                        <a:pt x="123" y="40"/>
                      </a:lnTo>
                      <a:lnTo>
                        <a:pt x="114" y="50"/>
                      </a:lnTo>
                      <a:lnTo>
                        <a:pt x="109" y="44"/>
                      </a:lnTo>
                      <a:lnTo>
                        <a:pt x="100" y="51"/>
                      </a:lnTo>
                      <a:lnTo>
                        <a:pt x="99" y="49"/>
                      </a:lnTo>
                      <a:lnTo>
                        <a:pt x="88" y="49"/>
                      </a:lnTo>
                      <a:lnTo>
                        <a:pt x="94" y="42"/>
                      </a:lnTo>
                      <a:lnTo>
                        <a:pt x="94" y="39"/>
                      </a:lnTo>
                      <a:lnTo>
                        <a:pt x="88" y="34"/>
                      </a:lnTo>
                      <a:lnTo>
                        <a:pt x="88" y="26"/>
                      </a:lnTo>
                      <a:lnTo>
                        <a:pt x="81" y="34"/>
                      </a:lnTo>
                      <a:lnTo>
                        <a:pt x="81" y="49"/>
                      </a:lnTo>
                      <a:lnTo>
                        <a:pt x="73" y="49"/>
                      </a:lnTo>
                      <a:lnTo>
                        <a:pt x="62" y="60"/>
                      </a:lnTo>
                      <a:lnTo>
                        <a:pt x="58" y="60"/>
                      </a:lnTo>
                      <a:lnTo>
                        <a:pt x="52" y="67"/>
                      </a:lnTo>
                      <a:lnTo>
                        <a:pt x="30" y="67"/>
                      </a:lnTo>
                      <a:lnTo>
                        <a:pt x="38" y="77"/>
                      </a:lnTo>
                      <a:lnTo>
                        <a:pt x="38" y="93"/>
                      </a:lnTo>
                      <a:lnTo>
                        <a:pt x="30" y="102"/>
                      </a:lnTo>
                      <a:lnTo>
                        <a:pt x="22" y="93"/>
                      </a:lnTo>
                      <a:lnTo>
                        <a:pt x="5" y="93"/>
                      </a:lnTo>
                      <a:lnTo>
                        <a:pt x="5" y="104"/>
                      </a:lnTo>
                      <a:lnTo>
                        <a:pt x="0" y="111"/>
                      </a:lnTo>
                      <a:lnTo>
                        <a:pt x="0" y="126"/>
                      </a:lnTo>
                      <a:lnTo>
                        <a:pt x="10" y="138"/>
                      </a:lnTo>
                      <a:lnTo>
                        <a:pt x="26" y="138"/>
                      </a:lnTo>
                      <a:lnTo>
                        <a:pt x="50" y="109"/>
                      </a:lnTo>
                      <a:lnTo>
                        <a:pt x="72" y="109"/>
                      </a:lnTo>
                      <a:lnTo>
                        <a:pt x="75" y="103"/>
                      </a:lnTo>
                      <a:lnTo>
                        <a:pt x="80" y="109"/>
                      </a:lnTo>
                      <a:lnTo>
                        <a:pt x="79" y="115"/>
                      </a:lnTo>
                      <a:lnTo>
                        <a:pt x="99" y="135"/>
                      </a:lnTo>
                      <a:lnTo>
                        <a:pt x="99" y="143"/>
                      </a:lnTo>
                      <a:lnTo>
                        <a:pt x="104" y="140"/>
                      </a:lnTo>
                      <a:lnTo>
                        <a:pt x="101" y="135"/>
                      </a:lnTo>
                      <a:lnTo>
                        <a:pt x="104" y="132"/>
                      </a:lnTo>
                      <a:lnTo>
                        <a:pt x="107" y="135"/>
                      </a:lnTo>
                      <a:lnTo>
                        <a:pt x="109" y="134"/>
                      </a:lnTo>
                      <a:lnTo>
                        <a:pt x="88" y="108"/>
                      </a:lnTo>
                      <a:lnTo>
                        <a:pt x="88" y="99"/>
                      </a:lnTo>
                      <a:lnTo>
                        <a:pt x="94" y="99"/>
                      </a:lnTo>
                      <a:lnTo>
                        <a:pt x="94" y="104"/>
                      </a:lnTo>
                      <a:lnTo>
                        <a:pt x="114" y="127"/>
                      </a:lnTo>
                      <a:lnTo>
                        <a:pt x="114" y="134"/>
                      </a:lnTo>
                      <a:lnTo>
                        <a:pt x="123" y="144"/>
                      </a:lnTo>
                      <a:lnTo>
                        <a:pt x="121" y="146"/>
                      </a:lnTo>
                      <a:lnTo>
                        <a:pt x="127" y="154"/>
                      </a:lnTo>
                      <a:lnTo>
                        <a:pt x="137" y="143"/>
                      </a:lnTo>
                      <a:lnTo>
                        <a:pt x="131" y="136"/>
                      </a:lnTo>
                      <a:lnTo>
                        <a:pt x="137" y="130"/>
                      </a:lnTo>
                      <a:lnTo>
                        <a:pt x="144" y="130"/>
                      </a:lnTo>
                      <a:lnTo>
                        <a:pt x="148" y="126"/>
                      </a:lnTo>
                      <a:lnTo>
                        <a:pt x="153" y="126"/>
                      </a:lnTo>
                      <a:lnTo>
                        <a:pt x="147" y="117"/>
                      </a:lnTo>
                      <a:lnTo>
                        <a:pt x="150" y="113"/>
                      </a:lnTo>
                      <a:lnTo>
                        <a:pt x="150" y="98"/>
                      </a:lnTo>
                      <a:lnTo>
                        <a:pt x="157" y="90"/>
                      </a:lnTo>
                      <a:lnTo>
                        <a:pt x="160" y="93"/>
                      </a:lnTo>
                      <a:lnTo>
                        <a:pt x="166" y="93"/>
                      </a:lnTo>
                      <a:lnTo>
                        <a:pt x="163" y="97"/>
                      </a:lnTo>
                      <a:lnTo>
                        <a:pt x="169" y="103"/>
                      </a:lnTo>
                      <a:lnTo>
                        <a:pt x="172" y="98"/>
                      </a:lnTo>
                      <a:lnTo>
                        <a:pt x="177" y="98"/>
                      </a:lnTo>
                      <a:lnTo>
                        <a:pt x="177" y="95"/>
                      </a:lnTo>
                      <a:lnTo>
                        <a:pt x="175" y="95"/>
                      </a:lnTo>
                      <a:lnTo>
                        <a:pt x="171" y="93"/>
                      </a:lnTo>
                      <a:lnTo>
                        <a:pt x="180" y="81"/>
                      </a:lnTo>
                      <a:lnTo>
                        <a:pt x="180" y="98"/>
                      </a:lnTo>
                      <a:lnTo>
                        <a:pt x="183" y="98"/>
                      </a:lnTo>
                      <a:lnTo>
                        <a:pt x="183" y="0"/>
                      </a:lnTo>
                      <a:lnTo>
                        <a:pt x="12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2" name="Freeform 20"/>
                <p:cNvSpPr>
                  <a:spLocks/>
                </p:cNvSpPr>
                <p:nvPr/>
              </p:nvSpPr>
              <p:spPr bwMode="grayWhite">
                <a:xfrm>
                  <a:off x="4605" y="2991"/>
                  <a:ext cx="782" cy="553"/>
                </a:xfrm>
                <a:custGeom>
                  <a:avLst/>
                  <a:gdLst>
                    <a:gd name="T0" fmla="*/ 22 w 782"/>
                    <a:gd name="T1" fmla="*/ 145 h 553"/>
                    <a:gd name="T2" fmla="*/ 71 w 782"/>
                    <a:gd name="T3" fmla="*/ 96 h 553"/>
                    <a:gd name="T4" fmla="*/ 101 w 782"/>
                    <a:gd name="T5" fmla="*/ 130 h 553"/>
                    <a:gd name="T6" fmla="*/ 84 w 782"/>
                    <a:gd name="T7" fmla="*/ 128 h 553"/>
                    <a:gd name="T8" fmla="*/ 155 w 782"/>
                    <a:gd name="T9" fmla="*/ 123 h 553"/>
                    <a:gd name="T10" fmla="*/ 172 w 782"/>
                    <a:gd name="T11" fmla="*/ 79 h 553"/>
                    <a:gd name="T12" fmla="*/ 172 w 782"/>
                    <a:gd name="T13" fmla="*/ 89 h 553"/>
                    <a:gd name="T14" fmla="*/ 160 w 782"/>
                    <a:gd name="T15" fmla="*/ 123 h 553"/>
                    <a:gd name="T16" fmla="*/ 216 w 782"/>
                    <a:gd name="T17" fmla="*/ 95 h 553"/>
                    <a:gd name="T18" fmla="*/ 330 w 782"/>
                    <a:gd name="T19" fmla="*/ 16 h 553"/>
                    <a:gd name="T20" fmla="*/ 412 w 782"/>
                    <a:gd name="T21" fmla="*/ 20 h 553"/>
                    <a:gd name="T22" fmla="*/ 503 w 782"/>
                    <a:gd name="T23" fmla="*/ 10 h 553"/>
                    <a:gd name="T24" fmla="*/ 602 w 782"/>
                    <a:gd name="T25" fmla="*/ 51 h 553"/>
                    <a:gd name="T26" fmla="*/ 718 w 782"/>
                    <a:gd name="T27" fmla="*/ 65 h 553"/>
                    <a:gd name="T28" fmla="*/ 775 w 782"/>
                    <a:gd name="T29" fmla="*/ 112 h 553"/>
                    <a:gd name="T30" fmla="*/ 731 w 782"/>
                    <a:gd name="T31" fmla="*/ 148 h 553"/>
                    <a:gd name="T32" fmla="*/ 707 w 782"/>
                    <a:gd name="T33" fmla="*/ 194 h 553"/>
                    <a:gd name="T34" fmla="*/ 678 w 782"/>
                    <a:gd name="T35" fmla="*/ 196 h 553"/>
                    <a:gd name="T36" fmla="*/ 687 w 782"/>
                    <a:gd name="T37" fmla="*/ 132 h 553"/>
                    <a:gd name="T38" fmla="*/ 650 w 782"/>
                    <a:gd name="T39" fmla="*/ 166 h 553"/>
                    <a:gd name="T40" fmla="*/ 623 w 782"/>
                    <a:gd name="T41" fmla="*/ 196 h 553"/>
                    <a:gd name="T42" fmla="*/ 632 w 782"/>
                    <a:gd name="T43" fmla="*/ 228 h 553"/>
                    <a:gd name="T44" fmla="*/ 600 w 782"/>
                    <a:gd name="T45" fmla="*/ 276 h 553"/>
                    <a:gd name="T46" fmla="*/ 605 w 782"/>
                    <a:gd name="T47" fmla="*/ 315 h 553"/>
                    <a:gd name="T48" fmla="*/ 602 w 782"/>
                    <a:gd name="T49" fmla="*/ 296 h 553"/>
                    <a:gd name="T50" fmla="*/ 572 w 782"/>
                    <a:gd name="T51" fmla="*/ 299 h 553"/>
                    <a:gd name="T52" fmla="*/ 594 w 782"/>
                    <a:gd name="T53" fmla="*/ 356 h 553"/>
                    <a:gd name="T54" fmla="*/ 539 w 782"/>
                    <a:gd name="T55" fmla="*/ 423 h 553"/>
                    <a:gd name="T56" fmla="*/ 524 w 782"/>
                    <a:gd name="T57" fmla="*/ 442 h 553"/>
                    <a:gd name="T58" fmla="*/ 504 w 782"/>
                    <a:gd name="T59" fmla="*/ 507 h 553"/>
                    <a:gd name="T60" fmla="*/ 477 w 782"/>
                    <a:gd name="T61" fmla="*/ 508 h 553"/>
                    <a:gd name="T62" fmla="*/ 510 w 782"/>
                    <a:gd name="T63" fmla="*/ 552 h 553"/>
                    <a:gd name="T64" fmla="*/ 455 w 782"/>
                    <a:gd name="T65" fmla="*/ 449 h 553"/>
                    <a:gd name="T66" fmla="*/ 391 w 782"/>
                    <a:gd name="T67" fmla="*/ 428 h 553"/>
                    <a:gd name="T68" fmla="*/ 361 w 782"/>
                    <a:gd name="T69" fmla="*/ 495 h 553"/>
                    <a:gd name="T70" fmla="*/ 338 w 782"/>
                    <a:gd name="T71" fmla="*/ 530 h 553"/>
                    <a:gd name="T72" fmla="*/ 298 w 782"/>
                    <a:gd name="T73" fmla="*/ 425 h 553"/>
                    <a:gd name="T74" fmla="*/ 267 w 782"/>
                    <a:gd name="T75" fmla="*/ 436 h 553"/>
                    <a:gd name="T76" fmla="*/ 241 w 782"/>
                    <a:gd name="T77" fmla="*/ 391 h 553"/>
                    <a:gd name="T78" fmla="*/ 160 w 782"/>
                    <a:gd name="T79" fmla="*/ 366 h 553"/>
                    <a:gd name="T80" fmla="*/ 188 w 782"/>
                    <a:gd name="T81" fmla="*/ 414 h 553"/>
                    <a:gd name="T82" fmla="*/ 167 w 782"/>
                    <a:gd name="T83" fmla="*/ 445 h 553"/>
                    <a:gd name="T84" fmla="*/ 136 w 782"/>
                    <a:gd name="T85" fmla="*/ 434 h 553"/>
                    <a:gd name="T86" fmla="*/ 85 w 782"/>
                    <a:gd name="T87" fmla="*/ 355 h 553"/>
                    <a:gd name="T88" fmla="*/ 106 w 782"/>
                    <a:gd name="T89" fmla="*/ 310 h 553"/>
                    <a:gd name="T90" fmla="*/ 119 w 782"/>
                    <a:gd name="T91" fmla="*/ 276 h 553"/>
                    <a:gd name="T92" fmla="*/ 106 w 782"/>
                    <a:gd name="T93" fmla="*/ 162 h 553"/>
                    <a:gd name="T94" fmla="*/ 61 w 782"/>
                    <a:gd name="T95" fmla="*/ 138 h 553"/>
                    <a:gd name="T96" fmla="*/ 39 w 782"/>
                    <a:gd name="T97" fmla="*/ 150 h 553"/>
                    <a:gd name="T98" fmla="*/ 0 w 782"/>
                    <a:gd name="T99" fmla="*/ 162 h 55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82" h="553">
                      <a:moveTo>
                        <a:pt x="0" y="162"/>
                      </a:moveTo>
                      <a:lnTo>
                        <a:pt x="22" y="145"/>
                      </a:lnTo>
                      <a:lnTo>
                        <a:pt x="44" y="112"/>
                      </a:lnTo>
                      <a:lnTo>
                        <a:pt x="71" y="96"/>
                      </a:lnTo>
                      <a:lnTo>
                        <a:pt x="98" y="115"/>
                      </a:lnTo>
                      <a:lnTo>
                        <a:pt x="101" y="130"/>
                      </a:lnTo>
                      <a:lnTo>
                        <a:pt x="95" y="130"/>
                      </a:lnTo>
                      <a:lnTo>
                        <a:pt x="84" y="128"/>
                      </a:lnTo>
                      <a:lnTo>
                        <a:pt x="98" y="145"/>
                      </a:lnTo>
                      <a:lnTo>
                        <a:pt x="155" y="123"/>
                      </a:lnTo>
                      <a:lnTo>
                        <a:pt x="147" y="107"/>
                      </a:lnTo>
                      <a:lnTo>
                        <a:pt x="172" y="79"/>
                      </a:lnTo>
                      <a:lnTo>
                        <a:pt x="188" y="79"/>
                      </a:lnTo>
                      <a:lnTo>
                        <a:pt x="172" y="89"/>
                      </a:lnTo>
                      <a:lnTo>
                        <a:pt x="160" y="109"/>
                      </a:lnTo>
                      <a:lnTo>
                        <a:pt x="160" y="123"/>
                      </a:lnTo>
                      <a:lnTo>
                        <a:pt x="183" y="138"/>
                      </a:lnTo>
                      <a:lnTo>
                        <a:pt x="216" y="95"/>
                      </a:lnTo>
                      <a:lnTo>
                        <a:pt x="330" y="45"/>
                      </a:lnTo>
                      <a:lnTo>
                        <a:pt x="330" y="16"/>
                      </a:lnTo>
                      <a:lnTo>
                        <a:pt x="382" y="5"/>
                      </a:lnTo>
                      <a:lnTo>
                        <a:pt x="412" y="20"/>
                      </a:lnTo>
                      <a:lnTo>
                        <a:pt x="481" y="0"/>
                      </a:lnTo>
                      <a:lnTo>
                        <a:pt x="503" y="10"/>
                      </a:lnTo>
                      <a:lnTo>
                        <a:pt x="549" y="61"/>
                      </a:lnTo>
                      <a:lnTo>
                        <a:pt x="602" y="51"/>
                      </a:lnTo>
                      <a:lnTo>
                        <a:pt x="635" y="69"/>
                      </a:lnTo>
                      <a:lnTo>
                        <a:pt x="718" y="65"/>
                      </a:lnTo>
                      <a:lnTo>
                        <a:pt x="781" y="84"/>
                      </a:lnTo>
                      <a:lnTo>
                        <a:pt x="775" y="112"/>
                      </a:lnTo>
                      <a:lnTo>
                        <a:pt x="722" y="130"/>
                      </a:lnTo>
                      <a:lnTo>
                        <a:pt x="731" y="148"/>
                      </a:lnTo>
                      <a:lnTo>
                        <a:pt x="708" y="158"/>
                      </a:lnTo>
                      <a:lnTo>
                        <a:pt x="707" y="194"/>
                      </a:lnTo>
                      <a:lnTo>
                        <a:pt x="686" y="218"/>
                      </a:lnTo>
                      <a:lnTo>
                        <a:pt x="678" y="196"/>
                      </a:lnTo>
                      <a:lnTo>
                        <a:pt x="689" y="175"/>
                      </a:lnTo>
                      <a:lnTo>
                        <a:pt x="687" y="132"/>
                      </a:lnTo>
                      <a:lnTo>
                        <a:pt x="666" y="154"/>
                      </a:lnTo>
                      <a:lnTo>
                        <a:pt x="650" y="166"/>
                      </a:lnTo>
                      <a:lnTo>
                        <a:pt x="634" y="147"/>
                      </a:lnTo>
                      <a:lnTo>
                        <a:pt x="623" y="196"/>
                      </a:lnTo>
                      <a:lnTo>
                        <a:pt x="635" y="196"/>
                      </a:lnTo>
                      <a:lnTo>
                        <a:pt x="632" y="228"/>
                      </a:lnTo>
                      <a:lnTo>
                        <a:pt x="618" y="263"/>
                      </a:lnTo>
                      <a:lnTo>
                        <a:pt x="600" y="276"/>
                      </a:lnTo>
                      <a:lnTo>
                        <a:pt x="615" y="299"/>
                      </a:lnTo>
                      <a:lnTo>
                        <a:pt x="605" y="315"/>
                      </a:lnTo>
                      <a:lnTo>
                        <a:pt x="602" y="301"/>
                      </a:lnTo>
                      <a:lnTo>
                        <a:pt x="602" y="296"/>
                      </a:lnTo>
                      <a:lnTo>
                        <a:pt x="590" y="288"/>
                      </a:lnTo>
                      <a:lnTo>
                        <a:pt x="572" y="299"/>
                      </a:lnTo>
                      <a:lnTo>
                        <a:pt x="588" y="337"/>
                      </a:lnTo>
                      <a:lnTo>
                        <a:pt x="594" y="356"/>
                      </a:lnTo>
                      <a:lnTo>
                        <a:pt x="574" y="408"/>
                      </a:lnTo>
                      <a:lnTo>
                        <a:pt x="539" y="423"/>
                      </a:lnTo>
                      <a:lnTo>
                        <a:pt x="509" y="420"/>
                      </a:lnTo>
                      <a:lnTo>
                        <a:pt x="524" y="442"/>
                      </a:lnTo>
                      <a:lnTo>
                        <a:pt x="525" y="472"/>
                      </a:lnTo>
                      <a:lnTo>
                        <a:pt x="504" y="507"/>
                      </a:lnTo>
                      <a:lnTo>
                        <a:pt x="480" y="488"/>
                      </a:lnTo>
                      <a:lnTo>
                        <a:pt x="477" y="508"/>
                      </a:lnTo>
                      <a:lnTo>
                        <a:pt x="495" y="526"/>
                      </a:lnTo>
                      <a:lnTo>
                        <a:pt x="510" y="552"/>
                      </a:lnTo>
                      <a:lnTo>
                        <a:pt x="485" y="536"/>
                      </a:lnTo>
                      <a:lnTo>
                        <a:pt x="455" y="449"/>
                      </a:lnTo>
                      <a:lnTo>
                        <a:pt x="418" y="426"/>
                      </a:lnTo>
                      <a:lnTo>
                        <a:pt x="391" y="428"/>
                      </a:lnTo>
                      <a:lnTo>
                        <a:pt x="356" y="477"/>
                      </a:lnTo>
                      <a:lnTo>
                        <a:pt x="361" y="495"/>
                      </a:lnTo>
                      <a:lnTo>
                        <a:pt x="349" y="530"/>
                      </a:lnTo>
                      <a:lnTo>
                        <a:pt x="338" y="530"/>
                      </a:lnTo>
                      <a:lnTo>
                        <a:pt x="298" y="457"/>
                      </a:lnTo>
                      <a:lnTo>
                        <a:pt x="298" y="425"/>
                      </a:lnTo>
                      <a:lnTo>
                        <a:pt x="290" y="437"/>
                      </a:lnTo>
                      <a:lnTo>
                        <a:pt x="267" y="436"/>
                      </a:lnTo>
                      <a:lnTo>
                        <a:pt x="276" y="416"/>
                      </a:lnTo>
                      <a:lnTo>
                        <a:pt x="241" y="391"/>
                      </a:lnTo>
                      <a:lnTo>
                        <a:pt x="197" y="391"/>
                      </a:lnTo>
                      <a:lnTo>
                        <a:pt x="160" y="366"/>
                      </a:lnTo>
                      <a:lnTo>
                        <a:pt x="157" y="391"/>
                      </a:lnTo>
                      <a:lnTo>
                        <a:pt x="188" y="414"/>
                      </a:lnTo>
                      <a:lnTo>
                        <a:pt x="199" y="414"/>
                      </a:lnTo>
                      <a:lnTo>
                        <a:pt x="167" y="445"/>
                      </a:lnTo>
                      <a:lnTo>
                        <a:pt x="136" y="452"/>
                      </a:lnTo>
                      <a:lnTo>
                        <a:pt x="136" y="434"/>
                      </a:lnTo>
                      <a:lnTo>
                        <a:pt x="91" y="372"/>
                      </a:lnTo>
                      <a:lnTo>
                        <a:pt x="85" y="355"/>
                      </a:lnTo>
                      <a:lnTo>
                        <a:pt x="109" y="335"/>
                      </a:lnTo>
                      <a:lnTo>
                        <a:pt x="106" y="310"/>
                      </a:lnTo>
                      <a:lnTo>
                        <a:pt x="106" y="282"/>
                      </a:lnTo>
                      <a:lnTo>
                        <a:pt x="119" y="276"/>
                      </a:lnTo>
                      <a:lnTo>
                        <a:pt x="106" y="263"/>
                      </a:lnTo>
                      <a:lnTo>
                        <a:pt x="106" y="162"/>
                      </a:lnTo>
                      <a:lnTo>
                        <a:pt x="43" y="162"/>
                      </a:lnTo>
                      <a:lnTo>
                        <a:pt x="61" y="138"/>
                      </a:lnTo>
                      <a:lnTo>
                        <a:pt x="60" y="130"/>
                      </a:lnTo>
                      <a:lnTo>
                        <a:pt x="39" y="150"/>
                      </a:lnTo>
                      <a:lnTo>
                        <a:pt x="32" y="162"/>
                      </a:lnTo>
                      <a:lnTo>
                        <a:pt x="0" y="162"/>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 name="Freeform 21"/>
                <p:cNvSpPr>
                  <a:spLocks/>
                </p:cNvSpPr>
                <p:nvPr/>
              </p:nvSpPr>
              <p:spPr bwMode="grayWhite">
                <a:xfrm>
                  <a:off x="5221" y="3217"/>
                  <a:ext cx="68" cy="113"/>
                </a:xfrm>
                <a:custGeom>
                  <a:avLst/>
                  <a:gdLst>
                    <a:gd name="T0" fmla="*/ 45 w 68"/>
                    <a:gd name="T1" fmla="*/ 0 h 113"/>
                    <a:gd name="T2" fmla="*/ 45 w 68"/>
                    <a:gd name="T3" fmla="*/ 14 h 113"/>
                    <a:gd name="T4" fmla="*/ 39 w 68"/>
                    <a:gd name="T5" fmla="*/ 23 h 113"/>
                    <a:gd name="T6" fmla="*/ 41 w 68"/>
                    <a:gd name="T7" fmla="*/ 38 h 113"/>
                    <a:gd name="T8" fmla="*/ 33 w 68"/>
                    <a:gd name="T9" fmla="*/ 58 h 113"/>
                    <a:gd name="T10" fmla="*/ 22 w 68"/>
                    <a:gd name="T11" fmla="*/ 77 h 113"/>
                    <a:gd name="T12" fmla="*/ 5 w 68"/>
                    <a:gd name="T13" fmla="*/ 89 h 113"/>
                    <a:gd name="T14" fmla="*/ 0 w 68"/>
                    <a:gd name="T15" fmla="*/ 110 h 113"/>
                    <a:gd name="T16" fmla="*/ 7 w 68"/>
                    <a:gd name="T17" fmla="*/ 112 h 113"/>
                    <a:gd name="T18" fmla="*/ 7 w 68"/>
                    <a:gd name="T19" fmla="*/ 92 h 113"/>
                    <a:gd name="T20" fmla="*/ 31 w 68"/>
                    <a:gd name="T21" fmla="*/ 91 h 113"/>
                    <a:gd name="T22" fmla="*/ 49 w 68"/>
                    <a:gd name="T23" fmla="*/ 78 h 113"/>
                    <a:gd name="T24" fmla="*/ 49 w 68"/>
                    <a:gd name="T25" fmla="*/ 51 h 113"/>
                    <a:gd name="T26" fmla="*/ 55 w 68"/>
                    <a:gd name="T27" fmla="*/ 41 h 113"/>
                    <a:gd name="T28" fmla="*/ 46 w 68"/>
                    <a:gd name="T29" fmla="*/ 24 h 113"/>
                    <a:gd name="T30" fmla="*/ 59 w 68"/>
                    <a:gd name="T31" fmla="*/ 19 h 113"/>
                    <a:gd name="T32" fmla="*/ 67 w 68"/>
                    <a:gd name="T33" fmla="*/ 5 h 113"/>
                    <a:gd name="T34" fmla="*/ 49 w 68"/>
                    <a:gd name="T35" fmla="*/ 7 h 113"/>
                    <a:gd name="T36" fmla="*/ 45 w 68"/>
                    <a:gd name="T37" fmla="*/ 0 h 1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8" h="113">
                      <a:moveTo>
                        <a:pt x="45" y="0"/>
                      </a:moveTo>
                      <a:lnTo>
                        <a:pt x="45" y="14"/>
                      </a:lnTo>
                      <a:lnTo>
                        <a:pt x="39" y="23"/>
                      </a:lnTo>
                      <a:lnTo>
                        <a:pt x="41" y="38"/>
                      </a:lnTo>
                      <a:lnTo>
                        <a:pt x="33" y="58"/>
                      </a:lnTo>
                      <a:lnTo>
                        <a:pt x="22" y="77"/>
                      </a:lnTo>
                      <a:lnTo>
                        <a:pt x="5" y="89"/>
                      </a:lnTo>
                      <a:lnTo>
                        <a:pt x="0" y="110"/>
                      </a:lnTo>
                      <a:lnTo>
                        <a:pt x="7" y="112"/>
                      </a:lnTo>
                      <a:lnTo>
                        <a:pt x="7" y="92"/>
                      </a:lnTo>
                      <a:lnTo>
                        <a:pt x="31" y="91"/>
                      </a:lnTo>
                      <a:lnTo>
                        <a:pt x="49" y="78"/>
                      </a:lnTo>
                      <a:lnTo>
                        <a:pt x="49" y="51"/>
                      </a:lnTo>
                      <a:lnTo>
                        <a:pt x="55" y="41"/>
                      </a:lnTo>
                      <a:lnTo>
                        <a:pt x="46" y="24"/>
                      </a:lnTo>
                      <a:lnTo>
                        <a:pt x="59" y="19"/>
                      </a:lnTo>
                      <a:lnTo>
                        <a:pt x="67" y="5"/>
                      </a:lnTo>
                      <a:lnTo>
                        <a:pt x="49" y="7"/>
                      </a:lnTo>
                      <a:lnTo>
                        <a:pt x="45"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 name="Freeform 22"/>
                <p:cNvSpPr>
                  <a:spLocks/>
                </p:cNvSpPr>
                <p:nvPr/>
              </p:nvSpPr>
              <p:spPr bwMode="grayWhite">
                <a:xfrm>
                  <a:off x="4967" y="3518"/>
                  <a:ext cx="17" cy="26"/>
                </a:xfrm>
                <a:custGeom>
                  <a:avLst/>
                  <a:gdLst>
                    <a:gd name="T0" fmla="*/ 8 w 17"/>
                    <a:gd name="T1" fmla="*/ 0 h 26"/>
                    <a:gd name="T2" fmla="*/ 0 w 17"/>
                    <a:gd name="T3" fmla="*/ 11 h 26"/>
                    <a:gd name="T4" fmla="*/ 5 w 17"/>
                    <a:gd name="T5" fmla="*/ 25 h 26"/>
                    <a:gd name="T6" fmla="*/ 16 w 17"/>
                    <a:gd name="T7" fmla="*/ 15 h 26"/>
                    <a:gd name="T8" fmla="*/ 8 w 17"/>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26">
                      <a:moveTo>
                        <a:pt x="8" y="0"/>
                      </a:moveTo>
                      <a:lnTo>
                        <a:pt x="0" y="11"/>
                      </a:lnTo>
                      <a:lnTo>
                        <a:pt x="5" y="25"/>
                      </a:lnTo>
                      <a:lnTo>
                        <a:pt x="16" y="15"/>
                      </a:lnTo>
                      <a:lnTo>
                        <a:pt x="8"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5" name="Freeform 23"/>
                <p:cNvSpPr>
                  <a:spLocks/>
                </p:cNvSpPr>
                <p:nvPr/>
              </p:nvSpPr>
              <p:spPr bwMode="grayWhite">
                <a:xfrm>
                  <a:off x="5069" y="3545"/>
                  <a:ext cx="158" cy="68"/>
                </a:xfrm>
                <a:custGeom>
                  <a:avLst/>
                  <a:gdLst>
                    <a:gd name="T0" fmla="*/ 0 w 158"/>
                    <a:gd name="T1" fmla="*/ 0 h 68"/>
                    <a:gd name="T2" fmla="*/ 23 w 158"/>
                    <a:gd name="T3" fmla="*/ 5 h 68"/>
                    <a:gd name="T4" fmla="*/ 58 w 158"/>
                    <a:gd name="T5" fmla="*/ 29 h 68"/>
                    <a:gd name="T6" fmla="*/ 53 w 158"/>
                    <a:gd name="T7" fmla="*/ 43 h 68"/>
                    <a:gd name="T8" fmla="*/ 82 w 158"/>
                    <a:gd name="T9" fmla="*/ 55 h 68"/>
                    <a:gd name="T10" fmla="*/ 157 w 158"/>
                    <a:gd name="T11" fmla="*/ 55 h 68"/>
                    <a:gd name="T12" fmla="*/ 75 w 158"/>
                    <a:gd name="T13" fmla="*/ 67 h 68"/>
                    <a:gd name="T14" fmla="*/ 53 w 158"/>
                    <a:gd name="T15" fmla="*/ 43 h 68"/>
                    <a:gd name="T16" fmla="*/ 32 w 158"/>
                    <a:gd name="T17" fmla="*/ 38 h 68"/>
                    <a:gd name="T18" fmla="*/ 0 w 158"/>
                    <a:gd name="T19" fmla="*/ 0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8" h="68">
                      <a:moveTo>
                        <a:pt x="0" y="0"/>
                      </a:moveTo>
                      <a:lnTo>
                        <a:pt x="23" y="5"/>
                      </a:lnTo>
                      <a:lnTo>
                        <a:pt x="58" y="29"/>
                      </a:lnTo>
                      <a:lnTo>
                        <a:pt x="53" y="43"/>
                      </a:lnTo>
                      <a:lnTo>
                        <a:pt x="82" y="55"/>
                      </a:lnTo>
                      <a:lnTo>
                        <a:pt x="157" y="55"/>
                      </a:lnTo>
                      <a:lnTo>
                        <a:pt x="75" y="67"/>
                      </a:lnTo>
                      <a:lnTo>
                        <a:pt x="53" y="43"/>
                      </a:lnTo>
                      <a:lnTo>
                        <a:pt x="32" y="38"/>
                      </a:lnTo>
                      <a:lnTo>
                        <a:pt x="0" y="0"/>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Freeform 24"/>
                <p:cNvSpPr>
                  <a:spLocks/>
                </p:cNvSpPr>
                <p:nvPr/>
              </p:nvSpPr>
              <p:spPr bwMode="grayWhite">
                <a:xfrm>
                  <a:off x="5195" y="3601"/>
                  <a:ext cx="169" cy="159"/>
                </a:xfrm>
                <a:custGeom>
                  <a:avLst/>
                  <a:gdLst>
                    <a:gd name="T0" fmla="*/ 135 w 169"/>
                    <a:gd name="T1" fmla="*/ 155 h 159"/>
                    <a:gd name="T2" fmla="*/ 127 w 169"/>
                    <a:gd name="T3" fmla="*/ 152 h 159"/>
                    <a:gd name="T4" fmla="*/ 110 w 169"/>
                    <a:gd name="T5" fmla="*/ 134 h 159"/>
                    <a:gd name="T6" fmla="*/ 92 w 169"/>
                    <a:gd name="T7" fmla="*/ 130 h 159"/>
                    <a:gd name="T8" fmla="*/ 88 w 169"/>
                    <a:gd name="T9" fmla="*/ 119 h 159"/>
                    <a:gd name="T10" fmla="*/ 78 w 169"/>
                    <a:gd name="T11" fmla="*/ 111 h 159"/>
                    <a:gd name="T12" fmla="*/ 62 w 169"/>
                    <a:gd name="T13" fmla="*/ 111 h 159"/>
                    <a:gd name="T14" fmla="*/ 44 w 169"/>
                    <a:gd name="T15" fmla="*/ 118 h 159"/>
                    <a:gd name="T16" fmla="*/ 28 w 169"/>
                    <a:gd name="T17" fmla="*/ 121 h 159"/>
                    <a:gd name="T18" fmla="*/ 10 w 169"/>
                    <a:gd name="T19" fmla="*/ 121 h 159"/>
                    <a:gd name="T20" fmla="*/ 10 w 169"/>
                    <a:gd name="T21" fmla="*/ 109 h 159"/>
                    <a:gd name="T22" fmla="*/ 3 w 169"/>
                    <a:gd name="T23" fmla="*/ 91 h 159"/>
                    <a:gd name="T24" fmla="*/ 2 w 169"/>
                    <a:gd name="T25" fmla="*/ 81 h 159"/>
                    <a:gd name="T26" fmla="*/ 2 w 169"/>
                    <a:gd name="T27" fmla="*/ 56 h 159"/>
                    <a:gd name="T28" fmla="*/ 31 w 169"/>
                    <a:gd name="T29" fmla="*/ 43 h 159"/>
                    <a:gd name="T30" fmla="*/ 34 w 169"/>
                    <a:gd name="T31" fmla="*/ 29 h 159"/>
                    <a:gd name="T32" fmla="*/ 40 w 169"/>
                    <a:gd name="T33" fmla="*/ 30 h 159"/>
                    <a:gd name="T34" fmla="*/ 55 w 169"/>
                    <a:gd name="T35" fmla="*/ 15 h 159"/>
                    <a:gd name="T36" fmla="*/ 70 w 169"/>
                    <a:gd name="T37" fmla="*/ 17 h 159"/>
                    <a:gd name="T38" fmla="*/ 80 w 169"/>
                    <a:gd name="T39" fmla="*/ 7 h 159"/>
                    <a:gd name="T40" fmla="*/ 89 w 169"/>
                    <a:gd name="T41" fmla="*/ 5 h 159"/>
                    <a:gd name="T42" fmla="*/ 103 w 169"/>
                    <a:gd name="T43" fmla="*/ 24 h 159"/>
                    <a:gd name="T44" fmla="*/ 116 w 169"/>
                    <a:gd name="T45" fmla="*/ 30 h 159"/>
                    <a:gd name="T46" fmla="*/ 117 w 169"/>
                    <a:gd name="T47" fmla="*/ 11 h 159"/>
                    <a:gd name="T48" fmla="*/ 122 w 169"/>
                    <a:gd name="T49" fmla="*/ 0 h 159"/>
                    <a:gd name="T50" fmla="*/ 132 w 169"/>
                    <a:gd name="T51" fmla="*/ 15 h 159"/>
                    <a:gd name="T52" fmla="*/ 140 w 169"/>
                    <a:gd name="T53" fmla="*/ 43 h 159"/>
                    <a:gd name="T54" fmla="*/ 156 w 169"/>
                    <a:gd name="T55" fmla="*/ 59 h 159"/>
                    <a:gd name="T56" fmla="*/ 165 w 169"/>
                    <a:gd name="T57" fmla="*/ 72 h 159"/>
                    <a:gd name="T58" fmla="*/ 168 w 169"/>
                    <a:gd name="T59" fmla="*/ 95 h 159"/>
                    <a:gd name="T60" fmla="*/ 157 w 169"/>
                    <a:gd name="T61" fmla="*/ 121 h 159"/>
                    <a:gd name="T62" fmla="*/ 155 w 169"/>
                    <a:gd name="T63" fmla="*/ 145 h 159"/>
                    <a:gd name="T64" fmla="*/ 140 w 169"/>
                    <a:gd name="T65" fmla="*/ 154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9" h="159">
                      <a:moveTo>
                        <a:pt x="140" y="154"/>
                      </a:moveTo>
                      <a:lnTo>
                        <a:pt x="135" y="155"/>
                      </a:lnTo>
                      <a:lnTo>
                        <a:pt x="132" y="158"/>
                      </a:lnTo>
                      <a:lnTo>
                        <a:pt x="127" y="152"/>
                      </a:lnTo>
                      <a:lnTo>
                        <a:pt x="112" y="145"/>
                      </a:lnTo>
                      <a:lnTo>
                        <a:pt x="110" y="134"/>
                      </a:lnTo>
                      <a:lnTo>
                        <a:pt x="105" y="130"/>
                      </a:lnTo>
                      <a:lnTo>
                        <a:pt x="92" y="130"/>
                      </a:lnTo>
                      <a:lnTo>
                        <a:pt x="92" y="122"/>
                      </a:lnTo>
                      <a:lnTo>
                        <a:pt x="88" y="119"/>
                      </a:lnTo>
                      <a:lnTo>
                        <a:pt x="87" y="112"/>
                      </a:lnTo>
                      <a:lnTo>
                        <a:pt x="78" y="111"/>
                      </a:lnTo>
                      <a:lnTo>
                        <a:pt x="70" y="109"/>
                      </a:lnTo>
                      <a:lnTo>
                        <a:pt x="62" y="111"/>
                      </a:lnTo>
                      <a:lnTo>
                        <a:pt x="62" y="112"/>
                      </a:lnTo>
                      <a:lnTo>
                        <a:pt x="44" y="118"/>
                      </a:lnTo>
                      <a:lnTo>
                        <a:pt x="44" y="121"/>
                      </a:lnTo>
                      <a:lnTo>
                        <a:pt x="28" y="121"/>
                      </a:lnTo>
                      <a:lnTo>
                        <a:pt x="20" y="126"/>
                      </a:lnTo>
                      <a:lnTo>
                        <a:pt x="10" y="121"/>
                      </a:lnTo>
                      <a:lnTo>
                        <a:pt x="10" y="119"/>
                      </a:lnTo>
                      <a:lnTo>
                        <a:pt x="10" y="109"/>
                      </a:lnTo>
                      <a:lnTo>
                        <a:pt x="7" y="99"/>
                      </a:lnTo>
                      <a:lnTo>
                        <a:pt x="3" y="91"/>
                      </a:lnTo>
                      <a:lnTo>
                        <a:pt x="5" y="84"/>
                      </a:lnTo>
                      <a:lnTo>
                        <a:pt x="2" y="81"/>
                      </a:lnTo>
                      <a:lnTo>
                        <a:pt x="0" y="66"/>
                      </a:lnTo>
                      <a:lnTo>
                        <a:pt x="2" y="56"/>
                      </a:lnTo>
                      <a:lnTo>
                        <a:pt x="11" y="48"/>
                      </a:lnTo>
                      <a:lnTo>
                        <a:pt x="31" y="43"/>
                      </a:lnTo>
                      <a:lnTo>
                        <a:pt x="36" y="36"/>
                      </a:lnTo>
                      <a:lnTo>
                        <a:pt x="34" y="29"/>
                      </a:lnTo>
                      <a:lnTo>
                        <a:pt x="39" y="27"/>
                      </a:lnTo>
                      <a:lnTo>
                        <a:pt x="40" y="30"/>
                      </a:lnTo>
                      <a:lnTo>
                        <a:pt x="42" y="25"/>
                      </a:lnTo>
                      <a:lnTo>
                        <a:pt x="55" y="15"/>
                      </a:lnTo>
                      <a:lnTo>
                        <a:pt x="62" y="20"/>
                      </a:lnTo>
                      <a:lnTo>
                        <a:pt x="70" y="17"/>
                      </a:lnTo>
                      <a:lnTo>
                        <a:pt x="72" y="9"/>
                      </a:lnTo>
                      <a:lnTo>
                        <a:pt x="80" y="7"/>
                      </a:lnTo>
                      <a:lnTo>
                        <a:pt x="78" y="1"/>
                      </a:lnTo>
                      <a:lnTo>
                        <a:pt x="89" y="5"/>
                      </a:lnTo>
                      <a:lnTo>
                        <a:pt x="98" y="3"/>
                      </a:lnTo>
                      <a:lnTo>
                        <a:pt x="103" y="24"/>
                      </a:lnTo>
                      <a:lnTo>
                        <a:pt x="110" y="30"/>
                      </a:lnTo>
                      <a:lnTo>
                        <a:pt x="116" y="30"/>
                      </a:lnTo>
                      <a:lnTo>
                        <a:pt x="119" y="17"/>
                      </a:lnTo>
                      <a:lnTo>
                        <a:pt x="117" y="11"/>
                      </a:lnTo>
                      <a:lnTo>
                        <a:pt x="119" y="1"/>
                      </a:lnTo>
                      <a:lnTo>
                        <a:pt x="122" y="0"/>
                      </a:lnTo>
                      <a:lnTo>
                        <a:pt x="127" y="12"/>
                      </a:lnTo>
                      <a:lnTo>
                        <a:pt x="132" y="15"/>
                      </a:lnTo>
                      <a:lnTo>
                        <a:pt x="135" y="27"/>
                      </a:lnTo>
                      <a:lnTo>
                        <a:pt x="140" y="43"/>
                      </a:lnTo>
                      <a:lnTo>
                        <a:pt x="147" y="47"/>
                      </a:lnTo>
                      <a:lnTo>
                        <a:pt x="156" y="59"/>
                      </a:lnTo>
                      <a:lnTo>
                        <a:pt x="157" y="65"/>
                      </a:lnTo>
                      <a:lnTo>
                        <a:pt x="165" y="72"/>
                      </a:lnTo>
                      <a:lnTo>
                        <a:pt x="168" y="85"/>
                      </a:lnTo>
                      <a:lnTo>
                        <a:pt x="168" y="95"/>
                      </a:lnTo>
                      <a:lnTo>
                        <a:pt x="165" y="111"/>
                      </a:lnTo>
                      <a:lnTo>
                        <a:pt x="157" y="121"/>
                      </a:lnTo>
                      <a:lnTo>
                        <a:pt x="155" y="134"/>
                      </a:lnTo>
                      <a:lnTo>
                        <a:pt x="155" y="145"/>
                      </a:lnTo>
                      <a:lnTo>
                        <a:pt x="147" y="147"/>
                      </a:lnTo>
                      <a:lnTo>
                        <a:pt x="140" y="154"/>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7" name="Freeform 25"/>
                <p:cNvSpPr>
                  <a:spLocks/>
                </p:cNvSpPr>
                <p:nvPr/>
              </p:nvSpPr>
              <p:spPr bwMode="grayWhite">
                <a:xfrm>
                  <a:off x="5330" y="3768"/>
                  <a:ext cx="17" cy="20"/>
                </a:xfrm>
                <a:custGeom>
                  <a:avLst/>
                  <a:gdLst>
                    <a:gd name="T0" fmla="*/ 8 w 17"/>
                    <a:gd name="T1" fmla="*/ 16 h 20"/>
                    <a:gd name="T2" fmla="*/ 2 w 17"/>
                    <a:gd name="T3" fmla="*/ 13 h 20"/>
                    <a:gd name="T4" fmla="*/ 2 w 17"/>
                    <a:gd name="T5" fmla="*/ 10 h 20"/>
                    <a:gd name="T6" fmla="*/ 2 w 17"/>
                    <a:gd name="T7" fmla="*/ 8 h 20"/>
                    <a:gd name="T8" fmla="*/ 1 w 17"/>
                    <a:gd name="T9" fmla="*/ 5 h 20"/>
                    <a:gd name="T10" fmla="*/ 0 w 17"/>
                    <a:gd name="T11" fmla="*/ 0 h 20"/>
                    <a:gd name="T12" fmla="*/ 2 w 17"/>
                    <a:gd name="T13" fmla="*/ 0 h 20"/>
                    <a:gd name="T14" fmla="*/ 8 w 17"/>
                    <a:gd name="T15" fmla="*/ 2 h 20"/>
                    <a:gd name="T16" fmla="*/ 11 w 17"/>
                    <a:gd name="T17" fmla="*/ 2 h 20"/>
                    <a:gd name="T18" fmla="*/ 12 w 17"/>
                    <a:gd name="T19" fmla="*/ 2 h 20"/>
                    <a:gd name="T20" fmla="*/ 16 w 17"/>
                    <a:gd name="T21" fmla="*/ 0 h 20"/>
                    <a:gd name="T22" fmla="*/ 16 w 17"/>
                    <a:gd name="T23" fmla="*/ 8 h 20"/>
                    <a:gd name="T24" fmla="*/ 14 w 17"/>
                    <a:gd name="T25" fmla="*/ 10 h 20"/>
                    <a:gd name="T26" fmla="*/ 12 w 17"/>
                    <a:gd name="T27" fmla="*/ 13 h 20"/>
                    <a:gd name="T28" fmla="*/ 12 w 17"/>
                    <a:gd name="T29" fmla="*/ 16 h 20"/>
                    <a:gd name="T30" fmla="*/ 11 w 17"/>
                    <a:gd name="T31" fmla="*/ 16 h 20"/>
                    <a:gd name="T32" fmla="*/ 11 w 17"/>
                    <a:gd name="T33" fmla="*/ 19 h 20"/>
                    <a:gd name="T34" fmla="*/ 8 w 17"/>
                    <a:gd name="T35" fmla="*/ 16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 h="20">
                      <a:moveTo>
                        <a:pt x="8" y="16"/>
                      </a:moveTo>
                      <a:lnTo>
                        <a:pt x="2" y="13"/>
                      </a:lnTo>
                      <a:lnTo>
                        <a:pt x="2" y="10"/>
                      </a:lnTo>
                      <a:lnTo>
                        <a:pt x="2" y="8"/>
                      </a:lnTo>
                      <a:lnTo>
                        <a:pt x="1" y="5"/>
                      </a:lnTo>
                      <a:lnTo>
                        <a:pt x="0" y="0"/>
                      </a:lnTo>
                      <a:lnTo>
                        <a:pt x="2" y="0"/>
                      </a:lnTo>
                      <a:lnTo>
                        <a:pt x="8" y="2"/>
                      </a:lnTo>
                      <a:lnTo>
                        <a:pt x="11" y="2"/>
                      </a:lnTo>
                      <a:lnTo>
                        <a:pt x="12" y="2"/>
                      </a:lnTo>
                      <a:lnTo>
                        <a:pt x="16" y="0"/>
                      </a:lnTo>
                      <a:lnTo>
                        <a:pt x="16" y="8"/>
                      </a:lnTo>
                      <a:lnTo>
                        <a:pt x="14" y="10"/>
                      </a:lnTo>
                      <a:lnTo>
                        <a:pt x="12" y="13"/>
                      </a:lnTo>
                      <a:lnTo>
                        <a:pt x="12" y="16"/>
                      </a:lnTo>
                      <a:lnTo>
                        <a:pt x="11" y="16"/>
                      </a:lnTo>
                      <a:lnTo>
                        <a:pt x="11" y="19"/>
                      </a:lnTo>
                      <a:lnTo>
                        <a:pt x="8" y="16"/>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Freeform 26"/>
                <p:cNvSpPr>
                  <a:spLocks/>
                </p:cNvSpPr>
                <p:nvPr/>
              </p:nvSpPr>
              <p:spPr bwMode="grayWhite">
                <a:xfrm>
                  <a:off x="4739" y="3587"/>
                  <a:ext cx="19" cy="76"/>
                </a:xfrm>
                <a:custGeom>
                  <a:avLst/>
                  <a:gdLst>
                    <a:gd name="T0" fmla="*/ 2 w 19"/>
                    <a:gd name="T1" fmla="*/ 26 h 76"/>
                    <a:gd name="T2" fmla="*/ 9 w 19"/>
                    <a:gd name="T3" fmla="*/ 20 h 76"/>
                    <a:gd name="T4" fmla="*/ 14 w 19"/>
                    <a:gd name="T5" fmla="*/ 0 h 76"/>
                    <a:gd name="T6" fmla="*/ 18 w 19"/>
                    <a:gd name="T7" fmla="*/ 30 h 76"/>
                    <a:gd name="T8" fmla="*/ 12 w 19"/>
                    <a:gd name="T9" fmla="*/ 67 h 76"/>
                    <a:gd name="T10" fmla="*/ 0 w 19"/>
                    <a:gd name="T11" fmla="*/ 75 h 76"/>
                    <a:gd name="T12" fmla="*/ 0 w 19"/>
                    <a:gd name="T13" fmla="*/ 57 h 76"/>
                    <a:gd name="T14" fmla="*/ 3 w 19"/>
                    <a:gd name="T15" fmla="*/ 45 h 76"/>
                    <a:gd name="T16" fmla="*/ 2 w 19"/>
                    <a:gd name="T17" fmla="*/ 26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76">
                      <a:moveTo>
                        <a:pt x="2" y="26"/>
                      </a:moveTo>
                      <a:lnTo>
                        <a:pt x="9" y="20"/>
                      </a:lnTo>
                      <a:lnTo>
                        <a:pt x="14" y="0"/>
                      </a:lnTo>
                      <a:lnTo>
                        <a:pt x="18" y="30"/>
                      </a:lnTo>
                      <a:lnTo>
                        <a:pt x="12" y="67"/>
                      </a:lnTo>
                      <a:lnTo>
                        <a:pt x="0" y="75"/>
                      </a:lnTo>
                      <a:lnTo>
                        <a:pt x="0" y="57"/>
                      </a:lnTo>
                      <a:lnTo>
                        <a:pt x="3" y="45"/>
                      </a:lnTo>
                      <a:lnTo>
                        <a:pt x="2" y="26"/>
                      </a:lnTo>
                    </a:path>
                  </a:pathLst>
                </a:custGeom>
                <a:solidFill>
                  <a:schemeClr val="bg1"/>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sp>
        <p:nvSpPr>
          <p:cNvPr id="1027" name="Rectangle 30"/>
          <p:cNvSpPr>
            <a:spLocks noGrp="1" noChangeArrowheads="1"/>
          </p:cNvSpPr>
          <p:nvPr>
            <p:ph type="title"/>
          </p:nvPr>
        </p:nvSpPr>
        <p:spPr bwMode="auto">
          <a:xfrm>
            <a:off x="685800" y="28575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31"/>
          <p:cNvSpPr>
            <a:spLocks noGrp="1" noChangeArrowheads="1"/>
          </p:cNvSpPr>
          <p:nvPr>
            <p:ph type="body" idx="1"/>
          </p:nvPr>
        </p:nvSpPr>
        <p:spPr bwMode="auto">
          <a:xfrm>
            <a:off x="685800" y="16573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56" name="Rectangle 32"/>
          <p:cNvSpPr>
            <a:spLocks noGrp="1" noChangeArrowheads="1"/>
          </p:cNvSpPr>
          <p:nvPr>
            <p:ph type="dt" sz="half" idx="2"/>
          </p:nvPr>
        </p:nvSpPr>
        <p:spPr bwMode="auto">
          <a:xfrm>
            <a:off x="685800" y="64008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pPr>
              <a:defRPr/>
            </a:pPr>
            <a:endParaRPr lang="en-US"/>
          </a:p>
        </p:txBody>
      </p:sp>
      <p:sp>
        <p:nvSpPr>
          <p:cNvPr id="1058" name="Rectangle 34"/>
          <p:cNvSpPr>
            <a:spLocks noGrp="1" noChangeArrowheads="1"/>
          </p:cNvSpPr>
          <p:nvPr>
            <p:ph type="sldNum" sz="quarter" idx="4"/>
          </p:nvPr>
        </p:nvSpPr>
        <p:spPr bwMode="auto">
          <a:xfrm>
            <a:off x="6553200" y="63992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pPr>
              <a:defRPr/>
            </a:pPr>
            <a:fld id="{4318F4AB-3292-41CA-B200-AFC324A4159E}" type="slidenum">
              <a:rPr lang="en-US"/>
              <a:pPr>
                <a:defRPr/>
              </a:pPr>
              <a:t>‹#›</a:t>
            </a:fld>
            <a:endParaRPr lang="en-US"/>
          </a:p>
        </p:txBody>
      </p:sp>
      <p:sp>
        <p:nvSpPr>
          <p:cNvPr id="1031" name="Rectangle 35"/>
          <p:cNvSpPr>
            <a:spLocks noChangeArrowheads="1"/>
          </p:cNvSpPr>
          <p:nvPr userDrawn="1"/>
        </p:nvSpPr>
        <p:spPr bwMode="auto">
          <a:xfrm>
            <a:off x="1676400" y="6438900"/>
            <a:ext cx="558165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altLang="en-US" sz="1000">
                <a:latin typeface="Arial" pitchFamily="34" charset="0"/>
              </a:rPr>
              <a:t>Liang, Introduction to Java Programming, Tenth Edition, (c) 2015 Pearson Education, Inc. All rights reserved. </a:t>
            </a:r>
          </a:p>
        </p:txBody>
      </p:sp>
    </p:spTree>
  </p:cSld>
  <p:clrMap bg1="lt1" tx1="dk1" bg2="lt2" tx2="dk2" accent1="accent1" accent2="accent2" accent3="accent3" accent4="accent4" accent5="accent5" accent6="accent6" hlink="hlink" folHlink="folHlink"/>
  <p:sldLayoutIdLst>
    <p:sldLayoutId id="2147483815"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75000"/>
        <a:buFont typeface="Monotype Sorts" pitchFamily="2" charset="2"/>
        <a:buChar char="F"/>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SzPct val="65000"/>
        <a:buFont typeface="Monotype Sorts" pitchFamily="2" charset="2"/>
        <a:buChar char="u"/>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 Id="rId4" Type="http://schemas.openxmlformats.org/officeDocument/2006/relationships/hyperlink" Target="http://www.cs.armstrong.edu/liang/animation/web/SelectionSort.html" TargetMode="External"/></Relationships>
</file>

<file path=ppt/slides/_rels/slide102.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29.wmf"/></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hyperlink" Target="html/Calculator.bat" TargetMode="External"/><Relationship Id="rId2" Type="http://schemas.openxmlformats.org/officeDocument/2006/relationships/hyperlink" Target="http://www.cs.armstrong.edu/liang/intro11e/html/Calculator.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3.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3.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4.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5.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5.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6.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7.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7.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8.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14.vml"/><Relationship Id="rId4" Type="http://schemas.openxmlformats.org/officeDocument/2006/relationships/image" Target="../media/image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2.xml"/><Relationship Id="rId1" Type="http://schemas.openxmlformats.org/officeDocument/2006/relationships/vmlDrawing" Target="../drawings/vmlDrawing15.vml"/><Relationship Id="rId4" Type="http://schemas.openxmlformats.org/officeDocument/2006/relationships/image" Target="../media/image8.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9.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winword%20TestSelectionSort.java" TargetMode="Externa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10.wmf"/><Relationship Id="rId4" Type="http://schemas.openxmlformats.org/officeDocument/2006/relationships/oleObject" Target="../embeddings/oleObject17.bin"/></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ml/AnalyzeNumbers.bat" TargetMode="External"/><Relationship Id="rId2" Type="http://schemas.openxmlformats.org/officeDocument/2006/relationships/hyperlink" Target="http://www.cs.armstrong.edu/liang/intro11e/html/AnalyzeNumbers.html"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cs.armstrong.edu/liang/intro11e/html/DeckOfCards.html" TargetMode="External"/><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 Id="rId4" Type="http://schemas.openxmlformats.org/officeDocument/2006/relationships/hyperlink" Target="html/DeckOfCards.bat"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ml/Exercise20_15.bat" TargetMode="External"/><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 Id="rId6" Type="http://schemas.openxmlformats.org/officeDocument/2006/relationships/hyperlink" Target="html/DeckOfCards.bat" TargetMode="External"/><Relationship Id="rId5" Type="http://schemas.openxmlformats.org/officeDocument/2006/relationships/hyperlink" Target="http://www.cs.armstrong.edu/liang/intro11e/html/DeckOfCards.html" TargetMode="External"/><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hyperlink" Target="html/Exercise20_15.bat" TargetMode="External"/><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 Id="rId5" Type="http://schemas.openxmlformats.org/officeDocument/2006/relationships/hyperlink" Target="http://www.cs.armstrong.edu/liang/animation/web/24Point.html" TargetMode="Externa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hyperlink" Target="book/LottoNumbers.txt" TargetMode="External"/><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 Id="rId5" Type="http://schemas.openxmlformats.org/officeDocument/2006/relationships/hyperlink" Target="html/LottoNumbers.bat" TargetMode="External"/><Relationship Id="rId4" Type="http://schemas.openxmlformats.org/officeDocument/2006/relationships/hyperlink" Target="http://www.cs.armstrong.edu/liang/intro11e/html/LottoNumbers.html"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winword%20TestSelectionSort.java" TargetMode="Externa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15.wmf"/><Relationship Id="rId4" Type="http://schemas.openxmlformats.org/officeDocument/2006/relationships/oleObject" Target="../embeddings/oleObject18.bin"/></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winword%20TestSelectionSort.java"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winword%20TestSelectionSort.java" TargetMode="Externa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19.wmf"/><Relationship Id="rId4" Type="http://schemas.openxmlformats.org/officeDocument/2006/relationships/oleObject" Target="../embeddings/oleObject19.bin"/></Relationships>
</file>

<file path=ppt/slides/_rels/slide58.xml.rels><?xml version="1.0" encoding="UTF-8" standalone="yes"?>
<Relationships xmlns="http://schemas.openxmlformats.org/package/2006/relationships"><Relationship Id="rId3" Type="http://schemas.openxmlformats.org/officeDocument/2006/relationships/hyperlink" Target="http://www.cs.armstrong.edu/liang/intro11e/html/TestPassArray.html" TargetMode="External"/><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 Id="rId4" Type="http://schemas.openxmlformats.org/officeDocument/2006/relationships/hyperlink" Target="html/TestPassArray.bat"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winword%20TestSelectionSort.java" TargetMode="Externa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20.wmf"/><Relationship Id="rId4" Type="http://schemas.openxmlformats.org/officeDocument/2006/relationships/oleObject" Target="../embeddings/oleObject20.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 Id="rId5" Type="http://schemas.openxmlformats.org/officeDocument/2006/relationships/hyperlink" Target="html/CountLettersInArray.bat" TargetMode="External"/><Relationship Id="rId4" Type="http://schemas.openxmlformats.org/officeDocument/2006/relationships/hyperlink" Target="http://www.cs.armstrong.edu/liang/intro11e/html/CountLettersInArray.html"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www.cs.armstrong.edu/liang/intro11e/html/VarArgsDemo.html" TargetMode="External"/><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 Id="rId4" Type="http://schemas.openxmlformats.org/officeDocument/2006/relationships/hyperlink" Target="html/VarArgsDemo.bat"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winword%20TestArrayOfObjects.java" TargetMode="Externa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22.wmf"/><Relationship Id="rId4" Type="http://schemas.openxmlformats.org/officeDocument/2006/relationships/oleObject" Target="../embeddings/oleObject21.bin"/></Relationships>
</file>

<file path=ppt/slides/_rels/slide86.xml.rels><?xml version="1.0" encoding="UTF-8" standalone="yes"?>
<Relationships xmlns="http://schemas.openxmlformats.org/package/2006/relationships"><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 Id="rId4" Type="http://schemas.openxmlformats.org/officeDocument/2006/relationships/hyperlink" Target="http://www.cs.armstrong.edu/liang/animation/web/LinearSearch.html" TargetMode="External"/></Relationships>
</file>

<file path=ppt/slides/_rels/slide89.xml.rels><?xml version="1.0" encoding="UTF-8" standalone="yes"?>
<Relationships xmlns="http://schemas.openxmlformats.org/package/2006/relationships"><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winword%20TestSelectionSort.java" TargetMode="External"/><Relationship Id="rId1" Type="http://schemas.openxmlformats.org/officeDocument/2006/relationships/slideLayout" Target="../slideLayouts/slideLayout2.xml"/><Relationship Id="rId4" Type="http://schemas.openxmlformats.org/officeDocument/2006/relationships/hyperlink" Target="http://www.cs.armstrong.edu/liang/animation/web/BinarySearch.html"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winword%20TestArrayOfObjects.java" TargetMode="External"/><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26.wmf"/><Relationship Id="rId4" Type="http://schemas.openxmlformats.org/officeDocument/2006/relationships/oleObject" Target="../embeddings/oleObject22.bin"/></Relationships>
</file>

<file path=ppt/slides/_rels/slide96.xml.rels><?xml version="1.0" encoding="UTF-8" standalone="yes"?>
<Relationships xmlns="http://schemas.openxmlformats.org/package/2006/relationships"><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winword%20TestArrayOfObjects.jav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9211F68-AFCD-44D0-A90D-ADB870FC40D9}" type="slidenum">
              <a:rPr lang="en-US" altLang="en-US" sz="1400" smtClean="0"/>
              <a:pPr/>
              <a:t>1</a:t>
            </a:fld>
            <a:endParaRPr lang="en-US" altLang="en-US" sz="1400"/>
          </a:p>
        </p:txBody>
      </p:sp>
      <p:sp>
        <p:nvSpPr>
          <p:cNvPr id="3075" name="Rectangle 2"/>
          <p:cNvSpPr>
            <a:spLocks noGrp="1" noChangeArrowheads="1"/>
          </p:cNvSpPr>
          <p:nvPr>
            <p:ph type="title"/>
          </p:nvPr>
        </p:nvSpPr>
        <p:spPr>
          <a:xfrm>
            <a:off x="654050" y="587375"/>
            <a:ext cx="7772400" cy="1143000"/>
          </a:xfrm>
          <a:noFill/>
        </p:spPr>
        <p:txBody>
          <a:bodyPr/>
          <a:lstStyle/>
          <a:p>
            <a:r>
              <a:rPr lang="en-US" altLang="en-US" dirty="0"/>
              <a:t>Chapter 7: Single-Dimensional Arrays</a:t>
            </a:r>
          </a:p>
        </p:txBody>
      </p:sp>
      <p:sp>
        <p:nvSpPr>
          <p:cNvPr id="3076" name="Rectangle 12"/>
          <p:cNvSpPr>
            <a:spLocks noChangeArrowheads="1"/>
          </p:cNvSpPr>
          <p:nvPr/>
        </p:nvSpPr>
        <p:spPr bwMode="auto">
          <a:xfrm>
            <a:off x="2181225" y="2057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 name="Rectangle 2"/>
          <p:cNvSpPr txBox="1">
            <a:spLocks noChangeArrowheads="1"/>
          </p:cNvSpPr>
          <p:nvPr/>
        </p:nvSpPr>
        <p:spPr bwMode="auto">
          <a:xfrm>
            <a:off x="757238" y="3429000"/>
            <a:ext cx="7924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lIns="92075" tIns="46038" rIns="92075" bIns="46038" anchor="ct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a:defRPr/>
            </a:pPr>
            <a:r>
              <a:rPr lang="en-US" altLang="en-US" sz="3600" dirty="0">
                <a:solidFill>
                  <a:srgbClr val="0070C0"/>
                </a:solidFill>
              </a:rPr>
              <a:t>CS1: Java Programming</a:t>
            </a:r>
          </a:p>
          <a:p>
            <a:pPr>
              <a:defRPr/>
            </a:pPr>
            <a:r>
              <a:rPr lang="en-US" altLang="en-US" sz="3600" dirty="0">
                <a:solidFill>
                  <a:srgbClr val="0070C0"/>
                </a:solidFill>
              </a:rPr>
              <a:t>Colorado State University</a:t>
            </a:r>
          </a:p>
          <a:p>
            <a:pPr>
              <a:defRPr/>
            </a:pPr>
            <a:endParaRPr lang="en-US" altLang="en-US" sz="3600" dirty="0">
              <a:solidFill>
                <a:srgbClr val="0070C0"/>
              </a:solidFill>
            </a:endParaRPr>
          </a:p>
          <a:p>
            <a:pPr>
              <a:defRPr/>
            </a:pPr>
            <a:r>
              <a:rPr lang="en-US" altLang="en-US" sz="2800" dirty="0">
                <a:solidFill>
                  <a:srgbClr val="0070C0"/>
                </a:solidFill>
              </a:rPr>
              <a:t>Original slides by Daniel Liang</a:t>
            </a:r>
          </a:p>
          <a:p>
            <a:pPr>
              <a:defRPr/>
            </a:pPr>
            <a:r>
              <a:rPr lang="en-US" altLang="en-US" sz="2800" dirty="0">
                <a:solidFill>
                  <a:srgbClr val="0070C0"/>
                </a:solidFill>
              </a:rPr>
              <a:t>Modified slides by Chris Wilcox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F5464A0-0501-4A64-9B4C-8FD786B77485}" type="slidenum">
              <a:rPr lang="en-US" altLang="en-US" sz="1400" smtClean="0"/>
              <a:pPr/>
              <a:t>10</a:t>
            </a:fld>
            <a:endParaRPr lang="en-US" altLang="en-US" sz="1400"/>
          </a:p>
        </p:txBody>
      </p:sp>
      <p:sp>
        <p:nvSpPr>
          <p:cNvPr id="11267" name="Rectangle 2"/>
          <p:cNvSpPr>
            <a:spLocks noGrp="1" noChangeArrowheads="1"/>
          </p:cNvSpPr>
          <p:nvPr>
            <p:ph type="title"/>
          </p:nvPr>
        </p:nvSpPr>
        <p:spPr>
          <a:xfrm>
            <a:off x="685800" y="152400"/>
            <a:ext cx="7772400" cy="590550"/>
          </a:xfrm>
          <a:noFill/>
        </p:spPr>
        <p:txBody>
          <a:bodyPr/>
          <a:lstStyle/>
          <a:p>
            <a:r>
              <a:rPr lang="en-US" altLang="en-US"/>
              <a:t>Default Values</a:t>
            </a:r>
          </a:p>
        </p:txBody>
      </p:sp>
      <p:sp>
        <p:nvSpPr>
          <p:cNvPr id="11268" name="Rectangle 3"/>
          <p:cNvSpPr>
            <a:spLocks noGrp="1" noChangeArrowheads="1"/>
          </p:cNvSpPr>
          <p:nvPr>
            <p:ph type="body" idx="1"/>
          </p:nvPr>
        </p:nvSpPr>
        <p:spPr>
          <a:xfrm>
            <a:off x="228600" y="990600"/>
            <a:ext cx="8610600" cy="4572000"/>
          </a:xfrm>
          <a:noFill/>
        </p:spPr>
        <p:txBody>
          <a:bodyPr/>
          <a:lstStyle/>
          <a:p>
            <a:pPr marL="0" indent="0" algn="just">
              <a:buFont typeface="Monotype Sorts" pitchFamily="2" charset="2"/>
              <a:buNone/>
            </a:pPr>
            <a:r>
              <a:rPr lang="en-US" altLang="en-US" sz="3400">
                <a:cs typeface="Courier New" pitchFamily="49" charset="0"/>
              </a:rPr>
              <a:t>When an array is created, its elements are assigned the default value of </a:t>
            </a:r>
          </a:p>
          <a:p>
            <a:pPr marL="0" indent="0" algn="just">
              <a:buFont typeface="Monotype Sorts" pitchFamily="2" charset="2"/>
              <a:buNone/>
            </a:pPr>
            <a:endParaRPr lang="en-US" altLang="en-US" sz="3400">
              <a:cs typeface="Courier New" pitchFamily="49" charset="0"/>
            </a:endParaRPr>
          </a:p>
          <a:p>
            <a:pPr lvl="1" algn="just">
              <a:buFontTx/>
              <a:buNone/>
            </a:pPr>
            <a:r>
              <a:rPr lang="en-US" altLang="en-US" sz="3000" u="sng">
                <a:cs typeface="Courier New" pitchFamily="49" charset="0"/>
              </a:rPr>
              <a:t>0</a:t>
            </a:r>
            <a:r>
              <a:rPr lang="en-US" altLang="en-US" sz="3000">
                <a:cs typeface="Courier New" pitchFamily="49" charset="0"/>
              </a:rPr>
              <a:t> for the numeric primitive data types, </a:t>
            </a:r>
          </a:p>
          <a:p>
            <a:pPr lvl="1" algn="just">
              <a:buFontTx/>
              <a:buNone/>
            </a:pPr>
            <a:r>
              <a:rPr lang="en-US" altLang="en-US" sz="3000" u="sng">
                <a:cs typeface="Courier New" pitchFamily="49" charset="0"/>
              </a:rPr>
              <a:t>'\u0000'</a:t>
            </a:r>
            <a:r>
              <a:rPr lang="en-US" altLang="en-US" sz="3000">
                <a:cs typeface="Courier New" pitchFamily="49" charset="0"/>
              </a:rPr>
              <a:t> for </a:t>
            </a:r>
            <a:r>
              <a:rPr lang="en-US" altLang="en-US" sz="3000" u="sng">
                <a:cs typeface="Courier New" pitchFamily="49" charset="0"/>
              </a:rPr>
              <a:t>char</a:t>
            </a:r>
            <a:r>
              <a:rPr lang="en-US" altLang="en-US" sz="3000">
                <a:cs typeface="Courier New" pitchFamily="49" charset="0"/>
              </a:rPr>
              <a:t> types, and </a:t>
            </a:r>
          </a:p>
          <a:p>
            <a:pPr lvl="1" algn="just">
              <a:buFontTx/>
              <a:buNone/>
            </a:pPr>
            <a:r>
              <a:rPr lang="en-US" altLang="en-US" sz="3000" u="sng">
                <a:cs typeface="Courier New" pitchFamily="49" charset="0"/>
              </a:rPr>
              <a:t>false</a:t>
            </a:r>
            <a:r>
              <a:rPr lang="en-US" altLang="en-US" sz="3000">
                <a:cs typeface="Courier New" pitchFamily="49" charset="0"/>
              </a:rPr>
              <a:t> for </a:t>
            </a:r>
            <a:r>
              <a:rPr lang="en-US" altLang="en-US" sz="3000" u="sng">
                <a:cs typeface="Courier New" pitchFamily="49" charset="0"/>
              </a:rPr>
              <a:t>boolean</a:t>
            </a:r>
            <a:r>
              <a:rPr lang="en-US" altLang="en-US" sz="3000">
                <a:cs typeface="Courier New" pitchFamily="49" charset="0"/>
              </a:rPr>
              <a:t> types. </a:t>
            </a:r>
            <a:endParaRPr lang="en-US" altLang="en-US" sz="320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8D0C42D-4CE2-49C5-BF74-94C824FDC0FB}" type="slidenum">
              <a:rPr lang="en-US" altLang="en-US" sz="1400" smtClean="0"/>
              <a:pPr/>
              <a:t>100</a:t>
            </a:fld>
            <a:endParaRPr lang="en-US" altLang="en-US" sz="1400"/>
          </a:p>
        </p:txBody>
      </p:sp>
      <p:sp>
        <p:nvSpPr>
          <p:cNvPr id="102403" name="Rectangle 2"/>
          <p:cNvSpPr>
            <a:spLocks noChangeArrowheads="1"/>
          </p:cNvSpPr>
          <p:nvPr/>
        </p:nvSpPr>
        <p:spPr bwMode="auto">
          <a:xfrm>
            <a:off x="2027238" y="427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2404" name="Rectangle 4"/>
          <p:cNvSpPr>
            <a:spLocks noGrp="1" noChangeArrowheads="1"/>
          </p:cNvSpPr>
          <p:nvPr>
            <p:ph type="title"/>
          </p:nvPr>
        </p:nvSpPr>
        <p:spPr>
          <a:xfrm>
            <a:off x="228600" y="228600"/>
            <a:ext cx="8299450" cy="396875"/>
          </a:xfrm>
          <a:noFill/>
        </p:spPr>
        <p:txBody>
          <a:bodyPr/>
          <a:lstStyle/>
          <a:p>
            <a:r>
              <a:rPr lang="en-US" altLang="en-US" sz="3200"/>
              <a:t>Selection Sort</a:t>
            </a:r>
            <a:endParaRPr lang="en-US" altLang="en-US" sz="3200">
              <a:solidFill>
                <a:schemeClr val="tx1"/>
              </a:solidFill>
              <a:latin typeface="Book Antiqua" pitchFamily="18" charset="0"/>
              <a:hlinkClick r:id="rId2" action="ppaction://program"/>
            </a:endParaRPr>
          </a:p>
        </p:txBody>
      </p:sp>
      <p:sp>
        <p:nvSpPr>
          <p:cNvPr id="102405" name="Rectangle 5"/>
          <p:cNvSpPr>
            <a:spLocks noChangeArrowheads="1"/>
          </p:cNvSpPr>
          <p:nvPr/>
        </p:nvSpPr>
        <p:spPr bwMode="auto">
          <a:xfrm>
            <a:off x="0" y="1501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2406" name="Rectangle 6"/>
          <p:cNvSpPr>
            <a:spLocks noChangeArrowheads="1"/>
          </p:cNvSpPr>
          <p:nvPr/>
        </p:nvSpPr>
        <p:spPr bwMode="auto">
          <a:xfrm>
            <a:off x="0" y="1497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10240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938" y="1277938"/>
            <a:ext cx="6307137" cy="508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02408" name="Rectangle 3"/>
          <p:cNvSpPr>
            <a:spLocks noGrp="1" noChangeArrowheads="1"/>
          </p:cNvSpPr>
          <p:nvPr>
            <p:ph type="body" idx="1"/>
          </p:nvPr>
        </p:nvSpPr>
        <p:spPr>
          <a:xfrm>
            <a:off x="306388" y="644525"/>
            <a:ext cx="8531225" cy="863600"/>
          </a:xfrm>
          <a:noFill/>
        </p:spPr>
        <p:txBody>
          <a:bodyPr/>
          <a:lstStyle/>
          <a:p>
            <a:pPr marL="0" indent="0">
              <a:lnSpc>
                <a:spcPct val="80000"/>
              </a:lnSpc>
              <a:buFont typeface="Monotype Sorts" pitchFamily="2" charset="2"/>
              <a:buNone/>
            </a:pPr>
            <a:r>
              <a:rPr lang="en-US" altLang="en-US" sz="2000">
                <a:cs typeface="Times New Roman" pitchFamily="18" charset="0"/>
              </a:rPr>
              <a:t>Selection sort finds the smallest number in the list and places it first. It then finds the smallest number remaining and places it second, and so on until the list contains only a single number. </a:t>
            </a:r>
            <a:endParaRPr lang="en-US" altLang="en-US" sz="200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6E6C950-779A-4621-84FB-1A145EBB9ADA}" type="slidenum">
              <a:rPr lang="en-US" altLang="en-US" sz="1400" smtClean="0"/>
              <a:pPr/>
              <a:t>101</a:t>
            </a:fld>
            <a:endParaRPr lang="en-US" altLang="en-US" sz="1400"/>
          </a:p>
        </p:txBody>
      </p:sp>
      <p:sp>
        <p:nvSpPr>
          <p:cNvPr id="103427" name="Rectangle 2"/>
          <p:cNvSpPr>
            <a:spLocks noChangeArrowheads="1"/>
          </p:cNvSpPr>
          <p:nvPr/>
        </p:nvSpPr>
        <p:spPr bwMode="auto">
          <a:xfrm>
            <a:off x="2036763" y="433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3428" name="Rectangle 3"/>
          <p:cNvSpPr>
            <a:spLocks noGrp="1" noChangeArrowheads="1"/>
          </p:cNvSpPr>
          <p:nvPr>
            <p:ph type="body" idx="1"/>
          </p:nvPr>
        </p:nvSpPr>
        <p:spPr>
          <a:xfrm>
            <a:off x="231775" y="931863"/>
            <a:ext cx="8529638" cy="863600"/>
          </a:xfrm>
          <a:noFill/>
        </p:spPr>
        <p:txBody>
          <a:bodyPr/>
          <a:lstStyle/>
          <a:p>
            <a:pPr marL="0" indent="0">
              <a:lnSpc>
                <a:spcPct val="90000"/>
              </a:lnSpc>
              <a:buFont typeface="Monotype Sorts" pitchFamily="2" charset="2"/>
              <a:buNone/>
            </a:pPr>
            <a:r>
              <a:rPr lang="en-US" altLang="en-US" sz="2800" dirty="0"/>
              <a:t>http://www.cs.armstrong.edu/liang/animation/web/SelectionSort.html</a:t>
            </a:r>
          </a:p>
        </p:txBody>
      </p:sp>
      <p:sp>
        <p:nvSpPr>
          <p:cNvPr id="103429" name="Rectangle 4"/>
          <p:cNvSpPr>
            <a:spLocks noGrp="1" noChangeArrowheads="1"/>
          </p:cNvSpPr>
          <p:nvPr>
            <p:ph type="title"/>
          </p:nvPr>
        </p:nvSpPr>
        <p:spPr>
          <a:xfrm>
            <a:off x="228600" y="228600"/>
            <a:ext cx="8299450" cy="396875"/>
          </a:xfrm>
          <a:noFill/>
        </p:spPr>
        <p:txBody>
          <a:bodyPr/>
          <a:lstStyle/>
          <a:p>
            <a:r>
              <a:rPr lang="en-US" altLang="en-US" sz="3200"/>
              <a:t>Selection Sort Animation</a:t>
            </a:r>
            <a:endParaRPr lang="en-US" altLang="en-US" sz="3200">
              <a:solidFill>
                <a:schemeClr val="tx1"/>
              </a:solidFill>
              <a:latin typeface="Book Antiqua" pitchFamily="18" charset="0"/>
              <a:hlinkClick r:id="rId2" action="ppaction://program"/>
            </a:endParaRPr>
          </a:p>
        </p:txBody>
      </p:sp>
      <p:sp>
        <p:nvSpPr>
          <p:cNvPr id="103430" name="Rectangle 5"/>
          <p:cNvSpPr>
            <a:spLocks noChangeArrowheads="1"/>
          </p:cNvSpPr>
          <p:nvPr/>
        </p:nvSpPr>
        <p:spPr bwMode="auto">
          <a:xfrm>
            <a:off x="0" y="1501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3431" name="Rectangle 6"/>
          <p:cNvSpPr>
            <a:spLocks noChangeArrowheads="1"/>
          </p:cNvSpPr>
          <p:nvPr/>
        </p:nvSpPr>
        <p:spPr bwMode="auto">
          <a:xfrm>
            <a:off x="0" y="1508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10343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8413" y="2379663"/>
            <a:ext cx="6607175" cy="386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433" name="Rectangle 10"/>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10" name="AutoShape 19">
            <a:hlinkClick r:id="rId4" highlightClick="1"/>
          </p:cNvPr>
          <p:cNvSpPr>
            <a:spLocks noChangeArrowheads="1"/>
          </p:cNvSpPr>
          <p:nvPr/>
        </p:nvSpPr>
        <p:spPr bwMode="auto">
          <a:xfrm>
            <a:off x="2229295" y="1423987"/>
            <a:ext cx="468313" cy="576263"/>
          </a:xfrm>
          <a:prstGeom prst="actionButtonDocumen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40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07F6618-C7C6-4E8F-855F-CF0D64D55FD9}" type="slidenum">
              <a:rPr lang="en-US" altLang="en-US" sz="1400" smtClean="0"/>
              <a:pPr/>
              <a:t>102</a:t>
            </a:fld>
            <a:endParaRPr lang="en-US" altLang="en-US" sz="1400"/>
          </a:p>
        </p:txBody>
      </p:sp>
      <p:sp>
        <p:nvSpPr>
          <p:cNvPr id="104451" name="Rectangle 2"/>
          <p:cNvSpPr>
            <a:spLocks noGrp="1" noChangeArrowheads="1"/>
          </p:cNvSpPr>
          <p:nvPr>
            <p:ph type="title"/>
          </p:nvPr>
        </p:nvSpPr>
        <p:spPr>
          <a:xfrm>
            <a:off x="615950" y="125413"/>
            <a:ext cx="7726363" cy="474662"/>
          </a:xfrm>
        </p:spPr>
        <p:txBody>
          <a:bodyPr/>
          <a:lstStyle/>
          <a:p>
            <a:r>
              <a:rPr lang="en-US" altLang="en-US"/>
              <a:t>From Idea to Solution</a:t>
            </a:r>
            <a:endParaRPr lang="en-US" altLang="en-US">
              <a:solidFill>
                <a:schemeClr val="tx1"/>
              </a:solidFill>
              <a:latin typeface="Book Antiqua" pitchFamily="18" charset="0"/>
              <a:hlinkClick r:id="rId2" action="ppaction://program"/>
            </a:endParaRPr>
          </a:p>
        </p:txBody>
      </p:sp>
      <p:sp>
        <p:nvSpPr>
          <p:cNvPr id="107524" name="Rectangle 3"/>
          <p:cNvSpPr>
            <a:spLocks noChangeArrowheads="1"/>
          </p:cNvSpPr>
          <p:nvPr/>
        </p:nvSpPr>
        <p:spPr bwMode="auto">
          <a:xfrm>
            <a:off x="0" y="701675"/>
            <a:ext cx="91440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defRPr/>
            </a:pPr>
            <a:r>
              <a:rPr lang="en-US" sz="1600" b="1" dirty="0">
                <a:solidFill>
                  <a:schemeClr val="accent4"/>
                </a:solidFill>
                <a:latin typeface="Courier New" pitchFamily="49" charset="0"/>
                <a:cs typeface="Courier New" pitchFamily="49" charset="0"/>
              </a:rPr>
              <a:t>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a:t>
            </a:r>
          </a:p>
          <a:p>
            <a:pPr>
              <a:defRPr/>
            </a:pPr>
            <a:r>
              <a:rPr lang="en-US" sz="1600" b="1" dirty="0">
                <a:solidFill>
                  <a:schemeClr val="accent4"/>
                </a:solidFill>
                <a:latin typeface="Courier New" pitchFamily="49" charset="0"/>
                <a:cs typeface="Courier New" pitchFamily="49" charset="0"/>
              </a:rPr>
              <a:t>  select the smallest element in list[i..listSize-1];</a:t>
            </a:r>
          </a:p>
          <a:p>
            <a:pPr>
              <a:defRPr/>
            </a:pPr>
            <a:r>
              <a:rPr lang="en-US" sz="1600" b="1" dirty="0">
                <a:solidFill>
                  <a:schemeClr val="accent4"/>
                </a:solidFill>
                <a:latin typeface="Courier New" pitchFamily="49" charset="0"/>
                <a:cs typeface="Courier New" pitchFamily="49" charset="0"/>
              </a:rPr>
              <a:t>  swap the smallest with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if necessary;</a:t>
            </a:r>
          </a:p>
          <a:p>
            <a:pPr>
              <a:defRPr/>
            </a:pPr>
            <a:r>
              <a:rPr lang="en-US" sz="1600" b="1" dirty="0">
                <a:solidFill>
                  <a:schemeClr val="accent4"/>
                </a:solidFill>
                <a:latin typeface="Courier New" pitchFamily="49" charset="0"/>
                <a:cs typeface="Courier New" pitchFamily="49" charset="0"/>
              </a:rPr>
              <a:t>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is in its correct position. </a:t>
            </a:r>
          </a:p>
          <a:p>
            <a:pPr>
              <a:defRPr/>
            </a:pPr>
            <a:r>
              <a:rPr lang="en-US" sz="1600" b="1" dirty="0">
                <a:solidFill>
                  <a:schemeClr val="accent4"/>
                </a:solidFill>
                <a:latin typeface="Courier New" pitchFamily="49" charset="0"/>
                <a:cs typeface="Courier New" pitchFamily="49" charset="0"/>
              </a:rPr>
              <a:t>  // The next iteration apply on list[i+1..listSize-1]</a:t>
            </a:r>
          </a:p>
          <a:p>
            <a:pPr>
              <a:defRPr/>
            </a:pPr>
            <a:r>
              <a:rPr lang="en-US" sz="1600" b="1" dirty="0">
                <a:solidFill>
                  <a:schemeClr val="accent4"/>
                </a:solidFill>
                <a:latin typeface="Courier New" pitchFamily="49" charset="0"/>
                <a:cs typeface="Courier New" pitchFamily="49" charset="0"/>
              </a:rPr>
              <a:t>}</a:t>
            </a:r>
          </a:p>
        </p:txBody>
      </p:sp>
      <p:sp>
        <p:nvSpPr>
          <p:cNvPr id="107525" name="Rectangle 4"/>
          <p:cNvSpPr>
            <a:spLocks noChangeArrowheads="1"/>
          </p:cNvSpPr>
          <p:nvPr/>
        </p:nvSpPr>
        <p:spPr bwMode="auto">
          <a:xfrm>
            <a:off x="654050" y="2738438"/>
            <a:ext cx="8220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nSpc>
                <a:spcPct val="90000"/>
              </a:lnSpc>
              <a:spcBef>
                <a:spcPct val="20000"/>
              </a:spcBef>
              <a:buClr>
                <a:schemeClr val="tx2"/>
              </a:buClr>
              <a:buSzPct val="75000"/>
              <a:buFont typeface="Monotype Sorts" pitchFamily="2" charset="2"/>
              <a:buNone/>
              <a:defRPr/>
            </a:pPr>
            <a:r>
              <a:rPr lang="en-US" sz="1700" b="1" dirty="0">
                <a:solidFill>
                  <a:schemeClr val="accent4"/>
                </a:solidFill>
                <a:latin typeface="Courier New" pitchFamily="49" charset="0"/>
                <a:cs typeface="Courier New" pitchFamily="49" charset="0"/>
              </a:rPr>
              <a:t>list[0] list[1] list[2] list[3] ...               list[10]</a:t>
            </a:r>
            <a:endParaRPr lang="en-US" sz="1700" b="1" dirty="0">
              <a:solidFill>
                <a:schemeClr val="accent4"/>
              </a:solidFill>
              <a:latin typeface="Courier New" pitchFamily="49" charset="0"/>
              <a:cs typeface="Times New Roman" pitchFamily="18" charset="0"/>
            </a:endParaRPr>
          </a:p>
          <a:p>
            <a:pPr>
              <a:lnSpc>
                <a:spcPct val="90000"/>
              </a:lnSpc>
              <a:spcBef>
                <a:spcPct val="20000"/>
              </a:spcBef>
              <a:buClr>
                <a:schemeClr val="tx2"/>
              </a:buClr>
              <a:buSzPct val="75000"/>
              <a:buFont typeface="Monotype Sorts" pitchFamily="2" charset="2"/>
              <a:buNone/>
              <a:defRPr/>
            </a:pPr>
            <a:endParaRPr lang="en-US" sz="1700" b="1" dirty="0">
              <a:solidFill>
                <a:schemeClr val="bg2"/>
              </a:solidFill>
              <a:latin typeface="Courier New" pitchFamily="49" charset="0"/>
              <a:cs typeface="Courier New" pitchFamily="49" charset="0"/>
            </a:endParaRPr>
          </a:p>
        </p:txBody>
      </p:sp>
      <p:sp>
        <p:nvSpPr>
          <p:cNvPr id="104454" name="Rectangle 5"/>
          <p:cNvSpPr>
            <a:spLocks noChangeArrowheads="1"/>
          </p:cNvSpPr>
          <p:nvPr/>
        </p:nvSpPr>
        <p:spPr bwMode="auto">
          <a:xfrm>
            <a:off x="654050" y="3236913"/>
            <a:ext cx="8220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nSpc>
                <a:spcPct val="90000"/>
              </a:lnSpc>
              <a:buFont typeface="Monotype Sorts"/>
              <a:buNone/>
              <a:defRPr/>
            </a:pPr>
            <a:r>
              <a:rPr lang="en-US" altLang="en-US" sz="1700" b="1" dirty="0">
                <a:solidFill>
                  <a:srgbClr val="FF6600"/>
                </a:solidFill>
                <a:latin typeface="Courier New" pitchFamily="49" charset="0"/>
                <a:cs typeface="Courier New" pitchFamily="49" charset="0"/>
              </a:rPr>
              <a:t>list[0]</a:t>
            </a:r>
            <a:r>
              <a:rPr lang="en-US" altLang="en-US" sz="1700" b="1" dirty="0">
                <a:solidFill>
                  <a:schemeClr val="bg2"/>
                </a:solidFill>
                <a:latin typeface="Courier New" pitchFamily="49" charset="0"/>
                <a:cs typeface="Courier New" pitchFamily="49" charset="0"/>
              </a:rPr>
              <a:t> </a:t>
            </a:r>
            <a:r>
              <a:rPr lang="en-US" altLang="en-US" sz="1700" b="1" dirty="0">
                <a:solidFill>
                  <a:schemeClr val="accent4"/>
                </a:solidFill>
                <a:latin typeface="Courier New" pitchFamily="49" charset="0"/>
                <a:cs typeface="Courier New" pitchFamily="49" charset="0"/>
              </a:rPr>
              <a:t>list[1] list[2] list[3] ...               list[10]</a:t>
            </a:r>
          </a:p>
          <a:p>
            <a:pPr>
              <a:lnSpc>
                <a:spcPct val="90000"/>
              </a:lnSpc>
              <a:buFont typeface="Monotype Sorts"/>
              <a:buNone/>
              <a:defRPr/>
            </a:pPr>
            <a:endParaRPr lang="en-US" altLang="en-US" sz="1700" b="1" dirty="0">
              <a:solidFill>
                <a:schemeClr val="accent4"/>
              </a:solidFill>
              <a:latin typeface="Courier New" pitchFamily="49" charset="0"/>
              <a:cs typeface="Courier New" pitchFamily="49" charset="0"/>
            </a:endParaRPr>
          </a:p>
        </p:txBody>
      </p:sp>
      <p:sp>
        <p:nvSpPr>
          <p:cNvPr id="104455" name="Rectangle 6"/>
          <p:cNvSpPr>
            <a:spLocks noChangeArrowheads="1"/>
          </p:cNvSpPr>
          <p:nvPr/>
        </p:nvSpPr>
        <p:spPr bwMode="auto">
          <a:xfrm>
            <a:off x="654050" y="3736975"/>
            <a:ext cx="8220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nSpc>
                <a:spcPct val="90000"/>
              </a:lnSpc>
              <a:buFont typeface="Monotype Sorts"/>
              <a:buNone/>
              <a:defRPr/>
            </a:pPr>
            <a:r>
              <a:rPr lang="en-US" altLang="en-US" sz="1700" b="1" dirty="0">
                <a:solidFill>
                  <a:srgbClr val="FF6600"/>
                </a:solidFill>
                <a:latin typeface="Courier New" pitchFamily="49" charset="0"/>
                <a:cs typeface="Courier New" pitchFamily="49" charset="0"/>
              </a:rPr>
              <a:t>list[0] list[1]</a:t>
            </a:r>
            <a:r>
              <a:rPr lang="en-US" altLang="en-US" sz="1700" b="1" dirty="0">
                <a:solidFill>
                  <a:schemeClr val="bg2"/>
                </a:solidFill>
                <a:latin typeface="Courier New" pitchFamily="49" charset="0"/>
                <a:cs typeface="Courier New" pitchFamily="49" charset="0"/>
              </a:rPr>
              <a:t> </a:t>
            </a:r>
            <a:r>
              <a:rPr lang="en-US" altLang="en-US" sz="1700" b="1" dirty="0">
                <a:solidFill>
                  <a:schemeClr val="accent4"/>
                </a:solidFill>
                <a:latin typeface="Courier New" pitchFamily="49" charset="0"/>
                <a:cs typeface="Courier New" pitchFamily="49" charset="0"/>
              </a:rPr>
              <a:t>list[2] list[3] ...               list[10]</a:t>
            </a:r>
          </a:p>
          <a:p>
            <a:pPr>
              <a:lnSpc>
                <a:spcPct val="90000"/>
              </a:lnSpc>
              <a:buFont typeface="Monotype Sorts"/>
              <a:buNone/>
              <a:defRPr/>
            </a:pPr>
            <a:endParaRPr lang="en-US" altLang="en-US" sz="1700" b="1" dirty="0">
              <a:solidFill>
                <a:schemeClr val="bg2"/>
              </a:solidFill>
              <a:latin typeface="Courier New" pitchFamily="49" charset="0"/>
              <a:cs typeface="Courier New" pitchFamily="49" charset="0"/>
            </a:endParaRPr>
          </a:p>
        </p:txBody>
      </p:sp>
      <p:sp>
        <p:nvSpPr>
          <p:cNvPr id="104456" name="Rectangle 7"/>
          <p:cNvSpPr>
            <a:spLocks noChangeArrowheads="1"/>
          </p:cNvSpPr>
          <p:nvPr/>
        </p:nvSpPr>
        <p:spPr bwMode="auto">
          <a:xfrm>
            <a:off x="654050" y="4235450"/>
            <a:ext cx="8220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nSpc>
                <a:spcPct val="90000"/>
              </a:lnSpc>
              <a:buFont typeface="Monotype Sorts"/>
              <a:buNone/>
              <a:defRPr/>
            </a:pPr>
            <a:r>
              <a:rPr lang="en-US" altLang="en-US" sz="1700" b="1" dirty="0">
                <a:solidFill>
                  <a:srgbClr val="FF6600"/>
                </a:solidFill>
                <a:latin typeface="Courier New" pitchFamily="49" charset="0"/>
                <a:cs typeface="Courier New" pitchFamily="49" charset="0"/>
              </a:rPr>
              <a:t>list[0] list[1] list[2]</a:t>
            </a:r>
            <a:r>
              <a:rPr lang="en-US" altLang="en-US" sz="1700" b="1" dirty="0">
                <a:solidFill>
                  <a:schemeClr val="bg2"/>
                </a:solidFill>
                <a:latin typeface="Courier New" pitchFamily="49" charset="0"/>
                <a:cs typeface="Courier New" pitchFamily="49" charset="0"/>
              </a:rPr>
              <a:t> </a:t>
            </a:r>
            <a:r>
              <a:rPr lang="en-US" altLang="en-US" sz="1700" b="1" dirty="0">
                <a:solidFill>
                  <a:schemeClr val="accent4"/>
                </a:solidFill>
                <a:latin typeface="Courier New" pitchFamily="49" charset="0"/>
                <a:cs typeface="Courier New" pitchFamily="49" charset="0"/>
              </a:rPr>
              <a:t>list[3] ...               list[10]</a:t>
            </a:r>
          </a:p>
          <a:p>
            <a:pPr>
              <a:lnSpc>
                <a:spcPct val="90000"/>
              </a:lnSpc>
              <a:buFont typeface="Monotype Sorts"/>
              <a:buNone/>
              <a:defRPr/>
            </a:pPr>
            <a:endParaRPr lang="en-US" altLang="en-US" sz="1700" b="1" dirty="0">
              <a:solidFill>
                <a:schemeClr val="accent4"/>
              </a:solidFill>
              <a:latin typeface="Courier New" pitchFamily="49" charset="0"/>
              <a:cs typeface="Courier New" pitchFamily="49" charset="0"/>
            </a:endParaRPr>
          </a:p>
        </p:txBody>
      </p:sp>
      <p:sp>
        <p:nvSpPr>
          <p:cNvPr id="104457" name="Rectangle 8"/>
          <p:cNvSpPr>
            <a:spLocks noChangeArrowheads="1"/>
          </p:cNvSpPr>
          <p:nvPr/>
        </p:nvSpPr>
        <p:spPr bwMode="auto">
          <a:xfrm>
            <a:off x="654050" y="4773613"/>
            <a:ext cx="8220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lr>
                <a:schemeClr val="tx2"/>
              </a:buClr>
              <a:buSzPct val="75000"/>
              <a:buFont typeface="Monotype Sorts"/>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nSpc>
                <a:spcPct val="90000"/>
              </a:lnSpc>
              <a:buFont typeface="Monotype Sorts"/>
              <a:buNone/>
              <a:defRPr/>
            </a:pPr>
            <a:r>
              <a:rPr lang="en-US" altLang="en-US" sz="1700" b="1" dirty="0">
                <a:solidFill>
                  <a:srgbClr val="FF6600"/>
                </a:solidFill>
                <a:latin typeface="Courier New" pitchFamily="49" charset="0"/>
                <a:cs typeface="Courier New" pitchFamily="49" charset="0"/>
              </a:rPr>
              <a:t>list[0] list[1] list[2] list[3]</a:t>
            </a:r>
            <a:r>
              <a:rPr lang="en-US" altLang="en-US" sz="1700" b="1" dirty="0">
                <a:solidFill>
                  <a:schemeClr val="bg2"/>
                </a:solidFill>
                <a:latin typeface="Courier New" pitchFamily="49" charset="0"/>
                <a:cs typeface="Courier New" pitchFamily="49" charset="0"/>
              </a:rPr>
              <a:t> ...               </a:t>
            </a:r>
            <a:r>
              <a:rPr lang="en-US" altLang="en-US" sz="1700" b="1" dirty="0">
                <a:solidFill>
                  <a:schemeClr val="accent4"/>
                </a:solidFill>
                <a:latin typeface="Courier New" pitchFamily="49" charset="0"/>
                <a:cs typeface="Courier New" pitchFamily="49" charset="0"/>
              </a:rPr>
              <a:t>list[10]</a:t>
            </a:r>
          </a:p>
          <a:p>
            <a:pPr>
              <a:lnSpc>
                <a:spcPct val="90000"/>
              </a:lnSpc>
              <a:buFont typeface="Monotype Sorts"/>
              <a:buNone/>
              <a:defRPr/>
            </a:pPr>
            <a:endParaRPr lang="en-US" altLang="en-US" sz="1700" b="1" dirty="0">
              <a:solidFill>
                <a:schemeClr val="bg2"/>
              </a:solidFill>
              <a:latin typeface="Courier New" pitchFamily="49" charset="0"/>
              <a:cs typeface="Courier New" pitchFamily="49" charset="0"/>
            </a:endParaRPr>
          </a:p>
        </p:txBody>
      </p:sp>
      <p:sp>
        <p:nvSpPr>
          <p:cNvPr id="104458" name="Rectangle 9"/>
          <p:cNvSpPr>
            <a:spLocks noChangeArrowheads="1"/>
          </p:cNvSpPr>
          <p:nvPr/>
        </p:nvSpPr>
        <p:spPr bwMode="auto">
          <a:xfrm>
            <a:off x="654050" y="5272088"/>
            <a:ext cx="8220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1700">
                <a:solidFill>
                  <a:schemeClr val="bg2"/>
                </a:solidFill>
                <a:latin typeface="Courier New" pitchFamily="49" charset="0"/>
                <a:cs typeface="Courier New" pitchFamily="49" charset="0"/>
              </a:rPr>
              <a:t>                                ...               </a:t>
            </a:r>
          </a:p>
        </p:txBody>
      </p:sp>
      <p:sp>
        <p:nvSpPr>
          <p:cNvPr id="104459" name="Rectangle 10"/>
          <p:cNvSpPr>
            <a:spLocks noChangeArrowheads="1"/>
          </p:cNvSpPr>
          <p:nvPr/>
        </p:nvSpPr>
        <p:spPr bwMode="auto">
          <a:xfrm>
            <a:off x="654050" y="5886450"/>
            <a:ext cx="82200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1700" b="1">
                <a:solidFill>
                  <a:srgbClr val="FF6600"/>
                </a:solidFill>
                <a:latin typeface="Courier New" pitchFamily="49" charset="0"/>
                <a:cs typeface="Courier New" pitchFamily="49" charset="0"/>
              </a:rPr>
              <a:t>list[0] list[1] list[2] list[3] ...               list[10]</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2D6FB74-DBF0-4823-A816-19B990719163}" type="slidenum">
              <a:rPr lang="en-US" altLang="en-US" sz="1400" smtClean="0"/>
              <a:pPr/>
              <a:t>103</a:t>
            </a:fld>
            <a:endParaRPr lang="en-US" altLang="en-US" sz="1400"/>
          </a:p>
        </p:txBody>
      </p:sp>
      <p:sp>
        <p:nvSpPr>
          <p:cNvPr id="445442" name="Rectangle 2"/>
          <p:cNvSpPr>
            <a:spLocks noGrp="1" noChangeArrowheads="1"/>
          </p:cNvSpPr>
          <p:nvPr>
            <p:ph type="title"/>
          </p:nvPr>
        </p:nvSpPr>
        <p:spPr>
          <a:xfrm>
            <a:off x="962025" y="2622550"/>
            <a:ext cx="2111375" cy="417513"/>
          </a:xfrm>
        </p:spPr>
        <p:txBody>
          <a:bodyPr/>
          <a:lstStyle/>
          <a:p>
            <a:r>
              <a:rPr lang="en-US" altLang="en-US"/>
              <a:t>Expand</a:t>
            </a:r>
            <a:endParaRPr lang="en-US" altLang="en-US">
              <a:solidFill>
                <a:schemeClr val="tx1"/>
              </a:solidFill>
              <a:latin typeface="Book Antiqua" pitchFamily="18" charset="0"/>
              <a:hlinkClick r:id="rId2" action="ppaction://program"/>
            </a:endParaRPr>
          </a:p>
        </p:txBody>
      </p:sp>
      <p:sp>
        <p:nvSpPr>
          <p:cNvPr id="108548" name="Rectangle 3"/>
          <p:cNvSpPr>
            <a:spLocks noChangeArrowheads="1"/>
          </p:cNvSpPr>
          <p:nvPr/>
        </p:nvSpPr>
        <p:spPr bwMode="auto">
          <a:xfrm>
            <a:off x="155575" y="0"/>
            <a:ext cx="914400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defRPr/>
            </a:pPr>
            <a:r>
              <a:rPr lang="en-US" dirty="0">
                <a:solidFill>
                  <a:schemeClr val="accent4"/>
                </a:solidFill>
              </a:rPr>
              <a:t>for (</a:t>
            </a:r>
            <a:r>
              <a:rPr lang="en-US" dirty="0" err="1">
                <a:solidFill>
                  <a:schemeClr val="accent4"/>
                </a:solidFill>
              </a:rPr>
              <a:t>int</a:t>
            </a:r>
            <a:r>
              <a:rPr lang="en-US" dirty="0">
                <a:solidFill>
                  <a:schemeClr val="accent4"/>
                </a:solidFill>
              </a:rPr>
              <a:t> </a:t>
            </a:r>
            <a:r>
              <a:rPr lang="en-US" dirty="0" err="1">
                <a:solidFill>
                  <a:schemeClr val="accent4"/>
                </a:solidFill>
              </a:rPr>
              <a:t>i</a:t>
            </a:r>
            <a:r>
              <a:rPr lang="en-US" dirty="0">
                <a:solidFill>
                  <a:schemeClr val="accent4"/>
                </a:solidFill>
              </a:rPr>
              <a:t> = 0; </a:t>
            </a:r>
            <a:r>
              <a:rPr lang="en-US" dirty="0" err="1">
                <a:solidFill>
                  <a:schemeClr val="accent4"/>
                </a:solidFill>
              </a:rPr>
              <a:t>i</a:t>
            </a:r>
            <a:r>
              <a:rPr lang="en-US" dirty="0">
                <a:solidFill>
                  <a:schemeClr val="accent4"/>
                </a:solidFill>
              </a:rPr>
              <a:t> &lt; </a:t>
            </a:r>
            <a:r>
              <a:rPr lang="en-US" dirty="0" err="1">
                <a:solidFill>
                  <a:schemeClr val="accent4"/>
                </a:solidFill>
              </a:rPr>
              <a:t>listSize</a:t>
            </a:r>
            <a:r>
              <a:rPr lang="en-US" dirty="0">
                <a:solidFill>
                  <a:schemeClr val="accent4"/>
                </a:solidFill>
              </a:rPr>
              <a:t>; </a:t>
            </a:r>
            <a:r>
              <a:rPr lang="en-US" dirty="0" err="1">
                <a:solidFill>
                  <a:schemeClr val="accent4"/>
                </a:solidFill>
              </a:rPr>
              <a:t>i</a:t>
            </a:r>
            <a:r>
              <a:rPr lang="en-US" dirty="0">
                <a:solidFill>
                  <a:schemeClr val="accent4"/>
                </a:solidFill>
              </a:rPr>
              <a:t>++) {</a:t>
            </a:r>
          </a:p>
          <a:p>
            <a:pPr>
              <a:defRPr/>
            </a:pPr>
            <a:r>
              <a:rPr lang="en-US" dirty="0">
                <a:solidFill>
                  <a:schemeClr val="accent4"/>
                </a:solidFill>
              </a:rPr>
              <a:t>  select the smallest element in list[i..listSize-1];</a:t>
            </a:r>
          </a:p>
          <a:p>
            <a:pPr>
              <a:defRPr/>
            </a:pPr>
            <a:r>
              <a:rPr lang="en-US" dirty="0">
                <a:solidFill>
                  <a:schemeClr val="accent4"/>
                </a:solidFill>
              </a:rPr>
              <a:t>  swap the smallest with list[</a:t>
            </a:r>
            <a:r>
              <a:rPr lang="en-US" dirty="0" err="1">
                <a:solidFill>
                  <a:schemeClr val="accent4"/>
                </a:solidFill>
              </a:rPr>
              <a:t>i</a:t>
            </a:r>
            <a:r>
              <a:rPr lang="en-US" dirty="0">
                <a:solidFill>
                  <a:schemeClr val="accent4"/>
                </a:solidFill>
              </a:rPr>
              <a:t>], if necessary;</a:t>
            </a:r>
          </a:p>
          <a:p>
            <a:pPr>
              <a:defRPr/>
            </a:pPr>
            <a:r>
              <a:rPr lang="en-US" dirty="0">
                <a:solidFill>
                  <a:schemeClr val="accent4"/>
                </a:solidFill>
              </a:rPr>
              <a:t>  // list[</a:t>
            </a:r>
            <a:r>
              <a:rPr lang="en-US" dirty="0" err="1">
                <a:solidFill>
                  <a:schemeClr val="accent4"/>
                </a:solidFill>
              </a:rPr>
              <a:t>i</a:t>
            </a:r>
            <a:r>
              <a:rPr lang="en-US" dirty="0">
                <a:solidFill>
                  <a:schemeClr val="accent4"/>
                </a:solidFill>
              </a:rPr>
              <a:t>] is in its correct position. </a:t>
            </a:r>
          </a:p>
          <a:p>
            <a:pPr>
              <a:defRPr/>
            </a:pPr>
            <a:r>
              <a:rPr lang="en-US" dirty="0">
                <a:solidFill>
                  <a:schemeClr val="accent4"/>
                </a:solidFill>
              </a:rPr>
              <a:t>  // The next iteration apply on list[i..listSize-1]</a:t>
            </a:r>
          </a:p>
          <a:p>
            <a:pPr>
              <a:defRPr/>
            </a:pPr>
            <a:r>
              <a:rPr lang="en-US" dirty="0">
                <a:solidFill>
                  <a:schemeClr val="accent4"/>
                </a:solidFill>
              </a:rPr>
              <a:t>}</a:t>
            </a:r>
          </a:p>
        </p:txBody>
      </p:sp>
      <p:sp>
        <p:nvSpPr>
          <p:cNvPr id="445444" name="Rectangle 4"/>
          <p:cNvSpPr>
            <a:spLocks noChangeArrowheads="1"/>
          </p:cNvSpPr>
          <p:nvPr/>
        </p:nvSpPr>
        <p:spPr bwMode="auto">
          <a:xfrm>
            <a:off x="385763" y="471488"/>
            <a:ext cx="5799137" cy="268287"/>
          </a:xfrm>
          <a:prstGeom prst="rect">
            <a:avLst/>
          </a:prstGeom>
          <a:solidFill>
            <a:schemeClr val="accent1">
              <a:alpha val="27058"/>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45445" name="Rectangle 5"/>
          <p:cNvSpPr>
            <a:spLocks noChangeArrowheads="1"/>
          </p:cNvSpPr>
          <p:nvPr/>
        </p:nvSpPr>
        <p:spPr bwMode="auto">
          <a:xfrm>
            <a:off x="193675" y="3160713"/>
            <a:ext cx="5260975"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defRPr/>
            </a:pPr>
            <a:r>
              <a:rPr lang="en-US" sz="1800" dirty="0">
                <a:solidFill>
                  <a:schemeClr val="accent4"/>
                </a:solidFill>
              </a:rPr>
              <a:t>    </a:t>
            </a:r>
            <a:r>
              <a:rPr lang="en-US" sz="2000" dirty="0">
                <a:solidFill>
                  <a:schemeClr val="accent4"/>
                </a:solidFill>
              </a:rPr>
              <a:t>double </a:t>
            </a:r>
            <a:r>
              <a:rPr lang="en-US" sz="2000" dirty="0" err="1">
                <a:solidFill>
                  <a:schemeClr val="accent4"/>
                </a:solidFill>
              </a:rPr>
              <a:t>currentMin</a:t>
            </a:r>
            <a:r>
              <a:rPr lang="en-US" sz="2000" dirty="0">
                <a:solidFill>
                  <a:schemeClr val="accent4"/>
                </a:solidFill>
              </a:rPr>
              <a:t> = list[</a:t>
            </a:r>
            <a:r>
              <a:rPr lang="en-US" sz="2000" dirty="0" err="1">
                <a:solidFill>
                  <a:schemeClr val="accent4"/>
                </a:solidFill>
              </a:rPr>
              <a:t>i</a:t>
            </a:r>
            <a:r>
              <a:rPr lang="en-US" sz="2000" dirty="0">
                <a:solidFill>
                  <a:schemeClr val="accent4"/>
                </a:solidFill>
              </a:rPr>
              <a:t>];</a:t>
            </a:r>
          </a:p>
          <a:p>
            <a:pPr>
              <a:defRPr/>
            </a:pPr>
            <a:r>
              <a:rPr lang="en-US" sz="2000" dirty="0">
                <a:solidFill>
                  <a:schemeClr val="accent4"/>
                </a:solidFill>
              </a:rPr>
              <a:t>    </a:t>
            </a:r>
            <a:r>
              <a:rPr lang="en-US" sz="2000" dirty="0" err="1">
                <a:solidFill>
                  <a:schemeClr val="accent4"/>
                </a:solidFill>
              </a:rPr>
              <a:t>int</a:t>
            </a:r>
            <a:r>
              <a:rPr lang="en-US" sz="2000" dirty="0">
                <a:solidFill>
                  <a:schemeClr val="accent4"/>
                </a:solidFill>
              </a:rPr>
              <a:t> </a:t>
            </a:r>
            <a:r>
              <a:rPr lang="en-US" sz="2000" dirty="0" err="1">
                <a:solidFill>
                  <a:schemeClr val="accent4"/>
                </a:solidFill>
              </a:rPr>
              <a:t>currentMinIndex</a:t>
            </a:r>
            <a:r>
              <a:rPr lang="en-US" sz="2000" dirty="0">
                <a:solidFill>
                  <a:schemeClr val="accent4"/>
                </a:solidFill>
              </a:rPr>
              <a:t> = </a:t>
            </a:r>
            <a:r>
              <a:rPr lang="en-US" sz="2000" dirty="0" err="1">
                <a:solidFill>
                  <a:schemeClr val="accent4"/>
                </a:solidFill>
              </a:rPr>
              <a:t>i</a:t>
            </a:r>
            <a:r>
              <a:rPr lang="en-US" sz="2000" dirty="0">
                <a:solidFill>
                  <a:schemeClr val="accent4"/>
                </a:solidFill>
              </a:rPr>
              <a:t>;</a:t>
            </a:r>
          </a:p>
          <a:p>
            <a:pPr>
              <a:defRPr/>
            </a:pPr>
            <a:r>
              <a:rPr lang="en-US" sz="2000" dirty="0">
                <a:solidFill>
                  <a:schemeClr val="accent4"/>
                </a:solidFill>
              </a:rPr>
              <a:t>    for (</a:t>
            </a:r>
            <a:r>
              <a:rPr lang="en-US" sz="2000" dirty="0" err="1">
                <a:solidFill>
                  <a:schemeClr val="accent4"/>
                </a:solidFill>
              </a:rPr>
              <a:t>int</a:t>
            </a:r>
            <a:r>
              <a:rPr lang="en-US" sz="2000" dirty="0">
                <a:solidFill>
                  <a:schemeClr val="accent4"/>
                </a:solidFill>
              </a:rPr>
              <a:t> j = i+1; j &lt; </a:t>
            </a:r>
            <a:r>
              <a:rPr lang="en-US" sz="2000" dirty="0" err="1">
                <a:solidFill>
                  <a:schemeClr val="accent4"/>
                </a:solidFill>
              </a:rPr>
              <a:t>list.length</a:t>
            </a:r>
            <a:r>
              <a:rPr lang="en-US" sz="2000" dirty="0">
                <a:solidFill>
                  <a:schemeClr val="accent4"/>
                </a:solidFill>
              </a:rPr>
              <a:t>; j++) {</a:t>
            </a:r>
          </a:p>
          <a:p>
            <a:pPr>
              <a:defRPr/>
            </a:pPr>
            <a:r>
              <a:rPr lang="en-US" sz="2000" dirty="0">
                <a:solidFill>
                  <a:schemeClr val="accent4"/>
                </a:solidFill>
              </a:rPr>
              <a:t>      if (</a:t>
            </a:r>
            <a:r>
              <a:rPr lang="en-US" sz="2000" dirty="0" err="1">
                <a:solidFill>
                  <a:schemeClr val="accent4"/>
                </a:solidFill>
              </a:rPr>
              <a:t>currentMin</a:t>
            </a:r>
            <a:r>
              <a:rPr lang="en-US" sz="2000" dirty="0">
                <a:solidFill>
                  <a:schemeClr val="accent4"/>
                </a:solidFill>
              </a:rPr>
              <a:t> &gt; list[j]) {</a:t>
            </a:r>
          </a:p>
          <a:p>
            <a:pPr>
              <a:defRPr/>
            </a:pPr>
            <a:r>
              <a:rPr lang="en-US" sz="2000" dirty="0">
                <a:solidFill>
                  <a:schemeClr val="accent4"/>
                </a:solidFill>
              </a:rPr>
              <a:t>        </a:t>
            </a:r>
            <a:r>
              <a:rPr lang="en-US" sz="2000" dirty="0" err="1">
                <a:solidFill>
                  <a:schemeClr val="accent4"/>
                </a:solidFill>
              </a:rPr>
              <a:t>currentMin</a:t>
            </a:r>
            <a:r>
              <a:rPr lang="en-US" sz="2000" dirty="0">
                <a:solidFill>
                  <a:schemeClr val="accent4"/>
                </a:solidFill>
              </a:rPr>
              <a:t> = list[j];</a:t>
            </a:r>
          </a:p>
          <a:p>
            <a:pPr>
              <a:defRPr/>
            </a:pPr>
            <a:r>
              <a:rPr lang="en-US" sz="2000" dirty="0">
                <a:solidFill>
                  <a:schemeClr val="accent4"/>
                </a:solidFill>
              </a:rPr>
              <a:t>        </a:t>
            </a:r>
            <a:r>
              <a:rPr lang="en-US" sz="2000" dirty="0" err="1">
                <a:solidFill>
                  <a:schemeClr val="accent4"/>
                </a:solidFill>
              </a:rPr>
              <a:t>currentMinIndex</a:t>
            </a:r>
            <a:r>
              <a:rPr lang="en-US" sz="2000" dirty="0">
                <a:solidFill>
                  <a:schemeClr val="accent4"/>
                </a:solidFill>
              </a:rPr>
              <a:t> = j;</a:t>
            </a:r>
          </a:p>
          <a:p>
            <a:pPr>
              <a:defRPr/>
            </a:pPr>
            <a:r>
              <a:rPr lang="en-US" sz="2000" dirty="0">
                <a:solidFill>
                  <a:schemeClr val="accent4"/>
                </a:solidFill>
              </a:rPr>
              <a:t>      }</a:t>
            </a:r>
          </a:p>
          <a:p>
            <a:pPr>
              <a:defRPr/>
            </a:pPr>
            <a:r>
              <a:rPr lang="en-US" sz="2000" dirty="0">
                <a:solidFill>
                  <a:schemeClr val="accent4"/>
                </a:solidFill>
              </a:rPr>
              <a:t>    }</a:t>
            </a:r>
          </a:p>
        </p:txBody>
      </p:sp>
      <p:sp>
        <p:nvSpPr>
          <p:cNvPr id="105479" name="Rectangle 6"/>
          <p:cNvSpPr>
            <a:spLocks noChangeArrowheads="1"/>
          </p:cNvSpPr>
          <p:nvPr/>
        </p:nvSpPr>
        <p:spPr bwMode="auto">
          <a:xfrm>
            <a:off x="501650" y="3582988"/>
            <a:ext cx="3297238" cy="230187"/>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5480" name="Rectangle 7"/>
          <p:cNvSpPr>
            <a:spLocks noChangeArrowheads="1"/>
          </p:cNvSpPr>
          <p:nvPr/>
        </p:nvSpPr>
        <p:spPr bwMode="auto">
          <a:xfrm>
            <a:off x="693738" y="4773613"/>
            <a:ext cx="3297237" cy="230187"/>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45448" name="Line 8"/>
          <p:cNvSpPr>
            <a:spLocks noChangeShapeType="1"/>
          </p:cNvSpPr>
          <p:nvPr/>
        </p:nvSpPr>
        <p:spPr bwMode="auto">
          <a:xfrm>
            <a:off x="769938" y="739775"/>
            <a:ext cx="0" cy="2805113"/>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5444"/>
                                        </p:tgtEl>
                                        <p:attrNameLst>
                                          <p:attrName>style.visibility</p:attrName>
                                        </p:attrNameLst>
                                      </p:cBhvr>
                                      <p:to>
                                        <p:strVal val="visible"/>
                                      </p:to>
                                    </p:set>
                                    <p:anim calcmode="lin" valueType="num">
                                      <p:cBhvr additive="base">
                                        <p:cTn id="7" dur="500" fill="hold"/>
                                        <p:tgtEl>
                                          <p:spTgt spid="445444"/>
                                        </p:tgtEl>
                                        <p:attrNameLst>
                                          <p:attrName>ppt_x</p:attrName>
                                        </p:attrNameLst>
                                      </p:cBhvr>
                                      <p:tavLst>
                                        <p:tav tm="0">
                                          <p:val>
                                            <p:strVal val="0-#ppt_w/2"/>
                                          </p:val>
                                        </p:tav>
                                        <p:tav tm="100000">
                                          <p:val>
                                            <p:strVal val="#ppt_x"/>
                                          </p:val>
                                        </p:tav>
                                      </p:tavLst>
                                    </p:anim>
                                    <p:anim calcmode="lin" valueType="num">
                                      <p:cBhvr additive="base">
                                        <p:cTn id="8" dur="500" fill="hold"/>
                                        <p:tgtEl>
                                          <p:spTgt spid="4454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45448"/>
                                        </p:tgtEl>
                                        <p:attrNameLst>
                                          <p:attrName>style.visibility</p:attrName>
                                        </p:attrNameLst>
                                      </p:cBhvr>
                                      <p:to>
                                        <p:strVal val="visible"/>
                                      </p:to>
                                    </p:set>
                                    <p:anim calcmode="lin" valueType="num">
                                      <p:cBhvr additive="base">
                                        <p:cTn id="11" dur="500" fill="hold"/>
                                        <p:tgtEl>
                                          <p:spTgt spid="445448"/>
                                        </p:tgtEl>
                                        <p:attrNameLst>
                                          <p:attrName>ppt_x</p:attrName>
                                        </p:attrNameLst>
                                      </p:cBhvr>
                                      <p:tavLst>
                                        <p:tav tm="0">
                                          <p:val>
                                            <p:strVal val="0-#ppt_w/2"/>
                                          </p:val>
                                        </p:tav>
                                        <p:tav tm="100000">
                                          <p:val>
                                            <p:strVal val="#ppt_x"/>
                                          </p:val>
                                        </p:tav>
                                      </p:tavLst>
                                    </p:anim>
                                    <p:anim calcmode="lin" valueType="num">
                                      <p:cBhvr additive="base">
                                        <p:cTn id="12" dur="500" fill="hold"/>
                                        <p:tgtEl>
                                          <p:spTgt spid="44544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45442"/>
                                        </p:tgtEl>
                                        <p:attrNameLst>
                                          <p:attrName>style.visibility</p:attrName>
                                        </p:attrNameLst>
                                      </p:cBhvr>
                                      <p:to>
                                        <p:strVal val="visible"/>
                                      </p:to>
                                    </p:set>
                                    <p:anim calcmode="lin" valueType="num">
                                      <p:cBhvr additive="base">
                                        <p:cTn id="15" dur="500" fill="hold"/>
                                        <p:tgtEl>
                                          <p:spTgt spid="445442"/>
                                        </p:tgtEl>
                                        <p:attrNameLst>
                                          <p:attrName>ppt_x</p:attrName>
                                        </p:attrNameLst>
                                      </p:cBhvr>
                                      <p:tavLst>
                                        <p:tav tm="0">
                                          <p:val>
                                            <p:strVal val="0-#ppt_w/2"/>
                                          </p:val>
                                        </p:tav>
                                        <p:tav tm="100000">
                                          <p:val>
                                            <p:strVal val="#ppt_x"/>
                                          </p:val>
                                        </p:tav>
                                      </p:tavLst>
                                    </p:anim>
                                    <p:anim calcmode="lin" valueType="num">
                                      <p:cBhvr additive="base">
                                        <p:cTn id="16" dur="500" fill="hold"/>
                                        <p:tgtEl>
                                          <p:spTgt spid="44544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45445"/>
                                        </p:tgtEl>
                                        <p:attrNameLst>
                                          <p:attrName>style.visibility</p:attrName>
                                        </p:attrNameLst>
                                      </p:cBhvr>
                                      <p:to>
                                        <p:strVal val="visible"/>
                                      </p:to>
                                    </p:set>
                                    <p:anim calcmode="lin" valueType="num">
                                      <p:cBhvr additive="base">
                                        <p:cTn id="19" dur="500" fill="hold"/>
                                        <p:tgtEl>
                                          <p:spTgt spid="445445"/>
                                        </p:tgtEl>
                                        <p:attrNameLst>
                                          <p:attrName>ppt_x</p:attrName>
                                        </p:attrNameLst>
                                      </p:cBhvr>
                                      <p:tavLst>
                                        <p:tav tm="0">
                                          <p:val>
                                            <p:strVal val="0-#ppt_w/2"/>
                                          </p:val>
                                        </p:tav>
                                        <p:tav tm="100000">
                                          <p:val>
                                            <p:strVal val="#ppt_x"/>
                                          </p:val>
                                        </p:tav>
                                      </p:tavLst>
                                    </p:anim>
                                    <p:anim calcmode="lin" valueType="num">
                                      <p:cBhvr additive="base">
                                        <p:cTn id="20" dur="500" fill="hold"/>
                                        <p:tgtEl>
                                          <p:spTgt spid="4454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442" grpId="0"/>
      <p:bldP spid="445444" grpId="0" animBg="1"/>
      <p:bldP spid="445445" grpId="0"/>
      <p:bldP spid="445448"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B4936E2-E3E7-4332-8AAB-6C0EA2CCA69F}" type="slidenum">
              <a:rPr lang="en-US" altLang="en-US" sz="1400" smtClean="0"/>
              <a:pPr/>
              <a:t>104</a:t>
            </a:fld>
            <a:endParaRPr lang="en-US" altLang="en-US" sz="1400"/>
          </a:p>
        </p:txBody>
      </p:sp>
      <p:sp>
        <p:nvSpPr>
          <p:cNvPr id="446466" name="Rectangle 2"/>
          <p:cNvSpPr>
            <a:spLocks noGrp="1" noChangeArrowheads="1"/>
          </p:cNvSpPr>
          <p:nvPr>
            <p:ph type="title"/>
          </p:nvPr>
        </p:nvSpPr>
        <p:spPr>
          <a:xfrm>
            <a:off x="962025" y="2622550"/>
            <a:ext cx="2111375" cy="417513"/>
          </a:xfrm>
        </p:spPr>
        <p:txBody>
          <a:bodyPr/>
          <a:lstStyle/>
          <a:p>
            <a:r>
              <a:rPr lang="en-US" altLang="en-US"/>
              <a:t>Expand</a:t>
            </a:r>
            <a:endParaRPr lang="en-US" altLang="en-US">
              <a:solidFill>
                <a:schemeClr val="tx1"/>
              </a:solidFill>
              <a:latin typeface="Book Antiqua" pitchFamily="18" charset="0"/>
              <a:hlinkClick r:id="rId2" action="ppaction://program"/>
            </a:endParaRPr>
          </a:p>
        </p:txBody>
      </p:sp>
      <p:sp>
        <p:nvSpPr>
          <p:cNvPr id="109572" name="Rectangle 3"/>
          <p:cNvSpPr>
            <a:spLocks noChangeArrowheads="1"/>
          </p:cNvSpPr>
          <p:nvPr/>
        </p:nvSpPr>
        <p:spPr bwMode="auto">
          <a:xfrm>
            <a:off x="155575" y="0"/>
            <a:ext cx="914400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defRPr/>
            </a:pPr>
            <a:r>
              <a:rPr lang="en-US" b="1" dirty="0">
                <a:solidFill>
                  <a:schemeClr val="accent4"/>
                </a:solidFill>
              </a:rPr>
              <a:t>for</a:t>
            </a:r>
            <a:r>
              <a:rPr lang="en-US" dirty="0">
                <a:solidFill>
                  <a:schemeClr val="accent4"/>
                </a:solidFill>
              </a:rPr>
              <a:t> (</a:t>
            </a:r>
            <a:r>
              <a:rPr lang="en-US" b="1" dirty="0" err="1">
                <a:solidFill>
                  <a:schemeClr val="accent4"/>
                </a:solidFill>
              </a:rPr>
              <a:t>int</a:t>
            </a:r>
            <a:r>
              <a:rPr lang="en-US" dirty="0">
                <a:solidFill>
                  <a:schemeClr val="accent4"/>
                </a:solidFill>
              </a:rPr>
              <a:t> </a:t>
            </a:r>
            <a:r>
              <a:rPr lang="en-US" dirty="0" err="1">
                <a:solidFill>
                  <a:schemeClr val="accent4"/>
                </a:solidFill>
              </a:rPr>
              <a:t>i</a:t>
            </a:r>
            <a:r>
              <a:rPr lang="en-US" dirty="0">
                <a:solidFill>
                  <a:schemeClr val="accent4"/>
                </a:solidFill>
              </a:rPr>
              <a:t> = 0; </a:t>
            </a:r>
            <a:r>
              <a:rPr lang="en-US" dirty="0" err="1">
                <a:solidFill>
                  <a:schemeClr val="accent4"/>
                </a:solidFill>
              </a:rPr>
              <a:t>i</a:t>
            </a:r>
            <a:r>
              <a:rPr lang="en-US" dirty="0">
                <a:solidFill>
                  <a:schemeClr val="accent4"/>
                </a:solidFill>
              </a:rPr>
              <a:t> &lt; </a:t>
            </a:r>
            <a:r>
              <a:rPr lang="en-US" dirty="0" err="1">
                <a:solidFill>
                  <a:schemeClr val="accent4"/>
                </a:solidFill>
              </a:rPr>
              <a:t>listSize</a:t>
            </a:r>
            <a:r>
              <a:rPr lang="en-US" dirty="0">
                <a:solidFill>
                  <a:schemeClr val="accent4"/>
                </a:solidFill>
              </a:rPr>
              <a:t>; </a:t>
            </a:r>
            <a:r>
              <a:rPr lang="en-US" dirty="0" err="1">
                <a:solidFill>
                  <a:schemeClr val="accent4"/>
                </a:solidFill>
              </a:rPr>
              <a:t>i</a:t>
            </a:r>
            <a:r>
              <a:rPr lang="en-US" dirty="0">
                <a:solidFill>
                  <a:schemeClr val="accent4"/>
                </a:solidFill>
              </a:rPr>
              <a:t>++) {</a:t>
            </a:r>
          </a:p>
          <a:p>
            <a:pPr>
              <a:defRPr/>
            </a:pPr>
            <a:r>
              <a:rPr lang="en-US" dirty="0">
                <a:solidFill>
                  <a:schemeClr val="accent4"/>
                </a:solidFill>
              </a:rPr>
              <a:t>  select the smallest element in list[i..listSize-1];</a:t>
            </a:r>
          </a:p>
          <a:p>
            <a:pPr>
              <a:defRPr/>
            </a:pPr>
            <a:r>
              <a:rPr lang="en-US" dirty="0">
                <a:solidFill>
                  <a:schemeClr val="accent4"/>
                </a:solidFill>
              </a:rPr>
              <a:t>  swap the smallest with list[</a:t>
            </a:r>
            <a:r>
              <a:rPr lang="en-US" dirty="0" err="1">
                <a:solidFill>
                  <a:schemeClr val="accent4"/>
                </a:solidFill>
              </a:rPr>
              <a:t>i</a:t>
            </a:r>
            <a:r>
              <a:rPr lang="en-US" dirty="0">
                <a:solidFill>
                  <a:schemeClr val="accent4"/>
                </a:solidFill>
              </a:rPr>
              <a:t>], if necessary;</a:t>
            </a:r>
          </a:p>
          <a:p>
            <a:pPr>
              <a:defRPr/>
            </a:pPr>
            <a:r>
              <a:rPr lang="en-US" dirty="0">
                <a:solidFill>
                  <a:schemeClr val="accent4"/>
                </a:solidFill>
              </a:rPr>
              <a:t>  // list[</a:t>
            </a:r>
            <a:r>
              <a:rPr lang="en-US" dirty="0" err="1">
                <a:solidFill>
                  <a:schemeClr val="accent4"/>
                </a:solidFill>
              </a:rPr>
              <a:t>i</a:t>
            </a:r>
            <a:r>
              <a:rPr lang="en-US" dirty="0">
                <a:solidFill>
                  <a:schemeClr val="accent4"/>
                </a:solidFill>
              </a:rPr>
              <a:t>] is in its correct position. </a:t>
            </a:r>
          </a:p>
          <a:p>
            <a:pPr>
              <a:defRPr/>
            </a:pPr>
            <a:r>
              <a:rPr lang="en-US" dirty="0">
                <a:solidFill>
                  <a:schemeClr val="accent4"/>
                </a:solidFill>
              </a:rPr>
              <a:t>  // The next iteration apply on list[i..listSize-1]</a:t>
            </a:r>
          </a:p>
          <a:p>
            <a:pPr>
              <a:defRPr/>
            </a:pPr>
            <a:r>
              <a:rPr lang="en-US" dirty="0">
                <a:solidFill>
                  <a:schemeClr val="accent4"/>
                </a:solidFill>
              </a:rPr>
              <a:t>}</a:t>
            </a:r>
          </a:p>
        </p:txBody>
      </p:sp>
      <p:sp>
        <p:nvSpPr>
          <p:cNvPr id="446468" name="Rectangle 4"/>
          <p:cNvSpPr>
            <a:spLocks noChangeArrowheads="1"/>
          </p:cNvSpPr>
          <p:nvPr/>
        </p:nvSpPr>
        <p:spPr bwMode="auto">
          <a:xfrm>
            <a:off x="347663" y="471488"/>
            <a:ext cx="5761037" cy="307975"/>
          </a:xfrm>
          <a:prstGeom prst="rect">
            <a:avLst/>
          </a:prstGeom>
          <a:solidFill>
            <a:schemeClr val="accent1">
              <a:alpha val="27058"/>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46469" name="Rectangle 5"/>
          <p:cNvSpPr>
            <a:spLocks noChangeArrowheads="1"/>
          </p:cNvSpPr>
          <p:nvPr/>
        </p:nvSpPr>
        <p:spPr bwMode="auto">
          <a:xfrm>
            <a:off x="193675" y="3160713"/>
            <a:ext cx="5260975"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defRPr/>
            </a:pPr>
            <a:r>
              <a:rPr lang="en-US" sz="1800" dirty="0">
                <a:solidFill>
                  <a:schemeClr val="accent4"/>
                </a:solidFill>
              </a:rPr>
              <a:t>    </a:t>
            </a:r>
            <a:r>
              <a:rPr lang="en-US" sz="2000" dirty="0">
                <a:solidFill>
                  <a:schemeClr val="accent4"/>
                </a:solidFill>
              </a:rPr>
              <a:t>double </a:t>
            </a:r>
            <a:r>
              <a:rPr lang="en-US" sz="2000" dirty="0" err="1">
                <a:solidFill>
                  <a:schemeClr val="accent4"/>
                </a:solidFill>
              </a:rPr>
              <a:t>currentMin</a:t>
            </a:r>
            <a:r>
              <a:rPr lang="en-US" sz="2000" dirty="0">
                <a:solidFill>
                  <a:schemeClr val="accent4"/>
                </a:solidFill>
              </a:rPr>
              <a:t> = list[</a:t>
            </a:r>
            <a:r>
              <a:rPr lang="en-US" sz="2000" dirty="0" err="1">
                <a:solidFill>
                  <a:schemeClr val="accent4"/>
                </a:solidFill>
              </a:rPr>
              <a:t>i</a:t>
            </a:r>
            <a:r>
              <a:rPr lang="en-US" sz="2000" dirty="0">
                <a:solidFill>
                  <a:schemeClr val="accent4"/>
                </a:solidFill>
              </a:rPr>
              <a:t>];</a:t>
            </a:r>
          </a:p>
          <a:p>
            <a:pPr>
              <a:defRPr/>
            </a:pPr>
            <a:r>
              <a:rPr lang="en-US" sz="2000" dirty="0">
                <a:solidFill>
                  <a:schemeClr val="accent4"/>
                </a:solidFill>
              </a:rPr>
              <a:t>    </a:t>
            </a:r>
            <a:r>
              <a:rPr lang="en-US" sz="2000" dirty="0" err="1">
                <a:solidFill>
                  <a:schemeClr val="accent4"/>
                </a:solidFill>
              </a:rPr>
              <a:t>int</a:t>
            </a:r>
            <a:r>
              <a:rPr lang="en-US" sz="2000" dirty="0">
                <a:solidFill>
                  <a:schemeClr val="accent4"/>
                </a:solidFill>
              </a:rPr>
              <a:t> </a:t>
            </a:r>
            <a:r>
              <a:rPr lang="en-US" sz="2000" dirty="0" err="1">
                <a:solidFill>
                  <a:schemeClr val="accent4"/>
                </a:solidFill>
              </a:rPr>
              <a:t>currentMinIndex</a:t>
            </a:r>
            <a:r>
              <a:rPr lang="en-US" sz="2000" dirty="0">
                <a:solidFill>
                  <a:schemeClr val="accent4"/>
                </a:solidFill>
              </a:rPr>
              <a:t> = </a:t>
            </a:r>
            <a:r>
              <a:rPr lang="en-US" sz="2000" dirty="0" err="1">
                <a:solidFill>
                  <a:schemeClr val="accent4"/>
                </a:solidFill>
              </a:rPr>
              <a:t>i</a:t>
            </a:r>
            <a:r>
              <a:rPr lang="en-US" sz="2000" dirty="0">
                <a:solidFill>
                  <a:schemeClr val="accent4"/>
                </a:solidFill>
              </a:rPr>
              <a:t>;</a:t>
            </a:r>
          </a:p>
          <a:p>
            <a:pPr>
              <a:defRPr/>
            </a:pPr>
            <a:r>
              <a:rPr lang="en-US" sz="2000" dirty="0">
                <a:solidFill>
                  <a:schemeClr val="accent4"/>
                </a:solidFill>
              </a:rPr>
              <a:t>    for (</a:t>
            </a:r>
            <a:r>
              <a:rPr lang="en-US" sz="2000" dirty="0" err="1">
                <a:solidFill>
                  <a:schemeClr val="accent4"/>
                </a:solidFill>
              </a:rPr>
              <a:t>int</a:t>
            </a:r>
            <a:r>
              <a:rPr lang="en-US" sz="2000" dirty="0">
                <a:solidFill>
                  <a:schemeClr val="accent4"/>
                </a:solidFill>
              </a:rPr>
              <a:t> j = </a:t>
            </a:r>
            <a:r>
              <a:rPr lang="en-US" sz="2000" dirty="0" err="1">
                <a:solidFill>
                  <a:schemeClr val="accent4"/>
                </a:solidFill>
              </a:rPr>
              <a:t>i</a:t>
            </a:r>
            <a:r>
              <a:rPr lang="en-US" sz="2000" dirty="0">
                <a:solidFill>
                  <a:schemeClr val="accent4"/>
                </a:solidFill>
              </a:rPr>
              <a:t>; j &lt; </a:t>
            </a:r>
            <a:r>
              <a:rPr lang="en-US" sz="2000" dirty="0" err="1">
                <a:solidFill>
                  <a:schemeClr val="accent4"/>
                </a:solidFill>
              </a:rPr>
              <a:t>list.length</a:t>
            </a:r>
            <a:r>
              <a:rPr lang="en-US" sz="2000" dirty="0">
                <a:solidFill>
                  <a:schemeClr val="accent4"/>
                </a:solidFill>
              </a:rPr>
              <a:t>; j++) {</a:t>
            </a:r>
          </a:p>
          <a:p>
            <a:pPr>
              <a:defRPr/>
            </a:pPr>
            <a:r>
              <a:rPr lang="en-US" sz="2000" dirty="0">
                <a:solidFill>
                  <a:schemeClr val="accent4"/>
                </a:solidFill>
              </a:rPr>
              <a:t>      if (</a:t>
            </a:r>
            <a:r>
              <a:rPr lang="en-US" sz="2000" dirty="0" err="1">
                <a:solidFill>
                  <a:schemeClr val="accent4"/>
                </a:solidFill>
              </a:rPr>
              <a:t>currentMin</a:t>
            </a:r>
            <a:r>
              <a:rPr lang="en-US" sz="2000" dirty="0">
                <a:solidFill>
                  <a:schemeClr val="accent4"/>
                </a:solidFill>
              </a:rPr>
              <a:t> &gt; list[j]) {</a:t>
            </a:r>
          </a:p>
          <a:p>
            <a:pPr>
              <a:defRPr/>
            </a:pPr>
            <a:r>
              <a:rPr lang="en-US" sz="2000" dirty="0">
                <a:solidFill>
                  <a:schemeClr val="accent4"/>
                </a:solidFill>
              </a:rPr>
              <a:t>        </a:t>
            </a:r>
            <a:r>
              <a:rPr lang="en-US" sz="2000" dirty="0" err="1">
                <a:solidFill>
                  <a:schemeClr val="accent4"/>
                </a:solidFill>
              </a:rPr>
              <a:t>currentMin</a:t>
            </a:r>
            <a:r>
              <a:rPr lang="en-US" sz="2000" dirty="0">
                <a:solidFill>
                  <a:schemeClr val="accent4"/>
                </a:solidFill>
              </a:rPr>
              <a:t> = list[j];</a:t>
            </a:r>
          </a:p>
          <a:p>
            <a:pPr>
              <a:defRPr/>
            </a:pPr>
            <a:r>
              <a:rPr lang="en-US" sz="2000" dirty="0">
                <a:solidFill>
                  <a:schemeClr val="accent4"/>
                </a:solidFill>
              </a:rPr>
              <a:t>        </a:t>
            </a:r>
            <a:r>
              <a:rPr lang="en-US" sz="2000" dirty="0" err="1">
                <a:solidFill>
                  <a:schemeClr val="accent4"/>
                </a:solidFill>
              </a:rPr>
              <a:t>currentMinIndex</a:t>
            </a:r>
            <a:r>
              <a:rPr lang="en-US" sz="2000" dirty="0">
                <a:solidFill>
                  <a:schemeClr val="accent4"/>
                </a:solidFill>
              </a:rPr>
              <a:t> = j;</a:t>
            </a:r>
          </a:p>
          <a:p>
            <a:pPr>
              <a:defRPr/>
            </a:pPr>
            <a:r>
              <a:rPr lang="en-US" sz="2000" dirty="0">
                <a:solidFill>
                  <a:schemeClr val="accent4"/>
                </a:solidFill>
              </a:rPr>
              <a:t>      }</a:t>
            </a:r>
          </a:p>
          <a:p>
            <a:pPr>
              <a:defRPr/>
            </a:pPr>
            <a:r>
              <a:rPr lang="en-US" sz="2000" dirty="0">
                <a:solidFill>
                  <a:schemeClr val="accent4"/>
                </a:solidFill>
              </a:rPr>
              <a:t>    }</a:t>
            </a:r>
          </a:p>
        </p:txBody>
      </p:sp>
      <p:sp>
        <p:nvSpPr>
          <p:cNvPr id="446470" name="Line 6"/>
          <p:cNvSpPr>
            <a:spLocks noChangeShapeType="1"/>
          </p:cNvSpPr>
          <p:nvPr/>
        </p:nvSpPr>
        <p:spPr bwMode="auto">
          <a:xfrm>
            <a:off x="615950" y="779463"/>
            <a:ext cx="0" cy="2495550"/>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6468"/>
                                        </p:tgtEl>
                                        <p:attrNameLst>
                                          <p:attrName>style.visibility</p:attrName>
                                        </p:attrNameLst>
                                      </p:cBhvr>
                                      <p:to>
                                        <p:strVal val="visible"/>
                                      </p:to>
                                    </p:set>
                                    <p:anim calcmode="lin" valueType="num">
                                      <p:cBhvr additive="base">
                                        <p:cTn id="7" dur="500" fill="hold"/>
                                        <p:tgtEl>
                                          <p:spTgt spid="446468"/>
                                        </p:tgtEl>
                                        <p:attrNameLst>
                                          <p:attrName>ppt_x</p:attrName>
                                        </p:attrNameLst>
                                      </p:cBhvr>
                                      <p:tavLst>
                                        <p:tav tm="0">
                                          <p:val>
                                            <p:strVal val="0-#ppt_w/2"/>
                                          </p:val>
                                        </p:tav>
                                        <p:tav tm="100000">
                                          <p:val>
                                            <p:strVal val="#ppt_x"/>
                                          </p:val>
                                        </p:tav>
                                      </p:tavLst>
                                    </p:anim>
                                    <p:anim calcmode="lin" valueType="num">
                                      <p:cBhvr additive="base">
                                        <p:cTn id="8" dur="500" fill="hold"/>
                                        <p:tgtEl>
                                          <p:spTgt spid="44646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46470"/>
                                        </p:tgtEl>
                                        <p:attrNameLst>
                                          <p:attrName>style.visibility</p:attrName>
                                        </p:attrNameLst>
                                      </p:cBhvr>
                                      <p:to>
                                        <p:strVal val="visible"/>
                                      </p:to>
                                    </p:set>
                                    <p:anim calcmode="lin" valueType="num">
                                      <p:cBhvr additive="base">
                                        <p:cTn id="11" dur="500" fill="hold"/>
                                        <p:tgtEl>
                                          <p:spTgt spid="446470"/>
                                        </p:tgtEl>
                                        <p:attrNameLst>
                                          <p:attrName>ppt_x</p:attrName>
                                        </p:attrNameLst>
                                      </p:cBhvr>
                                      <p:tavLst>
                                        <p:tav tm="0">
                                          <p:val>
                                            <p:strVal val="0-#ppt_w/2"/>
                                          </p:val>
                                        </p:tav>
                                        <p:tav tm="100000">
                                          <p:val>
                                            <p:strVal val="#ppt_x"/>
                                          </p:val>
                                        </p:tav>
                                      </p:tavLst>
                                    </p:anim>
                                    <p:anim calcmode="lin" valueType="num">
                                      <p:cBhvr additive="base">
                                        <p:cTn id="12" dur="500" fill="hold"/>
                                        <p:tgtEl>
                                          <p:spTgt spid="44647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46466"/>
                                        </p:tgtEl>
                                        <p:attrNameLst>
                                          <p:attrName>style.visibility</p:attrName>
                                        </p:attrNameLst>
                                      </p:cBhvr>
                                      <p:to>
                                        <p:strVal val="visible"/>
                                      </p:to>
                                    </p:set>
                                    <p:anim calcmode="lin" valueType="num">
                                      <p:cBhvr additive="base">
                                        <p:cTn id="15" dur="500" fill="hold"/>
                                        <p:tgtEl>
                                          <p:spTgt spid="446466"/>
                                        </p:tgtEl>
                                        <p:attrNameLst>
                                          <p:attrName>ppt_x</p:attrName>
                                        </p:attrNameLst>
                                      </p:cBhvr>
                                      <p:tavLst>
                                        <p:tav tm="0">
                                          <p:val>
                                            <p:strVal val="0-#ppt_w/2"/>
                                          </p:val>
                                        </p:tav>
                                        <p:tav tm="100000">
                                          <p:val>
                                            <p:strVal val="#ppt_x"/>
                                          </p:val>
                                        </p:tav>
                                      </p:tavLst>
                                    </p:anim>
                                    <p:anim calcmode="lin" valueType="num">
                                      <p:cBhvr additive="base">
                                        <p:cTn id="16" dur="500" fill="hold"/>
                                        <p:tgtEl>
                                          <p:spTgt spid="446466"/>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46469"/>
                                        </p:tgtEl>
                                        <p:attrNameLst>
                                          <p:attrName>style.visibility</p:attrName>
                                        </p:attrNameLst>
                                      </p:cBhvr>
                                      <p:to>
                                        <p:strVal val="visible"/>
                                      </p:to>
                                    </p:set>
                                    <p:anim calcmode="lin" valueType="num">
                                      <p:cBhvr additive="base">
                                        <p:cTn id="19" dur="500" fill="hold"/>
                                        <p:tgtEl>
                                          <p:spTgt spid="446469"/>
                                        </p:tgtEl>
                                        <p:attrNameLst>
                                          <p:attrName>ppt_x</p:attrName>
                                        </p:attrNameLst>
                                      </p:cBhvr>
                                      <p:tavLst>
                                        <p:tav tm="0">
                                          <p:val>
                                            <p:strVal val="0-#ppt_w/2"/>
                                          </p:val>
                                        </p:tav>
                                        <p:tav tm="100000">
                                          <p:val>
                                            <p:strVal val="#ppt_x"/>
                                          </p:val>
                                        </p:tav>
                                      </p:tavLst>
                                    </p:anim>
                                    <p:anim calcmode="lin" valueType="num">
                                      <p:cBhvr additive="base">
                                        <p:cTn id="20" dur="500" fill="hold"/>
                                        <p:tgtEl>
                                          <p:spTgt spid="4464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6" grpId="0"/>
      <p:bldP spid="446468" grpId="0" animBg="1"/>
      <p:bldP spid="446469" grpId="0"/>
      <p:bldP spid="446470"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932FFF8-964F-47F7-85F8-CD77DAA9D31C}" type="slidenum">
              <a:rPr lang="en-US" altLang="en-US" sz="1400" smtClean="0"/>
              <a:pPr/>
              <a:t>105</a:t>
            </a:fld>
            <a:endParaRPr lang="en-US" altLang="en-US" sz="1400"/>
          </a:p>
        </p:txBody>
      </p:sp>
      <p:sp>
        <p:nvSpPr>
          <p:cNvPr id="447490" name="Rectangle 2"/>
          <p:cNvSpPr>
            <a:spLocks noGrp="1" noChangeArrowheads="1"/>
          </p:cNvSpPr>
          <p:nvPr>
            <p:ph type="title"/>
          </p:nvPr>
        </p:nvSpPr>
        <p:spPr>
          <a:xfrm>
            <a:off x="962025" y="2622550"/>
            <a:ext cx="2111375" cy="417513"/>
          </a:xfrm>
        </p:spPr>
        <p:txBody>
          <a:bodyPr/>
          <a:lstStyle/>
          <a:p>
            <a:r>
              <a:rPr lang="en-US" altLang="en-US"/>
              <a:t>Expand</a:t>
            </a:r>
            <a:endParaRPr lang="en-US" altLang="en-US">
              <a:solidFill>
                <a:schemeClr val="tx1"/>
              </a:solidFill>
              <a:latin typeface="Book Antiqua" pitchFamily="18" charset="0"/>
              <a:hlinkClick r:id="rId2" action="ppaction://program"/>
            </a:endParaRPr>
          </a:p>
        </p:txBody>
      </p:sp>
      <p:sp>
        <p:nvSpPr>
          <p:cNvPr id="110596" name="Rectangle 3"/>
          <p:cNvSpPr>
            <a:spLocks noChangeArrowheads="1"/>
          </p:cNvSpPr>
          <p:nvPr/>
        </p:nvSpPr>
        <p:spPr bwMode="auto">
          <a:xfrm>
            <a:off x="155575" y="0"/>
            <a:ext cx="9144000" cy="257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defRPr/>
            </a:pPr>
            <a:r>
              <a:rPr lang="en-US" dirty="0">
                <a:solidFill>
                  <a:schemeClr val="accent4"/>
                </a:solidFill>
              </a:rPr>
              <a:t>for (</a:t>
            </a:r>
            <a:r>
              <a:rPr lang="en-US" dirty="0" err="1">
                <a:solidFill>
                  <a:schemeClr val="accent4"/>
                </a:solidFill>
              </a:rPr>
              <a:t>int</a:t>
            </a:r>
            <a:r>
              <a:rPr lang="en-US" dirty="0">
                <a:solidFill>
                  <a:schemeClr val="accent4"/>
                </a:solidFill>
              </a:rPr>
              <a:t> </a:t>
            </a:r>
            <a:r>
              <a:rPr lang="en-US" dirty="0" err="1">
                <a:solidFill>
                  <a:schemeClr val="accent4"/>
                </a:solidFill>
              </a:rPr>
              <a:t>i</a:t>
            </a:r>
            <a:r>
              <a:rPr lang="en-US" dirty="0">
                <a:solidFill>
                  <a:schemeClr val="accent4"/>
                </a:solidFill>
              </a:rPr>
              <a:t> = 0; </a:t>
            </a:r>
            <a:r>
              <a:rPr lang="en-US" dirty="0" err="1">
                <a:solidFill>
                  <a:schemeClr val="accent4"/>
                </a:solidFill>
              </a:rPr>
              <a:t>i</a:t>
            </a:r>
            <a:r>
              <a:rPr lang="en-US" dirty="0">
                <a:solidFill>
                  <a:schemeClr val="accent4"/>
                </a:solidFill>
              </a:rPr>
              <a:t> &lt; </a:t>
            </a:r>
            <a:r>
              <a:rPr lang="en-US" dirty="0" err="1">
                <a:solidFill>
                  <a:schemeClr val="accent4"/>
                </a:solidFill>
              </a:rPr>
              <a:t>listSize</a:t>
            </a:r>
            <a:r>
              <a:rPr lang="en-US" dirty="0">
                <a:solidFill>
                  <a:schemeClr val="accent4"/>
                </a:solidFill>
              </a:rPr>
              <a:t>; </a:t>
            </a:r>
            <a:r>
              <a:rPr lang="en-US" dirty="0" err="1">
                <a:solidFill>
                  <a:schemeClr val="accent4"/>
                </a:solidFill>
              </a:rPr>
              <a:t>i</a:t>
            </a:r>
            <a:r>
              <a:rPr lang="en-US" dirty="0">
                <a:solidFill>
                  <a:schemeClr val="accent4"/>
                </a:solidFill>
              </a:rPr>
              <a:t>++) {</a:t>
            </a:r>
          </a:p>
          <a:p>
            <a:pPr>
              <a:defRPr/>
            </a:pPr>
            <a:r>
              <a:rPr lang="en-US" dirty="0">
                <a:solidFill>
                  <a:schemeClr val="accent4"/>
                </a:solidFill>
              </a:rPr>
              <a:t>  select the smallest element in list[i..listSize-1];</a:t>
            </a:r>
          </a:p>
          <a:p>
            <a:pPr>
              <a:defRPr/>
            </a:pPr>
            <a:r>
              <a:rPr lang="en-US" dirty="0">
                <a:solidFill>
                  <a:schemeClr val="accent4"/>
                </a:solidFill>
              </a:rPr>
              <a:t>  swap the smallest with list[</a:t>
            </a:r>
            <a:r>
              <a:rPr lang="en-US" dirty="0" err="1">
                <a:solidFill>
                  <a:schemeClr val="accent4"/>
                </a:solidFill>
              </a:rPr>
              <a:t>i</a:t>
            </a:r>
            <a:r>
              <a:rPr lang="en-US" dirty="0">
                <a:solidFill>
                  <a:schemeClr val="accent4"/>
                </a:solidFill>
              </a:rPr>
              <a:t>], if necessary;</a:t>
            </a:r>
          </a:p>
          <a:p>
            <a:pPr>
              <a:defRPr/>
            </a:pPr>
            <a:r>
              <a:rPr lang="en-US" dirty="0">
                <a:solidFill>
                  <a:schemeClr val="accent4"/>
                </a:solidFill>
              </a:rPr>
              <a:t>  // list[</a:t>
            </a:r>
            <a:r>
              <a:rPr lang="en-US" dirty="0" err="1">
                <a:solidFill>
                  <a:schemeClr val="accent4"/>
                </a:solidFill>
              </a:rPr>
              <a:t>i</a:t>
            </a:r>
            <a:r>
              <a:rPr lang="en-US" dirty="0">
                <a:solidFill>
                  <a:schemeClr val="accent4"/>
                </a:solidFill>
              </a:rPr>
              <a:t>] is in its correct position. </a:t>
            </a:r>
          </a:p>
          <a:p>
            <a:pPr>
              <a:defRPr/>
            </a:pPr>
            <a:r>
              <a:rPr lang="en-US" dirty="0">
                <a:solidFill>
                  <a:schemeClr val="accent4"/>
                </a:solidFill>
              </a:rPr>
              <a:t>  // The next iteration apply on list[i..listSize-1]</a:t>
            </a:r>
          </a:p>
          <a:p>
            <a:pPr>
              <a:defRPr/>
            </a:pPr>
            <a:r>
              <a:rPr lang="en-US" dirty="0">
                <a:solidFill>
                  <a:schemeClr val="accent4"/>
                </a:solidFill>
              </a:rPr>
              <a:t>}</a:t>
            </a:r>
          </a:p>
        </p:txBody>
      </p:sp>
      <p:sp>
        <p:nvSpPr>
          <p:cNvPr id="447492" name="Rectangle 4"/>
          <p:cNvSpPr>
            <a:spLocks noChangeArrowheads="1"/>
          </p:cNvSpPr>
          <p:nvPr/>
        </p:nvSpPr>
        <p:spPr bwMode="auto">
          <a:xfrm>
            <a:off x="347663" y="855663"/>
            <a:ext cx="5529262" cy="307975"/>
          </a:xfrm>
          <a:prstGeom prst="rect">
            <a:avLst/>
          </a:prstGeom>
          <a:solidFill>
            <a:schemeClr val="accent1">
              <a:alpha val="27058"/>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47493" name="Rectangle 5"/>
          <p:cNvSpPr>
            <a:spLocks noChangeArrowheads="1"/>
          </p:cNvSpPr>
          <p:nvPr/>
        </p:nvSpPr>
        <p:spPr bwMode="auto">
          <a:xfrm>
            <a:off x="193675" y="3160713"/>
            <a:ext cx="5260975"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defRPr/>
            </a:pPr>
            <a:r>
              <a:rPr lang="en-US" dirty="0">
                <a:solidFill>
                  <a:schemeClr val="bg2"/>
                </a:solidFill>
              </a:rPr>
              <a:t>    </a:t>
            </a:r>
          </a:p>
          <a:p>
            <a:pPr>
              <a:defRPr/>
            </a:pPr>
            <a:r>
              <a:rPr lang="en-US" dirty="0">
                <a:solidFill>
                  <a:schemeClr val="accent4"/>
                </a:solidFill>
              </a:rPr>
              <a:t>    if (</a:t>
            </a:r>
            <a:r>
              <a:rPr lang="en-US" dirty="0" err="1">
                <a:solidFill>
                  <a:schemeClr val="accent4"/>
                </a:solidFill>
              </a:rPr>
              <a:t>currentMinIndex</a:t>
            </a:r>
            <a:r>
              <a:rPr lang="en-US" dirty="0">
                <a:solidFill>
                  <a:schemeClr val="accent4"/>
                </a:solidFill>
              </a:rPr>
              <a:t> != </a:t>
            </a:r>
            <a:r>
              <a:rPr lang="en-US" dirty="0" err="1">
                <a:solidFill>
                  <a:schemeClr val="accent4"/>
                </a:solidFill>
              </a:rPr>
              <a:t>i</a:t>
            </a:r>
            <a:r>
              <a:rPr lang="en-US" dirty="0">
                <a:solidFill>
                  <a:schemeClr val="accent4"/>
                </a:solidFill>
              </a:rPr>
              <a:t>) {</a:t>
            </a:r>
          </a:p>
          <a:p>
            <a:pPr>
              <a:defRPr/>
            </a:pPr>
            <a:r>
              <a:rPr lang="en-US" dirty="0">
                <a:solidFill>
                  <a:schemeClr val="accent4"/>
                </a:solidFill>
              </a:rPr>
              <a:t>       list[</a:t>
            </a:r>
            <a:r>
              <a:rPr lang="en-US" dirty="0" err="1">
                <a:solidFill>
                  <a:schemeClr val="accent4"/>
                </a:solidFill>
              </a:rPr>
              <a:t>currentMinIndex</a:t>
            </a:r>
            <a:r>
              <a:rPr lang="en-US" dirty="0">
                <a:solidFill>
                  <a:schemeClr val="accent4"/>
                </a:solidFill>
              </a:rPr>
              <a:t>] = list[</a:t>
            </a:r>
            <a:r>
              <a:rPr lang="en-US" dirty="0" err="1">
                <a:solidFill>
                  <a:schemeClr val="accent4"/>
                </a:solidFill>
              </a:rPr>
              <a:t>i</a:t>
            </a:r>
            <a:r>
              <a:rPr lang="en-US" dirty="0">
                <a:solidFill>
                  <a:schemeClr val="accent4"/>
                </a:solidFill>
              </a:rPr>
              <a:t>];</a:t>
            </a:r>
          </a:p>
          <a:p>
            <a:pPr>
              <a:defRPr/>
            </a:pPr>
            <a:r>
              <a:rPr lang="en-US" dirty="0">
                <a:solidFill>
                  <a:schemeClr val="accent4"/>
                </a:solidFill>
              </a:rPr>
              <a:t>       list[</a:t>
            </a:r>
            <a:r>
              <a:rPr lang="en-US" dirty="0" err="1">
                <a:solidFill>
                  <a:schemeClr val="accent4"/>
                </a:solidFill>
              </a:rPr>
              <a:t>i</a:t>
            </a:r>
            <a:r>
              <a:rPr lang="en-US" dirty="0">
                <a:solidFill>
                  <a:schemeClr val="accent4"/>
                </a:solidFill>
              </a:rPr>
              <a:t>] = </a:t>
            </a:r>
            <a:r>
              <a:rPr lang="en-US" dirty="0" err="1">
                <a:solidFill>
                  <a:schemeClr val="accent4"/>
                </a:solidFill>
              </a:rPr>
              <a:t>currentMin</a:t>
            </a:r>
            <a:r>
              <a:rPr lang="en-US" dirty="0">
                <a:solidFill>
                  <a:schemeClr val="accent4"/>
                </a:solidFill>
              </a:rPr>
              <a:t>;</a:t>
            </a:r>
          </a:p>
          <a:p>
            <a:pPr>
              <a:defRPr/>
            </a:pPr>
            <a:r>
              <a:rPr lang="en-US" dirty="0">
                <a:solidFill>
                  <a:schemeClr val="accent4"/>
                </a:solidFill>
              </a:rPr>
              <a:t>    }</a:t>
            </a:r>
          </a:p>
        </p:txBody>
      </p:sp>
      <p:sp>
        <p:nvSpPr>
          <p:cNvPr id="447494" name="Line 6"/>
          <p:cNvSpPr>
            <a:spLocks noChangeShapeType="1"/>
          </p:cNvSpPr>
          <p:nvPr/>
        </p:nvSpPr>
        <p:spPr bwMode="auto">
          <a:xfrm>
            <a:off x="615950" y="1163638"/>
            <a:ext cx="0" cy="2303462"/>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7492"/>
                                        </p:tgtEl>
                                        <p:attrNameLst>
                                          <p:attrName>style.visibility</p:attrName>
                                        </p:attrNameLst>
                                      </p:cBhvr>
                                      <p:to>
                                        <p:strVal val="visible"/>
                                      </p:to>
                                    </p:set>
                                    <p:anim calcmode="lin" valueType="num">
                                      <p:cBhvr additive="base">
                                        <p:cTn id="7" dur="500" fill="hold"/>
                                        <p:tgtEl>
                                          <p:spTgt spid="447492"/>
                                        </p:tgtEl>
                                        <p:attrNameLst>
                                          <p:attrName>ppt_x</p:attrName>
                                        </p:attrNameLst>
                                      </p:cBhvr>
                                      <p:tavLst>
                                        <p:tav tm="0">
                                          <p:val>
                                            <p:strVal val="0-#ppt_w/2"/>
                                          </p:val>
                                        </p:tav>
                                        <p:tav tm="100000">
                                          <p:val>
                                            <p:strVal val="#ppt_x"/>
                                          </p:val>
                                        </p:tav>
                                      </p:tavLst>
                                    </p:anim>
                                    <p:anim calcmode="lin" valueType="num">
                                      <p:cBhvr additive="base">
                                        <p:cTn id="8" dur="500" fill="hold"/>
                                        <p:tgtEl>
                                          <p:spTgt spid="44749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47494"/>
                                        </p:tgtEl>
                                        <p:attrNameLst>
                                          <p:attrName>style.visibility</p:attrName>
                                        </p:attrNameLst>
                                      </p:cBhvr>
                                      <p:to>
                                        <p:strVal val="visible"/>
                                      </p:to>
                                    </p:set>
                                    <p:anim calcmode="lin" valueType="num">
                                      <p:cBhvr additive="base">
                                        <p:cTn id="11" dur="500" fill="hold"/>
                                        <p:tgtEl>
                                          <p:spTgt spid="447494"/>
                                        </p:tgtEl>
                                        <p:attrNameLst>
                                          <p:attrName>ppt_x</p:attrName>
                                        </p:attrNameLst>
                                      </p:cBhvr>
                                      <p:tavLst>
                                        <p:tav tm="0">
                                          <p:val>
                                            <p:strVal val="0-#ppt_w/2"/>
                                          </p:val>
                                        </p:tav>
                                        <p:tav tm="100000">
                                          <p:val>
                                            <p:strVal val="#ppt_x"/>
                                          </p:val>
                                        </p:tav>
                                      </p:tavLst>
                                    </p:anim>
                                    <p:anim calcmode="lin" valueType="num">
                                      <p:cBhvr additive="base">
                                        <p:cTn id="12" dur="500" fill="hold"/>
                                        <p:tgtEl>
                                          <p:spTgt spid="44749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47490"/>
                                        </p:tgtEl>
                                        <p:attrNameLst>
                                          <p:attrName>style.visibility</p:attrName>
                                        </p:attrNameLst>
                                      </p:cBhvr>
                                      <p:to>
                                        <p:strVal val="visible"/>
                                      </p:to>
                                    </p:set>
                                    <p:anim calcmode="lin" valueType="num">
                                      <p:cBhvr additive="base">
                                        <p:cTn id="15" dur="500" fill="hold"/>
                                        <p:tgtEl>
                                          <p:spTgt spid="447490"/>
                                        </p:tgtEl>
                                        <p:attrNameLst>
                                          <p:attrName>ppt_x</p:attrName>
                                        </p:attrNameLst>
                                      </p:cBhvr>
                                      <p:tavLst>
                                        <p:tav tm="0">
                                          <p:val>
                                            <p:strVal val="0-#ppt_w/2"/>
                                          </p:val>
                                        </p:tav>
                                        <p:tav tm="100000">
                                          <p:val>
                                            <p:strVal val="#ppt_x"/>
                                          </p:val>
                                        </p:tav>
                                      </p:tavLst>
                                    </p:anim>
                                    <p:anim calcmode="lin" valueType="num">
                                      <p:cBhvr additive="base">
                                        <p:cTn id="16" dur="500" fill="hold"/>
                                        <p:tgtEl>
                                          <p:spTgt spid="44749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47493"/>
                                        </p:tgtEl>
                                        <p:attrNameLst>
                                          <p:attrName>style.visibility</p:attrName>
                                        </p:attrNameLst>
                                      </p:cBhvr>
                                      <p:to>
                                        <p:strVal val="visible"/>
                                      </p:to>
                                    </p:set>
                                    <p:anim calcmode="lin" valueType="num">
                                      <p:cBhvr additive="base">
                                        <p:cTn id="19" dur="500" fill="hold"/>
                                        <p:tgtEl>
                                          <p:spTgt spid="447493"/>
                                        </p:tgtEl>
                                        <p:attrNameLst>
                                          <p:attrName>ppt_x</p:attrName>
                                        </p:attrNameLst>
                                      </p:cBhvr>
                                      <p:tavLst>
                                        <p:tav tm="0">
                                          <p:val>
                                            <p:strVal val="0-#ppt_w/2"/>
                                          </p:val>
                                        </p:tav>
                                        <p:tav tm="100000">
                                          <p:val>
                                            <p:strVal val="#ppt_x"/>
                                          </p:val>
                                        </p:tav>
                                      </p:tavLst>
                                    </p:anim>
                                    <p:anim calcmode="lin" valueType="num">
                                      <p:cBhvr additive="base">
                                        <p:cTn id="20" dur="500" fill="hold"/>
                                        <p:tgtEl>
                                          <p:spTgt spid="44749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490" grpId="0"/>
      <p:bldP spid="447492" grpId="0" animBg="1"/>
      <p:bldP spid="447493" grpId="0"/>
      <p:bldP spid="447494"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021B6ED-5ABC-418A-9B80-1BEB58358C42}" type="slidenum">
              <a:rPr lang="en-US" altLang="en-US" sz="1400" smtClean="0"/>
              <a:pPr/>
              <a:t>106</a:t>
            </a:fld>
            <a:endParaRPr lang="en-US" altLang="en-US" sz="1400"/>
          </a:p>
        </p:txBody>
      </p:sp>
      <p:sp>
        <p:nvSpPr>
          <p:cNvPr id="108547" name="Rectangle 2"/>
          <p:cNvSpPr>
            <a:spLocks noGrp="1" noChangeArrowheads="1"/>
          </p:cNvSpPr>
          <p:nvPr>
            <p:ph type="title"/>
          </p:nvPr>
        </p:nvSpPr>
        <p:spPr>
          <a:xfrm>
            <a:off x="609600" y="304800"/>
            <a:ext cx="7772400" cy="457200"/>
          </a:xfrm>
        </p:spPr>
        <p:txBody>
          <a:bodyPr/>
          <a:lstStyle/>
          <a:p>
            <a:r>
              <a:rPr lang="en-US" altLang="en-US"/>
              <a:t>Wrap it in a Method</a:t>
            </a:r>
            <a:endParaRPr lang="en-US" altLang="en-US">
              <a:solidFill>
                <a:schemeClr val="tx1"/>
              </a:solidFill>
              <a:latin typeface="Book Antiqua" pitchFamily="18" charset="0"/>
              <a:hlinkClick r:id="rId2" action="ppaction://program"/>
            </a:endParaRPr>
          </a:p>
        </p:txBody>
      </p:sp>
      <p:sp>
        <p:nvSpPr>
          <p:cNvPr id="111620" name="Rectangle 3"/>
          <p:cNvSpPr>
            <a:spLocks noChangeArrowheads="1"/>
          </p:cNvSpPr>
          <p:nvPr/>
        </p:nvSpPr>
        <p:spPr bwMode="auto">
          <a:xfrm>
            <a:off x="304800" y="914400"/>
            <a:ext cx="8610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lnSpc>
                <a:spcPct val="90000"/>
              </a:lnSpc>
              <a:spcBef>
                <a:spcPct val="20000"/>
              </a:spcBef>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 The method for sorting the numbers */</a:t>
            </a:r>
            <a:endParaRPr lang="en-US" sz="1600" b="1" dirty="0">
              <a:solidFill>
                <a:schemeClr val="accent4"/>
              </a:solidFill>
              <a:latin typeface="Courier"/>
              <a:cs typeface="Times New Roman" pitchFamily="18" charset="0"/>
            </a:endParaRPr>
          </a:p>
          <a:p>
            <a:pPr>
              <a:defRPr/>
            </a:pPr>
            <a:r>
              <a:rPr lang="en-US" b="1" dirty="0">
                <a:solidFill>
                  <a:schemeClr val="accent4"/>
                </a:solidFill>
              </a:rPr>
              <a:t>   </a:t>
            </a:r>
            <a:r>
              <a:rPr lang="en-US" sz="1600" b="1" dirty="0">
                <a:solidFill>
                  <a:schemeClr val="accent4"/>
                </a:solidFill>
                <a:latin typeface="Courier New" pitchFamily="49" charset="0"/>
                <a:cs typeface="Courier New" pitchFamily="49" charset="0"/>
              </a:rPr>
              <a:t>public static void </a:t>
            </a:r>
            <a:r>
              <a:rPr lang="en-US" sz="1600" b="1" dirty="0" err="1">
                <a:solidFill>
                  <a:schemeClr val="accent4"/>
                </a:solidFill>
                <a:latin typeface="Courier New" pitchFamily="49" charset="0"/>
                <a:cs typeface="Courier New" pitchFamily="49" charset="0"/>
              </a:rPr>
              <a:t>selectionSort</a:t>
            </a:r>
            <a:r>
              <a:rPr lang="en-US" sz="1600" b="1" dirty="0">
                <a:solidFill>
                  <a:schemeClr val="accent4"/>
                </a:solidFill>
                <a:latin typeface="Courier New" pitchFamily="49" charset="0"/>
                <a:cs typeface="Courier New" pitchFamily="49" charset="0"/>
              </a:rPr>
              <a:t>(double[] list) {</a:t>
            </a:r>
          </a:p>
          <a:p>
            <a:pPr>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a:t>
            </a:r>
          </a:p>
          <a:p>
            <a:pPr>
              <a:defRPr/>
            </a:pPr>
            <a:r>
              <a:rPr lang="en-US" sz="1600" b="1" dirty="0">
                <a:solidFill>
                  <a:schemeClr val="accent4"/>
                </a:solidFill>
                <a:latin typeface="Courier New" pitchFamily="49" charset="0"/>
                <a:cs typeface="Courier New" pitchFamily="49" charset="0"/>
              </a:rPr>
              <a:t>      // Find the minimum in the list[i..list.length-1]</a:t>
            </a:r>
          </a:p>
          <a:p>
            <a:pPr>
              <a:defRPr/>
            </a:pPr>
            <a:r>
              <a:rPr lang="en-US" sz="1600" b="1" dirty="0">
                <a:solidFill>
                  <a:schemeClr val="accent4"/>
                </a:solidFill>
                <a:latin typeface="Courier New" pitchFamily="49" charset="0"/>
                <a:cs typeface="Courier New" pitchFamily="49" charset="0"/>
              </a:rPr>
              <a:t>      double </a:t>
            </a:r>
            <a:r>
              <a:rPr lang="en-US" sz="1600" b="1" dirty="0" err="1">
                <a:solidFill>
                  <a:schemeClr val="accent4"/>
                </a:solidFill>
                <a:latin typeface="Courier New" pitchFamily="49" charset="0"/>
                <a:cs typeface="Courier New" pitchFamily="49" charset="0"/>
              </a:rPr>
              <a:t>currentMin</a:t>
            </a:r>
            <a:r>
              <a:rPr lang="en-US" sz="1600" b="1" dirty="0">
                <a:solidFill>
                  <a:schemeClr val="accent4"/>
                </a:solidFill>
                <a:latin typeface="Courier New" pitchFamily="49" charset="0"/>
                <a:cs typeface="Courier New" pitchFamily="49" charset="0"/>
              </a:rPr>
              <a:t>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p>
          <a:p>
            <a:pPr>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currentMinIndex</a:t>
            </a:r>
            <a:r>
              <a:rPr lang="en-US" sz="1600" b="1" dirty="0">
                <a:solidFill>
                  <a:schemeClr val="accent4"/>
                </a:solidFill>
                <a:latin typeface="Courier New" pitchFamily="49" charset="0"/>
                <a:cs typeface="Courier New" pitchFamily="49" charset="0"/>
              </a:rPr>
              <a:t> =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p>
          <a:p>
            <a:pPr>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j =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+ 1; j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j++) {</a:t>
            </a:r>
          </a:p>
          <a:p>
            <a:pPr>
              <a:defRPr/>
            </a:pPr>
            <a:r>
              <a:rPr lang="en-US" sz="1600" b="1" dirty="0">
                <a:solidFill>
                  <a:schemeClr val="accent4"/>
                </a:solidFill>
                <a:latin typeface="Courier New" pitchFamily="49" charset="0"/>
                <a:cs typeface="Courier New" pitchFamily="49" charset="0"/>
              </a:rPr>
              <a:t>        if (</a:t>
            </a:r>
            <a:r>
              <a:rPr lang="en-US" sz="1600" b="1" dirty="0" err="1">
                <a:solidFill>
                  <a:schemeClr val="accent4"/>
                </a:solidFill>
                <a:latin typeface="Courier New" pitchFamily="49" charset="0"/>
                <a:cs typeface="Courier New" pitchFamily="49" charset="0"/>
              </a:rPr>
              <a:t>currentMin</a:t>
            </a:r>
            <a:r>
              <a:rPr lang="en-US" sz="1600" b="1" dirty="0">
                <a:solidFill>
                  <a:schemeClr val="accent4"/>
                </a:solidFill>
                <a:latin typeface="Courier New" pitchFamily="49" charset="0"/>
                <a:cs typeface="Courier New" pitchFamily="49" charset="0"/>
              </a:rPr>
              <a:t> &gt; list[j]) {</a:t>
            </a:r>
          </a:p>
          <a:p>
            <a:pPr>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currentMin</a:t>
            </a:r>
            <a:r>
              <a:rPr lang="en-US" sz="1600" b="1" dirty="0">
                <a:solidFill>
                  <a:schemeClr val="accent4"/>
                </a:solidFill>
                <a:latin typeface="Courier New" pitchFamily="49" charset="0"/>
                <a:cs typeface="Courier New" pitchFamily="49" charset="0"/>
              </a:rPr>
              <a:t> = list[j];</a:t>
            </a:r>
          </a:p>
          <a:p>
            <a:pPr>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currentMinIndex</a:t>
            </a:r>
            <a:r>
              <a:rPr lang="en-US" sz="1600" b="1" dirty="0">
                <a:solidFill>
                  <a:schemeClr val="accent4"/>
                </a:solidFill>
                <a:latin typeface="Courier New" pitchFamily="49" charset="0"/>
                <a:cs typeface="Courier New" pitchFamily="49" charset="0"/>
              </a:rPr>
              <a:t> = j;</a:t>
            </a:r>
          </a:p>
          <a:p>
            <a:pPr>
              <a:defRPr/>
            </a:pPr>
            <a:r>
              <a:rPr lang="en-US" sz="1600" b="1" dirty="0">
                <a:solidFill>
                  <a:schemeClr val="accent4"/>
                </a:solidFill>
                <a:latin typeface="Courier New" pitchFamily="49" charset="0"/>
                <a:cs typeface="Courier New" pitchFamily="49" charset="0"/>
              </a:rPr>
              <a:t>        }</a:t>
            </a:r>
          </a:p>
          <a:p>
            <a:pPr>
              <a:defRPr/>
            </a:pPr>
            <a:r>
              <a:rPr lang="en-US" sz="1600" b="1" dirty="0">
                <a:solidFill>
                  <a:schemeClr val="accent4"/>
                </a:solidFill>
                <a:latin typeface="Courier New" pitchFamily="49" charset="0"/>
                <a:cs typeface="Courier New" pitchFamily="49" charset="0"/>
              </a:rPr>
              <a:t>      }</a:t>
            </a:r>
          </a:p>
          <a:p>
            <a:pPr>
              <a:defRPr/>
            </a:pPr>
            <a:endParaRPr lang="en-US" sz="1600" b="1" dirty="0">
              <a:solidFill>
                <a:schemeClr val="accent4"/>
              </a:solidFill>
              <a:latin typeface="Courier New" pitchFamily="49" charset="0"/>
              <a:cs typeface="Courier New" pitchFamily="49" charset="0"/>
            </a:endParaRPr>
          </a:p>
          <a:p>
            <a:pPr>
              <a:defRPr/>
            </a:pPr>
            <a:r>
              <a:rPr lang="en-US" sz="1600" b="1" dirty="0">
                <a:solidFill>
                  <a:schemeClr val="accent4"/>
                </a:solidFill>
                <a:latin typeface="Courier New" pitchFamily="49" charset="0"/>
                <a:cs typeface="Courier New" pitchFamily="49" charset="0"/>
              </a:rPr>
              <a:t>      // Swap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with list[</a:t>
            </a:r>
            <a:r>
              <a:rPr lang="en-US" sz="1600" b="1" dirty="0" err="1">
                <a:solidFill>
                  <a:schemeClr val="accent4"/>
                </a:solidFill>
                <a:latin typeface="Courier New" pitchFamily="49" charset="0"/>
                <a:cs typeface="Courier New" pitchFamily="49" charset="0"/>
              </a:rPr>
              <a:t>currentMinIndex</a:t>
            </a:r>
            <a:r>
              <a:rPr lang="en-US" sz="1600" b="1" dirty="0">
                <a:solidFill>
                  <a:schemeClr val="accent4"/>
                </a:solidFill>
                <a:latin typeface="Courier New" pitchFamily="49" charset="0"/>
                <a:cs typeface="Courier New" pitchFamily="49" charset="0"/>
              </a:rPr>
              <a:t>] if necessary;</a:t>
            </a:r>
          </a:p>
          <a:p>
            <a:pPr>
              <a:defRPr/>
            </a:pPr>
            <a:r>
              <a:rPr lang="en-US" sz="1600" b="1" dirty="0">
                <a:solidFill>
                  <a:schemeClr val="accent4"/>
                </a:solidFill>
                <a:latin typeface="Courier New" pitchFamily="49" charset="0"/>
                <a:cs typeface="Courier New" pitchFamily="49" charset="0"/>
              </a:rPr>
              <a:t>      if (</a:t>
            </a:r>
            <a:r>
              <a:rPr lang="en-US" sz="1600" b="1" dirty="0" err="1">
                <a:solidFill>
                  <a:schemeClr val="accent4"/>
                </a:solidFill>
                <a:latin typeface="Courier New" pitchFamily="49" charset="0"/>
                <a:cs typeface="Courier New" pitchFamily="49" charset="0"/>
              </a:rPr>
              <a:t>currentMinIndex</a:t>
            </a:r>
            <a:r>
              <a:rPr lang="en-US" sz="1600" b="1" dirty="0">
                <a:solidFill>
                  <a:schemeClr val="accent4"/>
                </a:solidFill>
                <a:latin typeface="Courier New" pitchFamily="49" charset="0"/>
                <a:cs typeface="Courier New" pitchFamily="49" charset="0"/>
              </a:rPr>
              <a:t> !=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a:t>
            </a:r>
          </a:p>
          <a:p>
            <a:pPr>
              <a:defRPr/>
            </a:pPr>
            <a:r>
              <a:rPr lang="en-US" sz="1600" b="1" dirty="0">
                <a:solidFill>
                  <a:schemeClr val="accent4"/>
                </a:solidFill>
                <a:latin typeface="Courier New" pitchFamily="49" charset="0"/>
                <a:cs typeface="Courier New" pitchFamily="49" charset="0"/>
              </a:rPr>
              <a:t>        list[</a:t>
            </a:r>
            <a:r>
              <a:rPr lang="en-US" sz="1600" b="1" dirty="0" err="1">
                <a:solidFill>
                  <a:schemeClr val="accent4"/>
                </a:solidFill>
                <a:latin typeface="Courier New" pitchFamily="49" charset="0"/>
                <a:cs typeface="Courier New" pitchFamily="49" charset="0"/>
              </a:rPr>
              <a:t>currentMinIndex</a:t>
            </a:r>
            <a:r>
              <a:rPr lang="en-US" sz="1600" b="1" dirty="0">
                <a:solidFill>
                  <a:schemeClr val="accent4"/>
                </a:solidFill>
                <a:latin typeface="Courier New" pitchFamily="49" charset="0"/>
                <a:cs typeface="Courier New" pitchFamily="49" charset="0"/>
              </a:rPr>
              <a:t>]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p>
          <a:p>
            <a:pPr>
              <a:defRPr/>
            </a:pPr>
            <a:r>
              <a:rPr lang="en-US" sz="1600" b="1" dirty="0">
                <a:solidFill>
                  <a:schemeClr val="accent4"/>
                </a:solidFill>
                <a:latin typeface="Courier New" pitchFamily="49" charset="0"/>
                <a:cs typeface="Courier New" pitchFamily="49" charset="0"/>
              </a:rPr>
              <a:t>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a:t>
            </a:r>
            <a:r>
              <a:rPr lang="en-US" sz="1600" b="1" dirty="0" err="1">
                <a:solidFill>
                  <a:schemeClr val="accent4"/>
                </a:solidFill>
                <a:latin typeface="Courier New" pitchFamily="49" charset="0"/>
                <a:cs typeface="Courier New" pitchFamily="49" charset="0"/>
              </a:rPr>
              <a:t>currentMin</a:t>
            </a:r>
            <a:r>
              <a:rPr lang="en-US" sz="1600" b="1" dirty="0">
                <a:solidFill>
                  <a:schemeClr val="accent4"/>
                </a:solidFill>
                <a:latin typeface="Courier New" pitchFamily="49" charset="0"/>
                <a:cs typeface="Courier New" pitchFamily="49" charset="0"/>
              </a:rPr>
              <a:t>;</a:t>
            </a:r>
          </a:p>
          <a:p>
            <a:pPr>
              <a:defRPr/>
            </a:pPr>
            <a:r>
              <a:rPr lang="en-US" sz="1600" b="1" dirty="0">
                <a:solidFill>
                  <a:schemeClr val="accent4"/>
                </a:solidFill>
                <a:latin typeface="Courier New" pitchFamily="49" charset="0"/>
                <a:cs typeface="Courier New" pitchFamily="49" charset="0"/>
              </a:rPr>
              <a:t>      }</a:t>
            </a:r>
          </a:p>
          <a:p>
            <a:pPr>
              <a:defRPr/>
            </a:pPr>
            <a:r>
              <a:rPr lang="en-US" sz="1600" b="1" dirty="0">
                <a:solidFill>
                  <a:schemeClr val="accent4"/>
                </a:solidFill>
                <a:latin typeface="Courier New" pitchFamily="49" charset="0"/>
                <a:cs typeface="Courier New" pitchFamily="49" charset="0"/>
              </a:rPr>
              <a:t>    }</a:t>
            </a:r>
          </a:p>
          <a:p>
            <a:pPr>
              <a:defRPr/>
            </a:pPr>
            <a:r>
              <a:rPr lang="en-US" sz="1600" b="1" dirty="0">
                <a:solidFill>
                  <a:schemeClr val="accent4"/>
                </a:solidFill>
                <a:latin typeface="Courier New" pitchFamily="49" charset="0"/>
                <a:cs typeface="Courier New" pitchFamily="49" charset="0"/>
              </a:rPr>
              <a:t>  }</a:t>
            </a:r>
          </a:p>
        </p:txBody>
      </p:sp>
      <p:sp>
        <p:nvSpPr>
          <p:cNvPr id="108549" name="Rectangle 5"/>
          <p:cNvSpPr>
            <a:spLocks noChangeArrowheads="1"/>
          </p:cNvSpPr>
          <p:nvPr/>
        </p:nvSpPr>
        <p:spPr bwMode="auto">
          <a:xfrm>
            <a:off x="385763" y="1239838"/>
            <a:ext cx="7772400" cy="4876800"/>
          </a:xfrm>
          <a:prstGeom prst="rect">
            <a:avLst/>
          </a:prstGeom>
          <a:noFill/>
          <a:ln w="127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8550" name="Text Box 7"/>
          <p:cNvSpPr txBox="1">
            <a:spLocks noChangeArrowheads="1"/>
          </p:cNvSpPr>
          <p:nvPr/>
        </p:nvSpPr>
        <p:spPr bwMode="auto">
          <a:xfrm>
            <a:off x="5867400" y="2209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108551" name="Text Box 8"/>
          <p:cNvSpPr txBox="1">
            <a:spLocks noChangeArrowheads="1"/>
          </p:cNvSpPr>
          <p:nvPr/>
        </p:nvSpPr>
        <p:spPr bwMode="auto">
          <a:xfrm>
            <a:off x="5867400" y="4657725"/>
            <a:ext cx="32766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solidFill>
                  <a:schemeClr val="bg2"/>
                </a:solidFill>
              </a:rPr>
              <a:t>Invoke it</a:t>
            </a:r>
          </a:p>
          <a:p>
            <a:pPr>
              <a:spcBef>
                <a:spcPct val="50000"/>
              </a:spcBef>
            </a:pPr>
            <a:r>
              <a:rPr lang="en-US" altLang="en-US">
                <a:solidFill>
                  <a:schemeClr val="bg2"/>
                </a:solidFill>
              </a:rPr>
              <a:t>selectionSort(yourList)</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4329E99-CEBB-4BCB-9C32-3A81EE76816E}" type="slidenum">
              <a:rPr lang="en-US" altLang="en-US" sz="1400" smtClean="0"/>
              <a:pPr/>
              <a:t>107</a:t>
            </a:fld>
            <a:endParaRPr lang="en-US" altLang="en-US" sz="1400"/>
          </a:p>
        </p:txBody>
      </p:sp>
      <p:sp>
        <p:nvSpPr>
          <p:cNvPr id="109571" name="Rectangle 2"/>
          <p:cNvSpPr>
            <a:spLocks noGrp="1" noChangeArrowheads="1"/>
          </p:cNvSpPr>
          <p:nvPr>
            <p:ph type="title"/>
          </p:nvPr>
        </p:nvSpPr>
        <p:spPr>
          <a:xfrm>
            <a:off x="609600" y="304800"/>
            <a:ext cx="7772400" cy="609600"/>
          </a:xfrm>
        </p:spPr>
        <p:txBody>
          <a:bodyPr/>
          <a:lstStyle/>
          <a:p>
            <a:r>
              <a:rPr lang="en-US" altLang="en-US"/>
              <a:t>The Arrays.sort Method</a:t>
            </a:r>
            <a:endParaRPr lang="en-US" altLang="en-US">
              <a:solidFill>
                <a:schemeClr val="tx1"/>
              </a:solidFill>
              <a:latin typeface="Book Antiqua" pitchFamily="18" charset="0"/>
              <a:hlinkClick r:id="rId2" action="ppaction://program"/>
            </a:endParaRPr>
          </a:p>
        </p:txBody>
      </p:sp>
      <p:sp>
        <p:nvSpPr>
          <p:cNvPr id="109572" name="Rectangle 4"/>
          <p:cNvSpPr>
            <a:spLocks noChangeArrowheads="1"/>
          </p:cNvSpPr>
          <p:nvPr/>
        </p:nvSpPr>
        <p:spPr bwMode="auto">
          <a:xfrm>
            <a:off x="381000" y="1700213"/>
            <a:ext cx="8534400"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spcBef>
                <a:spcPct val="20000"/>
              </a:spcBef>
              <a:buClr>
                <a:schemeClr val="tx2"/>
              </a:buClr>
              <a:buSzPct val="75000"/>
              <a:buFont typeface="Monotype Sorts"/>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lnSpc>
                <a:spcPct val="90000"/>
              </a:lnSpc>
              <a:buFont typeface="Monotype Sorts"/>
              <a:buNone/>
              <a:defRPr/>
            </a:pPr>
            <a:r>
              <a:rPr lang="en-US" altLang="en-US" sz="2200" dirty="0">
                <a:cs typeface="Courier New" pitchFamily="49" charset="0"/>
              </a:rPr>
              <a:t>Since sorting is frequently used in programming, Java provides several overloaded sort methods for sorting an array of </a:t>
            </a:r>
            <a:r>
              <a:rPr lang="en-US" altLang="en-US" sz="2200" dirty="0" err="1">
                <a:cs typeface="Courier New" pitchFamily="49" charset="0"/>
              </a:rPr>
              <a:t>int</a:t>
            </a:r>
            <a:r>
              <a:rPr lang="en-US" altLang="en-US" sz="2200" dirty="0">
                <a:cs typeface="Courier New" pitchFamily="49" charset="0"/>
              </a:rPr>
              <a:t>, double, char, short, long, and float in the </a:t>
            </a:r>
            <a:r>
              <a:rPr lang="en-US" altLang="en-US" sz="2200" dirty="0" err="1">
                <a:cs typeface="Courier New" pitchFamily="49" charset="0"/>
              </a:rPr>
              <a:t>java.util.Arrays</a:t>
            </a:r>
            <a:r>
              <a:rPr lang="en-US" altLang="en-US" sz="2200" dirty="0">
                <a:cs typeface="Courier New" pitchFamily="49" charset="0"/>
              </a:rPr>
              <a:t> class. For example, the following code sorts an array of numbers and an array of characters.</a:t>
            </a:r>
          </a:p>
          <a:p>
            <a:pPr>
              <a:lnSpc>
                <a:spcPct val="90000"/>
              </a:lnSpc>
              <a:buFont typeface="Monotype Sorts"/>
              <a:buNone/>
              <a:defRPr/>
            </a:pPr>
            <a:endParaRPr lang="en-US" altLang="en-US" sz="1700" b="1" dirty="0">
              <a:solidFill>
                <a:schemeClr val="accent4"/>
              </a:solidFill>
              <a:latin typeface="Courier New" pitchFamily="49" charset="0"/>
              <a:cs typeface="Courier New" pitchFamily="49" charset="0"/>
            </a:endParaRPr>
          </a:p>
          <a:p>
            <a:pPr lvl="1">
              <a:lnSpc>
                <a:spcPct val="90000"/>
              </a:lnSpc>
              <a:buClr>
                <a:schemeClr val="tx2"/>
              </a:buClr>
              <a:buSzPct val="75000"/>
              <a:buFont typeface="Monotype Sorts"/>
              <a:buNone/>
              <a:defRPr/>
            </a:pPr>
            <a:r>
              <a:rPr lang="en-US" altLang="en-US" sz="2200" dirty="0">
                <a:cs typeface="Courier New" pitchFamily="49" charset="0"/>
              </a:rPr>
              <a:t>double[] numbers = {6.0, 4.4, 1.9, 2.9, 3.4, 3.5};</a:t>
            </a:r>
            <a:endParaRPr lang="en-US" altLang="en-US" sz="2200" dirty="0">
              <a:cs typeface="Times New Roman" pitchFamily="18" charset="0"/>
            </a:endParaRPr>
          </a:p>
          <a:p>
            <a:pPr lvl="1">
              <a:lnSpc>
                <a:spcPct val="90000"/>
              </a:lnSpc>
              <a:buClr>
                <a:schemeClr val="tx2"/>
              </a:buClr>
              <a:buSzPct val="75000"/>
              <a:buFont typeface="Monotype Sorts"/>
              <a:buNone/>
              <a:defRPr/>
            </a:pPr>
            <a:r>
              <a:rPr lang="en-US" altLang="en-US" sz="2200" dirty="0" err="1">
                <a:cs typeface="Courier New" pitchFamily="49" charset="0"/>
              </a:rPr>
              <a:t>java.util.Arrays.sort</a:t>
            </a:r>
            <a:r>
              <a:rPr lang="en-US" altLang="en-US" sz="2200" dirty="0">
                <a:cs typeface="Courier New" pitchFamily="49" charset="0"/>
              </a:rPr>
              <a:t>(numbers);</a:t>
            </a:r>
            <a:endParaRPr lang="en-US" altLang="en-US" sz="2200" dirty="0">
              <a:cs typeface="Times New Roman" pitchFamily="18" charset="0"/>
            </a:endParaRPr>
          </a:p>
          <a:p>
            <a:pPr>
              <a:lnSpc>
                <a:spcPct val="90000"/>
              </a:lnSpc>
              <a:buFont typeface="Monotype Sorts"/>
              <a:buNone/>
              <a:defRPr/>
            </a:pPr>
            <a:r>
              <a:rPr lang="en-US" altLang="en-US" sz="2200" dirty="0">
                <a:cs typeface="Courier New" pitchFamily="49" charset="0"/>
              </a:rPr>
              <a:t> </a:t>
            </a:r>
            <a:endParaRPr lang="en-US" altLang="en-US" sz="2200" dirty="0">
              <a:cs typeface="Times New Roman" pitchFamily="18" charset="0"/>
            </a:endParaRPr>
          </a:p>
          <a:p>
            <a:pPr lvl="1">
              <a:lnSpc>
                <a:spcPct val="90000"/>
              </a:lnSpc>
              <a:buClr>
                <a:schemeClr val="tx2"/>
              </a:buClr>
              <a:buSzPct val="75000"/>
              <a:buFont typeface="Monotype Sorts"/>
              <a:buNone/>
              <a:defRPr/>
            </a:pPr>
            <a:r>
              <a:rPr lang="en-US" altLang="en-US" sz="2200" dirty="0">
                <a:cs typeface="Courier New" pitchFamily="49" charset="0"/>
              </a:rPr>
              <a:t>char[] chars = {'a', 'A', '4', 'F', 'D', 'P'};</a:t>
            </a:r>
            <a:endParaRPr lang="en-US" altLang="en-US" sz="2200" dirty="0">
              <a:cs typeface="Times New Roman" pitchFamily="18" charset="0"/>
            </a:endParaRPr>
          </a:p>
          <a:p>
            <a:pPr lvl="1">
              <a:lnSpc>
                <a:spcPct val="90000"/>
              </a:lnSpc>
              <a:buClr>
                <a:schemeClr val="tx2"/>
              </a:buClr>
              <a:buSzPct val="75000"/>
              <a:buFont typeface="Monotype Sorts"/>
              <a:buNone/>
              <a:defRPr/>
            </a:pPr>
            <a:r>
              <a:rPr lang="en-US" altLang="en-US" sz="2200" dirty="0" err="1">
                <a:cs typeface="Courier New" pitchFamily="49" charset="0"/>
              </a:rPr>
              <a:t>java.util.Arrays.sort</a:t>
            </a:r>
            <a:r>
              <a:rPr lang="en-US" altLang="en-US" sz="2200" dirty="0">
                <a:cs typeface="Courier New" pitchFamily="49" charset="0"/>
              </a:rPr>
              <a:t>(chars);</a:t>
            </a:r>
          </a:p>
        </p:txBody>
      </p:sp>
      <p:sp>
        <p:nvSpPr>
          <p:cNvPr id="109573" name="Rectangle 4"/>
          <p:cNvSpPr>
            <a:spLocks noChangeArrowheads="1"/>
          </p:cNvSpPr>
          <p:nvPr/>
        </p:nvSpPr>
        <p:spPr bwMode="auto">
          <a:xfrm>
            <a:off x="381000" y="5195888"/>
            <a:ext cx="8308975"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2200">
                <a:cs typeface="Courier New" pitchFamily="49" charset="0"/>
              </a:rPr>
              <a:t>Java 8 now provides Arrays.parallelSort(list) that utilizes the multicore for fast sorting.</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F5649E6-CB96-4548-A0A8-3A3E0BD5B075}" type="slidenum">
              <a:rPr lang="en-US" altLang="en-US" sz="1400" smtClean="0"/>
              <a:pPr/>
              <a:t>108</a:t>
            </a:fld>
            <a:endParaRPr lang="en-US" altLang="en-US" sz="1400"/>
          </a:p>
        </p:txBody>
      </p:sp>
      <p:sp>
        <p:nvSpPr>
          <p:cNvPr id="110595" name="Rectangle 2"/>
          <p:cNvSpPr>
            <a:spLocks noGrp="1" noChangeArrowheads="1"/>
          </p:cNvSpPr>
          <p:nvPr>
            <p:ph type="title"/>
          </p:nvPr>
        </p:nvSpPr>
        <p:spPr>
          <a:xfrm>
            <a:off x="609600" y="304800"/>
            <a:ext cx="7772400" cy="609600"/>
          </a:xfrm>
        </p:spPr>
        <p:txBody>
          <a:bodyPr/>
          <a:lstStyle/>
          <a:p>
            <a:r>
              <a:rPr lang="en-US" altLang="en-US"/>
              <a:t>The Arrays.toString(list) Method</a:t>
            </a:r>
            <a:endParaRPr lang="en-US" altLang="en-US">
              <a:solidFill>
                <a:schemeClr val="tx1"/>
              </a:solidFill>
              <a:latin typeface="Book Antiqua" pitchFamily="18" charset="0"/>
              <a:hlinkClick r:id="rId2" action="ppaction://program"/>
            </a:endParaRPr>
          </a:p>
        </p:txBody>
      </p:sp>
      <p:sp>
        <p:nvSpPr>
          <p:cNvPr id="110596" name="Rectangle 4"/>
          <p:cNvSpPr>
            <a:spLocks noChangeArrowheads="1"/>
          </p:cNvSpPr>
          <p:nvPr/>
        </p:nvSpPr>
        <p:spPr bwMode="auto">
          <a:xfrm>
            <a:off x="381000" y="1066800"/>
            <a:ext cx="85344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150000"/>
              </a:lnSpc>
              <a:spcBef>
                <a:spcPct val="20000"/>
              </a:spcBef>
              <a:buClr>
                <a:schemeClr val="tx2"/>
              </a:buClr>
              <a:buSzPct val="75000"/>
              <a:buFont typeface="Monotype Sorts" pitchFamily="2" charset="2"/>
              <a:buNone/>
            </a:pPr>
            <a:r>
              <a:rPr lang="en-US" altLang="en-US" sz="2200">
                <a:cs typeface="Courier New" pitchFamily="49" charset="0"/>
              </a:rPr>
              <a:t>The Arrays.toString(list) method can be used to return a string representation for the list.</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CD6BAA5-EE93-43C5-AA1C-97ED27624E69}" type="slidenum">
              <a:rPr lang="en-US" altLang="en-US" sz="1400" smtClean="0"/>
              <a:pPr/>
              <a:t>109</a:t>
            </a:fld>
            <a:endParaRPr lang="en-US" altLang="en-US" sz="1400"/>
          </a:p>
        </p:txBody>
      </p:sp>
      <p:sp>
        <p:nvSpPr>
          <p:cNvPr id="111619" name="Rectangle 2"/>
          <p:cNvSpPr>
            <a:spLocks noGrp="1" noChangeArrowheads="1"/>
          </p:cNvSpPr>
          <p:nvPr>
            <p:ph type="title"/>
          </p:nvPr>
        </p:nvSpPr>
        <p:spPr>
          <a:xfrm>
            <a:off x="609600" y="304800"/>
            <a:ext cx="7772400" cy="1428750"/>
          </a:xfrm>
          <a:noFill/>
        </p:spPr>
        <p:txBody>
          <a:bodyPr/>
          <a:lstStyle/>
          <a:p>
            <a:r>
              <a:rPr lang="en-US" altLang="en-US" sz="4000"/>
              <a:t>Pass Arguments to Invoke the Main Method</a:t>
            </a:r>
          </a:p>
        </p:txBody>
      </p:sp>
      <p:sp>
        <p:nvSpPr>
          <p:cNvPr id="111620" name="Rectangle 4"/>
          <p:cNvSpPr>
            <a:spLocks noGrp="1" noChangeArrowheads="1"/>
          </p:cNvSpPr>
          <p:nvPr>
            <p:ph type="body" idx="1"/>
          </p:nvPr>
        </p:nvSpPr>
        <p:spPr>
          <a:xfrm>
            <a:off x="685800" y="1981200"/>
            <a:ext cx="7772400" cy="3790950"/>
          </a:xfrm>
        </p:spPr>
        <p:txBody>
          <a:bodyPr/>
          <a:lstStyle/>
          <a:p>
            <a:pPr>
              <a:buFont typeface="Monotype Sorts" pitchFamily="2" charset="2"/>
              <a:buNone/>
            </a:pP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395A8FB-21F6-41CD-9E65-E4659A8CC6AE}" type="slidenum">
              <a:rPr lang="en-US" altLang="en-US" sz="1400" smtClean="0"/>
              <a:pPr/>
              <a:t>11</a:t>
            </a:fld>
            <a:endParaRPr lang="en-US" altLang="en-US" sz="1400"/>
          </a:p>
        </p:txBody>
      </p:sp>
      <p:sp>
        <p:nvSpPr>
          <p:cNvPr id="12291" name="Rectangle 2"/>
          <p:cNvSpPr>
            <a:spLocks noGrp="1" noChangeArrowheads="1"/>
          </p:cNvSpPr>
          <p:nvPr>
            <p:ph type="title"/>
          </p:nvPr>
        </p:nvSpPr>
        <p:spPr>
          <a:xfrm>
            <a:off x="685800" y="152400"/>
            <a:ext cx="7772400" cy="609600"/>
          </a:xfrm>
          <a:noFill/>
        </p:spPr>
        <p:txBody>
          <a:bodyPr/>
          <a:lstStyle/>
          <a:p>
            <a:r>
              <a:rPr lang="en-US" altLang="en-US"/>
              <a:t>Indexed Variables</a:t>
            </a:r>
          </a:p>
        </p:txBody>
      </p:sp>
      <p:sp>
        <p:nvSpPr>
          <p:cNvPr id="12292" name="Rectangle 3"/>
          <p:cNvSpPr>
            <a:spLocks noGrp="1" noChangeArrowheads="1"/>
          </p:cNvSpPr>
          <p:nvPr>
            <p:ph type="body" idx="1"/>
          </p:nvPr>
        </p:nvSpPr>
        <p:spPr>
          <a:xfrm>
            <a:off x="228600" y="914400"/>
            <a:ext cx="8686800" cy="5486400"/>
          </a:xfrm>
          <a:noFill/>
        </p:spPr>
        <p:txBody>
          <a:bodyPr/>
          <a:lstStyle/>
          <a:p>
            <a:pPr marL="0" indent="0" algn="just">
              <a:buFont typeface="Monotype Sorts" pitchFamily="2" charset="2"/>
              <a:buNone/>
            </a:pPr>
            <a:r>
              <a:rPr lang="en-US" altLang="en-US" sz="3000">
                <a:cs typeface="Courier New" pitchFamily="49" charset="0"/>
              </a:rPr>
              <a:t>The array elements are accessed through the index. The array indices are </a:t>
            </a:r>
            <a:r>
              <a:rPr lang="en-US" altLang="en-US" sz="3000" i="1">
                <a:cs typeface="Courier New" pitchFamily="49" charset="0"/>
              </a:rPr>
              <a:t>0-based</a:t>
            </a:r>
            <a:r>
              <a:rPr lang="en-US" altLang="en-US" sz="3000">
                <a:cs typeface="Courier New" pitchFamily="49" charset="0"/>
              </a:rPr>
              <a:t>, i.e., it starts from 0 to arrayRefVar.length-1. In the example in Figure 6.1, myList holds ten double values and the indices are from 0 to 9.</a:t>
            </a:r>
          </a:p>
          <a:p>
            <a:pPr marL="0" indent="0" algn="just">
              <a:buFont typeface="Monotype Sorts" pitchFamily="2" charset="2"/>
              <a:buNone/>
            </a:pPr>
            <a:endParaRPr lang="en-US" altLang="en-US" sz="3000">
              <a:cs typeface="Times New Roman" pitchFamily="18" charset="0"/>
            </a:endParaRPr>
          </a:p>
          <a:p>
            <a:pPr marL="0" indent="0" algn="just">
              <a:buFont typeface="Monotype Sorts" pitchFamily="2" charset="2"/>
              <a:buNone/>
            </a:pPr>
            <a:r>
              <a:rPr lang="en-US" altLang="en-US" sz="3000">
                <a:cs typeface="Courier New" pitchFamily="49" charset="0"/>
              </a:rPr>
              <a:t>Each element in the array is represented using the following syntax, known as an </a:t>
            </a:r>
            <a:r>
              <a:rPr lang="en-US" altLang="en-US" sz="3000" i="1">
                <a:cs typeface="Courier New" pitchFamily="49" charset="0"/>
              </a:rPr>
              <a:t>indexed variable</a:t>
            </a:r>
            <a:r>
              <a:rPr lang="en-US" altLang="en-US" sz="3000">
                <a:cs typeface="Courier New" pitchFamily="49" charset="0"/>
              </a:rPr>
              <a:t>:</a:t>
            </a:r>
          </a:p>
          <a:p>
            <a:pPr marL="0" indent="0" algn="just">
              <a:buFont typeface="Monotype Sorts" pitchFamily="2" charset="2"/>
              <a:buNone/>
            </a:pPr>
            <a:endParaRPr lang="en-US" altLang="en-US" sz="3000">
              <a:cs typeface="Times New Roman" pitchFamily="18" charset="0"/>
            </a:endParaRPr>
          </a:p>
          <a:p>
            <a:pPr lvl="1" algn="just">
              <a:buFontTx/>
              <a:buNone/>
            </a:pPr>
            <a:r>
              <a:rPr lang="en-US" altLang="en-US" sz="2600">
                <a:cs typeface="Courier New" pitchFamily="49" charset="0"/>
              </a:rPr>
              <a:t>arrayRefVar[index];</a:t>
            </a:r>
            <a:endParaRPr lang="en-US" altLang="en-US" sz="2600">
              <a:cs typeface="Times New Roman" pitchFamily="18"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10390F5-88B0-4820-98FE-10BF7BA60C65}" type="slidenum">
              <a:rPr lang="en-US" altLang="en-US" sz="1400" smtClean="0"/>
              <a:pPr/>
              <a:t>110</a:t>
            </a:fld>
            <a:endParaRPr lang="en-US" altLang="en-US" sz="1400"/>
          </a:p>
        </p:txBody>
      </p:sp>
      <p:sp>
        <p:nvSpPr>
          <p:cNvPr id="112643" name="Rectangle 2"/>
          <p:cNvSpPr>
            <a:spLocks noGrp="1" noChangeArrowheads="1"/>
          </p:cNvSpPr>
          <p:nvPr>
            <p:ph type="title"/>
          </p:nvPr>
        </p:nvSpPr>
        <p:spPr>
          <a:xfrm>
            <a:off x="0" y="381000"/>
            <a:ext cx="9144000" cy="685800"/>
          </a:xfrm>
          <a:noFill/>
        </p:spPr>
        <p:txBody>
          <a:bodyPr/>
          <a:lstStyle/>
          <a:p>
            <a:r>
              <a:rPr lang="en-US" altLang="en-US" sz="4000"/>
              <a:t>Main Method Is Just a Regular Method</a:t>
            </a:r>
          </a:p>
        </p:txBody>
      </p:sp>
      <p:sp>
        <p:nvSpPr>
          <p:cNvPr id="112644" name="Rectangle 6"/>
          <p:cNvSpPr>
            <a:spLocks noChangeArrowheads="1"/>
          </p:cNvSpPr>
          <p:nvPr/>
        </p:nvSpPr>
        <p:spPr bwMode="auto">
          <a:xfrm>
            <a:off x="0" y="2938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112645" name="Object 5"/>
          <p:cNvGraphicFramePr>
            <a:graphicFrameLocks noChangeAspect="1"/>
          </p:cNvGraphicFramePr>
          <p:nvPr/>
        </p:nvGraphicFramePr>
        <p:xfrm>
          <a:off x="230188" y="4191000"/>
          <a:ext cx="8910637" cy="1506538"/>
        </p:xfrm>
        <a:graphic>
          <a:graphicData uri="http://schemas.openxmlformats.org/presentationml/2006/ole">
            <mc:AlternateContent xmlns:mc="http://schemas.openxmlformats.org/markup-compatibility/2006">
              <mc:Choice xmlns:v="urn:schemas-microsoft-com:vml" Requires="v">
                <p:oleObj spid="_x0000_s23554" name="Picture" r:id="rId3" imgW="6019800" imgH="1016000" progId="Word.Picture.8">
                  <p:embed/>
                </p:oleObj>
              </mc:Choice>
              <mc:Fallback>
                <p:oleObj name="Picture" r:id="rId3" imgW="6019800" imgH="1016000" progId="Word.Picture.8">
                  <p:embed/>
                  <p:pic>
                    <p:nvPicPr>
                      <p:cNvPr id="11264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188" y="4191000"/>
                        <a:ext cx="8910637"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46" name="Rectangle 7"/>
          <p:cNvSpPr>
            <a:spLocks noGrp="1" noChangeArrowheads="1"/>
          </p:cNvSpPr>
          <p:nvPr>
            <p:ph type="body" idx="1"/>
          </p:nvPr>
        </p:nvSpPr>
        <p:spPr>
          <a:xfrm>
            <a:off x="381000" y="1524000"/>
            <a:ext cx="8534400" cy="2209800"/>
          </a:xfrm>
          <a:noFill/>
        </p:spPr>
        <p:txBody>
          <a:bodyPr/>
          <a:lstStyle/>
          <a:p>
            <a:pPr marL="0" indent="0">
              <a:buFont typeface="Monotype Sorts" pitchFamily="2" charset="2"/>
              <a:buNone/>
            </a:pPr>
            <a:r>
              <a:rPr lang="en-US" altLang="en-US"/>
              <a:t>You can call a regular method by passing actual parameters. Can you pass arguments to </a:t>
            </a:r>
            <a:r>
              <a:rPr lang="en-US" altLang="en-US" u="sng"/>
              <a:t>main</a:t>
            </a:r>
            <a:r>
              <a:rPr lang="en-US" altLang="en-US"/>
              <a:t>? Of course, yes. For example, the main method in class </a:t>
            </a:r>
            <a:r>
              <a:rPr lang="en-US" altLang="en-US" u="sng"/>
              <a:t>B</a:t>
            </a:r>
            <a:r>
              <a:rPr lang="en-US" altLang="en-US"/>
              <a:t> is invoked by a method in </a:t>
            </a:r>
            <a:r>
              <a:rPr lang="en-US" altLang="en-US" u="sng"/>
              <a:t>A</a:t>
            </a:r>
            <a:r>
              <a:rPr lang="en-US" altLang="en-US"/>
              <a:t>, as shown below:</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EE71091-CA8B-4E02-BFE4-078F011CEDCB}" type="slidenum">
              <a:rPr lang="en-US" altLang="en-US" sz="1400" smtClean="0"/>
              <a:pPr/>
              <a:t>111</a:t>
            </a:fld>
            <a:endParaRPr lang="en-US" altLang="en-US" sz="1400"/>
          </a:p>
        </p:txBody>
      </p:sp>
      <p:sp>
        <p:nvSpPr>
          <p:cNvPr id="113667" name="Rectangle 2"/>
          <p:cNvSpPr>
            <a:spLocks noGrp="1" noChangeArrowheads="1"/>
          </p:cNvSpPr>
          <p:nvPr>
            <p:ph type="title"/>
          </p:nvPr>
        </p:nvSpPr>
        <p:spPr>
          <a:xfrm>
            <a:off x="685800" y="0"/>
            <a:ext cx="7772400" cy="1428750"/>
          </a:xfrm>
          <a:noFill/>
        </p:spPr>
        <p:txBody>
          <a:bodyPr/>
          <a:lstStyle/>
          <a:p>
            <a:r>
              <a:rPr lang="en-US" altLang="en-US"/>
              <a:t>Command-Line Parameters</a:t>
            </a:r>
          </a:p>
        </p:txBody>
      </p:sp>
      <p:sp>
        <p:nvSpPr>
          <p:cNvPr id="113668" name="Rectangle 3"/>
          <p:cNvSpPr>
            <a:spLocks noGrp="1" noChangeArrowheads="1"/>
          </p:cNvSpPr>
          <p:nvPr>
            <p:ph type="body" idx="1"/>
          </p:nvPr>
        </p:nvSpPr>
        <p:spPr>
          <a:xfrm>
            <a:off x="0" y="1657350"/>
            <a:ext cx="9829800" cy="4114800"/>
          </a:xfrm>
          <a:noFill/>
        </p:spPr>
        <p:txBody>
          <a:bodyPr/>
          <a:lstStyle/>
          <a:p>
            <a:pPr>
              <a:buFont typeface="Monotype Sorts" pitchFamily="2" charset="2"/>
              <a:buNone/>
            </a:pPr>
            <a:r>
              <a:rPr lang="en-US" altLang="en-US" sz="2800" b="1">
                <a:latin typeface="Courier New" pitchFamily="49" charset="0"/>
              </a:rPr>
              <a:t>class TestMain {	</a:t>
            </a:r>
          </a:p>
          <a:p>
            <a:pPr>
              <a:buFont typeface="Monotype Sorts" pitchFamily="2" charset="2"/>
              <a:buNone/>
            </a:pPr>
            <a:r>
              <a:rPr lang="en-US" altLang="en-US" sz="2800" b="1">
                <a:latin typeface="Courier New" pitchFamily="49" charset="0"/>
              </a:rPr>
              <a:t>  public static void main(String[] args) { </a:t>
            </a:r>
          </a:p>
          <a:p>
            <a:pPr>
              <a:buFont typeface="Monotype Sorts" pitchFamily="2" charset="2"/>
              <a:buNone/>
            </a:pPr>
            <a:r>
              <a:rPr lang="en-US" altLang="en-US" sz="2800" b="1">
                <a:latin typeface="Courier New" pitchFamily="49" charset="0"/>
              </a:rPr>
              <a:t>  ... </a:t>
            </a:r>
          </a:p>
          <a:p>
            <a:pPr>
              <a:buFont typeface="Monotype Sorts" pitchFamily="2" charset="2"/>
              <a:buNone/>
            </a:pPr>
            <a:r>
              <a:rPr lang="en-US" altLang="en-US" sz="2800" b="1">
                <a:latin typeface="Courier New" pitchFamily="49" charset="0"/>
              </a:rPr>
              <a:t>  }</a:t>
            </a:r>
          </a:p>
          <a:p>
            <a:pPr>
              <a:buFont typeface="Monotype Sorts" pitchFamily="2" charset="2"/>
              <a:buNone/>
            </a:pPr>
            <a:r>
              <a:rPr lang="en-US" altLang="en-US" sz="2800" b="1">
                <a:latin typeface="Courier New" pitchFamily="49" charset="0"/>
              </a:rPr>
              <a:t>}</a:t>
            </a:r>
          </a:p>
          <a:p>
            <a:pPr>
              <a:buFont typeface="Monotype Sorts" pitchFamily="2" charset="2"/>
              <a:buNone/>
            </a:pPr>
            <a:endParaRPr lang="en-US" altLang="en-US" sz="2800" b="1">
              <a:latin typeface="Courier New" pitchFamily="49" charset="0"/>
            </a:endParaRPr>
          </a:p>
          <a:p>
            <a:pPr>
              <a:buFont typeface="Monotype Sorts" pitchFamily="2" charset="2"/>
              <a:buNone/>
            </a:pPr>
            <a:r>
              <a:rPr lang="en-US" altLang="en-US" sz="2800" b="1">
                <a:latin typeface="Courier New" pitchFamily="49" charset="0"/>
              </a:rPr>
              <a:t>java TestMain arg0 arg1 arg2 ... argn</a:t>
            </a:r>
          </a:p>
          <a:p>
            <a:pPr>
              <a:buFont typeface="Monotype Sorts" pitchFamily="2" charset="2"/>
              <a:buNone/>
            </a:pPr>
            <a:endParaRPr lang="en-US" altLang="en-US" sz="2800" b="1"/>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2B7CA1D-58B5-42B4-A4EF-3E660A8CFFC7}" type="slidenum">
              <a:rPr lang="en-US" altLang="en-US" sz="1400" smtClean="0"/>
              <a:pPr/>
              <a:t>112</a:t>
            </a:fld>
            <a:endParaRPr lang="en-US" altLang="en-US" sz="1400"/>
          </a:p>
        </p:txBody>
      </p:sp>
      <p:sp>
        <p:nvSpPr>
          <p:cNvPr id="114691" name="Rectangle 2"/>
          <p:cNvSpPr>
            <a:spLocks noGrp="1" noChangeArrowheads="1"/>
          </p:cNvSpPr>
          <p:nvPr>
            <p:ph type="title"/>
          </p:nvPr>
        </p:nvSpPr>
        <p:spPr>
          <a:xfrm>
            <a:off x="685800" y="457200"/>
            <a:ext cx="7772400" cy="1143000"/>
          </a:xfrm>
          <a:noFill/>
        </p:spPr>
        <p:txBody>
          <a:bodyPr/>
          <a:lstStyle/>
          <a:p>
            <a:r>
              <a:rPr lang="en-US" altLang="en-US"/>
              <a:t>Processing</a:t>
            </a:r>
            <a:br>
              <a:rPr lang="en-US" altLang="en-US"/>
            </a:br>
            <a:r>
              <a:rPr lang="en-US" altLang="en-US"/>
              <a:t>Command-Line Parameters</a:t>
            </a:r>
            <a:endParaRPr lang="en-US" altLang="en-US" sz="3600"/>
          </a:p>
        </p:txBody>
      </p:sp>
      <p:sp>
        <p:nvSpPr>
          <p:cNvPr id="114692" name="Rectangle 3"/>
          <p:cNvSpPr>
            <a:spLocks noGrp="1" noChangeArrowheads="1"/>
          </p:cNvSpPr>
          <p:nvPr>
            <p:ph type="body" idx="1"/>
          </p:nvPr>
        </p:nvSpPr>
        <p:spPr>
          <a:xfrm>
            <a:off x="838200" y="2057400"/>
            <a:ext cx="7772400" cy="3714750"/>
          </a:xfrm>
          <a:noFill/>
        </p:spPr>
        <p:txBody>
          <a:bodyPr/>
          <a:lstStyle/>
          <a:p>
            <a:pPr marL="0" indent="0">
              <a:buFont typeface="Monotype Sorts" pitchFamily="2" charset="2"/>
              <a:buNone/>
            </a:pPr>
            <a:r>
              <a:rPr lang="en-US" altLang="en-US" sz="3000"/>
              <a:t>In the main method, get the arguments from </a:t>
            </a:r>
            <a:r>
              <a:rPr lang="en-US" altLang="en-US" sz="2800">
                <a:latin typeface="Courier New" pitchFamily="49" charset="0"/>
              </a:rPr>
              <a:t>args[0], args[1], ..., args[n]</a:t>
            </a:r>
            <a:r>
              <a:rPr lang="en-US" altLang="en-US" sz="3000"/>
              <a:t>, which corresponds to </a:t>
            </a:r>
            <a:r>
              <a:rPr lang="en-US" altLang="en-US" sz="2800">
                <a:latin typeface="Courier New" pitchFamily="49" charset="0"/>
              </a:rPr>
              <a:t>arg0, arg1, ..., argn</a:t>
            </a:r>
            <a:r>
              <a:rPr lang="en-US" altLang="en-US" sz="3000"/>
              <a:t> in the command line.</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298E415-D2A6-4776-9178-45F07AAAEFE7}" type="slidenum">
              <a:rPr lang="en-US" altLang="en-US" sz="1400" smtClean="0"/>
              <a:pPr/>
              <a:t>113</a:t>
            </a:fld>
            <a:endParaRPr lang="en-US" altLang="en-US" sz="1400"/>
          </a:p>
        </p:txBody>
      </p:sp>
      <p:sp>
        <p:nvSpPr>
          <p:cNvPr id="115715" name="Rectangle 2"/>
          <p:cNvSpPr>
            <a:spLocks noGrp="1" noChangeArrowheads="1"/>
          </p:cNvSpPr>
          <p:nvPr>
            <p:ph type="title"/>
          </p:nvPr>
        </p:nvSpPr>
        <p:spPr>
          <a:xfrm>
            <a:off x="685800" y="457200"/>
            <a:ext cx="7772400" cy="1143000"/>
          </a:xfrm>
        </p:spPr>
        <p:txBody>
          <a:bodyPr/>
          <a:lstStyle/>
          <a:p>
            <a:r>
              <a:rPr lang="en-US" altLang="en-US"/>
              <a:t>Problem: </a:t>
            </a:r>
            <a:r>
              <a:rPr lang="en-US" altLang="en-US" sz="4000"/>
              <a:t>Calculator</a:t>
            </a:r>
            <a:endParaRPr lang="en-US" altLang="en-US" u="sng">
              <a:latin typeface="Book Antiqua" pitchFamily="18" charset="0"/>
            </a:endParaRPr>
          </a:p>
        </p:txBody>
      </p:sp>
      <p:sp>
        <p:nvSpPr>
          <p:cNvPr id="115716" name="Rectangle 3"/>
          <p:cNvSpPr>
            <a:spLocks noGrp="1" noChangeArrowheads="1"/>
          </p:cNvSpPr>
          <p:nvPr>
            <p:ph type="body" idx="1"/>
          </p:nvPr>
        </p:nvSpPr>
        <p:spPr>
          <a:xfrm>
            <a:off x="541338" y="1624013"/>
            <a:ext cx="8062912" cy="2265362"/>
          </a:xfrm>
        </p:spPr>
        <p:txBody>
          <a:bodyPr/>
          <a:lstStyle/>
          <a:p>
            <a:r>
              <a:rPr lang="en-US" altLang="en-US" sz="3000"/>
              <a:t>Objective: Write a program that will perform binary operations on integers.  The program receives three parameters: an operator and two integers.</a:t>
            </a:r>
            <a:r>
              <a:rPr lang="en-US" altLang="en-US"/>
              <a:t> </a:t>
            </a:r>
          </a:p>
        </p:txBody>
      </p:sp>
      <p:sp>
        <p:nvSpPr>
          <p:cNvPr id="115718" name="Text Box 6"/>
          <p:cNvSpPr txBox="1">
            <a:spLocks noChangeArrowheads="1"/>
          </p:cNvSpPr>
          <p:nvPr/>
        </p:nvSpPr>
        <p:spPr bwMode="auto">
          <a:xfrm>
            <a:off x="3446463" y="3881438"/>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java Calculator 2 + 3</a:t>
            </a:r>
          </a:p>
        </p:txBody>
      </p:sp>
      <p:sp>
        <p:nvSpPr>
          <p:cNvPr id="115719" name="Text Box 8"/>
          <p:cNvSpPr txBox="1">
            <a:spLocks noChangeArrowheads="1"/>
          </p:cNvSpPr>
          <p:nvPr/>
        </p:nvSpPr>
        <p:spPr bwMode="auto">
          <a:xfrm>
            <a:off x="3446463" y="4414838"/>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java Calculator 2 - 3</a:t>
            </a:r>
          </a:p>
        </p:txBody>
      </p:sp>
      <p:sp>
        <p:nvSpPr>
          <p:cNvPr id="115721" name="Text Box 10"/>
          <p:cNvSpPr txBox="1">
            <a:spLocks noChangeArrowheads="1"/>
          </p:cNvSpPr>
          <p:nvPr/>
        </p:nvSpPr>
        <p:spPr bwMode="auto">
          <a:xfrm>
            <a:off x="3370263" y="4948238"/>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 java Calculator 2 / 3</a:t>
            </a:r>
          </a:p>
        </p:txBody>
      </p:sp>
      <p:sp>
        <p:nvSpPr>
          <p:cNvPr id="115722" name="Text Box 11"/>
          <p:cNvSpPr txBox="1">
            <a:spLocks noChangeArrowheads="1"/>
          </p:cNvSpPr>
          <p:nvPr/>
        </p:nvSpPr>
        <p:spPr bwMode="auto">
          <a:xfrm>
            <a:off x="3370263" y="5405438"/>
            <a:ext cx="5029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 java Calculator 2 . 3</a:t>
            </a:r>
          </a:p>
        </p:txBody>
      </p:sp>
      <p:sp>
        <p:nvSpPr>
          <p:cNvPr id="13" name="Rectangle 12">
            <a:hlinkClick r:id="rId2"/>
          </p:cNvPr>
          <p:cNvSpPr>
            <a:spLocks noChangeArrowheads="1"/>
          </p:cNvSpPr>
          <p:nvPr/>
        </p:nvSpPr>
        <p:spPr bwMode="auto">
          <a:xfrm>
            <a:off x="1037455" y="4948238"/>
            <a:ext cx="170665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2000" dirty="0"/>
              <a:t>Calculator</a:t>
            </a:r>
          </a:p>
        </p:txBody>
      </p:sp>
      <p:sp>
        <p:nvSpPr>
          <p:cNvPr id="14" name="AutoShape 10">
            <a:hlinkClick r:id="rId3" action="ppaction://program" highlightClick="1"/>
          </p:cNvPr>
          <p:cNvSpPr>
            <a:spLocks noChangeArrowheads="1"/>
          </p:cNvSpPr>
          <p:nvPr/>
        </p:nvSpPr>
        <p:spPr bwMode="auto">
          <a:xfrm>
            <a:off x="2044496" y="5483226"/>
            <a:ext cx="699614"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1800" dirty="0">
                <a:latin typeface="Book Antiqua" pitchFamily="18" charset="0"/>
              </a:rPr>
              <a:t>Run</a:t>
            </a:r>
            <a:endParaRPr lang="en-US" alt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45E71EA-0661-45F5-94CE-C168B85F5C0E}" type="slidenum">
              <a:rPr lang="en-US" altLang="en-US" sz="1400" smtClean="0"/>
              <a:pPr/>
              <a:t>12</a:t>
            </a:fld>
            <a:endParaRPr lang="en-US" altLang="en-US" sz="1400"/>
          </a:p>
        </p:txBody>
      </p:sp>
      <p:sp>
        <p:nvSpPr>
          <p:cNvPr id="13315" name="Rectangle 2"/>
          <p:cNvSpPr>
            <a:spLocks noGrp="1" noChangeArrowheads="1"/>
          </p:cNvSpPr>
          <p:nvPr>
            <p:ph type="title"/>
          </p:nvPr>
        </p:nvSpPr>
        <p:spPr>
          <a:xfrm>
            <a:off x="685800" y="152400"/>
            <a:ext cx="7772400" cy="609600"/>
          </a:xfrm>
          <a:noFill/>
        </p:spPr>
        <p:txBody>
          <a:bodyPr/>
          <a:lstStyle/>
          <a:p>
            <a:r>
              <a:rPr lang="en-US" altLang="en-US"/>
              <a:t>Using Indexed Variables</a:t>
            </a:r>
          </a:p>
        </p:txBody>
      </p:sp>
      <p:sp>
        <p:nvSpPr>
          <p:cNvPr id="13316" name="Rectangle 3"/>
          <p:cNvSpPr>
            <a:spLocks noGrp="1" noChangeArrowheads="1"/>
          </p:cNvSpPr>
          <p:nvPr>
            <p:ph type="body" idx="1"/>
          </p:nvPr>
        </p:nvSpPr>
        <p:spPr>
          <a:xfrm>
            <a:off x="228600" y="914400"/>
            <a:ext cx="8686800" cy="5486400"/>
          </a:xfrm>
          <a:noFill/>
        </p:spPr>
        <p:txBody>
          <a:bodyPr/>
          <a:lstStyle/>
          <a:p>
            <a:pPr marL="0" indent="0" algn="just">
              <a:buFont typeface="Monotype Sorts" pitchFamily="2" charset="2"/>
              <a:buNone/>
            </a:pPr>
            <a:r>
              <a:rPr lang="en-US" altLang="en-US" sz="3400">
                <a:cs typeface="Courier New" pitchFamily="49" charset="0"/>
              </a:rPr>
              <a:t>After an array is created, an indexed variable can be used in the same way as a regular variable. For example, the following code adds the value in myList[0] and myList[1] to myList[2].</a:t>
            </a:r>
          </a:p>
          <a:p>
            <a:pPr marL="0" indent="0" algn="just">
              <a:buFont typeface="Monotype Sorts" pitchFamily="2" charset="2"/>
              <a:buNone/>
            </a:pPr>
            <a:endParaRPr lang="en-US" altLang="en-US" sz="3400">
              <a:cs typeface="Courier New" pitchFamily="49" charset="0"/>
            </a:endParaRPr>
          </a:p>
          <a:p>
            <a:pPr lvl="1" algn="just">
              <a:buFontTx/>
              <a:buNone/>
            </a:pPr>
            <a:r>
              <a:rPr lang="en-US" altLang="en-US" sz="2600">
                <a:latin typeface="Courier New" pitchFamily="49" charset="0"/>
                <a:cs typeface="Courier New" pitchFamily="49" charset="0"/>
              </a:rPr>
              <a:t>myList[2] = myList[0] + myList[1];</a:t>
            </a:r>
            <a:endParaRPr lang="en-US" altLang="en-US" sz="2600">
              <a:cs typeface="Courier New" pitchFamily="49"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3C823E6-3C45-45D9-A963-43BB82A3DECC}" type="slidenum">
              <a:rPr lang="en-US" altLang="en-US" sz="1400" smtClean="0"/>
              <a:pPr/>
              <a:t>13</a:t>
            </a:fld>
            <a:endParaRPr lang="en-US" altLang="en-US" sz="1400"/>
          </a:p>
        </p:txBody>
      </p:sp>
      <p:sp>
        <p:nvSpPr>
          <p:cNvPr id="14339" name="Rectangle 2"/>
          <p:cNvSpPr>
            <a:spLocks noGrp="1" noChangeArrowheads="1"/>
          </p:cNvSpPr>
          <p:nvPr>
            <p:ph type="title"/>
          </p:nvPr>
        </p:nvSpPr>
        <p:spPr>
          <a:xfrm>
            <a:off x="685800" y="304800"/>
            <a:ext cx="7772400" cy="666750"/>
          </a:xfrm>
          <a:noFill/>
        </p:spPr>
        <p:txBody>
          <a:bodyPr/>
          <a:lstStyle/>
          <a:p>
            <a:r>
              <a:rPr lang="en-US" altLang="en-US"/>
              <a:t>Array Initializers</a:t>
            </a:r>
          </a:p>
        </p:txBody>
      </p:sp>
      <p:sp>
        <p:nvSpPr>
          <p:cNvPr id="14340" name="Rectangle 3"/>
          <p:cNvSpPr>
            <a:spLocks noGrp="1" noChangeArrowheads="1"/>
          </p:cNvSpPr>
          <p:nvPr>
            <p:ph type="body" idx="1"/>
          </p:nvPr>
        </p:nvSpPr>
        <p:spPr>
          <a:xfrm>
            <a:off x="228600" y="1447800"/>
            <a:ext cx="8915400" cy="4114800"/>
          </a:xfrm>
          <a:noFill/>
        </p:spPr>
        <p:txBody>
          <a:bodyPr/>
          <a:lstStyle/>
          <a:p>
            <a:pPr>
              <a:spcBef>
                <a:spcPct val="100000"/>
              </a:spcBef>
            </a:pPr>
            <a:r>
              <a:rPr lang="en-US" altLang="en-US" sz="3400"/>
              <a:t>Declaring, creating, initializing in one step:</a:t>
            </a:r>
            <a:endParaRPr lang="en-US" altLang="en-US" sz="3600"/>
          </a:p>
          <a:p>
            <a:pPr>
              <a:spcBef>
                <a:spcPct val="50000"/>
              </a:spcBef>
              <a:buFont typeface="Monotype Sorts" pitchFamily="2" charset="2"/>
              <a:buNone/>
            </a:pPr>
            <a:r>
              <a:rPr lang="en-US" altLang="en-US" sz="2800">
                <a:latin typeface="Courier New" pitchFamily="49" charset="0"/>
              </a:rPr>
              <a:t>	</a:t>
            </a:r>
            <a:r>
              <a:rPr lang="en-US" altLang="en-US" sz="2800" b="1">
                <a:latin typeface="Courier New" pitchFamily="49" charset="0"/>
              </a:rPr>
              <a:t>double[] myList = {1.9, 2.9, 3.4, 3.5};</a:t>
            </a:r>
          </a:p>
          <a:p>
            <a:pPr>
              <a:spcBef>
                <a:spcPct val="50000"/>
              </a:spcBef>
              <a:buFont typeface="Monotype Sorts" pitchFamily="2" charset="2"/>
              <a:buNone/>
            </a:pPr>
            <a:r>
              <a:rPr lang="en-US" altLang="en-US" sz="3600"/>
              <a:t>This shorthand syntax must be in one statement.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903BC94-4BFC-4492-A209-7B295F09573F}" type="slidenum">
              <a:rPr lang="en-US" altLang="en-US" sz="1400" smtClean="0"/>
              <a:pPr/>
              <a:t>14</a:t>
            </a:fld>
            <a:endParaRPr lang="en-US" altLang="en-US" sz="1400"/>
          </a:p>
        </p:txBody>
      </p:sp>
      <p:sp>
        <p:nvSpPr>
          <p:cNvPr id="15363" name="Rectangle 2"/>
          <p:cNvSpPr>
            <a:spLocks noGrp="1" noChangeArrowheads="1"/>
          </p:cNvSpPr>
          <p:nvPr>
            <p:ph type="title"/>
          </p:nvPr>
        </p:nvSpPr>
        <p:spPr>
          <a:xfrm>
            <a:off x="685800" y="228600"/>
            <a:ext cx="7772400" cy="990600"/>
          </a:xfrm>
          <a:noFill/>
        </p:spPr>
        <p:txBody>
          <a:bodyPr/>
          <a:lstStyle/>
          <a:p>
            <a:r>
              <a:rPr lang="en-US" altLang="en-US" sz="4000"/>
              <a:t>Declaring, creating, initializing Using the Shorthand Notation</a:t>
            </a:r>
          </a:p>
        </p:txBody>
      </p:sp>
      <p:sp>
        <p:nvSpPr>
          <p:cNvPr id="15364" name="Rectangle 3"/>
          <p:cNvSpPr>
            <a:spLocks noGrp="1" noChangeArrowheads="1"/>
          </p:cNvSpPr>
          <p:nvPr>
            <p:ph type="body" idx="1"/>
          </p:nvPr>
        </p:nvSpPr>
        <p:spPr>
          <a:xfrm>
            <a:off x="457200" y="1600200"/>
            <a:ext cx="8305800" cy="4419600"/>
          </a:xfrm>
          <a:noFill/>
        </p:spPr>
        <p:txBody>
          <a:bodyPr/>
          <a:lstStyle/>
          <a:p>
            <a:pPr marL="0" indent="0">
              <a:spcBef>
                <a:spcPct val="50000"/>
              </a:spcBef>
              <a:buFont typeface="Monotype Sorts" pitchFamily="2" charset="2"/>
              <a:buNone/>
            </a:pPr>
            <a:r>
              <a:rPr lang="en-US" altLang="en-US" sz="2400">
                <a:latin typeface="Courier New" pitchFamily="49" charset="0"/>
              </a:rPr>
              <a:t>double[] myList = {1.9, 2.9, 3.4, 3.5};</a:t>
            </a:r>
          </a:p>
          <a:p>
            <a:pPr marL="0" indent="0">
              <a:spcBef>
                <a:spcPct val="50000"/>
              </a:spcBef>
              <a:buFont typeface="Monotype Sorts" pitchFamily="2" charset="2"/>
              <a:buNone/>
            </a:pPr>
            <a:r>
              <a:rPr lang="en-US" altLang="en-US">
                <a:cs typeface="Times New Roman" pitchFamily="18" charset="0"/>
              </a:rPr>
              <a:t>This shorthand notation is equivalent to the following statements:</a:t>
            </a:r>
          </a:p>
          <a:p>
            <a:pPr marL="0" indent="0">
              <a:spcBef>
                <a:spcPct val="50000"/>
              </a:spcBef>
              <a:buFont typeface="Monotype Sorts" pitchFamily="2" charset="2"/>
              <a:buNone/>
            </a:pPr>
            <a:r>
              <a:rPr lang="en-US" altLang="en-US" sz="2400">
                <a:latin typeface="Courier New" pitchFamily="49" charset="0"/>
              </a:rPr>
              <a:t>double[] myList = new double[4];</a:t>
            </a:r>
          </a:p>
          <a:p>
            <a:pPr marL="0" indent="0">
              <a:spcBef>
                <a:spcPct val="50000"/>
              </a:spcBef>
              <a:buFont typeface="Monotype Sorts" pitchFamily="2" charset="2"/>
              <a:buNone/>
            </a:pPr>
            <a:r>
              <a:rPr lang="en-US" altLang="en-US" sz="2400">
                <a:latin typeface="Courier New" pitchFamily="49" charset="0"/>
              </a:rPr>
              <a:t>myList[0] = 1.9;</a:t>
            </a:r>
          </a:p>
          <a:p>
            <a:pPr marL="0" indent="0">
              <a:spcBef>
                <a:spcPct val="50000"/>
              </a:spcBef>
              <a:buFont typeface="Monotype Sorts" pitchFamily="2" charset="2"/>
              <a:buNone/>
            </a:pPr>
            <a:r>
              <a:rPr lang="en-US" altLang="en-US" sz="2400">
                <a:latin typeface="Courier New" pitchFamily="49" charset="0"/>
              </a:rPr>
              <a:t>myList[1] = 2.9;</a:t>
            </a:r>
          </a:p>
          <a:p>
            <a:pPr marL="0" indent="0">
              <a:spcBef>
                <a:spcPct val="50000"/>
              </a:spcBef>
              <a:buFont typeface="Monotype Sorts" pitchFamily="2" charset="2"/>
              <a:buNone/>
            </a:pPr>
            <a:r>
              <a:rPr lang="en-US" altLang="en-US" sz="2400">
                <a:latin typeface="Courier New" pitchFamily="49" charset="0"/>
              </a:rPr>
              <a:t>myList[2] = 3.4;</a:t>
            </a:r>
          </a:p>
          <a:p>
            <a:pPr marL="0" indent="0">
              <a:spcBef>
                <a:spcPct val="50000"/>
              </a:spcBef>
              <a:buFont typeface="Monotype Sorts" pitchFamily="2" charset="2"/>
              <a:buNone/>
            </a:pPr>
            <a:r>
              <a:rPr lang="en-US" altLang="en-US" sz="2400">
                <a:latin typeface="Courier New" pitchFamily="49" charset="0"/>
              </a:rPr>
              <a:t>myList[3] = 3.5;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640479F-CCA2-43B0-80E4-2FA433CB9224}" type="slidenum">
              <a:rPr lang="en-US" altLang="en-US" sz="1400" smtClean="0"/>
              <a:pPr/>
              <a:t>15</a:t>
            </a:fld>
            <a:endParaRPr lang="en-US" altLang="en-US" sz="1400"/>
          </a:p>
        </p:txBody>
      </p:sp>
      <p:sp>
        <p:nvSpPr>
          <p:cNvPr id="16387" name="Rectangle 2"/>
          <p:cNvSpPr>
            <a:spLocks noGrp="1" noChangeArrowheads="1"/>
          </p:cNvSpPr>
          <p:nvPr>
            <p:ph type="title"/>
          </p:nvPr>
        </p:nvSpPr>
        <p:spPr>
          <a:xfrm>
            <a:off x="685800" y="228600"/>
            <a:ext cx="7772400" cy="990600"/>
          </a:xfrm>
          <a:noFill/>
        </p:spPr>
        <p:txBody>
          <a:bodyPr/>
          <a:lstStyle/>
          <a:p>
            <a:r>
              <a:rPr lang="en-US" altLang="en-US" sz="4800">
                <a:cs typeface="Times New Roman" pitchFamily="18" charset="0"/>
              </a:rPr>
              <a:t>CAUTION</a:t>
            </a:r>
            <a:endParaRPr lang="en-US" altLang="en-US" sz="4000"/>
          </a:p>
        </p:txBody>
      </p:sp>
      <p:sp>
        <p:nvSpPr>
          <p:cNvPr id="16388" name="Rectangle 3"/>
          <p:cNvSpPr>
            <a:spLocks noGrp="1" noChangeArrowheads="1"/>
          </p:cNvSpPr>
          <p:nvPr>
            <p:ph type="body" idx="1"/>
          </p:nvPr>
        </p:nvSpPr>
        <p:spPr>
          <a:xfrm>
            <a:off x="228600" y="1219200"/>
            <a:ext cx="8686800" cy="5257800"/>
          </a:xfrm>
          <a:noFill/>
        </p:spPr>
        <p:txBody>
          <a:bodyPr/>
          <a:lstStyle/>
          <a:p>
            <a:pPr marL="0" indent="0">
              <a:lnSpc>
                <a:spcPct val="90000"/>
              </a:lnSpc>
              <a:spcBef>
                <a:spcPct val="50000"/>
              </a:spcBef>
              <a:buFont typeface="Monotype Sorts" pitchFamily="2" charset="2"/>
              <a:buNone/>
            </a:pPr>
            <a:r>
              <a:rPr lang="en-US" altLang="en-US" sz="4400">
                <a:cs typeface="Times New Roman" pitchFamily="18" charset="0"/>
              </a:rPr>
              <a:t>Using the shorthand notation, you have to declare, create, and initialize the array all in one statement. Splitting it would cause a syntax error. For example, the following is wrong:</a:t>
            </a:r>
          </a:p>
          <a:p>
            <a:pPr lvl="1">
              <a:lnSpc>
                <a:spcPct val="90000"/>
              </a:lnSpc>
              <a:spcBef>
                <a:spcPct val="50000"/>
              </a:spcBef>
              <a:buFontTx/>
              <a:buNone/>
            </a:pPr>
            <a:r>
              <a:rPr lang="en-US" altLang="en-US"/>
              <a:t>double[] myList;</a:t>
            </a:r>
          </a:p>
          <a:p>
            <a:pPr lvl="1">
              <a:lnSpc>
                <a:spcPct val="90000"/>
              </a:lnSpc>
              <a:spcBef>
                <a:spcPct val="50000"/>
              </a:spcBef>
              <a:buFontTx/>
              <a:buNone/>
            </a:pPr>
            <a:r>
              <a:rPr lang="en-US" altLang="en-US"/>
              <a:t>myList = {1.9, 2.9, 3.4, 3.5};</a:t>
            </a:r>
            <a:r>
              <a:rPr lang="en-US" altLang="en-US" sz="400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7EC5E40-4542-4501-94AD-F7BFCC180452}" type="slidenum">
              <a:rPr lang="en-US" altLang="en-US" sz="1400" smtClean="0"/>
              <a:pPr/>
              <a:t>16</a:t>
            </a:fld>
            <a:endParaRPr lang="en-US" altLang="en-US" sz="1400"/>
          </a:p>
        </p:txBody>
      </p:sp>
      <p:sp>
        <p:nvSpPr>
          <p:cNvPr id="17411" name="Rectangle 2"/>
          <p:cNvSpPr>
            <a:spLocks noGrp="1" noChangeArrowheads="1"/>
          </p:cNvSpPr>
          <p:nvPr>
            <p:ph type="title"/>
          </p:nvPr>
        </p:nvSpPr>
        <p:spPr>
          <a:xfrm>
            <a:off x="685800" y="228600"/>
            <a:ext cx="7772400" cy="533400"/>
          </a:xfrm>
          <a:noFill/>
        </p:spPr>
        <p:txBody>
          <a:bodyPr/>
          <a:lstStyle/>
          <a:p>
            <a:r>
              <a:rPr lang="en-US" altLang="en-US" sz="4000"/>
              <a:t>Trace Program with Arrays</a:t>
            </a:r>
          </a:p>
        </p:txBody>
      </p:sp>
      <p:sp>
        <p:nvSpPr>
          <p:cNvPr id="21508" name="Rectangle 3"/>
          <p:cNvSpPr>
            <a:spLocks noGrp="1" noChangeArrowheads="1"/>
          </p:cNvSpPr>
          <p:nvPr>
            <p:ph type="body" idx="1"/>
          </p:nvPr>
        </p:nvSpPr>
        <p:spPr>
          <a:xfrm>
            <a:off x="231775" y="1970088"/>
            <a:ext cx="4343400" cy="2819400"/>
          </a:xfrm>
        </p:spPr>
        <p:txBody>
          <a:bodyPr/>
          <a:lstStyle/>
          <a:p>
            <a:pPr marL="609600" indent="-609600">
              <a:lnSpc>
                <a:spcPct val="80000"/>
              </a:lnSpc>
              <a:buFont typeface="Monotype Sorts" pitchFamily="2" charset="2"/>
              <a:buNone/>
              <a:defRPr/>
            </a:pPr>
            <a:r>
              <a:rPr lang="en-US" sz="2000" dirty="0">
                <a:solidFill>
                  <a:schemeClr val="accent4"/>
                </a:solidFill>
              </a:rPr>
              <a:t>public class Test {</a:t>
            </a:r>
          </a:p>
          <a:p>
            <a:pPr marL="609600" indent="-609600">
              <a:lnSpc>
                <a:spcPct val="80000"/>
              </a:lnSpc>
              <a:buFont typeface="Monotype Sorts" pitchFamily="2" charset="2"/>
              <a:buNone/>
              <a:defRPr/>
            </a:pPr>
            <a:r>
              <a:rPr lang="en-US" sz="2000" dirty="0">
                <a:solidFill>
                  <a:schemeClr val="accent4"/>
                </a:solidFill>
              </a:rPr>
              <a:t>  public static void main(String[] </a:t>
            </a:r>
            <a:r>
              <a:rPr lang="en-US" sz="2000" dirty="0" err="1">
                <a:solidFill>
                  <a:schemeClr val="accent4"/>
                </a:solidFill>
              </a:rPr>
              <a:t>args</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a:t>
            </a:r>
            <a:r>
              <a:rPr lang="en-US" sz="2000" dirty="0" err="1">
                <a:solidFill>
                  <a:schemeClr val="accent4"/>
                </a:solidFill>
              </a:rPr>
              <a:t>int</a:t>
            </a:r>
            <a:r>
              <a:rPr lang="en-US" sz="2000" dirty="0">
                <a:solidFill>
                  <a:schemeClr val="accent4"/>
                </a:solidFill>
              </a:rPr>
              <a:t>[] values = new </a:t>
            </a:r>
            <a:r>
              <a:rPr lang="en-US" sz="2000" dirty="0" err="1">
                <a:solidFill>
                  <a:schemeClr val="accent4"/>
                </a:solidFill>
              </a:rPr>
              <a:t>int</a:t>
            </a:r>
            <a:r>
              <a:rPr lang="en-US" sz="2000" dirty="0">
                <a:solidFill>
                  <a:schemeClr val="accent4"/>
                </a:solidFill>
              </a:rPr>
              <a:t>[5];</a:t>
            </a:r>
          </a:p>
          <a:p>
            <a:pPr marL="609600" indent="-609600">
              <a:lnSpc>
                <a:spcPct val="80000"/>
              </a:lnSpc>
              <a:buFont typeface="Monotype Sorts" pitchFamily="2" charset="2"/>
              <a:buNone/>
              <a:defRPr/>
            </a:pPr>
            <a:r>
              <a:rPr lang="en-US" sz="2000" dirty="0">
                <a:solidFill>
                  <a:schemeClr val="accent4"/>
                </a:solidFill>
              </a:rPr>
              <a:t>    for (</a:t>
            </a:r>
            <a:r>
              <a:rPr lang="en-US" sz="2000" dirty="0" err="1">
                <a:solidFill>
                  <a:schemeClr val="accent4"/>
                </a:solidFill>
              </a:rPr>
              <a:t>int</a:t>
            </a:r>
            <a:r>
              <a:rPr lang="en-US" sz="2000" dirty="0">
                <a:solidFill>
                  <a:schemeClr val="accent4"/>
                </a:solidFill>
              </a:rPr>
              <a:t> </a:t>
            </a:r>
            <a:r>
              <a:rPr lang="en-US" sz="2000" dirty="0" err="1">
                <a:solidFill>
                  <a:schemeClr val="accent4"/>
                </a:solidFill>
              </a:rPr>
              <a:t>i</a:t>
            </a:r>
            <a:r>
              <a:rPr lang="en-US" sz="2000" dirty="0">
                <a:solidFill>
                  <a:schemeClr val="accent4"/>
                </a:solidFill>
              </a:rPr>
              <a:t> = 1; </a:t>
            </a:r>
            <a:r>
              <a:rPr lang="en-US" sz="2000" dirty="0" err="1">
                <a:solidFill>
                  <a:schemeClr val="accent4"/>
                </a:solidFill>
              </a:rPr>
              <a:t>i</a:t>
            </a:r>
            <a:r>
              <a:rPr lang="en-US" sz="2000" dirty="0">
                <a:solidFill>
                  <a:schemeClr val="accent4"/>
                </a:solidFill>
              </a:rPr>
              <a:t> &lt; 5; </a:t>
            </a:r>
            <a:r>
              <a:rPr lang="en-US" sz="2000" dirty="0" err="1">
                <a:solidFill>
                  <a:schemeClr val="accent4"/>
                </a:solidFill>
              </a:rPr>
              <a:t>i</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a:t>
            </a:r>
            <a:r>
              <a:rPr lang="en-US" sz="2000" dirty="0" err="1">
                <a:solidFill>
                  <a:schemeClr val="accent4"/>
                </a:solidFill>
              </a:rPr>
              <a:t>i</a:t>
            </a:r>
            <a:r>
              <a:rPr lang="en-US" sz="2000" dirty="0">
                <a:solidFill>
                  <a:schemeClr val="accent4"/>
                </a:solidFill>
              </a:rPr>
              <a:t>] = </a:t>
            </a:r>
            <a:r>
              <a:rPr lang="en-US" sz="2000" dirty="0" err="1">
                <a:solidFill>
                  <a:schemeClr val="accent4"/>
                </a:solidFill>
              </a:rPr>
              <a:t>i</a:t>
            </a:r>
            <a:r>
              <a:rPr lang="en-US" sz="2000" dirty="0">
                <a:solidFill>
                  <a:schemeClr val="accent4"/>
                </a:solidFill>
              </a:rPr>
              <a:t> + values[i-1];</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values[0] = values[1] + values[4];</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a:t>
            </a:r>
          </a:p>
        </p:txBody>
      </p:sp>
      <p:sp>
        <p:nvSpPr>
          <p:cNvPr id="331781" name="AutoShape 5"/>
          <p:cNvSpPr>
            <a:spLocks noChangeArrowheads="1"/>
          </p:cNvSpPr>
          <p:nvPr/>
        </p:nvSpPr>
        <p:spPr bwMode="auto">
          <a:xfrm>
            <a:off x="2382838" y="1047750"/>
            <a:ext cx="4186237" cy="768350"/>
          </a:xfrm>
          <a:prstGeom prst="wedgeRoundRectCallout">
            <a:avLst>
              <a:gd name="adj1" fmla="val -30620"/>
              <a:gd name="adj2" fmla="val 164051"/>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Declare array variable values, create an array, and assign its reference to values</a:t>
            </a:r>
          </a:p>
        </p:txBody>
      </p:sp>
      <p:sp>
        <p:nvSpPr>
          <p:cNvPr id="17414" name="Rectangle 6"/>
          <p:cNvSpPr>
            <a:spLocks noChangeArrowheads="1"/>
          </p:cNvSpPr>
          <p:nvPr/>
        </p:nvSpPr>
        <p:spPr bwMode="auto">
          <a:xfrm>
            <a:off x="539750" y="2622550"/>
            <a:ext cx="3962400" cy="268288"/>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7415" name="Rectangle 8"/>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17416" name="Object 7"/>
          <p:cNvGraphicFramePr>
            <a:graphicFrameLocks noChangeAspect="1"/>
          </p:cNvGraphicFramePr>
          <p:nvPr/>
        </p:nvGraphicFramePr>
        <p:xfrm>
          <a:off x="5838825" y="2046288"/>
          <a:ext cx="1958975" cy="2098675"/>
        </p:xfrm>
        <a:graphic>
          <a:graphicData uri="http://schemas.openxmlformats.org/presentationml/2006/ole">
            <mc:AlternateContent xmlns:mc="http://schemas.openxmlformats.org/markup-compatibility/2006">
              <mc:Choice xmlns:v="urn:schemas-microsoft-com:vml" Requires="v">
                <p:oleObj spid="_x0000_s1026" name="Picture" r:id="rId3" imgW="1600572" imgH="1711756" progId="Word.Picture.8">
                  <p:embed/>
                </p:oleObj>
              </mc:Choice>
              <mc:Fallback>
                <p:oleObj name="Picture" r:id="rId3" imgW="1600572" imgH="1711756" progId="Word.Picture.8">
                  <p:embed/>
                  <p:pic>
                    <p:nvPicPr>
                      <p:cNvPr id="17416"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046288"/>
                        <a:ext cx="1958975"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7" name="Rectangle 9"/>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17418" name="Line 10"/>
          <p:cNvSpPr>
            <a:spLocks noChangeShapeType="1"/>
          </p:cNvSpPr>
          <p:nvPr/>
        </p:nvSpPr>
        <p:spPr bwMode="auto">
          <a:xfrm>
            <a:off x="4071938" y="2738438"/>
            <a:ext cx="2189162" cy="76200"/>
          </a:xfrm>
          <a:prstGeom prst="line">
            <a:avLst/>
          </a:prstGeom>
          <a:noFill/>
          <a:ln w="508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31781"/>
                                        </p:tgtEl>
                                        <p:attrNameLst>
                                          <p:attrName>style.visibility</p:attrName>
                                        </p:attrNameLst>
                                      </p:cBhvr>
                                      <p:to>
                                        <p:strVal val="visible"/>
                                      </p:to>
                                    </p:set>
                                    <p:anim calcmode="lin" valueType="num">
                                      <p:cBhvr additive="base">
                                        <p:cTn id="7" dur="500" fill="hold"/>
                                        <p:tgtEl>
                                          <p:spTgt spid="331781"/>
                                        </p:tgtEl>
                                        <p:attrNameLst>
                                          <p:attrName>ppt_x</p:attrName>
                                        </p:attrNameLst>
                                      </p:cBhvr>
                                      <p:tavLst>
                                        <p:tav tm="0">
                                          <p:val>
                                            <p:strVal val="0-#ppt_w/2"/>
                                          </p:val>
                                        </p:tav>
                                        <p:tav tm="100000">
                                          <p:val>
                                            <p:strVal val="#ppt_x"/>
                                          </p:val>
                                        </p:tav>
                                      </p:tavLst>
                                    </p:anim>
                                    <p:anim calcmode="lin" valueType="num">
                                      <p:cBhvr additive="base">
                                        <p:cTn id="8" dur="500" fill="hold"/>
                                        <p:tgtEl>
                                          <p:spTgt spid="3317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8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9F239DB-5914-4BBC-9A56-9710D6C61BFE}" type="slidenum">
              <a:rPr lang="en-US" altLang="en-US" sz="1400" smtClean="0"/>
              <a:pPr/>
              <a:t>17</a:t>
            </a:fld>
            <a:endParaRPr lang="en-US" altLang="en-US" sz="1400"/>
          </a:p>
        </p:txBody>
      </p:sp>
      <p:sp>
        <p:nvSpPr>
          <p:cNvPr id="18435" name="Rectangle 2"/>
          <p:cNvSpPr>
            <a:spLocks noGrp="1" noChangeArrowheads="1"/>
          </p:cNvSpPr>
          <p:nvPr>
            <p:ph type="title"/>
          </p:nvPr>
        </p:nvSpPr>
        <p:spPr>
          <a:xfrm>
            <a:off x="685800" y="228600"/>
            <a:ext cx="7772400" cy="533400"/>
          </a:xfrm>
          <a:noFill/>
        </p:spPr>
        <p:txBody>
          <a:bodyPr/>
          <a:lstStyle/>
          <a:p>
            <a:r>
              <a:rPr lang="en-US" altLang="en-US" sz="4000"/>
              <a:t>Trace Program with Arrays</a:t>
            </a:r>
          </a:p>
        </p:txBody>
      </p:sp>
      <p:sp>
        <p:nvSpPr>
          <p:cNvPr id="22532"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a:solidFill>
                  <a:schemeClr val="accent4"/>
                </a:solidFill>
              </a:rPr>
              <a:t>public class Test {</a:t>
            </a:r>
          </a:p>
          <a:p>
            <a:pPr marL="609600" indent="-609600">
              <a:lnSpc>
                <a:spcPct val="80000"/>
              </a:lnSpc>
              <a:buFont typeface="Monotype Sorts" pitchFamily="2" charset="2"/>
              <a:buNone/>
              <a:defRPr/>
            </a:pPr>
            <a:r>
              <a:rPr lang="en-US" sz="2000" dirty="0">
                <a:solidFill>
                  <a:schemeClr val="accent4"/>
                </a:solidFill>
              </a:rPr>
              <a:t>  public static void main(String[] </a:t>
            </a:r>
            <a:r>
              <a:rPr lang="en-US" sz="2000" dirty="0" err="1">
                <a:solidFill>
                  <a:schemeClr val="accent4"/>
                </a:solidFill>
              </a:rPr>
              <a:t>args</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a:t>
            </a:r>
            <a:r>
              <a:rPr lang="en-US" sz="2000" dirty="0" err="1">
                <a:solidFill>
                  <a:schemeClr val="accent4"/>
                </a:solidFill>
              </a:rPr>
              <a:t>int</a:t>
            </a:r>
            <a:r>
              <a:rPr lang="en-US" sz="2000" dirty="0">
                <a:solidFill>
                  <a:schemeClr val="accent4"/>
                </a:solidFill>
              </a:rPr>
              <a:t>[] values = new </a:t>
            </a:r>
            <a:r>
              <a:rPr lang="en-US" sz="2000" dirty="0" err="1">
                <a:solidFill>
                  <a:schemeClr val="accent4"/>
                </a:solidFill>
              </a:rPr>
              <a:t>int</a:t>
            </a:r>
            <a:r>
              <a:rPr lang="en-US" sz="2000" dirty="0">
                <a:solidFill>
                  <a:schemeClr val="accent4"/>
                </a:solidFill>
              </a:rPr>
              <a:t>[5];</a:t>
            </a:r>
          </a:p>
          <a:p>
            <a:pPr marL="609600" indent="-609600">
              <a:lnSpc>
                <a:spcPct val="80000"/>
              </a:lnSpc>
              <a:buFont typeface="Monotype Sorts" pitchFamily="2" charset="2"/>
              <a:buNone/>
              <a:defRPr/>
            </a:pPr>
            <a:r>
              <a:rPr lang="en-US" sz="2000" dirty="0">
                <a:solidFill>
                  <a:schemeClr val="accent4"/>
                </a:solidFill>
              </a:rPr>
              <a:t>    for (</a:t>
            </a:r>
            <a:r>
              <a:rPr lang="en-US" sz="2000" dirty="0" err="1">
                <a:solidFill>
                  <a:schemeClr val="accent4"/>
                </a:solidFill>
              </a:rPr>
              <a:t>int</a:t>
            </a:r>
            <a:r>
              <a:rPr lang="en-US" sz="2000" dirty="0">
                <a:solidFill>
                  <a:schemeClr val="accent4"/>
                </a:solidFill>
              </a:rPr>
              <a:t> </a:t>
            </a:r>
            <a:r>
              <a:rPr lang="en-US" sz="2000" dirty="0" err="1">
                <a:solidFill>
                  <a:schemeClr val="accent4"/>
                </a:solidFill>
              </a:rPr>
              <a:t>i</a:t>
            </a:r>
            <a:r>
              <a:rPr lang="en-US" sz="2000" dirty="0">
                <a:solidFill>
                  <a:schemeClr val="accent4"/>
                </a:solidFill>
              </a:rPr>
              <a:t> = 1; </a:t>
            </a:r>
            <a:r>
              <a:rPr lang="en-US" sz="2000" dirty="0" err="1">
                <a:solidFill>
                  <a:schemeClr val="accent4"/>
                </a:solidFill>
              </a:rPr>
              <a:t>i</a:t>
            </a:r>
            <a:r>
              <a:rPr lang="en-US" sz="2000" dirty="0">
                <a:solidFill>
                  <a:schemeClr val="accent4"/>
                </a:solidFill>
              </a:rPr>
              <a:t> &lt; 5; </a:t>
            </a:r>
            <a:r>
              <a:rPr lang="en-US" sz="2000" dirty="0" err="1">
                <a:solidFill>
                  <a:schemeClr val="accent4"/>
                </a:solidFill>
              </a:rPr>
              <a:t>i</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a:t>
            </a:r>
            <a:r>
              <a:rPr lang="en-US" sz="2000" dirty="0" err="1">
                <a:solidFill>
                  <a:schemeClr val="accent4"/>
                </a:solidFill>
              </a:rPr>
              <a:t>i</a:t>
            </a:r>
            <a:r>
              <a:rPr lang="en-US" sz="2000" dirty="0">
                <a:solidFill>
                  <a:schemeClr val="accent4"/>
                </a:solidFill>
              </a:rPr>
              <a:t>] = </a:t>
            </a:r>
            <a:r>
              <a:rPr lang="en-US" sz="2000" dirty="0" err="1">
                <a:solidFill>
                  <a:schemeClr val="accent4"/>
                </a:solidFill>
              </a:rPr>
              <a:t>i</a:t>
            </a:r>
            <a:r>
              <a:rPr lang="en-US" sz="2000" dirty="0">
                <a:solidFill>
                  <a:schemeClr val="accent4"/>
                </a:solidFill>
              </a:rPr>
              <a:t> + values[i-1];</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values[0] = values[1] + values[4];</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a:t>
            </a:r>
          </a:p>
        </p:txBody>
      </p:sp>
      <p:sp>
        <p:nvSpPr>
          <p:cNvPr id="349188" name="AutoShape 4"/>
          <p:cNvSpPr>
            <a:spLocks noChangeArrowheads="1"/>
          </p:cNvSpPr>
          <p:nvPr/>
        </p:nvSpPr>
        <p:spPr bwMode="auto">
          <a:xfrm>
            <a:off x="2382838" y="1047750"/>
            <a:ext cx="4186237" cy="384175"/>
          </a:xfrm>
          <a:prstGeom prst="wedgeRoundRectCallout">
            <a:avLst>
              <a:gd name="adj1" fmla="val -69870"/>
              <a:gd name="adj2" fmla="val 450829"/>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becomes 1</a:t>
            </a:r>
          </a:p>
        </p:txBody>
      </p:sp>
      <p:sp>
        <p:nvSpPr>
          <p:cNvPr id="18438" name="Rectangle 5"/>
          <p:cNvSpPr>
            <a:spLocks noChangeArrowheads="1"/>
          </p:cNvSpPr>
          <p:nvPr/>
        </p:nvSpPr>
        <p:spPr bwMode="auto">
          <a:xfrm>
            <a:off x="1000125" y="2928938"/>
            <a:ext cx="806450"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8439"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18440" name="Object 7"/>
          <p:cNvGraphicFramePr>
            <a:graphicFrameLocks noChangeAspect="1"/>
          </p:cNvGraphicFramePr>
          <p:nvPr/>
        </p:nvGraphicFramePr>
        <p:xfrm>
          <a:off x="5838825" y="2238375"/>
          <a:ext cx="1958975" cy="2098675"/>
        </p:xfrm>
        <a:graphic>
          <a:graphicData uri="http://schemas.openxmlformats.org/presentationml/2006/ole">
            <mc:AlternateContent xmlns:mc="http://schemas.openxmlformats.org/markup-compatibility/2006">
              <mc:Choice xmlns:v="urn:schemas-microsoft-com:vml" Requires="v">
                <p:oleObj spid="_x0000_s2050" name="Picture" r:id="rId3" imgW="1600572" imgH="1711756" progId="Word.Picture.8">
                  <p:embed/>
                </p:oleObj>
              </mc:Choice>
              <mc:Fallback>
                <p:oleObj name="Picture" r:id="rId3" imgW="1600572" imgH="1711756" progId="Word.Picture.8">
                  <p:embed/>
                  <p:pic>
                    <p:nvPicPr>
                      <p:cNvPr id="1844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238375"/>
                        <a:ext cx="1958975"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41"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49188"/>
                                        </p:tgtEl>
                                        <p:attrNameLst>
                                          <p:attrName>style.visibility</p:attrName>
                                        </p:attrNameLst>
                                      </p:cBhvr>
                                      <p:to>
                                        <p:strVal val="visible"/>
                                      </p:to>
                                    </p:set>
                                    <p:anim calcmode="lin" valueType="num">
                                      <p:cBhvr additive="base">
                                        <p:cTn id="7" dur="500" fill="hold"/>
                                        <p:tgtEl>
                                          <p:spTgt spid="349188"/>
                                        </p:tgtEl>
                                        <p:attrNameLst>
                                          <p:attrName>ppt_x</p:attrName>
                                        </p:attrNameLst>
                                      </p:cBhvr>
                                      <p:tavLst>
                                        <p:tav tm="0">
                                          <p:val>
                                            <p:strVal val="0-#ppt_w/2"/>
                                          </p:val>
                                        </p:tav>
                                        <p:tav tm="100000">
                                          <p:val>
                                            <p:strVal val="#ppt_x"/>
                                          </p:val>
                                        </p:tav>
                                      </p:tavLst>
                                    </p:anim>
                                    <p:anim calcmode="lin" valueType="num">
                                      <p:cBhvr additive="base">
                                        <p:cTn id="8" dur="500" fill="hold"/>
                                        <p:tgtEl>
                                          <p:spTgt spid="3491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7F44970-0182-49A1-9038-38C62E504E42}" type="slidenum">
              <a:rPr lang="en-US" altLang="en-US" sz="1400" smtClean="0"/>
              <a:pPr/>
              <a:t>18</a:t>
            </a:fld>
            <a:endParaRPr lang="en-US" altLang="en-US" sz="1400"/>
          </a:p>
        </p:txBody>
      </p:sp>
      <p:sp>
        <p:nvSpPr>
          <p:cNvPr id="19459" name="Rectangle 2"/>
          <p:cNvSpPr>
            <a:spLocks noGrp="1" noChangeArrowheads="1"/>
          </p:cNvSpPr>
          <p:nvPr>
            <p:ph type="title"/>
          </p:nvPr>
        </p:nvSpPr>
        <p:spPr>
          <a:xfrm>
            <a:off x="685800" y="228600"/>
            <a:ext cx="7772400" cy="533400"/>
          </a:xfrm>
          <a:noFill/>
        </p:spPr>
        <p:txBody>
          <a:bodyPr/>
          <a:lstStyle/>
          <a:p>
            <a:r>
              <a:rPr lang="en-US" altLang="en-US" sz="4000"/>
              <a:t>Trace Program with Arrays</a:t>
            </a:r>
          </a:p>
        </p:txBody>
      </p:sp>
      <p:sp>
        <p:nvSpPr>
          <p:cNvPr id="23556"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a:solidFill>
                  <a:schemeClr val="accent4"/>
                </a:solidFill>
              </a:rPr>
              <a:t>public class Test {</a:t>
            </a:r>
          </a:p>
          <a:p>
            <a:pPr marL="609600" indent="-609600">
              <a:lnSpc>
                <a:spcPct val="80000"/>
              </a:lnSpc>
              <a:buFont typeface="Monotype Sorts" pitchFamily="2" charset="2"/>
              <a:buNone/>
              <a:defRPr/>
            </a:pPr>
            <a:r>
              <a:rPr lang="en-US" sz="2000" dirty="0">
                <a:solidFill>
                  <a:schemeClr val="accent4"/>
                </a:solidFill>
              </a:rPr>
              <a:t>  public static void main(String[] </a:t>
            </a:r>
            <a:r>
              <a:rPr lang="en-US" sz="2000" dirty="0" err="1">
                <a:solidFill>
                  <a:schemeClr val="accent4"/>
                </a:solidFill>
              </a:rPr>
              <a:t>args</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a:t>
            </a:r>
            <a:r>
              <a:rPr lang="en-US" sz="2000" dirty="0" err="1">
                <a:solidFill>
                  <a:schemeClr val="accent4"/>
                </a:solidFill>
              </a:rPr>
              <a:t>int</a:t>
            </a:r>
            <a:r>
              <a:rPr lang="en-US" sz="2000" dirty="0">
                <a:solidFill>
                  <a:schemeClr val="accent4"/>
                </a:solidFill>
              </a:rPr>
              <a:t>[] values = new </a:t>
            </a:r>
            <a:r>
              <a:rPr lang="en-US" sz="2000" dirty="0" err="1">
                <a:solidFill>
                  <a:schemeClr val="accent4"/>
                </a:solidFill>
              </a:rPr>
              <a:t>int</a:t>
            </a:r>
            <a:r>
              <a:rPr lang="en-US" sz="2000" dirty="0">
                <a:solidFill>
                  <a:schemeClr val="accent4"/>
                </a:solidFill>
              </a:rPr>
              <a:t>[5];</a:t>
            </a:r>
          </a:p>
          <a:p>
            <a:pPr marL="609600" indent="-609600">
              <a:lnSpc>
                <a:spcPct val="80000"/>
              </a:lnSpc>
              <a:buFont typeface="Monotype Sorts" pitchFamily="2" charset="2"/>
              <a:buNone/>
              <a:defRPr/>
            </a:pPr>
            <a:r>
              <a:rPr lang="en-US" sz="2000" dirty="0">
                <a:solidFill>
                  <a:schemeClr val="accent4"/>
                </a:solidFill>
              </a:rPr>
              <a:t>    for (</a:t>
            </a:r>
            <a:r>
              <a:rPr lang="en-US" sz="2000" dirty="0" err="1">
                <a:solidFill>
                  <a:schemeClr val="accent4"/>
                </a:solidFill>
              </a:rPr>
              <a:t>int</a:t>
            </a:r>
            <a:r>
              <a:rPr lang="en-US" sz="2000" dirty="0">
                <a:solidFill>
                  <a:schemeClr val="accent4"/>
                </a:solidFill>
              </a:rPr>
              <a:t> </a:t>
            </a:r>
            <a:r>
              <a:rPr lang="en-US" sz="2000" dirty="0" err="1">
                <a:solidFill>
                  <a:schemeClr val="accent4"/>
                </a:solidFill>
              </a:rPr>
              <a:t>i</a:t>
            </a:r>
            <a:r>
              <a:rPr lang="en-US" sz="2000" dirty="0">
                <a:solidFill>
                  <a:schemeClr val="accent4"/>
                </a:solidFill>
              </a:rPr>
              <a:t> = 1; </a:t>
            </a:r>
            <a:r>
              <a:rPr lang="en-US" sz="2000" dirty="0" err="1">
                <a:solidFill>
                  <a:schemeClr val="accent4"/>
                </a:solidFill>
              </a:rPr>
              <a:t>i</a:t>
            </a:r>
            <a:r>
              <a:rPr lang="en-US" sz="2000" dirty="0">
                <a:solidFill>
                  <a:schemeClr val="accent4"/>
                </a:solidFill>
              </a:rPr>
              <a:t> &lt; 5; </a:t>
            </a:r>
            <a:r>
              <a:rPr lang="en-US" sz="2000" dirty="0" err="1">
                <a:solidFill>
                  <a:schemeClr val="accent4"/>
                </a:solidFill>
              </a:rPr>
              <a:t>i</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a:t>
            </a:r>
            <a:r>
              <a:rPr lang="en-US" sz="2000" dirty="0" err="1">
                <a:solidFill>
                  <a:schemeClr val="accent4"/>
                </a:solidFill>
              </a:rPr>
              <a:t>i</a:t>
            </a:r>
            <a:r>
              <a:rPr lang="en-US" sz="2000" dirty="0">
                <a:solidFill>
                  <a:schemeClr val="accent4"/>
                </a:solidFill>
              </a:rPr>
              <a:t>] = </a:t>
            </a:r>
            <a:r>
              <a:rPr lang="en-US" sz="2000" dirty="0" err="1">
                <a:solidFill>
                  <a:schemeClr val="accent4"/>
                </a:solidFill>
              </a:rPr>
              <a:t>i</a:t>
            </a:r>
            <a:r>
              <a:rPr lang="en-US" sz="2000" dirty="0">
                <a:solidFill>
                  <a:schemeClr val="accent4"/>
                </a:solidFill>
              </a:rPr>
              <a:t> + values[i-1];</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values[0] = values[1] + values[4];</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a:t>
            </a:r>
          </a:p>
        </p:txBody>
      </p:sp>
      <p:sp>
        <p:nvSpPr>
          <p:cNvPr id="350212" name="AutoShape 4"/>
          <p:cNvSpPr>
            <a:spLocks noChangeArrowheads="1"/>
          </p:cNvSpPr>
          <p:nvPr/>
        </p:nvSpPr>
        <p:spPr bwMode="auto">
          <a:xfrm>
            <a:off x="2382838" y="1047750"/>
            <a:ext cx="4186237" cy="384175"/>
          </a:xfrm>
          <a:prstGeom prst="wedgeRoundRectCallout">
            <a:avLst>
              <a:gd name="adj1" fmla="val -54134"/>
              <a:gd name="adj2" fmla="val 444630"/>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(=1) is less than 5</a:t>
            </a:r>
          </a:p>
        </p:txBody>
      </p:sp>
      <p:sp>
        <p:nvSpPr>
          <p:cNvPr id="19462" name="Rectangle 5"/>
          <p:cNvSpPr>
            <a:spLocks noChangeArrowheads="1"/>
          </p:cNvSpPr>
          <p:nvPr/>
        </p:nvSpPr>
        <p:spPr bwMode="auto">
          <a:xfrm>
            <a:off x="1922463" y="2928938"/>
            <a:ext cx="576262"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463"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19464" name="Object 7"/>
          <p:cNvGraphicFramePr>
            <a:graphicFrameLocks noChangeAspect="1"/>
          </p:cNvGraphicFramePr>
          <p:nvPr/>
        </p:nvGraphicFramePr>
        <p:xfrm>
          <a:off x="5838825" y="2314575"/>
          <a:ext cx="1958975" cy="2098675"/>
        </p:xfrm>
        <a:graphic>
          <a:graphicData uri="http://schemas.openxmlformats.org/presentationml/2006/ole">
            <mc:AlternateContent xmlns:mc="http://schemas.openxmlformats.org/markup-compatibility/2006">
              <mc:Choice xmlns:v="urn:schemas-microsoft-com:vml" Requires="v">
                <p:oleObj spid="_x0000_s3074" name="Picture" r:id="rId3" imgW="1600572" imgH="1711756" progId="Word.Picture.8">
                  <p:embed/>
                </p:oleObj>
              </mc:Choice>
              <mc:Fallback>
                <p:oleObj name="Picture" r:id="rId3" imgW="1600572" imgH="1711756" progId="Word.Picture.8">
                  <p:embed/>
                  <p:pic>
                    <p:nvPicPr>
                      <p:cNvPr id="19464"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314575"/>
                        <a:ext cx="1958975" cy="209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5"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0212"/>
                                        </p:tgtEl>
                                        <p:attrNameLst>
                                          <p:attrName>style.visibility</p:attrName>
                                        </p:attrNameLst>
                                      </p:cBhvr>
                                      <p:to>
                                        <p:strVal val="visible"/>
                                      </p:to>
                                    </p:set>
                                    <p:anim calcmode="lin" valueType="num">
                                      <p:cBhvr additive="base">
                                        <p:cTn id="7" dur="500" fill="hold"/>
                                        <p:tgtEl>
                                          <p:spTgt spid="350212"/>
                                        </p:tgtEl>
                                        <p:attrNameLst>
                                          <p:attrName>ppt_x</p:attrName>
                                        </p:attrNameLst>
                                      </p:cBhvr>
                                      <p:tavLst>
                                        <p:tav tm="0">
                                          <p:val>
                                            <p:strVal val="0-#ppt_w/2"/>
                                          </p:val>
                                        </p:tav>
                                        <p:tav tm="100000">
                                          <p:val>
                                            <p:strVal val="#ppt_x"/>
                                          </p:val>
                                        </p:tav>
                                      </p:tavLst>
                                    </p:anim>
                                    <p:anim calcmode="lin" valueType="num">
                                      <p:cBhvr additive="base">
                                        <p:cTn id="8" dur="500" fill="hold"/>
                                        <p:tgtEl>
                                          <p:spTgt spid="3502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80220F5-6D62-43F4-BE4A-E458E414DD4F}" type="slidenum">
              <a:rPr lang="en-US" altLang="en-US" sz="1400" smtClean="0"/>
              <a:pPr/>
              <a:t>19</a:t>
            </a:fld>
            <a:endParaRPr lang="en-US" altLang="en-US" sz="1400"/>
          </a:p>
        </p:txBody>
      </p:sp>
      <p:sp>
        <p:nvSpPr>
          <p:cNvPr id="20483" name="Rectangle 2"/>
          <p:cNvSpPr>
            <a:spLocks noGrp="1" noChangeArrowheads="1"/>
          </p:cNvSpPr>
          <p:nvPr>
            <p:ph type="title"/>
          </p:nvPr>
        </p:nvSpPr>
        <p:spPr>
          <a:xfrm>
            <a:off x="685800" y="228600"/>
            <a:ext cx="7772400" cy="533400"/>
          </a:xfrm>
          <a:noFill/>
        </p:spPr>
        <p:txBody>
          <a:bodyPr/>
          <a:lstStyle/>
          <a:p>
            <a:r>
              <a:rPr lang="en-US" altLang="en-US"/>
              <a:t>Trace Program with Arrays</a:t>
            </a:r>
          </a:p>
        </p:txBody>
      </p:sp>
      <p:sp>
        <p:nvSpPr>
          <p:cNvPr id="24580"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a:solidFill>
                  <a:schemeClr val="accent4"/>
                </a:solidFill>
              </a:rPr>
              <a:t>public class Test {</a:t>
            </a:r>
          </a:p>
          <a:p>
            <a:pPr marL="609600" indent="-609600">
              <a:lnSpc>
                <a:spcPct val="80000"/>
              </a:lnSpc>
              <a:buFont typeface="Monotype Sorts" pitchFamily="2" charset="2"/>
              <a:buNone/>
              <a:defRPr/>
            </a:pPr>
            <a:r>
              <a:rPr lang="en-US" sz="2000" dirty="0">
                <a:solidFill>
                  <a:schemeClr val="accent4"/>
                </a:solidFill>
              </a:rPr>
              <a:t>  public static void main(String[] </a:t>
            </a:r>
            <a:r>
              <a:rPr lang="en-US" sz="2000" dirty="0" err="1">
                <a:solidFill>
                  <a:schemeClr val="accent4"/>
                </a:solidFill>
              </a:rPr>
              <a:t>args</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a:t>
            </a:r>
            <a:r>
              <a:rPr lang="en-US" sz="2000" dirty="0" err="1">
                <a:solidFill>
                  <a:schemeClr val="accent4"/>
                </a:solidFill>
              </a:rPr>
              <a:t>int</a:t>
            </a:r>
            <a:r>
              <a:rPr lang="en-US" sz="2000" dirty="0">
                <a:solidFill>
                  <a:schemeClr val="accent4"/>
                </a:solidFill>
              </a:rPr>
              <a:t>[] values = new </a:t>
            </a:r>
            <a:r>
              <a:rPr lang="en-US" sz="2000" dirty="0" err="1">
                <a:solidFill>
                  <a:schemeClr val="accent4"/>
                </a:solidFill>
              </a:rPr>
              <a:t>int</a:t>
            </a:r>
            <a:r>
              <a:rPr lang="en-US" sz="2000" dirty="0">
                <a:solidFill>
                  <a:schemeClr val="accent4"/>
                </a:solidFill>
              </a:rPr>
              <a:t>[5];</a:t>
            </a:r>
          </a:p>
          <a:p>
            <a:pPr marL="609600" indent="-609600">
              <a:lnSpc>
                <a:spcPct val="80000"/>
              </a:lnSpc>
              <a:buFont typeface="Monotype Sorts" pitchFamily="2" charset="2"/>
              <a:buNone/>
              <a:defRPr/>
            </a:pPr>
            <a:r>
              <a:rPr lang="en-US" sz="2000" dirty="0">
                <a:solidFill>
                  <a:schemeClr val="accent4"/>
                </a:solidFill>
              </a:rPr>
              <a:t>    for (</a:t>
            </a:r>
            <a:r>
              <a:rPr lang="en-US" sz="2000" dirty="0" err="1">
                <a:solidFill>
                  <a:schemeClr val="accent4"/>
                </a:solidFill>
              </a:rPr>
              <a:t>int</a:t>
            </a:r>
            <a:r>
              <a:rPr lang="en-US" sz="2000" dirty="0">
                <a:solidFill>
                  <a:schemeClr val="accent4"/>
                </a:solidFill>
              </a:rPr>
              <a:t> </a:t>
            </a:r>
            <a:r>
              <a:rPr lang="en-US" sz="2000" dirty="0" err="1">
                <a:solidFill>
                  <a:schemeClr val="accent4"/>
                </a:solidFill>
              </a:rPr>
              <a:t>i</a:t>
            </a:r>
            <a:r>
              <a:rPr lang="en-US" sz="2000" dirty="0">
                <a:solidFill>
                  <a:schemeClr val="accent4"/>
                </a:solidFill>
              </a:rPr>
              <a:t> = 1; </a:t>
            </a:r>
            <a:r>
              <a:rPr lang="en-US" sz="2000" dirty="0" err="1">
                <a:solidFill>
                  <a:schemeClr val="accent4"/>
                </a:solidFill>
              </a:rPr>
              <a:t>i</a:t>
            </a:r>
            <a:r>
              <a:rPr lang="en-US" sz="2000" dirty="0">
                <a:solidFill>
                  <a:schemeClr val="accent4"/>
                </a:solidFill>
              </a:rPr>
              <a:t> &lt; 5; </a:t>
            </a:r>
            <a:r>
              <a:rPr lang="en-US" sz="2000" dirty="0" err="1">
                <a:solidFill>
                  <a:schemeClr val="accent4"/>
                </a:solidFill>
              </a:rPr>
              <a:t>i</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a:t>
            </a:r>
            <a:r>
              <a:rPr lang="en-US" sz="2000" dirty="0" err="1">
                <a:solidFill>
                  <a:schemeClr val="accent4"/>
                </a:solidFill>
              </a:rPr>
              <a:t>i</a:t>
            </a:r>
            <a:r>
              <a:rPr lang="en-US" sz="2000" dirty="0">
                <a:solidFill>
                  <a:schemeClr val="accent4"/>
                </a:solidFill>
              </a:rPr>
              <a:t>] = </a:t>
            </a:r>
            <a:r>
              <a:rPr lang="en-US" sz="2000" dirty="0" err="1">
                <a:solidFill>
                  <a:schemeClr val="accent4"/>
                </a:solidFill>
              </a:rPr>
              <a:t>i</a:t>
            </a:r>
            <a:r>
              <a:rPr lang="en-US" sz="2000" dirty="0">
                <a:solidFill>
                  <a:schemeClr val="accent4"/>
                </a:solidFill>
              </a:rPr>
              <a:t> + values[i-1];</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values[0] = values[1] + values[4];</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a:t>
            </a:r>
          </a:p>
        </p:txBody>
      </p:sp>
      <p:sp>
        <p:nvSpPr>
          <p:cNvPr id="332804" name="AutoShape 4"/>
          <p:cNvSpPr>
            <a:spLocks noChangeArrowheads="1"/>
          </p:cNvSpPr>
          <p:nvPr/>
        </p:nvSpPr>
        <p:spPr bwMode="auto">
          <a:xfrm>
            <a:off x="2382838" y="1047750"/>
            <a:ext cx="4186237" cy="768350"/>
          </a:xfrm>
          <a:prstGeom prst="wedgeRoundRectCallout">
            <a:avLst>
              <a:gd name="adj1" fmla="val -22810"/>
              <a:gd name="adj2" fmla="val 24173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line is executed, value[1] is 1</a:t>
            </a:r>
          </a:p>
          <a:p>
            <a:pPr algn="ctr"/>
            <a:endParaRPr lang="en-US" altLang="en-US" sz="1800"/>
          </a:p>
        </p:txBody>
      </p:sp>
      <p:sp>
        <p:nvSpPr>
          <p:cNvPr id="20486" name="Rectangle 5"/>
          <p:cNvSpPr>
            <a:spLocks noChangeArrowheads="1"/>
          </p:cNvSpPr>
          <p:nvPr/>
        </p:nvSpPr>
        <p:spPr bwMode="auto">
          <a:xfrm>
            <a:off x="539750" y="3236913"/>
            <a:ext cx="3962400"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487"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20488" name="Object 7"/>
          <p:cNvGraphicFramePr>
            <a:graphicFrameLocks noChangeAspect="1"/>
          </p:cNvGraphicFramePr>
          <p:nvPr/>
        </p:nvGraphicFramePr>
        <p:xfrm>
          <a:off x="5838825" y="2044700"/>
          <a:ext cx="1958975" cy="2103438"/>
        </p:xfrm>
        <a:graphic>
          <a:graphicData uri="http://schemas.openxmlformats.org/presentationml/2006/ole">
            <mc:AlternateContent xmlns:mc="http://schemas.openxmlformats.org/markup-compatibility/2006">
              <mc:Choice xmlns:v="urn:schemas-microsoft-com:vml" Requires="v">
                <p:oleObj spid="_x0000_s4098" name="Picture" r:id="rId3" imgW="1601724" imgH="1712976" progId="Word.Picture.8">
                  <p:embed/>
                </p:oleObj>
              </mc:Choice>
              <mc:Fallback>
                <p:oleObj name="Picture" r:id="rId3" imgW="1601724" imgH="1712976" progId="Word.Picture.8">
                  <p:embed/>
                  <p:pic>
                    <p:nvPicPr>
                      <p:cNvPr id="20488"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044700"/>
                        <a:ext cx="195897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9"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20490" name="Rectangle 9"/>
          <p:cNvSpPr>
            <a:spLocks noChangeArrowheads="1"/>
          </p:cNvSpPr>
          <p:nvPr/>
        </p:nvSpPr>
        <p:spPr bwMode="auto">
          <a:xfrm>
            <a:off x="6376988" y="3006725"/>
            <a:ext cx="730250" cy="268288"/>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491" name="Line 10"/>
          <p:cNvSpPr>
            <a:spLocks noChangeShapeType="1"/>
          </p:cNvSpPr>
          <p:nvPr/>
        </p:nvSpPr>
        <p:spPr bwMode="auto">
          <a:xfrm flipV="1">
            <a:off x="4149725" y="3160713"/>
            <a:ext cx="2189163" cy="192087"/>
          </a:xfrm>
          <a:prstGeom prst="line">
            <a:avLst/>
          </a:prstGeom>
          <a:noFill/>
          <a:ln w="508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32804"/>
                                        </p:tgtEl>
                                        <p:attrNameLst>
                                          <p:attrName>style.visibility</p:attrName>
                                        </p:attrNameLst>
                                      </p:cBhvr>
                                      <p:to>
                                        <p:strVal val="visible"/>
                                      </p:to>
                                    </p:set>
                                    <p:anim calcmode="lin" valueType="num">
                                      <p:cBhvr additive="base">
                                        <p:cTn id="7" dur="500" fill="hold"/>
                                        <p:tgtEl>
                                          <p:spTgt spid="332804"/>
                                        </p:tgtEl>
                                        <p:attrNameLst>
                                          <p:attrName>ppt_x</p:attrName>
                                        </p:attrNameLst>
                                      </p:cBhvr>
                                      <p:tavLst>
                                        <p:tav tm="0">
                                          <p:val>
                                            <p:strVal val="0-#ppt_w/2"/>
                                          </p:val>
                                        </p:tav>
                                        <p:tav tm="100000">
                                          <p:val>
                                            <p:strVal val="#ppt_x"/>
                                          </p:val>
                                        </p:tav>
                                      </p:tavLst>
                                    </p:anim>
                                    <p:anim calcmode="lin" valueType="num">
                                      <p:cBhvr additive="base">
                                        <p:cTn id="8" dur="500" fill="hold"/>
                                        <p:tgtEl>
                                          <p:spTgt spid="3328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663394D-0D1E-402D-96CC-D4E5347DB6FE}" type="slidenum">
              <a:rPr lang="en-US" altLang="en-US" sz="1400" smtClean="0"/>
              <a:pPr/>
              <a:t>2</a:t>
            </a:fld>
            <a:endParaRPr lang="en-US" altLang="en-US" sz="1400"/>
          </a:p>
        </p:txBody>
      </p:sp>
      <p:sp>
        <p:nvSpPr>
          <p:cNvPr id="4099" name="Rectangle 2"/>
          <p:cNvSpPr>
            <a:spLocks noGrp="1" noChangeArrowheads="1"/>
          </p:cNvSpPr>
          <p:nvPr>
            <p:ph type="title"/>
          </p:nvPr>
        </p:nvSpPr>
        <p:spPr>
          <a:xfrm>
            <a:off x="152400" y="228600"/>
            <a:ext cx="8763000" cy="473075"/>
          </a:xfrm>
          <a:noFill/>
        </p:spPr>
        <p:txBody>
          <a:bodyPr/>
          <a:lstStyle/>
          <a:p>
            <a:r>
              <a:rPr lang="en-US" altLang="en-US" sz="4000"/>
              <a:t>Opening Problem</a:t>
            </a:r>
          </a:p>
        </p:txBody>
      </p:sp>
      <p:sp>
        <p:nvSpPr>
          <p:cNvPr id="4100" name="Rectangle 3"/>
          <p:cNvSpPr>
            <a:spLocks noGrp="1" noChangeArrowheads="1"/>
          </p:cNvSpPr>
          <p:nvPr>
            <p:ph type="body" idx="1"/>
          </p:nvPr>
        </p:nvSpPr>
        <p:spPr>
          <a:xfrm>
            <a:off x="231775" y="971550"/>
            <a:ext cx="8642350" cy="5106988"/>
          </a:xfrm>
          <a:noFill/>
        </p:spPr>
        <p:txBody>
          <a:bodyPr/>
          <a:lstStyle/>
          <a:p>
            <a:pPr marL="0" indent="0">
              <a:buFont typeface="Monotype Sorts" pitchFamily="2" charset="2"/>
              <a:buNone/>
            </a:pPr>
            <a:r>
              <a:rPr lang="en-US" altLang="en-US" sz="3500" dirty="0"/>
              <a:t>Read one hundred numbers, compute their average.</a:t>
            </a:r>
          </a:p>
        </p:txBody>
      </p:sp>
    </p:spTree>
    <p:extLst>
      <p:ext uri="{BB962C8B-B14F-4D97-AF65-F5344CB8AC3E}">
        <p14:creationId xmlns:p14="http://schemas.microsoft.com/office/powerpoint/2010/main" val="632370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5773447-F75D-431F-A7CF-D4C638AB21A3}" type="slidenum">
              <a:rPr lang="en-US" altLang="en-US" sz="1400" smtClean="0"/>
              <a:pPr/>
              <a:t>20</a:t>
            </a:fld>
            <a:endParaRPr lang="en-US" altLang="en-US" sz="1400"/>
          </a:p>
        </p:txBody>
      </p:sp>
      <p:sp>
        <p:nvSpPr>
          <p:cNvPr id="21507" name="Rectangle 2"/>
          <p:cNvSpPr>
            <a:spLocks noGrp="1" noChangeArrowheads="1"/>
          </p:cNvSpPr>
          <p:nvPr>
            <p:ph type="title"/>
          </p:nvPr>
        </p:nvSpPr>
        <p:spPr>
          <a:xfrm>
            <a:off x="685800" y="285750"/>
            <a:ext cx="7772400" cy="569913"/>
          </a:xfrm>
          <a:noFill/>
        </p:spPr>
        <p:txBody>
          <a:bodyPr/>
          <a:lstStyle/>
          <a:p>
            <a:r>
              <a:rPr lang="en-US" altLang="en-US" sz="4000"/>
              <a:t>Trace Program with Arrays</a:t>
            </a:r>
          </a:p>
        </p:txBody>
      </p:sp>
      <p:sp>
        <p:nvSpPr>
          <p:cNvPr id="25604" name="Rectangle 3"/>
          <p:cNvSpPr>
            <a:spLocks noGrp="1" noChangeArrowheads="1"/>
          </p:cNvSpPr>
          <p:nvPr>
            <p:ph type="body" sz="half" idx="1"/>
          </p:nvPr>
        </p:nvSpPr>
        <p:spPr>
          <a:xfrm>
            <a:off x="693738" y="1892300"/>
            <a:ext cx="4462462" cy="3571875"/>
          </a:xfrm>
        </p:spPr>
        <p:txBody>
          <a:bodyPr/>
          <a:lstStyle/>
          <a:p>
            <a:pPr marL="609600" indent="-609600">
              <a:lnSpc>
                <a:spcPct val="90000"/>
              </a:lnSpc>
              <a:buFont typeface="Monotype Sorts" pitchFamily="2" charset="2"/>
              <a:buNone/>
              <a:defRPr/>
            </a:pPr>
            <a:r>
              <a:rPr lang="en-US" sz="2000" dirty="0">
                <a:solidFill>
                  <a:schemeClr val="accent4"/>
                </a:solidFill>
              </a:rPr>
              <a:t>public class Test {</a:t>
            </a:r>
          </a:p>
          <a:p>
            <a:pPr marL="609600" indent="-609600">
              <a:lnSpc>
                <a:spcPct val="90000"/>
              </a:lnSpc>
              <a:buFont typeface="Monotype Sorts" pitchFamily="2" charset="2"/>
              <a:buNone/>
              <a:defRPr/>
            </a:pPr>
            <a:r>
              <a:rPr lang="en-US" sz="2000" dirty="0">
                <a:solidFill>
                  <a:schemeClr val="accent4"/>
                </a:solidFill>
              </a:rPr>
              <a:t>  public static void main(String[] </a:t>
            </a:r>
            <a:r>
              <a:rPr lang="en-US" sz="2000" dirty="0" err="1">
                <a:solidFill>
                  <a:schemeClr val="accent4"/>
                </a:solidFill>
              </a:rPr>
              <a:t>args</a:t>
            </a:r>
            <a:r>
              <a:rPr lang="en-US" sz="2000" dirty="0">
                <a:solidFill>
                  <a:schemeClr val="accent4"/>
                </a:solidFill>
              </a:rPr>
              <a:t>) {</a:t>
            </a:r>
          </a:p>
          <a:p>
            <a:pPr marL="609600" indent="-609600">
              <a:lnSpc>
                <a:spcPct val="90000"/>
              </a:lnSpc>
              <a:buFont typeface="Monotype Sorts" pitchFamily="2" charset="2"/>
              <a:buNone/>
              <a:defRPr/>
            </a:pPr>
            <a:r>
              <a:rPr lang="en-US" sz="2000" dirty="0">
                <a:solidFill>
                  <a:schemeClr val="accent4"/>
                </a:solidFill>
              </a:rPr>
              <a:t>    </a:t>
            </a:r>
            <a:r>
              <a:rPr lang="en-US" sz="2000" dirty="0" err="1">
                <a:solidFill>
                  <a:schemeClr val="accent4"/>
                </a:solidFill>
              </a:rPr>
              <a:t>int</a:t>
            </a:r>
            <a:r>
              <a:rPr lang="en-US" sz="2000" dirty="0">
                <a:solidFill>
                  <a:schemeClr val="accent4"/>
                </a:solidFill>
              </a:rPr>
              <a:t>[] values = new </a:t>
            </a:r>
            <a:r>
              <a:rPr lang="en-US" sz="2000" dirty="0" err="1">
                <a:solidFill>
                  <a:schemeClr val="accent4"/>
                </a:solidFill>
              </a:rPr>
              <a:t>int</a:t>
            </a:r>
            <a:r>
              <a:rPr lang="en-US" sz="2000" dirty="0">
                <a:solidFill>
                  <a:schemeClr val="accent4"/>
                </a:solidFill>
              </a:rPr>
              <a:t>[5];</a:t>
            </a:r>
          </a:p>
          <a:p>
            <a:pPr marL="609600" indent="-609600">
              <a:lnSpc>
                <a:spcPct val="90000"/>
              </a:lnSpc>
              <a:buFont typeface="Monotype Sorts" pitchFamily="2" charset="2"/>
              <a:buNone/>
              <a:defRPr/>
            </a:pPr>
            <a:r>
              <a:rPr lang="en-US" sz="2000" dirty="0">
                <a:solidFill>
                  <a:schemeClr val="accent4"/>
                </a:solidFill>
              </a:rPr>
              <a:t>    for (</a:t>
            </a:r>
            <a:r>
              <a:rPr lang="en-US" sz="2000" dirty="0" err="1">
                <a:solidFill>
                  <a:schemeClr val="accent4"/>
                </a:solidFill>
              </a:rPr>
              <a:t>int</a:t>
            </a:r>
            <a:r>
              <a:rPr lang="en-US" sz="2000" dirty="0">
                <a:solidFill>
                  <a:schemeClr val="accent4"/>
                </a:solidFill>
              </a:rPr>
              <a:t> </a:t>
            </a:r>
            <a:r>
              <a:rPr lang="en-US" sz="2000" dirty="0" err="1">
                <a:solidFill>
                  <a:schemeClr val="accent4"/>
                </a:solidFill>
              </a:rPr>
              <a:t>i</a:t>
            </a:r>
            <a:r>
              <a:rPr lang="en-US" sz="2000" dirty="0">
                <a:solidFill>
                  <a:schemeClr val="accent4"/>
                </a:solidFill>
              </a:rPr>
              <a:t> = 1; </a:t>
            </a:r>
            <a:r>
              <a:rPr lang="en-US" sz="2000" dirty="0" err="1">
                <a:solidFill>
                  <a:schemeClr val="accent4"/>
                </a:solidFill>
              </a:rPr>
              <a:t>i</a:t>
            </a:r>
            <a:r>
              <a:rPr lang="en-US" sz="2000" dirty="0">
                <a:solidFill>
                  <a:schemeClr val="accent4"/>
                </a:solidFill>
              </a:rPr>
              <a:t> &lt; 5; </a:t>
            </a:r>
            <a:r>
              <a:rPr lang="en-US" sz="2000" dirty="0" err="1">
                <a:solidFill>
                  <a:schemeClr val="accent4"/>
                </a:solidFill>
              </a:rPr>
              <a:t>i</a:t>
            </a:r>
            <a:r>
              <a:rPr lang="en-US" sz="2000" dirty="0">
                <a:solidFill>
                  <a:schemeClr val="accent4"/>
                </a:solidFill>
              </a:rPr>
              <a:t>++) {</a:t>
            </a:r>
          </a:p>
          <a:p>
            <a:pPr marL="609600" indent="-609600">
              <a:lnSpc>
                <a:spcPct val="90000"/>
              </a:lnSpc>
              <a:buFont typeface="Monotype Sorts" pitchFamily="2" charset="2"/>
              <a:buNone/>
              <a:defRPr/>
            </a:pPr>
            <a:r>
              <a:rPr lang="en-US" sz="2000" dirty="0">
                <a:solidFill>
                  <a:schemeClr val="accent4"/>
                </a:solidFill>
              </a:rPr>
              <a:t>      values[</a:t>
            </a:r>
            <a:r>
              <a:rPr lang="en-US" sz="2000" dirty="0" err="1">
                <a:solidFill>
                  <a:schemeClr val="accent4"/>
                </a:solidFill>
              </a:rPr>
              <a:t>i</a:t>
            </a:r>
            <a:r>
              <a:rPr lang="en-US" sz="2000" dirty="0">
                <a:solidFill>
                  <a:schemeClr val="accent4"/>
                </a:solidFill>
              </a:rPr>
              <a:t>] = </a:t>
            </a:r>
            <a:r>
              <a:rPr lang="en-US" sz="2000" dirty="0" err="1">
                <a:solidFill>
                  <a:schemeClr val="accent4"/>
                </a:solidFill>
              </a:rPr>
              <a:t>i</a:t>
            </a:r>
            <a:r>
              <a:rPr lang="en-US" sz="2000" dirty="0">
                <a:solidFill>
                  <a:schemeClr val="accent4"/>
                </a:solidFill>
              </a:rPr>
              <a:t> + values[i-1];</a:t>
            </a:r>
          </a:p>
          <a:p>
            <a:pPr marL="609600" indent="-609600">
              <a:lnSpc>
                <a:spcPct val="90000"/>
              </a:lnSpc>
              <a:buFont typeface="Monotype Sorts" pitchFamily="2" charset="2"/>
              <a:buNone/>
              <a:defRPr/>
            </a:pPr>
            <a:r>
              <a:rPr lang="en-US" sz="2000" dirty="0">
                <a:solidFill>
                  <a:schemeClr val="accent4"/>
                </a:solidFill>
              </a:rPr>
              <a:t>    }</a:t>
            </a:r>
          </a:p>
          <a:p>
            <a:pPr marL="609600" indent="-609600">
              <a:lnSpc>
                <a:spcPct val="90000"/>
              </a:lnSpc>
              <a:buFont typeface="Monotype Sorts" pitchFamily="2" charset="2"/>
              <a:buNone/>
              <a:defRPr/>
            </a:pPr>
            <a:r>
              <a:rPr lang="en-US" sz="2000" dirty="0">
                <a:solidFill>
                  <a:schemeClr val="accent4"/>
                </a:solidFill>
              </a:rPr>
              <a:t>    values[0] = values[1] + values[4];</a:t>
            </a:r>
          </a:p>
          <a:p>
            <a:pPr marL="609600" indent="-609600">
              <a:lnSpc>
                <a:spcPct val="90000"/>
              </a:lnSpc>
              <a:buFont typeface="Monotype Sorts" pitchFamily="2" charset="2"/>
              <a:buNone/>
              <a:defRPr/>
            </a:pPr>
            <a:r>
              <a:rPr lang="en-US" sz="2000" dirty="0">
                <a:solidFill>
                  <a:schemeClr val="accent4"/>
                </a:solidFill>
              </a:rPr>
              <a:t>  }</a:t>
            </a:r>
          </a:p>
          <a:p>
            <a:pPr marL="609600" indent="-609600">
              <a:lnSpc>
                <a:spcPct val="90000"/>
              </a:lnSpc>
              <a:buFont typeface="Monotype Sorts" pitchFamily="2" charset="2"/>
              <a:buNone/>
              <a:defRPr/>
            </a:pPr>
            <a:r>
              <a:rPr lang="en-US" sz="2000" dirty="0">
                <a:solidFill>
                  <a:schemeClr val="accent4"/>
                </a:solidFill>
              </a:rPr>
              <a:t>}</a:t>
            </a:r>
          </a:p>
        </p:txBody>
      </p:sp>
      <p:sp>
        <p:nvSpPr>
          <p:cNvPr id="351236" name="AutoShape 4"/>
          <p:cNvSpPr>
            <a:spLocks noChangeArrowheads="1"/>
          </p:cNvSpPr>
          <p:nvPr/>
        </p:nvSpPr>
        <p:spPr bwMode="auto">
          <a:xfrm>
            <a:off x="4187825" y="1201738"/>
            <a:ext cx="4186238" cy="384175"/>
          </a:xfrm>
          <a:prstGeom prst="wedgeRoundRectCallout">
            <a:avLst>
              <a:gd name="adj1" fmla="val -73171"/>
              <a:gd name="adj2" fmla="val 40454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i++, i becomes 2</a:t>
            </a:r>
          </a:p>
        </p:txBody>
      </p:sp>
      <p:sp>
        <p:nvSpPr>
          <p:cNvPr id="21510" name="Rectangle 5"/>
          <p:cNvSpPr>
            <a:spLocks noChangeArrowheads="1"/>
          </p:cNvSpPr>
          <p:nvPr/>
        </p:nvSpPr>
        <p:spPr bwMode="auto">
          <a:xfrm>
            <a:off x="2997200" y="2968625"/>
            <a:ext cx="384175" cy="268288"/>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1511"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1512"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graphicFrame>
        <p:nvGraphicFramePr>
          <p:cNvPr id="21513" name="Object 9"/>
          <p:cNvGraphicFramePr>
            <a:graphicFrameLocks noGrp="1" noChangeAspect="1"/>
          </p:cNvGraphicFramePr>
          <p:nvPr>
            <p:ph sz="half" idx="2"/>
          </p:nvPr>
        </p:nvGraphicFramePr>
        <p:xfrm>
          <a:off x="6030913" y="2468563"/>
          <a:ext cx="1828800" cy="1958975"/>
        </p:xfrm>
        <a:graphic>
          <a:graphicData uri="http://schemas.openxmlformats.org/presentationml/2006/ole">
            <mc:AlternateContent xmlns:mc="http://schemas.openxmlformats.org/markup-compatibility/2006">
              <mc:Choice xmlns:v="urn:schemas-microsoft-com:vml" Requires="v">
                <p:oleObj spid="_x0000_s5122" name="Picture" r:id="rId3" imgW="1601724" imgH="1712976" progId="Word.Picture.8">
                  <p:embed/>
                </p:oleObj>
              </mc:Choice>
              <mc:Fallback>
                <p:oleObj name="Picture" r:id="rId3" imgW="1601724" imgH="1712976" progId="Word.Picture.8">
                  <p:embed/>
                  <p:pic>
                    <p:nvPicPr>
                      <p:cNvPr id="21513"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0913" y="2468563"/>
                        <a:ext cx="1828800" cy="195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1236"/>
                                        </p:tgtEl>
                                        <p:attrNameLst>
                                          <p:attrName>style.visibility</p:attrName>
                                        </p:attrNameLst>
                                      </p:cBhvr>
                                      <p:to>
                                        <p:strVal val="visible"/>
                                      </p:to>
                                    </p:set>
                                    <p:anim calcmode="lin" valueType="num">
                                      <p:cBhvr additive="base">
                                        <p:cTn id="7" dur="500" fill="hold"/>
                                        <p:tgtEl>
                                          <p:spTgt spid="351236"/>
                                        </p:tgtEl>
                                        <p:attrNameLst>
                                          <p:attrName>ppt_x</p:attrName>
                                        </p:attrNameLst>
                                      </p:cBhvr>
                                      <p:tavLst>
                                        <p:tav tm="0">
                                          <p:val>
                                            <p:strVal val="0-#ppt_w/2"/>
                                          </p:val>
                                        </p:tav>
                                        <p:tav tm="100000">
                                          <p:val>
                                            <p:strVal val="#ppt_x"/>
                                          </p:val>
                                        </p:tav>
                                      </p:tavLst>
                                    </p:anim>
                                    <p:anim calcmode="lin" valueType="num">
                                      <p:cBhvr additive="base">
                                        <p:cTn id="8" dur="500" fill="hold"/>
                                        <p:tgtEl>
                                          <p:spTgt spid="3512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D5110E9-E133-4321-8880-01DAEF55FDDB}" type="slidenum">
              <a:rPr lang="en-US" altLang="en-US" sz="1400" smtClean="0"/>
              <a:pPr/>
              <a:t>21</a:t>
            </a:fld>
            <a:endParaRPr lang="en-US" altLang="en-US" sz="1400"/>
          </a:p>
        </p:txBody>
      </p:sp>
      <p:sp>
        <p:nvSpPr>
          <p:cNvPr id="22531" name="Rectangle 2"/>
          <p:cNvSpPr>
            <a:spLocks noGrp="1" noChangeArrowheads="1"/>
          </p:cNvSpPr>
          <p:nvPr>
            <p:ph type="title"/>
          </p:nvPr>
        </p:nvSpPr>
        <p:spPr>
          <a:xfrm>
            <a:off x="685800" y="285750"/>
            <a:ext cx="7772400" cy="493713"/>
          </a:xfrm>
          <a:noFill/>
        </p:spPr>
        <p:txBody>
          <a:bodyPr/>
          <a:lstStyle/>
          <a:p>
            <a:r>
              <a:rPr lang="en-US" altLang="en-US" sz="4000"/>
              <a:t>Trace Program with Arrays</a:t>
            </a:r>
          </a:p>
        </p:txBody>
      </p:sp>
      <p:sp>
        <p:nvSpPr>
          <p:cNvPr id="26628" name="Rectangle 3"/>
          <p:cNvSpPr>
            <a:spLocks noGrp="1" noChangeArrowheads="1"/>
          </p:cNvSpPr>
          <p:nvPr>
            <p:ph type="body" sz="half" idx="1"/>
          </p:nvPr>
        </p:nvSpPr>
        <p:spPr>
          <a:xfrm>
            <a:off x="685800" y="1657350"/>
            <a:ext cx="4346575" cy="4114800"/>
          </a:xfrm>
        </p:spPr>
        <p:txBody>
          <a:bodyPr/>
          <a:lstStyle/>
          <a:p>
            <a:pPr marL="609600" indent="-609600">
              <a:lnSpc>
                <a:spcPct val="80000"/>
              </a:lnSpc>
              <a:buFont typeface="Monotype Sorts" pitchFamily="2" charset="2"/>
              <a:buNone/>
              <a:defRPr/>
            </a:pPr>
            <a:r>
              <a:rPr lang="en-US" sz="2400" dirty="0">
                <a:solidFill>
                  <a:schemeClr val="accent4"/>
                </a:solidFill>
              </a:rPr>
              <a:t>public class Test {</a:t>
            </a:r>
          </a:p>
          <a:p>
            <a:pPr marL="609600" indent="-609600">
              <a:lnSpc>
                <a:spcPct val="80000"/>
              </a:lnSpc>
              <a:buFont typeface="Monotype Sorts" pitchFamily="2" charset="2"/>
              <a:buNone/>
              <a:defRPr/>
            </a:pPr>
            <a:r>
              <a:rPr lang="en-US" sz="2400" dirty="0">
                <a:solidFill>
                  <a:schemeClr val="accent4"/>
                </a:solidFill>
              </a:rPr>
              <a:t>  public static void main(String[] </a:t>
            </a:r>
            <a:r>
              <a:rPr lang="en-US" sz="2400" dirty="0" err="1">
                <a:solidFill>
                  <a:schemeClr val="accent4"/>
                </a:solidFill>
              </a:rPr>
              <a:t>args</a:t>
            </a:r>
            <a:r>
              <a:rPr lang="en-US" sz="2400" dirty="0">
                <a:solidFill>
                  <a:schemeClr val="accent4"/>
                </a:solidFill>
              </a:rPr>
              <a:t>) {</a:t>
            </a:r>
          </a:p>
          <a:p>
            <a:pPr marL="609600" indent="-609600">
              <a:lnSpc>
                <a:spcPct val="80000"/>
              </a:lnSpc>
              <a:buFont typeface="Monotype Sorts" pitchFamily="2" charset="2"/>
              <a:buNone/>
              <a:defRPr/>
            </a:pPr>
            <a:r>
              <a:rPr lang="en-US" sz="2400" dirty="0">
                <a:solidFill>
                  <a:schemeClr val="accent4"/>
                </a:solidFill>
              </a:rPr>
              <a:t>    </a:t>
            </a:r>
            <a:r>
              <a:rPr lang="en-US" sz="2400" dirty="0" err="1">
                <a:solidFill>
                  <a:schemeClr val="accent4"/>
                </a:solidFill>
              </a:rPr>
              <a:t>int</a:t>
            </a:r>
            <a:r>
              <a:rPr lang="en-US" sz="2400" dirty="0">
                <a:solidFill>
                  <a:schemeClr val="accent4"/>
                </a:solidFill>
              </a:rPr>
              <a:t>[] values = new </a:t>
            </a:r>
            <a:r>
              <a:rPr lang="en-US" sz="2400" dirty="0" err="1">
                <a:solidFill>
                  <a:schemeClr val="accent4"/>
                </a:solidFill>
              </a:rPr>
              <a:t>int</a:t>
            </a:r>
            <a:r>
              <a:rPr lang="en-US" sz="2400" dirty="0">
                <a:solidFill>
                  <a:schemeClr val="accent4"/>
                </a:solidFill>
              </a:rPr>
              <a:t>[5];</a:t>
            </a:r>
          </a:p>
          <a:p>
            <a:pPr marL="609600" indent="-609600">
              <a:lnSpc>
                <a:spcPct val="80000"/>
              </a:lnSpc>
              <a:buFont typeface="Monotype Sorts" pitchFamily="2" charset="2"/>
              <a:buNone/>
              <a:defRPr/>
            </a:pPr>
            <a:r>
              <a:rPr lang="en-US" sz="2400" dirty="0">
                <a:solidFill>
                  <a:schemeClr val="accent4"/>
                </a:solidFill>
              </a:rPr>
              <a:t>    for (</a:t>
            </a:r>
            <a:r>
              <a:rPr lang="en-US" sz="2400" dirty="0" err="1">
                <a:solidFill>
                  <a:schemeClr val="accent4"/>
                </a:solidFill>
              </a:rPr>
              <a:t>int</a:t>
            </a:r>
            <a:r>
              <a:rPr lang="en-US" sz="2400" dirty="0">
                <a:solidFill>
                  <a:schemeClr val="accent4"/>
                </a:solidFill>
              </a:rPr>
              <a:t> </a:t>
            </a:r>
            <a:r>
              <a:rPr lang="en-US" sz="2400" dirty="0" err="1">
                <a:solidFill>
                  <a:schemeClr val="accent4"/>
                </a:solidFill>
              </a:rPr>
              <a:t>i</a:t>
            </a:r>
            <a:r>
              <a:rPr lang="en-US" sz="2400" dirty="0">
                <a:solidFill>
                  <a:schemeClr val="accent4"/>
                </a:solidFill>
              </a:rPr>
              <a:t> = 1; </a:t>
            </a:r>
            <a:r>
              <a:rPr lang="en-US" sz="2400" dirty="0" err="1">
                <a:solidFill>
                  <a:schemeClr val="accent4"/>
                </a:solidFill>
              </a:rPr>
              <a:t>i</a:t>
            </a:r>
            <a:r>
              <a:rPr lang="en-US" sz="2400" dirty="0">
                <a:solidFill>
                  <a:schemeClr val="accent4"/>
                </a:solidFill>
              </a:rPr>
              <a:t> &lt; 5; </a:t>
            </a:r>
            <a:r>
              <a:rPr lang="en-US" sz="2400" dirty="0" err="1">
                <a:solidFill>
                  <a:schemeClr val="accent4"/>
                </a:solidFill>
              </a:rPr>
              <a:t>i</a:t>
            </a:r>
            <a:r>
              <a:rPr lang="en-US" sz="2400" dirty="0">
                <a:solidFill>
                  <a:schemeClr val="accent4"/>
                </a:solidFill>
              </a:rPr>
              <a:t>++) {</a:t>
            </a:r>
          </a:p>
          <a:p>
            <a:pPr marL="609600" indent="-609600">
              <a:lnSpc>
                <a:spcPct val="80000"/>
              </a:lnSpc>
              <a:buFont typeface="Monotype Sorts" pitchFamily="2" charset="2"/>
              <a:buNone/>
              <a:defRPr/>
            </a:pPr>
            <a:r>
              <a:rPr lang="en-US" sz="2400" dirty="0">
                <a:solidFill>
                  <a:schemeClr val="accent4"/>
                </a:solidFill>
              </a:rPr>
              <a:t>      values[</a:t>
            </a:r>
            <a:r>
              <a:rPr lang="en-US" sz="2400" dirty="0" err="1">
                <a:solidFill>
                  <a:schemeClr val="accent4"/>
                </a:solidFill>
              </a:rPr>
              <a:t>i</a:t>
            </a:r>
            <a:r>
              <a:rPr lang="en-US" sz="2400" dirty="0">
                <a:solidFill>
                  <a:schemeClr val="accent4"/>
                </a:solidFill>
              </a:rPr>
              <a:t>] = </a:t>
            </a:r>
            <a:r>
              <a:rPr lang="en-US" sz="2400" dirty="0" err="1">
                <a:solidFill>
                  <a:schemeClr val="accent4"/>
                </a:solidFill>
              </a:rPr>
              <a:t>i</a:t>
            </a:r>
            <a:r>
              <a:rPr lang="en-US" sz="2400" dirty="0">
                <a:solidFill>
                  <a:schemeClr val="accent4"/>
                </a:solidFill>
              </a:rPr>
              <a:t> + values[i-1];</a:t>
            </a:r>
          </a:p>
          <a:p>
            <a:pPr marL="609600" indent="-609600">
              <a:lnSpc>
                <a:spcPct val="80000"/>
              </a:lnSpc>
              <a:buFont typeface="Monotype Sorts" pitchFamily="2" charset="2"/>
              <a:buNone/>
              <a:defRPr/>
            </a:pPr>
            <a:r>
              <a:rPr lang="en-US" sz="2400" dirty="0">
                <a:solidFill>
                  <a:schemeClr val="accent4"/>
                </a:solidFill>
              </a:rPr>
              <a:t>    }</a:t>
            </a:r>
          </a:p>
          <a:p>
            <a:pPr marL="609600" indent="-609600">
              <a:lnSpc>
                <a:spcPct val="80000"/>
              </a:lnSpc>
              <a:buFont typeface="Monotype Sorts" pitchFamily="2" charset="2"/>
              <a:buNone/>
              <a:defRPr/>
            </a:pPr>
            <a:r>
              <a:rPr lang="en-US" sz="2400" dirty="0">
                <a:solidFill>
                  <a:schemeClr val="accent4"/>
                </a:solidFill>
              </a:rPr>
              <a:t>    values[0] = values[1] + values[4];</a:t>
            </a:r>
          </a:p>
          <a:p>
            <a:pPr marL="609600" indent="-609600">
              <a:lnSpc>
                <a:spcPct val="80000"/>
              </a:lnSpc>
              <a:buFont typeface="Monotype Sorts" pitchFamily="2" charset="2"/>
              <a:buNone/>
              <a:defRPr/>
            </a:pPr>
            <a:r>
              <a:rPr lang="en-US" sz="2400" dirty="0">
                <a:solidFill>
                  <a:schemeClr val="accent4"/>
                </a:solidFill>
              </a:rPr>
              <a:t>  }</a:t>
            </a:r>
          </a:p>
          <a:p>
            <a:pPr marL="609600" indent="-609600">
              <a:lnSpc>
                <a:spcPct val="80000"/>
              </a:lnSpc>
              <a:buFont typeface="Monotype Sorts" pitchFamily="2" charset="2"/>
              <a:buNone/>
              <a:defRPr/>
            </a:pPr>
            <a:r>
              <a:rPr lang="en-US" sz="2400" dirty="0">
                <a:solidFill>
                  <a:schemeClr val="accent4"/>
                </a:solidFill>
              </a:rPr>
              <a:t>}</a:t>
            </a:r>
          </a:p>
        </p:txBody>
      </p:sp>
      <p:sp>
        <p:nvSpPr>
          <p:cNvPr id="353284" name="AutoShape 4"/>
          <p:cNvSpPr>
            <a:spLocks noChangeArrowheads="1"/>
          </p:cNvSpPr>
          <p:nvPr/>
        </p:nvSpPr>
        <p:spPr bwMode="auto">
          <a:xfrm>
            <a:off x="5610225" y="1393825"/>
            <a:ext cx="3071813" cy="576263"/>
          </a:xfrm>
          <a:prstGeom prst="wedgeRoundRectCallout">
            <a:avLst>
              <a:gd name="adj1" fmla="val -114963"/>
              <a:gd name="adj2" fmla="val 24586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2) is less than 5</a:t>
            </a:r>
          </a:p>
        </p:txBody>
      </p:sp>
      <p:sp>
        <p:nvSpPr>
          <p:cNvPr id="22534" name="Rectangle 5"/>
          <p:cNvSpPr>
            <a:spLocks noChangeArrowheads="1"/>
          </p:cNvSpPr>
          <p:nvPr/>
        </p:nvSpPr>
        <p:spPr bwMode="auto">
          <a:xfrm>
            <a:off x="3419475" y="3082925"/>
            <a:ext cx="500063" cy="268288"/>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2535" name="Rectangle 6"/>
          <p:cNvSpPr>
            <a:spLocks noChangeArrowheads="1"/>
          </p:cNvSpPr>
          <p:nvPr/>
        </p:nvSpPr>
        <p:spPr bwMode="auto">
          <a:xfrm>
            <a:off x="501650" y="2738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2536"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graphicFrame>
        <p:nvGraphicFramePr>
          <p:cNvPr id="22537" name="Object 9"/>
          <p:cNvGraphicFramePr>
            <a:graphicFrameLocks noGrp="1" noChangeAspect="1"/>
          </p:cNvGraphicFramePr>
          <p:nvPr>
            <p:ph sz="half" idx="2"/>
          </p:nvPr>
        </p:nvGraphicFramePr>
        <p:xfrm>
          <a:off x="5916613" y="2506663"/>
          <a:ext cx="2078037" cy="2227262"/>
        </p:xfrm>
        <a:graphic>
          <a:graphicData uri="http://schemas.openxmlformats.org/presentationml/2006/ole">
            <mc:AlternateContent xmlns:mc="http://schemas.openxmlformats.org/markup-compatibility/2006">
              <mc:Choice xmlns:v="urn:schemas-microsoft-com:vml" Requires="v">
                <p:oleObj spid="_x0000_s6146" name="Picture" r:id="rId3" imgW="1601724" imgH="1712976" progId="Word.Picture.8">
                  <p:embed/>
                </p:oleObj>
              </mc:Choice>
              <mc:Fallback>
                <p:oleObj name="Picture" r:id="rId3" imgW="1601724" imgH="1712976" progId="Word.Picture.8">
                  <p:embed/>
                  <p:pic>
                    <p:nvPicPr>
                      <p:cNvPr id="22537"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6613" y="2506663"/>
                        <a:ext cx="2078037" cy="2227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3284"/>
                                        </p:tgtEl>
                                        <p:attrNameLst>
                                          <p:attrName>style.visibility</p:attrName>
                                        </p:attrNameLst>
                                      </p:cBhvr>
                                      <p:to>
                                        <p:strVal val="visible"/>
                                      </p:to>
                                    </p:set>
                                    <p:anim calcmode="lin" valueType="num">
                                      <p:cBhvr additive="base">
                                        <p:cTn id="7" dur="500" fill="hold"/>
                                        <p:tgtEl>
                                          <p:spTgt spid="353284"/>
                                        </p:tgtEl>
                                        <p:attrNameLst>
                                          <p:attrName>ppt_x</p:attrName>
                                        </p:attrNameLst>
                                      </p:cBhvr>
                                      <p:tavLst>
                                        <p:tav tm="0">
                                          <p:val>
                                            <p:strVal val="0-#ppt_w/2"/>
                                          </p:val>
                                        </p:tav>
                                        <p:tav tm="100000">
                                          <p:val>
                                            <p:strVal val="#ppt_x"/>
                                          </p:val>
                                        </p:tav>
                                      </p:tavLst>
                                    </p:anim>
                                    <p:anim calcmode="lin" valueType="num">
                                      <p:cBhvr additive="base">
                                        <p:cTn id="8" dur="500" fill="hold"/>
                                        <p:tgtEl>
                                          <p:spTgt spid="3532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BB296E4-040B-483C-8FC4-CDCD6FDEEE32}" type="slidenum">
              <a:rPr lang="en-US" altLang="en-US" sz="1400" smtClean="0"/>
              <a:pPr/>
              <a:t>22</a:t>
            </a:fld>
            <a:endParaRPr lang="en-US" altLang="en-US" sz="1400"/>
          </a:p>
        </p:txBody>
      </p:sp>
      <p:sp>
        <p:nvSpPr>
          <p:cNvPr id="23555" name="Rectangle 2"/>
          <p:cNvSpPr>
            <a:spLocks noGrp="1" noChangeArrowheads="1"/>
          </p:cNvSpPr>
          <p:nvPr>
            <p:ph type="title"/>
          </p:nvPr>
        </p:nvSpPr>
        <p:spPr>
          <a:xfrm>
            <a:off x="685800" y="228600"/>
            <a:ext cx="7772400" cy="533400"/>
          </a:xfrm>
          <a:noFill/>
        </p:spPr>
        <p:txBody>
          <a:bodyPr/>
          <a:lstStyle/>
          <a:p>
            <a:r>
              <a:rPr lang="en-US" altLang="en-US"/>
              <a:t>Trace Program with Arrays</a:t>
            </a:r>
          </a:p>
        </p:txBody>
      </p:sp>
      <p:sp>
        <p:nvSpPr>
          <p:cNvPr id="27652"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a:solidFill>
                  <a:schemeClr val="accent4"/>
                </a:solidFill>
              </a:rPr>
              <a:t>public class Test {</a:t>
            </a:r>
          </a:p>
          <a:p>
            <a:pPr marL="609600" indent="-609600">
              <a:lnSpc>
                <a:spcPct val="80000"/>
              </a:lnSpc>
              <a:buFont typeface="Monotype Sorts" pitchFamily="2" charset="2"/>
              <a:buNone/>
              <a:defRPr/>
            </a:pPr>
            <a:r>
              <a:rPr lang="en-US" sz="2000" dirty="0">
                <a:solidFill>
                  <a:schemeClr val="accent4"/>
                </a:solidFill>
              </a:rPr>
              <a:t>  public static void main(String[] </a:t>
            </a:r>
            <a:r>
              <a:rPr lang="en-US" sz="2000" dirty="0" err="1">
                <a:solidFill>
                  <a:schemeClr val="accent4"/>
                </a:solidFill>
              </a:rPr>
              <a:t>args</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a:t>
            </a:r>
            <a:r>
              <a:rPr lang="en-US" sz="2000" dirty="0" err="1">
                <a:solidFill>
                  <a:schemeClr val="accent4"/>
                </a:solidFill>
              </a:rPr>
              <a:t>int</a:t>
            </a:r>
            <a:r>
              <a:rPr lang="en-US" sz="2000" dirty="0">
                <a:solidFill>
                  <a:schemeClr val="accent4"/>
                </a:solidFill>
              </a:rPr>
              <a:t>[] values = new </a:t>
            </a:r>
            <a:r>
              <a:rPr lang="en-US" sz="2000" dirty="0" err="1">
                <a:solidFill>
                  <a:schemeClr val="accent4"/>
                </a:solidFill>
              </a:rPr>
              <a:t>int</a:t>
            </a:r>
            <a:r>
              <a:rPr lang="en-US" sz="2000" dirty="0">
                <a:solidFill>
                  <a:schemeClr val="accent4"/>
                </a:solidFill>
              </a:rPr>
              <a:t>[5];</a:t>
            </a:r>
          </a:p>
          <a:p>
            <a:pPr marL="609600" indent="-609600">
              <a:lnSpc>
                <a:spcPct val="80000"/>
              </a:lnSpc>
              <a:buFont typeface="Monotype Sorts" pitchFamily="2" charset="2"/>
              <a:buNone/>
              <a:defRPr/>
            </a:pPr>
            <a:r>
              <a:rPr lang="en-US" sz="2000" dirty="0">
                <a:solidFill>
                  <a:schemeClr val="accent4"/>
                </a:solidFill>
              </a:rPr>
              <a:t>    for (</a:t>
            </a:r>
            <a:r>
              <a:rPr lang="en-US" sz="2000" dirty="0" err="1">
                <a:solidFill>
                  <a:schemeClr val="accent4"/>
                </a:solidFill>
              </a:rPr>
              <a:t>int</a:t>
            </a:r>
            <a:r>
              <a:rPr lang="en-US" sz="2000" dirty="0">
                <a:solidFill>
                  <a:schemeClr val="accent4"/>
                </a:solidFill>
              </a:rPr>
              <a:t> </a:t>
            </a:r>
            <a:r>
              <a:rPr lang="en-US" sz="2000" dirty="0" err="1">
                <a:solidFill>
                  <a:schemeClr val="accent4"/>
                </a:solidFill>
              </a:rPr>
              <a:t>i</a:t>
            </a:r>
            <a:r>
              <a:rPr lang="en-US" sz="2000" dirty="0">
                <a:solidFill>
                  <a:schemeClr val="accent4"/>
                </a:solidFill>
              </a:rPr>
              <a:t> = 1; </a:t>
            </a:r>
            <a:r>
              <a:rPr lang="en-US" sz="2000" dirty="0" err="1">
                <a:solidFill>
                  <a:schemeClr val="accent4"/>
                </a:solidFill>
              </a:rPr>
              <a:t>i</a:t>
            </a:r>
            <a:r>
              <a:rPr lang="en-US" sz="2000" dirty="0">
                <a:solidFill>
                  <a:schemeClr val="accent4"/>
                </a:solidFill>
              </a:rPr>
              <a:t> &lt; 5; </a:t>
            </a:r>
            <a:r>
              <a:rPr lang="en-US" sz="2000" dirty="0" err="1">
                <a:solidFill>
                  <a:schemeClr val="accent4"/>
                </a:solidFill>
              </a:rPr>
              <a:t>i</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a:t>
            </a:r>
            <a:r>
              <a:rPr lang="en-US" sz="2000" dirty="0" err="1">
                <a:solidFill>
                  <a:schemeClr val="accent4"/>
                </a:solidFill>
              </a:rPr>
              <a:t>i</a:t>
            </a:r>
            <a:r>
              <a:rPr lang="en-US" sz="2000" dirty="0">
                <a:solidFill>
                  <a:schemeClr val="accent4"/>
                </a:solidFill>
              </a:rPr>
              <a:t>] = </a:t>
            </a:r>
            <a:r>
              <a:rPr lang="en-US" sz="2000" dirty="0" err="1">
                <a:solidFill>
                  <a:schemeClr val="accent4"/>
                </a:solidFill>
              </a:rPr>
              <a:t>i</a:t>
            </a:r>
            <a:r>
              <a:rPr lang="en-US" sz="2000" dirty="0">
                <a:solidFill>
                  <a:schemeClr val="accent4"/>
                </a:solidFill>
              </a:rPr>
              <a:t> + values[i-1];</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values[0] = values[1] + values[4];</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a:t>
            </a:r>
          </a:p>
        </p:txBody>
      </p:sp>
      <p:sp>
        <p:nvSpPr>
          <p:cNvPr id="352260" name="AutoShape 4"/>
          <p:cNvSpPr>
            <a:spLocks noChangeArrowheads="1"/>
          </p:cNvSpPr>
          <p:nvPr/>
        </p:nvSpPr>
        <p:spPr bwMode="auto">
          <a:xfrm>
            <a:off x="2382838" y="1047750"/>
            <a:ext cx="4186237" cy="768350"/>
          </a:xfrm>
          <a:prstGeom prst="wedgeRoundRectCallout">
            <a:avLst>
              <a:gd name="adj1" fmla="val -22810"/>
              <a:gd name="adj2" fmla="val 24173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line is executed, </a:t>
            </a:r>
          </a:p>
          <a:p>
            <a:pPr algn="ctr"/>
            <a:r>
              <a:rPr lang="en-US" altLang="en-US" sz="1800"/>
              <a:t>values[2] is 3 (2 + 1)</a:t>
            </a:r>
          </a:p>
        </p:txBody>
      </p:sp>
      <p:sp>
        <p:nvSpPr>
          <p:cNvPr id="23558" name="Rectangle 5"/>
          <p:cNvSpPr>
            <a:spLocks noChangeArrowheads="1"/>
          </p:cNvSpPr>
          <p:nvPr/>
        </p:nvSpPr>
        <p:spPr bwMode="auto">
          <a:xfrm>
            <a:off x="501650" y="3236913"/>
            <a:ext cx="3962400"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59"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23560" name="Object 7"/>
          <p:cNvGraphicFramePr>
            <a:graphicFrameLocks noChangeAspect="1"/>
          </p:cNvGraphicFramePr>
          <p:nvPr/>
        </p:nvGraphicFramePr>
        <p:xfrm>
          <a:off x="5838825" y="2044700"/>
          <a:ext cx="1958975" cy="2103438"/>
        </p:xfrm>
        <a:graphic>
          <a:graphicData uri="http://schemas.openxmlformats.org/presentationml/2006/ole">
            <mc:AlternateContent xmlns:mc="http://schemas.openxmlformats.org/markup-compatibility/2006">
              <mc:Choice xmlns:v="urn:schemas-microsoft-com:vml" Requires="v">
                <p:oleObj spid="_x0000_s7170" name="Picture" r:id="rId3" imgW="1601724" imgH="1712976" progId="Word.Picture.8">
                  <p:embed/>
                </p:oleObj>
              </mc:Choice>
              <mc:Fallback>
                <p:oleObj name="Picture" r:id="rId3" imgW="1601724" imgH="1712976" progId="Word.Picture.8">
                  <p:embed/>
                  <p:pic>
                    <p:nvPicPr>
                      <p:cNvPr id="2356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044700"/>
                        <a:ext cx="195897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3561"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23562" name="Rectangle 9"/>
          <p:cNvSpPr>
            <a:spLocks noChangeArrowheads="1"/>
          </p:cNvSpPr>
          <p:nvPr/>
        </p:nvSpPr>
        <p:spPr bwMode="auto">
          <a:xfrm>
            <a:off x="6376988" y="3275013"/>
            <a:ext cx="730250"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3563" name="Line 10"/>
          <p:cNvSpPr>
            <a:spLocks noChangeShapeType="1"/>
          </p:cNvSpPr>
          <p:nvPr/>
        </p:nvSpPr>
        <p:spPr bwMode="auto">
          <a:xfrm>
            <a:off x="4149725" y="3352800"/>
            <a:ext cx="2227263" cy="76200"/>
          </a:xfrm>
          <a:prstGeom prst="line">
            <a:avLst/>
          </a:prstGeom>
          <a:noFill/>
          <a:ln w="508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2260"/>
                                        </p:tgtEl>
                                        <p:attrNameLst>
                                          <p:attrName>style.visibility</p:attrName>
                                        </p:attrNameLst>
                                      </p:cBhvr>
                                      <p:to>
                                        <p:strVal val="visible"/>
                                      </p:to>
                                    </p:set>
                                    <p:anim calcmode="lin" valueType="num">
                                      <p:cBhvr additive="base">
                                        <p:cTn id="7" dur="500" fill="hold"/>
                                        <p:tgtEl>
                                          <p:spTgt spid="352260"/>
                                        </p:tgtEl>
                                        <p:attrNameLst>
                                          <p:attrName>ppt_x</p:attrName>
                                        </p:attrNameLst>
                                      </p:cBhvr>
                                      <p:tavLst>
                                        <p:tav tm="0">
                                          <p:val>
                                            <p:strVal val="0-#ppt_w/2"/>
                                          </p:val>
                                        </p:tav>
                                        <p:tav tm="100000">
                                          <p:val>
                                            <p:strVal val="#ppt_x"/>
                                          </p:val>
                                        </p:tav>
                                      </p:tavLst>
                                    </p:anim>
                                    <p:anim calcmode="lin" valueType="num">
                                      <p:cBhvr additive="base">
                                        <p:cTn id="8" dur="500" fill="hold"/>
                                        <p:tgtEl>
                                          <p:spTgt spid="3522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03A4897-78DB-4115-8E49-C54A2FD27BC6}" type="slidenum">
              <a:rPr lang="en-US" altLang="en-US" sz="1400" smtClean="0"/>
              <a:pPr/>
              <a:t>23</a:t>
            </a:fld>
            <a:endParaRPr lang="en-US" altLang="en-US" sz="1400"/>
          </a:p>
        </p:txBody>
      </p:sp>
      <p:sp>
        <p:nvSpPr>
          <p:cNvPr id="24579" name="Rectangle 2"/>
          <p:cNvSpPr>
            <a:spLocks noGrp="1" noChangeArrowheads="1"/>
          </p:cNvSpPr>
          <p:nvPr>
            <p:ph type="title"/>
          </p:nvPr>
        </p:nvSpPr>
        <p:spPr>
          <a:xfrm>
            <a:off x="685800" y="228600"/>
            <a:ext cx="7772400" cy="533400"/>
          </a:xfrm>
          <a:noFill/>
        </p:spPr>
        <p:txBody>
          <a:bodyPr/>
          <a:lstStyle/>
          <a:p>
            <a:r>
              <a:rPr lang="en-US" altLang="en-US"/>
              <a:t>Trace Program with Arrays</a:t>
            </a:r>
          </a:p>
        </p:txBody>
      </p:sp>
      <p:sp>
        <p:nvSpPr>
          <p:cNvPr id="28676"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a:solidFill>
                  <a:schemeClr val="accent4"/>
                </a:solidFill>
              </a:rPr>
              <a:t>public class Test {</a:t>
            </a:r>
          </a:p>
          <a:p>
            <a:pPr marL="609600" indent="-609600">
              <a:lnSpc>
                <a:spcPct val="80000"/>
              </a:lnSpc>
              <a:buFont typeface="Monotype Sorts" pitchFamily="2" charset="2"/>
              <a:buNone/>
              <a:defRPr/>
            </a:pPr>
            <a:r>
              <a:rPr lang="en-US" sz="2000" dirty="0">
                <a:solidFill>
                  <a:schemeClr val="accent4"/>
                </a:solidFill>
              </a:rPr>
              <a:t>  public static void main(String[] </a:t>
            </a:r>
            <a:r>
              <a:rPr lang="en-US" sz="2000" dirty="0" err="1">
                <a:solidFill>
                  <a:schemeClr val="accent4"/>
                </a:solidFill>
              </a:rPr>
              <a:t>args</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a:t>
            </a:r>
            <a:r>
              <a:rPr lang="en-US" sz="2000" dirty="0" err="1">
                <a:solidFill>
                  <a:schemeClr val="accent4"/>
                </a:solidFill>
              </a:rPr>
              <a:t>int</a:t>
            </a:r>
            <a:r>
              <a:rPr lang="en-US" sz="2000" dirty="0">
                <a:solidFill>
                  <a:schemeClr val="accent4"/>
                </a:solidFill>
              </a:rPr>
              <a:t>[] values = new </a:t>
            </a:r>
            <a:r>
              <a:rPr lang="en-US" sz="2000" dirty="0" err="1">
                <a:solidFill>
                  <a:schemeClr val="accent4"/>
                </a:solidFill>
              </a:rPr>
              <a:t>int</a:t>
            </a:r>
            <a:r>
              <a:rPr lang="en-US" sz="2000" dirty="0">
                <a:solidFill>
                  <a:schemeClr val="accent4"/>
                </a:solidFill>
              </a:rPr>
              <a:t>[5];</a:t>
            </a:r>
          </a:p>
          <a:p>
            <a:pPr marL="609600" indent="-609600">
              <a:lnSpc>
                <a:spcPct val="80000"/>
              </a:lnSpc>
              <a:buFont typeface="Monotype Sorts" pitchFamily="2" charset="2"/>
              <a:buNone/>
              <a:defRPr/>
            </a:pPr>
            <a:r>
              <a:rPr lang="en-US" sz="2000" dirty="0">
                <a:solidFill>
                  <a:schemeClr val="accent4"/>
                </a:solidFill>
              </a:rPr>
              <a:t>    for (</a:t>
            </a:r>
            <a:r>
              <a:rPr lang="en-US" sz="2000" dirty="0" err="1">
                <a:solidFill>
                  <a:schemeClr val="accent4"/>
                </a:solidFill>
              </a:rPr>
              <a:t>int</a:t>
            </a:r>
            <a:r>
              <a:rPr lang="en-US" sz="2000" dirty="0">
                <a:solidFill>
                  <a:schemeClr val="accent4"/>
                </a:solidFill>
              </a:rPr>
              <a:t> </a:t>
            </a:r>
            <a:r>
              <a:rPr lang="en-US" sz="2000" dirty="0" err="1">
                <a:solidFill>
                  <a:schemeClr val="accent4"/>
                </a:solidFill>
              </a:rPr>
              <a:t>i</a:t>
            </a:r>
            <a:r>
              <a:rPr lang="en-US" sz="2000" dirty="0">
                <a:solidFill>
                  <a:schemeClr val="accent4"/>
                </a:solidFill>
              </a:rPr>
              <a:t> = 1; </a:t>
            </a:r>
            <a:r>
              <a:rPr lang="en-US" sz="2000" dirty="0" err="1">
                <a:solidFill>
                  <a:schemeClr val="accent4"/>
                </a:solidFill>
              </a:rPr>
              <a:t>i</a:t>
            </a:r>
            <a:r>
              <a:rPr lang="en-US" sz="2000" dirty="0">
                <a:solidFill>
                  <a:schemeClr val="accent4"/>
                </a:solidFill>
              </a:rPr>
              <a:t> &lt; 5; </a:t>
            </a:r>
            <a:r>
              <a:rPr lang="en-US" sz="2000" dirty="0" err="1">
                <a:solidFill>
                  <a:schemeClr val="accent4"/>
                </a:solidFill>
              </a:rPr>
              <a:t>i</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a:t>
            </a:r>
            <a:r>
              <a:rPr lang="en-US" sz="2000" dirty="0" err="1">
                <a:solidFill>
                  <a:schemeClr val="accent4"/>
                </a:solidFill>
              </a:rPr>
              <a:t>i</a:t>
            </a:r>
            <a:r>
              <a:rPr lang="en-US" sz="2000" dirty="0">
                <a:solidFill>
                  <a:schemeClr val="accent4"/>
                </a:solidFill>
              </a:rPr>
              <a:t>] = </a:t>
            </a:r>
            <a:r>
              <a:rPr lang="en-US" sz="2000" dirty="0" err="1">
                <a:solidFill>
                  <a:schemeClr val="accent4"/>
                </a:solidFill>
              </a:rPr>
              <a:t>i</a:t>
            </a:r>
            <a:r>
              <a:rPr lang="en-US" sz="2000" dirty="0">
                <a:solidFill>
                  <a:schemeClr val="accent4"/>
                </a:solidFill>
              </a:rPr>
              <a:t> + values[i-1];</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values[0] = values[1] + values[4];</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a:t>
            </a:r>
          </a:p>
        </p:txBody>
      </p:sp>
      <p:sp>
        <p:nvSpPr>
          <p:cNvPr id="354308" name="AutoShape 4"/>
          <p:cNvSpPr>
            <a:spLocks noChangeArrowheads="1"/>
          </p:cNvSpPr>
          <p:nvPr/>
        </p:nvSpPr>
        <p:spPr bwMode="auto">
          <a:xfrm>
            <a:off x="2382838" y="1047750"/>
            <a:ext cx="4186237" cy="384175"/>
          </a:xfrm>
          <a:prstGeom prst="wedgeRoundRectCallout">
            <a:avLst>
              <a:gd name="adj1" fmla="val -39269"/>
              <a:gd name="adj2" fmla="val 440907"/>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i becomes 3.</a:t>
            </a:r>
          </a:p>
        </p:txBody>
      </p:sp>
      <p:sp>
        <p:nvSpPr>
          <p:cNvPr id="24582" name="Rectangle 5"/>
          <p:cNvSpPr>
            <a:spLocks noChangeArrowheads="1"/>
          </p:cNvSpPr>
          <p:nvPr/>
        </p:nvSpPr>
        <p:spPr bwMode="auto">
          <a:xfrm>
            <a:off x="2536825" y="2928938"/>
            <a:ext cx="346075"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4583"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24584" name="Object 7"/>
          <p:cNvGraphicFramePr>
            <a:graphicFrameLocks noChangeAspect="1"/>
          </p:cNvGraphicFramePr>
          <p:nvPr/>
        </p:nvGraphicFramePr>
        <p:xfrm>
          <a:off x="5838825" y="2046288"/>
          <a:ext cx="1958975" cy="2103437"/>
        </p:xfrm>
        <a:graphic>
          <a:graphicData uri="http://schemas.openxmlformats.org/presentationml/2006/ole">
            <mc:AlternateContent xmlns:mc="http://schemas.openxmlformats.org/markup-compatibility/2006">
              <mc:Choice xmlns:v="urn:schemas-microsoft-com:vml" Requires="v">
                <p:oleObj spid="_x0000_s8194" name="Picture" r:id="rId3" imgW="1601724" imgH="1712976" progId="Word.Picture.8">
                  <p:embed/>
                </p:oleObj>
              </mc:Choice>
              <mc:Fallback>
                <p:oleObj name="Picture" r:id="rId3" imgW="1601724" imgH="1712976" progId="Word.Picture.8">
                  <p:embed/>
                  <p:pic>
                    <p:nvPicPr>
                      <p:cNvPr id="24584"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046288"/>
                        <a:ext cx="1958975"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585"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4308"/>
                                        </p:tgtEl>
                                        <p:attrNameLst>
                                          <p:attrName>style.visibility</p:attrName>
                                        </p:attrNameLst>
                                      </p:cBhvr>
                                      <p:to>
                                        <p:strVal val="visible"/>
                                      </p:to>
                                    </p:set>
                                    <p:anim calcmode="lin" valueType="num">
                                      <p:cBhvr additive="base">
                                        <p:cTn id="7" dur="500" fill="hold"/>
                                        <p:tgtEl>
                                          <p:spTgt spid="354308"/>
                                        </p:tgtEl>
                                        <p:attrNameLst>
                                          <p:attrName>ppt_x</p:attrName>
                                        </p:attrNameLst>
                                      </p:cBhvr>
                                      <p:tavLst>
                                        <p:tav tm="0">
                                          <p:val>
                                            <p:strVal val="0-#ppt_w/2"/>
                                          </p:val>
                                        </p:tav>
                                        <p:tav tm="100000">
                                          <p:val>
                                            <p:strVal val="#ppt_x"/>
                                          </p:val>
                                        </p:tav>
                                      </p:tavLst>
                                    </p:anim>
                                    <p:anim calcmode="lin" valueType="num">
                                      <p:cBhvr additive="base">
                                        <p:cTn id="8" dur="500" fill="hold"/>
                                        <p:tgtEl>
                                          <p:spTgt spid="35430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3C3DB96-F719-4D52-BCBE-F8DC2682BA95}" type="slidenum">
              <a:rPr lang="en-US" altLang="en-US" sz="1400" smtClean="0"/>
              <a:pPr/>
              <a:t>24</a:t>
            </a:fld>
            <a:endParaRPr lang="en-US" altLang="en-US" sz="1400"/>
          </a:p>
        </p:txBody>
      </p:sp>
      <p:sp>
        <p:nvSpPr>
          <p:cNvPr id="25603" name="Rectangle 2"/>
          <p:cNvSpPr>
            <a:spLocks noGrp="1" noChangeArrowheads="1"/>
          </p:cNvSpPr>
          <p:nvPr>
            <p:ph type="title"/>
          </p:nvPr>
        </p:nvSpPr>
        <p:spPr>
          <a:xfrm>
            <a:off x="685800" y="228600"/>
            <a:ext cx="7772400" cy="533400"/>
          </a:xfrm>
          <a:noFill/>
        </p:spPr>
        <p:txBody>
          <a:bodyPr/>
          <a:lstStyle/>
          <a:p>
            <a:r>
              <a:rPr lang="en-US" altLang="en-US"/>
              <a:t>Trace Program with Arrays</a:t>
            </a:r>
          </a:p>
        </p:txBody>
      </p:sp>
      <p:sp>
        <p:nvSpPr>
          <p:cNvPr id="29700"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a:solidFill>
                  <a:schemeClr val="accent4"/>
                </a:solidFill>
              </a:rPr>
              <a:t>public class Test {</a:t>
            </a:r>
          </a:p>
          <a:p>
            <a:pPr marL="609600" indent="-609600">
              <a:lnSpc>
                <a:spcPct val="80000"/>
              </a:lnSpc>
              <a:buFont typeface="Monotype Sorts" pitchFamily="2" charset="2"/>
              <a:buNone/>
              <a:defRPr/>
            </a:pPr>
            <a:r>
              <a:rPr lang="en-US" sz="2000" dirty="0">
                <a:solidFill>
                  <a:schemeClr val="accent4"/>
                </a:solidFill>
              </a:rPr>
              <a:t>  public static void main(String[] </a:t>
            </a:r>
            <a:r>
              <a:rPr lang="en-US" sz="2000" dirty="0" err="1">
                <a:solidFill>
                  <a:schemeClr val="accent4"/>
                </a:solidFill>
              </a:rPr>
              <a:t>args</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a:t>
            </a:r>
            <a:r>
              <a:rPr lang="en-US" sz="2000" dirty="0" err="1">
                <a:solidFill>
                  <a:schemeClr val="accent4"/>
                </a:solidFill>
              </a:rPr>
              <a:t>int</a:t>
            </a:r>
            <a:r>
              <a:rPr lang="en-US" sz="2000" dirty="0">
                <a:solidFill>
                  <a:schemeClr val="accent4"/>
                </a:solidFill>
              </a:rPr>
              <a:t>[] values = new </a:t>
            </a:r>
            <a:r>
              <a:rPr lang="en-US" sz="2000" dirty="0" err="1">
                <a:solidFill>
                  <a:schemeClr val="accent4"/>
                </a:solidFill>
              </a:rPr>
              <a:t>int</a:t>
            </a:r>
            <a:r>
              <a:rPr lang="en-US" sz="2000" dirty="0">
                <a:solidFill>
                  <a:schemeClr val="accent4"/>
                </a:solidFill>
              </a:rPr>
              <a:t>[5];</a:t>
            </a:r>
          </a:p>
          <a:p>
            <a:pPr marL="609600" indent="-609600">
              <a:lnSpc>
                <a:spcPct val="80000"/>
              </a:lnSpc>
              <a:buFont typeface="Monotype Sorts" pitchFamily="2" charset="2"/>
              <a:buNone/>
              <a:defRPr/>
            </a:pPr>
            <a:r>
              <a:rPr lang="en-US" sz="2000" dirty="0">
                <a:solidFill>
                  <a:schemeClr val="accent4"/>
                </a:solidFill>
              </a:rPr>
              <a:t>    for (</a:t>
            </a:r>
            <a:r>
              <a:rPr lang="en-US" sz="2000" dirty="0" err="1">
                <a:solidFill>
                  <a:schemeClr val="accent4"/>
                </a:solidFill>
              </a:rPr>
              <a:t>int</a:t>
            </a:r>
            <a:r>
              <a:rPr lang="en-US" sz="2000" dirty="0">
                <a:solidFill>
                  <a:schemeClr val="accent4"/>
                </a:solidFill>
              </a:rPr>
              <a:t> </a:t>
            </a:r>
            <a:r>
              <a:rPr lang="en-US" sz="2000" dirty="0" err="1">
                <a:solidFill>
                  <a:schemeClr val="accent4"/>
                </a:solidFill>
              </a:rPr>
              <a:t>i</a:t>
            </a:r>
            <a:r>
              <a:rPr lang="en-US" sz="2000" dirty="0">
                <a:solidFill>
                  <a:schemeClr val="accent4"/>
                </a:solidFill>
              </a:rPr>
              <a:t> = 1; </a:t>
            </a:r>
            <a:r>
              <a:rPr lang="en-US" sz="2000" dirty="0" err="1">
                <a:solidFill>
                  <a:schemeClr val="accent4"/>
                </a:solidFill>
              </a:rPr>
              <a:t>i</a:t>
            </a:r>
            <a:r>
              <a:rPr lang="en-US" sz="2000" dirty="0">
                <a:solidFill>
                  <a:schemeClr val="accent4"/>
                </a:solidFill>
              </a:rPr>
              <a:t> &lt; 5; </a:t>
            </a:r>
            <a:r>
              <a:rPr lang="en-US" sz="2000" dirty="0" err="1">
                <a:solidFill>
                  <a:schemeClr val="accent4"/>
                </a:solidFill>
              </a:rPr>
              <a:t>i</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a:t>
            </a:r>
            <a:r>
              <a:rPr lang="en-US" sz="2000" dirty="0" err="1">
                <a:solidFill>
                  <a:schemeClr val="accent4"/>
                </a:solidFill>
              </a:rPr>
              <a:t>i</a:t>
            </a:r>
            <a:r>
              <a:rPr lang="en-US" sz="2000" dirty="0">
                <a:solidFill>
                  <a:schemeClr val="accent4"/>
                </a:solidFill>
              </a:rPr>
              <a:t>] = </a:t>
            </a:r>
            <a:r>
              <a:rPr lang="en-US" sz="2000" dirty="0" err="1">
                <a:solidFill>
                  <a:schemeClr val="accent4"/>
                </a:solidFill>
              </a:rPr>
              <a:t>i</a:t>
            </a:r>
            <a:r>
              <a:rPr lang="en-US" sz="2000" dirty="0">
                <a:solidFill>
                  <a:schemeClr val="accent4"/>
                </a:solidFill>
              </a:rPr>
              <a:t> + values[i-1];</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values[0] = values[1] + values[4];</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a:t>
            </a:r>
          </a:p>
        </p:txBody>
      </p:sp>
      <p:sp>
        <p:nvSpPr>
          <p:cNvPr id="363524" name="AutoShape 4"/>
          <p:cNvSpPr>
            <a:spLocks noChangeArrowheads="1"/>
          </p:cNvSpPr>
          <p:nvPr/>
        </p:nvSpPr>
        <p:spPr bwMode="auto">
          <a:xfrm>
            <a:off x="4111625" y="1163638"/>
            <a:ext cx="4186238" cy="384175"/>
          </a:xfrm>
          <a:prstGeom prst="wedgeRoundRectCallout">
            <a:avLst>
              <a:gd name="adj1" fmla="val -90616"/>
              <a:gd name="adj2" fmla="val 410745"/>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(=3) is still less than 5.</a:t>
            </a:r>
          </a:p>
        </p:txBody>
      </p:sp>
      <p:sp>
        <p:nvSpPr>
          <p:cNvPr id="25606" name="Rectangle 5"/>
          <p:cNvSpPr>
            <a:spLocks noChangeArrowheads="1"/>
          </p:cNvSpPr>
          <p:nvPr/>
        </p:nvSpPr>
        <p:spPr bwMode="auto">
          <a:xfrm>
            <a:off x="1922463" y="2928938"/>
            <a:ext cx="536575"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5607"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25608" name="Object 7"/>
          <p:cNvGraphicFramePr>
            <a:graphicFrameLocks noChangeAspect="1"/>
          </p:cNvGraphicFramePr>
          <p:nvPr/>
        </p:nvGraphicFramePr>
        <p:xfrm>
          <a:off x="5838825" y="2046288"/>
          <a:ext cx="1958975" cy="2103437"/>
        </p:xfrm>
        <a:graphic>
          <a:graphicData uri="http://schemas.openxmlformats.org/presentationml/2006/ole">
            <mc:AlternateContent xmlns:mc="http://schemas.openxmlformats.org/markup-compatibility/2006">
              <mc:Choice xmlns:v="urn:schemas-microsoft-com:vml" Requires="v">
                <p:oleObj spid="_x0000_s9218" name="Picture" r:id="rId3" imgW="1601724" imgH="1712976" progId="Word.Picture.8">
                  <p:embed/>
                </p:oleObj>
              </mc:Choice>
              <mc:Fallback>
                <p:oleObj name="Picture" r:id="rId3" imgW="1601724" imgH="1712976" progId="Word.Picture.8">
                  <p:embed/>
                  <p:pic>
                    <p:nvPicPr>
                      <p:cNvPr id="25608"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046288"/>
                        <a:ext cx="1958975"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9"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63524"/>
                                        </p:tgtEl>
                                        <p:attrNameLst>
                                          <p:attrName>style.visibility</p:attrName>
                                        </p:attrNameLst>
                                      </p:cBhvr>
                                      <p:to>
                                        <p:strVal val="visible"/>
                                      </p:to>
                                    </p:set>
                                    <p:anim calcmode="lin" valueType="num">
                                      <p:cBhvr additive="base">
                                        <p:cTn id="7" dur="500" fill="hold"/>
                                        <p:tgtEl>
                                          <p:spTgt spid="363524"/>
                                        </p:tgtEl>
                                        <p:attrNameLst>
                                          <p:attrName>ppt_x</p:attrName>
                                        </p:attrNameLst>
                                      </p:cBhvr>
                                      <p:tavLst>
                                        <p:tav tm="0">
                                          <p:val>
                                            <p:strVal val="0-#ppt_w/2"/>
                                          </p:val>
                                        </p:tav>
                                        <p:tav tm="100000">
                                          <p:val>
                                            <p:strVal val="#ppt_x"/>
                                          </p:val>
                                        </p:tav>
                                      </p:tavLst>
                                    </p:anim>
                                    <p:anim calcmode="lin" valueType="num">
                                      <p:cBhvr additive="base">
                                        <p:cTn id="8" dur="500" fill="hold"/>
                                        <p:tgtEl>
                                          <p:spTgt spid="3635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35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5E67BC6-E9F4-40CE-B143-F4E74A6755F3}" type="slidenum">
              <a:rPr lang="en-US" altLang="en-US" sz="1400" smtClean="0"/>
              <a:pPr/>
              <a:t>25</a:t>
            </a:fld>
            <a:endParaRPr lang="en-US" altLang="en-US" sz="1400"/>
          </a:p>
        </p:txBody>
      </p:sp>
      <p:sp>
        <p:nvSpPr>
          <p:cNvPr id="26627" name="Rectangle 2"/>
          <p:cNvSpPr>
            <a:spLocks noGrp="1" noChangeArrowheads="1"/>
          </p:cNvSpPr>
          <p:nvPr>
            <p:ph type="title"/>
          </p:nvPr>
        </p:nvSpPr>
        <p:spPr>
          <a:xfrm>
            <a:off x="685800" y="228600"/>
            <a:ext cx="7772400" cy="533400"/>
          </a:xfrm>
          <a:noFill/>
        </p:spPr>
        <p:txBody>
          <a:bodyPr/>
          <a:lstStyle/>
          <a:p>
            <a:r>
              <a:rPr lang="en-US" altLang="en-US"/>
              <a:t>Trace Program with Arrays</a:t>
            </a:r>
          </a:p>
        </p:txBody>
      </p:sp>
      <p:sp>
        <p:nvSpPr>
          <p:cNvPr id="30724"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a:solidFill>
                  <a:schemeClr val="accent4"/>
                </a:solidFill>
              </a:rPr>
              <a:t>public class Test {</a:t>
            </a:r>
          </a:p>
          <a:p>
            <a:pPr marL="609600" indent="-609600">
              <a:lnSpc>
                <a:spcPct val="80000"/>
              </a:lnSpc>
              <a:buFont typeface="Monotype Sorts" pitchFamily="2" charset="2"/>
              <a:buNone/>
              <a:defRPr/>
            </a:pPr>
            <a:r>
              <a:rPr lang="en-US" sz="2000" dirty="0">
                <a:solidFill>
                  <a:schemeClr val="accent4"/>
                </a:solidFill>
              </a:rPr>
              <a:t>  public static void main(String[] </a:t>
            </a:r>
            <a:r>
              <a:rPr lang="en-US" sz="2000" dirty="0" err="1">
                <a:solidFill>
                  <a:schemeClr val="accent4"/>
                </a:solidFill>
              </a:rPr>
              <a:t>args</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a:t>
            </a:r>
            <a:r>
              <a:rPr lang="en-US" sz="2000" dirty="0" err="1">
                <a:solidFill>
                  <a:schemeClr val="accent4"/>
                </a:solidFill>
              </a:rPr>
              <a:t>int</a:t>
            </a:r>
            <a:r>
              <a:rPr lang="en-US" sz="2000" dirty="0">
                <a:solidFill>
                  <a:schemeClr val="accent4"/>
                </a:solidFill>
              </a:rPr>
              <a:t>[] values = new </a:t>
            </a:r>
            <a:r>
              <a:rPr lang="en-US" sz="2000" dirty="0" err="1">
                <a:solidFill>
                  <a:schemeClr val="accent4"/>
                </a:solidFill>
              </a:rPr>
              <a:t>int</a:t>
            </a:r>
            <a:r>
              <a:rPr lang="en-US" sz="2000" dirty="0">
                <a:solidFill>
                  <a:schemeClr val="accent4"/>
                </a:solidFill>
              </a:rPr>
              <a:t>[5];</a:t>
            </a:r>
          </a:p>
          <a:p>
            <a:pPr marL="609600" indent="-609600">
              <a:lnSpc>
                <a:spcPct val="80000"/>
              </a:lnSpc>
              <a:buFont typeface="Monotype Sorts" pitchFamily="2" charset="2"/>
              <a:buNone/>
              <a:defRPr/>
            </a:pPr>
            <a:r>
              <a:rPr lang="en-US" sz="2000" dirty="0">
                <a:solidFill>
                  <a:schemeClr val="accent4"/>
                </a:solidFill>
              </a:rPr>
              <a:t>    for (</a:t>
            </a:r>
            <a:r>
              <a:rPr lang="en-US" sz="2000" dirty="0" err="1">
                <a:solidFill>
                  <a:schemeClr val="accent4"/>
                </a:solidFill>
              </a:rPr>
              <a:t>int</a:t>
            </a:r>
            <a:r>
              <a:rPr lang="en-US" sz="2000" dirty="0">
                <a:solidFill>
                  <a:schemeClr val="accent4"/>
                </a:solidFill>
              </a:rPr>
              <a:t> </a:t>
            </a:r>
            <a:r>
              <a:rPr lang="en-US" sz="2000" dirty="0" err="1">
                <a:solidFill>
                  <a:schemeClr val="accent4"/>
                </a:solidFill>
              </a:rPr>
              <a:t>i</a:t>
            </a:r>
            <a:r>
              <a:rPr lang="en-US" sz="2000" dirty="0">
                <a:solidFill>
                  <a:schemeClr val="accent4"/>
                </a:solidFill>
              </a:rPr>
              <a:t> = 1; </a:t>
            </a:r>
            <a:r>
              <a:rPr lang="en-US" sz="2000" dirty="0" err="1">
                <a:solidFill>
                  <a:schemeClr val="accent4"/>
                </a:solidFill>
              </a:rPr>
              <a:t>i</a:t>
            </a:r>
            <a:r>
              <a:rPr lang="en-US" sz="2000" dirty="0">
                <a:solidFill>
                  <a:schemeClr val="accent4"/>
                </a:solidFill>
              </a:rPr>
              <a:t> &lt; 5; </a:t>
            </a:r>
            <a:r>
              <a:rPr lang="en-US" sz="2000" dirty="0" err="1">
                <a:solidFill>
                  <a:schemeClr val="accent4"/>
                </a:solidFill>
              </a:rPr>
              <a:t>i</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a:t>
            </a:r>
            <a:r>
              <a:rPr lang="en-US" sz="2000" dirty="0" err="1">
                <a:solidFill>
                  <a:schemeClr val="accent4"/>
                </a:solidFill>
              </a:rPr>
              <a:t>i</a:t>
            </a:r>
            <a:r>
              <a:rPr lang="en-US" sz="2000" dirty="0">
                <a:solidFill>
                  <a:schemeClr val="accent4"/>
                </a:solidFill>
              </a:rPr>
              <a:t>] = </a:t>
            </a:r>
            <a:r>
              <a:rPr lang="en-US" sz="2000" dirty="0" err="1">
                <a:solidFill>
                  <a:schemeClr val="accent4"/>
                </a:solidFill>
              </a:rPr>
              <a:t>i</a:t>
            </a:r>
            <a:r>
              <a:rPr lang="en-US" sz="2000" dirty="0">
                <a:solidFill>
                  <a:schemeClr val="accent4"/>
                </a:solidFill>
              </a:rPr>
              <a:t> + values[i-1];</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values[0] = values[1] + values[4];</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a:t>
            </a:r>
          </a:p>
        </p:txBody>
      </p:sp>
      <p:sp>
        <p:nvSpPr>
          <p:cNvPr id="355332" name="AutoShape 4"/>
          <p:cNvSpPr>
            <a:spLocks noChangeArrowheads="1"/>
          </p:cNvSpPr>
          <p:nvPr/>
        </p:nvSpPr>
        <p:spPr bwMode="auto">
          <a:xfrm>
            <a:off x="4149725" y="1163638"/>
            <a:ext cx="4724400" cy="384175"/>
          </a:xfrm>
          <a:prstGeom prst="wedgeRoundRectCallout">
            <a:avLst>
              <a:gd name="adj1" fmla="val -68380"/>
              <a:gd name="adj2" fmla="val 479338"/>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line, values[3] becomes 6 (3 + 3)</a:t>
            </a:r>
          </a:p>
        </p:txBody>
      </p:sp>
      <p:sp>
        <p:nvSpPr>
          <p:cNvPr id="26630" name="Rectangle 5"/>
          <p:cNvSpPr>
            <a:spLocks noChangeArrowheads="1"/>
          </p:cNvSpPr>
          <p:nvPr/>
        </p:nvSpPr>
        <p:spPr bwMode="auto">
          <a:xfrm>
            <a:off x="654050" y="3236913"/>
            <a:ext cx="3417888"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6631"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26632" name="Object 7"/>
          <p:cNvGraphicFramePr>
            <a:graphicFrameLocks noChangeAspect="1"/>
          </p:cNvGraphicFramePr>
          <p:nvPr/>
        </p:nvGraphicFramePr>
        <p:xfrm>
          <a:off x="5838825" y="2044700"/>
          <a:ext cx="1958975" cy="2103438"/>
        </p:xfrm>
        <a:graphic>
          <a:graphicData uri="http://schemas.openxmlformats.org/presentationml/2006/ole">
            <mc:AlternateContent xmlns:mc="http://schemas.openxmlformats.org/markup-compatibility/2006">
              <mc:Choice xmlns:v="urn:schemas-microsoft-com:vml" Requires="v">
                <p:oleObj spid="_x0000_s10242" name="Picture" r:id="rId3" imgW="1601724" imgH="1712976" progId="Word.Picture.8">
                  <p:embed/>
                </p:oleObj>
              </mc:Choice>
              <mc:Fallback>
                <p:oleObj name="Picture" r:id="rId3" imgW="1601724" imgH="1712976" progId="Word.Picture.8">
                  <p:embed/>
                  <p:pic>
                    <p:nvPicPr>
                      <p:cNvPr id="26632"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044700"/>
                        <a:ext cx="195897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33"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26634" name="Line 9"/>
          <p:cNvSpPr>
            <a:spLocks noChangeShapeType="1"/>
          </p:cNvSpPr>
          <p:nvPr/>
        </p:nvSpPr>
        <p:spPr bwMode="auto">
          <a:xfrm>
            <a:off x="4149725" y="3352800"/>
            <a:ext cx="2111375" cy="306388"/>
          </a:xfrm>
          <a:prstGeom prst="line">
            <a:avLst/>
          </a:prstGeom>
          <a:noFill/>
          <a:ln w="508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5" name="Rectangle 10"/>
          <p:cNvSpPr>
            <a:spLocks noChangeArrowheads="1"/>
          </p:cNvSpPr>
          <p:nvPr/>
        </p:nvSpPr>
        <p:spPr bwMode="auto">
          <a:xfrm>
            <a:off x="6261100" y="3544888"/>
            <a:ext cx="922338"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5332"/>
                                        </p:tgtEl>
                                        <p:attrNameLst>
                                          <p:attrName>style.visibility</p:attrName>
                                        </p:attrNameLst>
                                      </p:cBhvr>
                                      <p:to>
                                        <p:strVal val="visible"/>
                                      </p:to>
                                    </p:set>
                                    <p:anim calcmode="lin" valueType="num">
                                      <p:cBhvr additive="base">
                                        <p:cTn id="7" dur="500" fill="hold"/>
                                        <p:tgtEl>
                                          <p:spTgt spid="355332"/>
                                        </p:tgtEl>
                                        <p:attrNameLst>
                                          <p:attrName>ppt_x</p:attrName>
                                        </p:attrNameLst>
                                      </p:cBhvr>
                                      <p:tavLst>
                                        <p:tav tm="0">
                                          <p:val>
                                            <p:strVal val="0-#ppt_w/2"/>
                                          </p:val>
                                        </p:tav>
                                        <p:tav tm="100000">
                                          <p:val>
                                            <p:strVal val="#ppt_x"/>
                                          </p:val>
                                        </p:tav>
                                      </p:tavLst>
                                    </p:anim>
                                    <p:anim calcmode="lin" valueType="num">
                                      <p:cBhvr additive="base">
                                        <p:cTn id="8" dur="500" fill="hold"/>
                                        <p:tgtEl>
                                          <p:spTgt spid="3553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88E761E-9593-4297-897A-1FFDDB4FC377}" type="slidenum">
              <a:rPr lang="en-US" altLang="en-US" sz="1400" smtClean="0"/>
              <a:pPr/>
              <a:t>26</a:t>
            </a:fld>
            <a:endParaRPr lang="en-US" altLang="en-US" sz="1400"/>
          </a:p>
        </p:txBody>
      </p:sp>
      <p:sp>
        <p:nvSpPr>
          <p:cNvPr id="27651" name="Rectangle 2"/>
          <p:cNvSpPr>
            <a:spLocks noGrp="1" noChangeArrowheads="1"/>
          </p:cNvSpPr>
          <p:nvPr>
            <p:ph type="title"/>
          </p:nvPr>
        </p:nvSpPr>
        <p:spPr>
          <a:xfrm>
            <a:off x="685800" y="228600"/>
            <a:ext cx="7772400" cy="533400"/>
          </a:xfrm>
          <a:noFill/>
        </p:spPr>
        <p:txBody>
          <a:bodyPr/>
          <a:lstStyle/>
          <a:p>
            <a:r>
              <a:rPr lang="en-US" altLang="en-US"/>
              <a:t>Trace Program with Arrays</a:t>
            </a:r>
          </a:p>
        </p:txBody>
      </p:sp>
      <p:sp>
        <p:nvSpPr>
          <p:cNvPr id="31748"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a:solidFill>
                  <a:schemeClr val="accent4"/>
                </a:solidFill>
              </a:rPr>
              <a:t>public class Test {</a:t>
            </a:r>
          </a:p>
          <a:p>
            <a:pPr marL="609600" indent="-609600">
              <a:lnSpc>
                <a:spcPct val="80000"/>
              </a:lnSpc>
              <a:buFont typeface="Monotype Sorts" pitchFamily="2" charset="2"/>
              <a:buNone/>
              <a:defRPr/>
            </a:pPr>
            <a:r>
              <a:rPr lang="en-US" sz="2000" dirty="0">
                <a:solidFill>
                  <a:schemeClr val="accent4"/>
                </a:solidFill>
              </a:rPr>
              <a:t>  public static void main(String[] </a:t>
            </a:r>
            <a:r>
              <a:rPr lang="en-US" sz="2000" dirty="0" err="1">
                <a:solidFill>
                  <a:schemeClr val="accent4"/>
                </a:solidFill>
              </a:rPr>
              <a:t>args</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a:t>
            </a:r>
            <a:r>
              <a:rPr lang="en-US" sz="2000" dirty="0" err="1">
                <a:solidFill>
                  <a:schemeClr val="accent4"/>
                </a:solidFill>
              </a:rPr>
              <a:t>int</a:t>
            </a:r>
            <a:r>
              <a:rPr lang="en-US" sz="2000" dirty="0">
                <a:solidFill>
                  <a:schemeClr val="accent4"/>
                </a:solidFill>
              </a:rPr>
              <a:t>[] values = new </a:t>
            </a:r>
            <a:r>
              <a:rPr lang="en-US" sz="2000" dirty="0" err="1">
                <a:solidFill>
                  <a:schemeClr val="accent4"/>
                </a:solidFill>
              </a:rPr>
              <a:t>int</a:t>
            </a:r>
            <a:r>
              <a:rPr lang="en-US" sz="2000" dirty="0">
                <a:solidFill>
                  <a:schemeClr val="accent4"/>
                </a:solidFill>
              </a:rPr>
              <a:t>[5];</a:t>
            </a:r>
          </a:p>
          <a:p>
            <a:pPr marL="609600" indent="-609600">
              <a:lnSpc>
                <a:spcPct val="80000"/>
              </a:lnSpc>
              <a:buFont typeface="Monotype Sorts" pitchFamily="2" charset="2"/>
              <a:buNone/>
              <a:defRPr/>
            </a:pPr>
            <a:r>
              <a:rPr lang="en-US" sz="2000" dirty="0">
                <a:solidFill>
                  <a:schemeClr val="accent4"/>
                </a:solidFill>
              </a:rPr>
              <a:t>    for (</a:t>
            </a:r>
            <a:r>
              <a:rPr lang="en-US" sz="2000" dirty="0" err="1">
                <a:solidFill>
                  <a:schemeClr val="accent4"/>
                </a:solidFill>
              </a:rPr>
              <a:t>int</a:t>
            </a:r>
            <a:r>
              <a:rPr lang="en-US" sz="2000" dirty="0">
                <a:solidFill>
                  <a:schemeClr val="accent4"/>
                </a:solidFill>
              </a:rPr>
              <a:t> </a:t>
            </a:r>
            <a:r>
              <a:rPr lang="en-US" sz="2000" dirty="0" err="1">
                <a:solidFill>
                  <a:schemeClr val="accent4"/>
                </a:solidFill>
              </a:rPr>
              <a:t>i</a:t>
            </a:r>
            <a:r>
              <a:rPr lang="en-US" sz="2000" dirty="0">
                <a:solidFill>
                  <a:schemeClr val="accent4"/>
                </a:solidFill>
              </a:rPr>
              <a:t> = 1; </a:t>
            </a:r>
            <a:r>
              <a:rPr lang="en-US" sz="2000" dirty="0" err="1">
                <a:solidFill>
                  <a:schemeClr val="accent4"/>
                </a:solidFill>
              </a:rPr>
              <a:t>i</a:t>
            </a:r>
            <a:r>
              <a:rPr lang="en-US" sz="2000" dirty="0">
                <a:solidFill>
                  <a:schemeClr val="accent4"/>
                </a:solidFill>
              </a:rPr>
              <a:t> &lt; 5; </a:t>
            </a:r>
            <a:r>
              <a:rPr lang="en-US" sz="2000" dirty="0" err="1">
                <a:solidFill>
                  <a:schemeClr val="accent4"/>
                </a:solidFill>
              </a:rPr>
              <a:t>i</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a:t>
            </a:r>
            <a:r>
              <a:rPr lang="en-US" sz="2000" dirty="0" err="1">
                <a:solidFill>
                  <a:schemeClr val="accent4"/>
                </a:solidFill>
              </a:rPr>
              <a:t>i</a:t>
            </a:r>
            <a:r>
              <a:rPr lang="en-US" sz="2000" dirty="0">
                <a:solidFill>
                  <a:schemeClr val="accent4"/>
                </a:solidFill>
              </a:rPr>
              <a:t>] = </a:t>
            </a:r>
            <a:r>
              <a:rPr lang="en-US" sz="2000" dirty="0" err="1">
                <a:solidFill>
                  <a:schemeClr val="accent4"/>
                </a:solidFill>
              </a:rPr>
              <a:t>i</a:t>
            </a:r>
            <a:r>
              <a:rPr lang="en-US" sz="2000" dirty="0">
                <a:solidFill>
                  <a:schemeClr val="accent4"/>
                </a:solidFill>
              </a:rPr>
              <a:t> + values[i-1];</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values[0] = values[1] + values[4];</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a:t>
            </a:r>
          </a:p>
        </p:txBody>
      </p:sp>
      <p:sp>
        <p:nvSpPr>
          <p:cNvPr id="356356" name="AutoShape 4"/>
          <p:cNvSpPr>
            <a:spLocks noChangeArrowheads="1"/>
          </p:cNvSpPr>
          <p:nvPr/>
        </p:nvSpPr>
        <p:spPr bwMode="auto">
          <a:xfrm>
            <a:off x="4456113" y="1047750"/>
            <a:ext cx="4186237" cy="384175"/>
          </a:xfrm>
          <a:prstGeom prst="wedgeRoundRectCallout">
            <a:avLst>
              <a:gd name="adj1" fmla="val -88644"/>
              <a:gd name="adj2" fmla="val 445042"/>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i becomes 4</a:t>
            </a:r>
          </a:p>
        </p:txBody>
      </p:sp>
      <p:sp>
        <p:nvSpPr>
          <p:cNvPr id="27654" name="Rectangle 5"/>
          <p:cNvSpPr>
            <a:spLocks noChangeArrowheads="1"/>
          </p:cNvSpPr>
          <p:nvPr/>
        </p:nvSpPr>
        <p:spPr bwMode="auto">
          <a:xfrm>
            <a:off x="2536825" y="2928938"/>
            <a:ext cx="346075"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7655"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27656" name="Object 7"/>
          <p:cNvGraphicFramePr>
            <a:graphicFrameLocks noChangeAspect="1"/>
          </p:cNvGraphicFramePr>
          <p:nvPr/>
        </p:nvGraphicFramePr>
        <p:xfrm>
          <a:off x="5838825" y="2044700"/>
          <a:ext cx="1958975" cy="2103438"/>
        </p:xfrm>
        <a:graphic>
          <a:graphicData uri="http://schemas.openxmlformats.org/presentationml/2006/ole">
            <mc:AlternateContent xmlns:mc="http://schemas.openxmlformats.org/markup-compatibility/2006">
              <mc:Choice xmlns:v="urn:schemas-microsoft-com:vml" Requires="v">
                <p:oleObj spid="_x0000_s11266" name="Picture" r:id="rId3" imgW="1601724" imgH="1712976" progId="Word.Picture.8">
                  <p:embed/>
                </p:oleObj>
              </mc:Choice>
              <mc:Fallback>
                <p:oleObj name="Picture" r:id="rId3" imgW="1601724" imgH="1712976" progId="Word.Picture.8">
                  <p:embed/>
                  <p:pic>
                    <p:nvPicPr>
                      <p:cNvPr id="27656"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044700"/>
                        <a:ext cx="195897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7"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6356"/>
                                        </p:tgtEl>
                                        <p:attrNameLst>
                                          <p:attrName>style.visibility</p:attrName>
                                        </p:attrNameLst>
                                      </p:cBhvr>
                                      <p:to>
                                        <p:strVal val="visible"/>
                                      </p:to>
                                    </p:set>
                                    <p:anim calcmode="lin" valueType="num">
                                      <p:cBhvr additive="base">
                                        <p:cTn id="7" dur="500" fill="hold"/>
                                        <p:tgtEl>
                                          <p:spTgt spid="356356"/>
                                        </p:tgtEl>
                                        <p:attrNameLst>
                                          <p:attrName>ppt_x</p:attrName>
                                        </p:attrNameLst>
                                      </p:cBhvr>
                                      <p:tavLst>
                                        <p:tav tm="0">
                                          <p:val>
                                            <p:strVal val="0-#ppt_w/2"/>
                                          </p:val>
                                        </p:tav>
                                        <p:tav tm="100000">
                                          <p:val>
                                            <p:strVal val="#ppt_x"/>
                                          </p:val>
                                        </p:tav>
                                      </p:tavLst>
                                    </p:anim>
                                    <p:anim calcmode="lin" valueType="num">
                                      <p:cBhvr additive="base">
                                        <p:cTn id="8" dur="500" fill="hold"/>
                                        <p:tgtEl>
                                          <p:spTgt spid="3563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C7C648A-5627-44C0-B29D-59E65A9635C6}" type="slidenum">
              <a:rPr lang="en-US" altLang="en-US" sz="1400" smtClean="0"/>
              <a:pPr/>
              <a:t>27</a:t>
            </a:fld>
            <a:endParaRPr lang="en-US" altLang="en-US" sz="1400"/>
          </a:p>
        </p:txBody>
      </p:sp>
      <p:sp>
        <p:nvSpPr>
          <p:cNvPr id="28675" name="Rectangle 2"/>
          <p:cNvSpPr>
            <a:spLocks noGrp="1" noChangeArrowheads="1"/>
          </p:cNvSpPr>
          <p:nvPr>
            <p:ph type="title"/>
          </p:nvPr>
        </p:nvSpPr>
        <p:spPr>
          <a:xfrm>
            <a:off x="685800" y="228600"/>
            <a:ext cx="7772400" cy="533400"/>
          </a:xfrm>
          <a:noFill/>
        </p:spPr>
        <p:txBody>
          <a:bodyPr/>
          <a:lstStyle/>
          <a:p>
            <a:r>
              <a:rPr lang="en-US" altLang="en-US"/>
              <a:t>Trace Program with Arrays</a:t>
            </a:r>
          </a:p>
        </p:txBody>
      </p:sp>
      <p:sp>
        <p:nvSpPr>
          <p:cNvPr id="32772"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a:solidFill>
                  <a:schemeClr val="accent4"/>
                </a:solidFill>
              </a:rPr>
              <a:t>public class Test {</a:t>
            </a:r>
          </a:p>
          <a:p>
            <a:pPr marL="609600" indent="-609600">
              <a:lnSpc>
                <a:spcPct val="80000"/>
              </a:lnSpc>
              <a:buFont typeface="Monotype Sorts" pitchFamily="2" charset="2"/>
              <a:buNone/>
              <a:defRPr/>
            </a:pPr>
            <a:r>
              <a:rPr lang="en-US" sz="2000" dirty="0">
                <a:solidFill>
                  <a:schemeClr val="accent4"/>
                </a:solidFill>
              </a:rPr>
              <a:t>  public static void main(String[] </a:t>
            </a:r>
            <a:r>
              <a:rPr lang="en-US" sz="2000" dirty="0" err="1">
                <a:solidFill>
                  <a:schemeClr val="accent4"/>
                </a:solidFill>
              </a:rPr>
              <a:t>args</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a:t>
            </a:r>
            <a:r>
              <a:rPr lang="en-US" sz="2000" dirty="0" err="1">
                <a:solidFill>
                  <a:schemeClr val="accent4"/>
                </a:solidFill>
              </a:rPr>
              <a:t>int</a:t>
            </a:r>
            <a:r>
              <a:rPr lang="en-US" sz="2000" dirty="0">
                <a:solidFill>
                  <a:schemeClr val="accent4"/>
                </a:solidFill>
              </a:rPr>
              <a:t>[] values = new </a:t>
            </a:r>
            <a:r>
              <a:rPr lang="en-US" sz="2000" dirty="0" err="1">
                <a:solidFill>
                  <a:schemeClr val="accent4"/>
                </a:solidFill>
              </a:rPr>
              <a:t>int</a:t>
            </a:r>
            <a:r>
              <a:rPr lang="en-US" sz="2000" dirty="0">
                <a:solidFill>
                  <a:schemeClr val="accent4"/>
                </a:solidFill>
              </a:rPr>
              <a:t>[5];</a:t>
            </a:r>
          </a:p>
          <a:p>
            <a:pPr marL="609600" indent="-609600">
              <a:lnSpc>
                <a:spcPct val="80000"/>
              </a:lnSpc>
              <a:buFont typeface="Monotype Sorts" pitchFamily="2" charset="2"/>
              <a:buNone/>
              <a:defRPr/>
            </a:pPr>
            <a:r>
              <a:rPr lang="en-US" sz="2000" dirty="0">
                <a:solidFill>
                  <a:schemeClr val="accent4"/>
                </a:solidFill>
              </a:rPr>
              <a:t>    for (</a:t>
            </a:r>
            <a:r>
              <a:rPr lang="en-US" sz="2000" dirty="0" err="1">
                <a:solidFill>
                  <a:schemeClr val="accent4"/>
                </a:solidFill>
              </a:rPr>
              <a:t>int</a:t>
            </a:r>
            <a:r>
              <a:rPr lang="en-US" sz="2000" dirty="0">
                <a:solidFill>
                  <a:schemeClr val="accent4"/>
                </a:solidFill>
              </a:rPr>
              <a:t> </a:t>
            </a:r>
            <a:r>
              <a:rPr lang="en-US" sz="2000" dirty="0" err="1">
                <a:solidFill>
                  <a:schemeClr val="accent4"/>
                </a:solidFill>
              </a:rPr>
              <a:t>i</a:t>
            </a:r>
            <a:r>
              <a:rPr lang="en-US" sz="2000" dirty="0">
                <a:solidFill>
                  <a:schemeClr val="accent4"/>
                </a:solidFill>
              </a:rPr>
              <a:t> = 1; </a:t>
            </a:r>
            <a:r>
              <a:rPr lang="en-US" sz="2000" dirty="0" err="1">
                <a:solidFill>
                  <a:schemeClr val="accent4"/>
                </a:solidFill>
              </a:rPr>
              <a:t>i</a:t>
            </a:r>
            <a:r>
              <a:rPr lang="en-US" sz="2000" dirty="0">
                <a:solidFill>
                  <a:schemeClr val="accent4"/>
                </a:solidFill>
              </a:rPr>
              <a:t> &lt; 5; </a:t>
            </a:r>
            <a:r>
              <a:rPr lang="en-US" sz="2000" dirty="0" err="1">
                <a:solidFill>
                  <a:schemeClr val="accent4"/>
                </a:solidFill>
              </a:rPr>
              <a:t>i</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a:t>
            </a:r>
            <a:r>
              <a:rPr lang="en-US" sz="2000" dirty="0" err="1">
                <a:solidFill>
                  <a:schemeClr val="accent4"/>
                </a:solidFill>
              </a:rPr>
              <a:t>i</a:t>
            </a:r>
            <a:r>
              <a:rPr lang="en-US" sz="2000" dirty="0">
                <a:solidFill>
                  <a:schemeClr val="accent4"/>
                </a:solidFill>
              </a:rPr>
              <a:t>] = </a:t>
            </a:r>
            <a:r>
              <a:rPr lang="en-US" sz="2000" dirty="0" err="1">
                <a:solidFill>
                  <a:schemeClr val="accent4"/>
                </a:solidFill>
              </a:rPr>
              <a:t>i</a:t>
            </a:r>
            <a:r>
              <a:rPr lang="en-US" sz="2000" dirty="0">
                <a:solidFill>
                  <a:schemeClr val="accent4"/>
                </a:solidFill>
              </a:rPr>
              <a:t> + values[i-1];</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values[0] = values[1] + values[4];</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a:t>
            </a:r>
          </a:p>
        </p:txBody>
      </p:sp>
      <p:sp>
        <p:nvSpPr>
          <p:cNvPr id="364548" name="AutoShape 4"/>
          <p:cNvSpPr>
            <a:spLocks noChangeArrowheads="1"/>
          </p:cNvSpPr>
          <p:nvPr/>
        </p:nvSpPr>
        <p:spPr bwMode="auto">
          <a:xfrm>
            <a:off x="4456113" y="1047750"/>
            <a:ext cx="4186237" cy="384175"/>
          </a:xfrm>
          <a:prstGeom prst="wedgeRoundRectCallout">
            <a:avLst>
              <a:gd name="adj1" fmla="val -100852"/>
              <a:gd name="adj2" fmla="val 445042"/>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(=4) is still less than 5</a:t>
            </a:r>
          </a:p>
        </p:txBody>
      </p:sp>
      <p:sp>
        <p:nvSpPr>
          <p:cNvPr id="28678" name="Rectangle 5"/>
          <p:cNvSpPr>
            <a:spLocks noChangeArrowheads="1"/>
          </p:cNvSpPr>
          <p:nvPr/>
        </p:nvSpPr>
        <p:spPr bwMode="auto">
          <a:xfrm>
            <a:off x="1922463" y="2890838"/>
            <a:ext cx="498475"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8679"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28680" name="Object 7"/>
          <p:cNvGraphicFramePr>
            <a:graphicFrameLocks noChangeAspect="1"/>
          </p:cNvGraphicFramePr>
          <p:nvPr/>
        </p:nvGraphicFramePr>
        <p:xfrm>
          <a:off x="5838825" y="2044700"/>
          <a:ext cx="1958975" cy="2103438"/>
        </p:xfrm>
        <a:graphic>
          <a:graphicData uri="http://schemas.openxmlformats.org/presentationml/2006/ole">
            <mc:AlternateContent xmlns:mc="http://schemas.openxmlformats.org/markup-compatibility/2006">
              <mc:Choice xmlns:v="urn:schemas-microsoft-com:vml" Requires="v">
                <p:oleObj spid="_x0000_s12290" name="Picture" r:id="rId3" imgW="1601724" imgH="1712976" progId="Word.Picture.8">
                  <p:embed/>
                </p:oleObj>
              </mc:Choice>
              <mc:Fallback>
                <p:oleObj name="Picture" r:id="rId3" imgW="1601724" imgH="1712976" progId="Word.Picture.8">
                  <p:embed/>
                  <p:pic>
                    <p:nvPicPr>
                      <p:cNvPr id="2868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044700"/>
                        <a:ext cx="195897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81"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64548"/>
                                        </p:tgtEl>
                                        <p:attrNameLst>
                                          <p:attrName>style.visibility</p:attrName>
                                        </p:attrNameLst>
                                      </p:cBhvr>
                                      <p:to>
                                        <p:strVal val="visible"/>
                                      </p:to>
                                    </p:set>
                                    <p:anim calcmode="lin" valueType="num">
                                      <p:cBhvr additive="base">
                                        <p:cTn id="7" dur="500" fill="hold"/>
                                        <p:tgtEl>
                                          <p:spTgt spid="364548"/>
                                        </p:tgtEl>
                                        <p:attrNameLst>
                                          <p:attrName>ppt_x</p:attrName>
                                        </p:attrNameLst>
                                      </p:cBhvr>
                                      <p:tavLst>
                                        <p:tav tm="0">
                                          <p:val>
                                            <p:strVal val="0-#ppt_w/2"/>
                                          </p:val>
                                        </p:tav>
                                        <p:tav tm="100000">
                                          <p:val>
                                            <p:strVal val="#ppt_x"/>
                                          </p:val>
                                        </p:tav>
                                      </p:tavLst>
                                    </p:anim>
                                    <p:anim calcmode="lin" valueType="num">
                                      <p:cBhvr additive="base">
                                        <p:cTn id="8" dur="500" fill="hold"/>
                                        <p:tgtEl>
                                          <p:spTgt spid="3645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42C48B7-B98B-462A-935E-AA9DD8D10668}" type="slidenum">
              <a:rPr lang="en-US" altLang="en-US" sz="1400" smtClean="0"/>
              <a:pPr/>
              <a:t>28</a:t>
            </a:fld>
            <a:endParaRPr lang="en-US" altLang="en-US" sz="1400"/>
          </a:p>
        </p:txBody>
      </p:sp>
      <p:sp>
        <p:nvSpPr>
          <p:cNvPr id="29699" name="Rectangle 2"/>
          <p:cNvSpPr>
            <a:spLocks noGrp="1" noChangeArrowheads="1"/>
          </p:cNvSpPr>
          <p:nvPr>
            <p:ph type="title"/>
          </p:nvPr>
        </p:nvSpPr>
        <p:spPr>
          <a:xfrm>
            <a:off x="685800" y="228600"/>
            <a:ext cx="7772400" cy="533400"/>
          </a:xfrm>
          <a:noFill/>
        </p:spPr>
        <p:txBody>
          <a:bodyPr/>
          <a:lstStyle/>
          <a:p>
            <a:r>
              <a:rPr lang="en-US" altLang="en-US"/>
              <a:t>Trace Program with Arrays</a:t>
            </a:r>
          </a:p>
        </p:txBody>
      </p:sp>
      <p:sp>
        <p:nvSpPr>
          <p:cNvPr id="33796"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a:solidFill>
                  <a:schemeClr val="accent4"/>
                </a:solidFill>
              </a:rPr>
              <a:t>public class Test {</a:t>
            </a:r>
          </a:p>
          <a:p>
            <a:pPr marL="609600" indent="-609600">
              <a:lnSpc>
                <a:spcPct val="80000"/>
              </a:lnSpc>
              <a:buFont typeface="Monotype Sorts" pitchFamily="2" charset="2"/>
              <a:buNone/>
              <a:defRPr/>
            </a:pPr>
            <a:r>
              <a:rPr lang="en-US" sz="2000" dirty="0">
                <a:solidFill>
                  <a:schemeClr val="accent4"/>
                </a:solidFill>
              </a:rPr>
              <a:t>  public static void main(String[] </a:t>
            </a:r>
            <a:r>
              <a:rPr lang="en-US" sz="2000" dirty="0" err="1">
                <a:solidFill>
                  <a:schemeClr val="accent4"/>
                </a:solidFill>
              </a:rPr>
              <a:t>args</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a:t>
            </a:r>
            <a:r>
              <a:rPr lang="en-US" sz="2000" dirty="0" err="1">
                <a:solidFill>
                  <a:schemeClr val="accent4"/>
                </a:solidFill>
              </a:rPr>
              <a:t>int</a:t>
            </a:r>
            <a:r>
              <a:rPr lang="en-US" sz="2000" dirty="0">
                <a:solidFill>
                  <a:schemeClr val="accent4"/>
                </a:solidFill>
              </a:rPr>
              <a:t>[] values = new </a:t>
            </a:r>
            <a:r>
              <a:rPr lang="en-US" sz="2000" dirty="0" err="1">
                <a:solidFill>
                  <a:schemeClr val="accent4"/>
                </a:solidFill>
              </a:rPr>
              <a:t>int</a:t>
            </a:r>
            <a:r>
              <a:rPr lang="en-US" sz="2000" dirty="0">
                <a:solidFill>
                  <a:schemeClr val="accent4"/>
                </a:solidFill>
              </a:rPr>
              <a:t>[5];</a:t>
            </a:r>
          </a:p>
          <a:p>
            <a:pPr marL="609600" indent="-609600">
              <a:lnSpc>
                <a:spcPct val="80000"/>
              </a:lnSpc>
              <a:buFont typeface="Monotype Sorts" pitchFamily="2" charset="2"/>
              <a:buNone/>
              <a:defRPr/>
            </a:pPr>
            <a:r>
              <a:rPr lang="en-US" sz="2000" dirty="0">
                <a:solidFill>
                  <a:schemeClr val="accent4"/>
                </a:solidFill>
              </a:rPr>
              <a:t>    for (</a:t>
            </a:r>
            <a:r>
              <a:rPr lang="en-US" sz="2000" dirty="0" err="1">
                <a:solidFill>
                  <a:schemeClr val="accent4"/>
                </a:solidFill>
              </a:rPr>
              <a:t>int</a:t>
            </a:r>
            <a:r>
              <a:rPr lang="en-US" sz="2000" dirty="0">
                <a:solidFill>
                  <a:schemeClr val="accent4"/>
                </a:solidFill>
              </a:rPr>
              <a:t> </a:t>
            </a:r>
            <a:r>
              <a:rPr lang="en-US" sz="2000" dirty="0" err="1">
                <a:solidFill>
                  <a:schemeClr val="accent4"/>
                </a:solidFill>
              </a:rPr>
              <a:t>i</a:t>
            </a:r>
            <a:r>
              <a:rPr lang="en-US" sz="2000" dirty="0">
                <a:solidFill>
                  <a:schemeClr val="accent4"/>
                </a:solidFill>
              </a:rPr>
              <a:t> = 1; </a:t>
            </a:r>
            <a:r>
              <a:rPr lang="en-US" sz="2000" dirty="0" err="1">
                <a:solidFill>
                  <a:schemeClr val="accent4"/>
                </a:solidFill>
              </a:rPr>
              <a:t>i</a:t>
            </a:r>
            <a:r>
              <a:rPr lang="en-US" sz="2000" dirty="0">
                <a:solidFill>
                  <a:schemeClr val="accent4"/>
                </a:solidFill>
              </a:rPr>
              <a:t> &lt; 5; </a:t>
            </a:r>
            <a:r>
              <a:rPr lang="en-US" sz="2000" dirty="0" err="1">
                <a:solidFill>
                  <a:schemeClr val="accent4"/>
                </a:solidFill>
              </a:rPr>
              <a:t>i</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a:t>
            </a:r>
            <a:r>
              <a:rPr lang="en-US" sz="2000" dirty="0" err="1">
                <a:solidFill>
                  <a:schemeClr val="accent4"/>
                </a:solidFill>
              </a:rPr>
              <a:t>i</a:t>
            </a:r>
            <a:r>
              <a:rPr lang="en-US" sz="2000" dirty="0">
                <a:solidFill>
                  <a:schemeClr val="accent4"/>
                </a:solidFill>
              </a:rPr>
              <a:t>] = </a:t>
            </a:r>
            <a:r>
              <a:rPr lang="en-US" sz="2000" dirty="0" err="1">
                <a:solidFill>
                  <a:schemeClr val="accent4"/>
                </a:solidFill>
              </a:rPr>
              <a:t>i</a:t>
            </a:r>
            <a:r>
              <a:rPr lang="en-US" sz="2000" dirty="0">
                <a:solidFill>
                  <a:schemeClr val="accent4"/>
                </a:solidFill>
              </a:rPr>
              <a:t> + values[i-1];</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values[0] = values[1] + values[4];</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a:t>
            </a:r>
          </a:p>
        </p:txBody>
      </p:sp>
      <p:sp>
        <p:nvSpPr>
          <p:cNvPr id="357380" name="AutoShape 4"/>
          <p:cNvSpPr>
            <a:spLocks noChangeArrowheads="1"/>
          </p:cNvSpPr>
          <p:nvPr/>
        </p:nvSpPr>
        <p:spPr bwMode="auto">
          <a:xfrm>
            <a:off x="2382838" y="1047750"/>
            <a:ext cx="4186237" cy="384175"/>
          </a:xfrm>
          <a:prstGeom prst="wedgeRoundRectCallout">
            <a:avLst>
              <a:gd name="adj1" fmla="val -25806"/>
              <a:gd name="adj2" fmla="val 517769"/>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values[4] becomes 10 (4 + 6)</a:t>
            </a:r>
          </a:p>
        </p:txBody>
      </p:sp>
      <p:sp>
        <p:nvSpPr>
          <p:cNvPr id="29702" name="Rectangle 5"/>
          <p:cNvSpPr>
            <a:spLocks noChangeArrowheads="1"/>
          </p:cNvSpPr>
          <p:nvPr/>
        </p:nvSpPr>
        <p:spPr bwMode="auto">
          <a:xfrm>
            <a:off x="615950" y="3236913"/>
            <a:ext cx="3417888"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9703"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29704" name="Object 7"/>
          <p:cNvGraphicFramePr>
            <a:graphicFrameLocks noChangeAspect="1"/>
          </p:cNvGraphicFramePr>
          <p:nvPr/>
        </p:nvGraphicFramePr>
        <p:xfrm>
          <a:off x="5838825" y="2044700"/>
          <a:ext cx="1958975" cy="2103438"/>
        </p:xfrm>
        <a:graphic>
          <a:graphicData uri="http://schemas.openxmlformats.org/presentationml/2006/ole">
            <mc:AlternateContent xmlns:mc="http://schemas.openxmlformats.org/markup-compatibility/2006">
              <mc:Choice xmlns:v="urn:schemas-microsoft-com:vml" Requires="v">
                <p:oleObj spid="_x0000_s13314" name="Picture" r:id="rId3" imgW="1601724" imgH="1712976" progId="Word.Picture.8">
                  <p:embed/>
                </p:oleObj>
              </mc:Choice>
              <mc:Fallback>
                <p:oleObj name="Picture" r:id="rId3" imgW="1601724" imgH="1712976" progId="Word.Picture.8">
                  <p:embed/>
                  <p:pic>
                    <p:nvPicPr>
                      <p:cNvPr id="29704"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044700"/>
                        <a:ext cx="195897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5"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29706" name="Line 9"/>
          <p:cNvSpPr>
            <a:spLocks noChangeShapeType="1"/>
          </p:cNvSpPr>
          <p:nvPr/>
        </p:nvSpPr>
        <p:spPr bwMode="auto">
          <a:xfrm>
            <a:off x="4071938" y="3390900"/>
            <a:ext cx="2189162" cy="536575"/>
          </a:xfrm>
          <a:prstGeom prst="line">
            <a:avLst/>
          </a:prstGeom>
          <a:noFill/>
          <a:ln w="508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7" name="Rectangle 10"/>
          <p:cNvSpPr>
            <a:spLocks noChangeArrowheads="1"/>
          </p:cNvSpPr>
          <p:nvPr/>
        </p:nvSpPr>
        <p:spPr bwMode="auto">
          <a:xfrm>
            <a:off x="6376988" y="3813175"/>
            <a:ext cx="768350" cy="268288"/>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7380"/>
                                        </p:tgtEl>
                                        <p:attrNameLst>
                                          <p:attrName>style.visibility</p:attrName>
                                        </p:attrNameLst>
                                      </p:cBhvr>
                                      <p:to>
                                        <p:strVal val="visible"/>
                                      </p:to>
                                    </p:set>
                                    <p:anim calcmode="lin" valueType="num">
                                      <p:cBhvr additive="base">
                                        <p:cTn id="7" dur="500" fill="hold"/>
                                        <p:tgtEl>
                                          <p:spTgt spid="357380"/>
                                        </p:tgtEl>
                                        <p:attrNameLst>
                                          <p:attrName>ppt_x</p:attrName>
                                        </p:attrNameLst>
                                      </p:cBhvr>
                                      <p:tavLst>
                                        <p:tav tm="0">
                                          <p:val>
                                            <p:strVal val="0-#ppt_w/2"/>
                                          </p:val>
                                        </p:tav>
                                        <p:tav tm="100000">
                                          <p:val>
                                            <p:strVal val="#ppt_x"/>
                                          </p:val>
                                        </p:tav>
                                      </p:tavLst>
                                    </p:anim>
                                    <p:anim calcmode="lin" valueType="num">
                                      <p:cBhvr additive="base">
                                        <p:cTn id="8" dur="500" fill="hold"/>
                                        <p:tgtEl>
                                          <p:spTgt spid="3573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19871E2-2A3C-4BD9-A170-7A6429C75FFD}" type="slidenum">
              <a:rPr lang="en-US" altLang="en-US" sz="1400" smtClean="0"/>
              <a:pPr/>
              <a:t>29</a:t>
            </a:fld>
            <a:endParaRPr lang="en-US" altLang="en-US" sz="1400"/>
          </a:p>
        </p:txBody>
      </p:sp>
      <p:sp>
        <p:nvSpPr>
          <p:cNvPr id="30723" name="Rectangle 2"/>
          <p:cNvSpPr>
            <a:spLocks noGrp="1" noChangeArrowheads="1"/>
          </p:cNvSpPr>
          <p:nvPr>
            <p:ph type="title"/>
          </p:nvPr>
        </p:nvSpPr>
        <p:spPr>
          <a:xfrm>
            <a:off x="685800" y="285750"/>
            <a:ext cx="7772400" cy="493713"/>
          </a:xfrm>
          <a:noFill/>
        </p:spPr>
        <p:txBody>
          <a:bodyPr/>
          <a:lstStyle/>
          <a:p>
            <a:r>
              <a:rPr lang="en-US" altLang="en-US" sz="4000"/>
              <a:t>Trace Program with Arrays</a:t>
            </a:r>
          </a:p>
        </p:txBody>
      </p:sp>
      <p:sp>
        <p:nvSpPr>
          <p:cNvPr id="34820" name="Rectangle 3"/>
          <p:cNvSpPr>
            <a:spLocks noGrp="1" noChangeArrowheads="1"/>
          </p:cNvSpPr>
          <p:nvPr>
            <p:ph type="body" sz="half" idx="1"/>
          </p:nvPr>
        </p:nvSpPr>
        <p:spPr>
          <a:xfrm>
            <a:off x="685800" y="1657350"/>
            <a:ext cx="4040188" cy="4114800"/>
          </a:xfrm>
        </p:spPr>
        <p:txBody>
          <a:bodyPr/>
          <a:lstStyle/>
          <a:p>
            <a:pPr marL="609600" indent="-609600">
              <a:lnSpc>
                <a:spcPct val="80000"/>
              </a:lnSpc>
              <a:buFont typeface="Monotype Sorts" pitchFamily="2" charset="2"/>
              <a:buNone/>
              <a:defRPr/>
            </a:pPr>
            <a:r>
              <a:rPr lang="en-US" sz="1800" dirty="0">
                <a:solidFill>
                  <a:schemeClr val="accent4"/>
                </a:solidFill>
              </a:rPr>
              <a:t>public class Test {</a:t>
            </a:r>
          </a:p>
          <a:p>
            <a:pPr marL="609600" indent="-609600">
              <a:lnSpc>
                <a:spcPct val="80000"/>
              </a:lnSpc>
              <a:buFont typeface="Monotype Sorts" pitchFamily="2" charset="2"/>
              <a:buNone/>
              <a:defRPr/>
            </a:pPr>
            <a:r>
              <a:rPr lang="en-US" sz="1800" dirty="0">
                <a:solidFill>
                  <a:schemeClr val="accent4"/>
                </a:solidFill>
              </a:rPr>
              <a:t>  public static void main(String[] </a:t>
            </a:r>
            <a:r>
              <a:rPr lang="en-US" sz="1800" dirty="0" err="1">
                <a:solidFill>
                  <a:schemeClr val="accent4"/>
                </a:solidFill>
              </a:rPr>
              <a:t>args</a:t>
            </a:r>
            <a:r>
              <a:rPr lang="en-US" sz="1800" dirty="0">
                <a:solidFill>
                  <a:schemeClr val="accent4"/>
                </a:solidFill>
              </a:rPr>
              <a:t>) {</a:t>
            </a:r>
          </a:p>
          <a:p>
            <a:pPr marL="609600" indent="-609600">
              <a:lnSpc>
                <a:spcPct val="80000"/>
              </a:lnSpc>
              <a:buFont typeface="Monotype Sorts" pitchFamily="2" charset="2"/>
              <a:buNone/>
              <a:defRPr/>
            </a:pPr>
            <a:r>
              <a:rPr lang="en-US" sz="1800" dirty="0">
                <a:solidFill>
                  <a:schemeClr val="accent4"/>
                </a:solidFill>
              </a:rPr>
              <a:t>    </a:t>
            </a:r>
            <a:r>
              <a:rPr lang="en-US" sz="1800" dirty="0" err="1">
                <a:solidFill>
                  <a:schemeClr val="accent4"/>
                </a:solidFill>
              </a:rPr>
              <a:t>int</a:t>
            </a:r>
            <a:r>
              <a:rPr lang="en-US" sz="1800" dirty="0">
                <a:solidFill>
                  <a:schemeClr val="accent4"/>
                </a:solidFill>
              </a:rPr>
              <a:t>[] values = new </a:t>
            </a:r>
            <a:r>
              <a:rPr lang="en-US" sz="1800" dirty="0" err="1">
                <a:solidFill>
                  <a:schemeClr val="accent4"/>
                </a:solidFill>
              </a:rPr>
              <a:t>int</a:t>
            </a:r>
            <a:r>
              <a:rPr lang="en-US" sz="1800" dirty="0">
                <a:solidFill>
                  <a:schemeClr val="accent4"/>
                </a:solidFill>
              </a:rPr>
              <a:t>[5];</a:t>
            </a:r>
          </a:p>
          <a:p>
            <a:pPr marL="609600" indent="-609600">
              <a:lnSpc>
                <a:spcPct val="80000"/>
              </a:lnSpc>
              <a:buFont typeface="Monotype Sorts" pitchFamily="2" charset="2"/>
              <a:buNone/>
              <a:defRPr/>
            </a:pPr>
            <a:r>
              <a:rPr lang="en-US" sz="1800" dirty="0">
                <a:solidFill>
                  <a:schemeClr val="accent4"/>
                </a:solidFill>
              </a:rPr>
              <a:t>    for (</a:t>
            </a:r>
            <a:r>
              <a:rPr lang="en-US" sz="1800" dirty="0" err="1">
                <a:solidFill>
                  <a:schemeClr val="accent4"/>
                </a:solidFill>
              </a:rPr>
              <a:t>int</a:t>
            </a:r>
            <a:r>
              <a:rPr lang="en-US" sz="1800" dirty="0">
                <a:solidFill>
                  <a:schemeClr val="accent4"/>
                </a:solidFill>
              </a:rPr>
              <a:t> </a:t>
            </a:r>
            <a:r>
              <a:rPr lang="en-US" sz="1800" dirty="0" err="1">
                <a:solidFill>
                  <a:schemeClr val="accent4"/>
                </a:solidFill>
              </a:rPr>
              <a:t>i</a:t>
            </a:r>
            <a:r>
              <a:rPr lang="en-US" sz="1800" dirty="0">
                <a:solidFill>
                  <a:schemeClr val="accent4"/>
                </a:solidFill>
              </a:rPr>
              <a:t> = 1; </a:t>
            </a:r>
            <a:r>
              <a:rPr lang="en-US" sz="1800" dirty="0" err="1">
                <a:solidFill>
                  <a:schemeClr val="accent4"/>
                </a:solidFill>
              </a:rPr>
              <a:t>i</a:t>
            </a:r>
            <a:r>
              <a:rPr lang="en-US" sz="1800" dirty="0">
                <a:solidFill>
                  <a:schemeClr val="accent4"/>
                </a:solidFill>
              </a:rPr>
              <a:t> &lt; 5; </a:t>
            </a:r>
            <a:r>
              <a:rPr lang="en-US" sz="1800" dirty="0" err="1">
                <a:solidFill>
                  <a:schemeClr val="accent4"/>
                </a:solidFill>
              </a:rPr>
              <a:t>i</a:t>
            </a:r>
            <a:r>
              <a:rPr lang="en-US" sz="1800" dirty="0">
                <a:solidFill>
                  <a:schemeClr val="accent4"/>
                </a:solidFill>
              </a:rPr>
              <a:t>++) {</a:t>
            </a:r>
          </a:p>
          <a:p>
            <a:pPr marL="609600" indent="-609600">
              <a:lnSpc>
                <a:spcPct val="80000"/>
              </a:lnSpc>
              <a:buFont typeface="Monotype Sorts" pitchFamily="2" charset="2"/>
              <a:buNone/>
              <a:defRPr/>
            </a:pPr>
            <a:r>
              <a:rPr lang="en-US" sz="1800" dirty="0">
                <a:solidFill>
                  <a:schemeClr val="accent4"/>
                </a:solidFill>
              </a:rPr>
              <a:t>      values[</a:t>
            </a:r>
            <a:r>
              <a:rPr lang="en-US" sz="1800" dirty="0" err="1">
                <a:solidFill>
                  <a:schemeClr val="accent4"/>
                </a:solidFill>
              </a:rPr>
              <a:t>i</a:t>
            </a:r>
            <a:r>
              <a:rPr lang="en-US" sz="1800" dirty="0">
                <a:solidFill>
                  <a:schemeClr val="accent4"/>
                </a:solidFill>
              </a:rPr>
              <a:t>] = </a:t>
            </a:r>
            <a:r>
              <a:rPr lang="en-US" sz="1800" dirty="0" err="1">
                <a:solidFill>
                  <a:schemeClr val="accent4"/>
                </a:solidFill>
              </a:rPr>
              <a:t>i</a:t>
            </a:r>
            <a:r>
              <a:rPr lang="en-US" sz="1800" dirty="0">
                <a:solidFill>
                  <a:schemeClr val="accent4"/>
                </a:solidFill>
              </a:rPr>
              <a:t> + values[i-1];</a:t>
            </a:r>
          </a:p>
          <a:p>
            <a:pPr marL="609600" indent="-609600">
              <a:lnSpc>
                <a:spcPct val="80000"/>
              </a:lnSpc>
              <a:buFont typeface="Monotype Sorts" pitchFamily="2" charset="2"/>
              <a:buNone/>
              <a:defRPr/>
            </a:pPr>
            <a:r>
              <a:rPr lang="en-US" sz="1800" dirty="0">
                <a:solidFill>
                  <a:schemeClr val="accent4"/>
                </a:solidFill>
              </a:rPr>
              <a:t>    }</a:t>
            </a:r>
          </a:p>
          <a:p>
            <a:pPr marL="609600" indent="-609600">
              <a:lnSpc>
                <a:spcPct val="80000"/>
              </a:lnSpc>
              <a:buFont typeface="Monotype Sorts" pitchFamily="2" charset="2"/>
              <a:buNone/>
              <a:defRPr/>
            </a:pPr>
            <a:r>
              <a:rPr lang="en-US" sz="1800" dirty="0">
                <a:solidFill>
                  <a:schemeClr val="accent4"/>
                </a:solidFill>
              </a:rPr>
              <a:t>    values[0] = values[1] + values[4];</a:t>
            </a:r>
          </a:p>
          <a:p>
            <a:pPr marL="609600" indent="-609600">
              <a:lnSpc>
                <a:spcPct val="80000"/>
              </a:lnSpc>
              <a:buFont typeface="Monotype Sorts" pitchFamily="2" charset="2"/>
              <a:buNone/>
              <a:defRPr/>
            </a:pPr>
            <a:r>
              <a:rPr lang="en-US" sz="1800" dirty="0">
                <a:solidFill>
                  <a:schemeClr val="accent4"/>
                </a:solidFill>
              </a:rPr>
              <a:t>  }</a:t>
            </a:r>
          </a:p>
          <a:p>
            <a:pPr marL="609600" indent="-609600">
              <a:lnSpc>
                <a:spcPct val="80000"/>
              </a:lnSpc>
              <a:buFont typeface="Monotype Sorts" pitchFamily="2" charset="2"/>
              <a:buNone/>
              <a:defRPr/>
            </a:pPr>
            <a:r>
              <a:rPr lang="en-US" sz="1800" dirty="0">
                <a:solidFill>
                  <a:schemeClr val="accent4"/>
                </a:solidFill>
              </a:rPr>
              <a:t>}</a:t>
            </a:r>
          </a:p>
        </p:txBody>
      </p:sp>
      <p:sp>
        <p:nvSpPr>
          <p:cNvPr id="358404" name="AutoShape 4"/>
          <p:cNvSpPr>
            <a:spLocks noChangeArrowheads="1"/>
          </p:cNvSpPr>
          <p:nvPr/>
        </p:nvSpPr>
        <p:spPr bwMode="auto">
          <a:xfrm>
            <a:off x="4303713" y="1085850"/>
            <a:ext cx="4186237" cy="384175"/>
          </a:xfrm>
          <a:prstGeom prst="wedgeRoundRectCallout">
            <a:avLst>
              <a:gd name="adj1" fmla="val -78556"/>
              <a:gd name="adj2" fmla="val 377685"/>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i++, i becomes 5</a:t>
            </a:r>
          </a:p>
        </p:txBody>
      </p:sp>
      <p:sp>
        <p:nvSpPr>
          <p:cNvPr id="30726" name="Rectangle 5"/>
          <p:cNvSpPr>
            <a:spLocks noChangeArrowheads="1"/>
          </p:cNvSpPr>
          <p:nvPr/>
        </p:nvSpPr>
        <p:spPr bwMode="auto">
          <a:xfrm>
            <a:off x="2735263" y="2508250"/>
            <a:ext cx="384175" cy="230188"/>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0727"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0728"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graphicFrame>
        <p:nvGraphicFramePr>
          <p:cNvPr id="30729" name="Object 11"/>
          <p:cNvGraphicFramePr>
            <a:graphicFrameLocks noGrp="1" noChangeAspect="1"/>
          </p:cNvGraphicFramePr>
          <p:nvPr>
            <p:ph sz="half" idx="2"/>
          </p:nvPr>
        </p:nvGraphicFramePr>
        <p:xfrm>
          <a:off x="5800725" y="2622550"/>
          <a:ext cx="2109788" cy="2260600"/>
        </p:xfrm>
        <a:graphic>
          <a:graphicData uri="http://schemas.openxmlformats.org/presentationml/2006/ole">
            <mc:AlternateContent xmlns:mc="http://schemas.openxmlformats.org/markup-compatibility/2006">
              <mc:Choice xmlns:v="urn:schemas-microsoft-com:vml" Requires="v">
                <p:oleObj spid="_x0000_s14338" name="Picture" r:id="rId3" imgW="1601724" imgH="1712976" progId="Word.Picture.8">
                  <p:embed/>
                </p:oleObj>
              </mc:Choice>
              <mc:Fallback>
                <p:oleObj name="Picture" r:id="rId3" imgW="1601724" imgH="1712976" progId="Word.Picture.8">
                  <p:embed/>
                  <p:pic>
                    <p:nvPicPr>
                      <p:cNvPr id="30729"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0725" y="2622550"/>
                        <a:ext cx="2109788" cy="226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8404"/>
                                        </p:tgtEl>
                                        <p:attrNameLst>
                                          <p:attrName>style.visibility</p:attrName>
                                        </p:attrNameLst>
                                      </p:cBhvr>
                                      <p:to>
                                        <p:strVal val="visible"/>
                                      </p:to>
                                    </p:set>
                                    <p:anim calcmode="lin" valueType="num">
                                      <p:cBhvr additive="base">
                                        <p:cTn id="7" dur="500" fill="hold"/>
                                        <p:tgtEl>
                                          <p:spTgt spid="358404"/>
                                        </p:tgtEl>
                                        <p:attrNameLst>
                                          <p:attrName>ppt_x</p:attrName>
                                        </p:attrNameLst>
                                      </p:cBhvr>
                                      <p:tavLst>
                                        <p:tav tm="0">
                                          <p:val>
                                            <p:strVal val="0-#ppt_w/2"/>
                                          </p:val>
                                        </p:tav>
                                        <p:tav tm="100000">
                                          <p:val>
                                            <p:strVal val="#ppt_x"/>
                                          </p:val>
                                        </p:tav>
                                      </p:tavLst>
                                    </p:anim>
                                    <p:anim calcmode="lin" valueType="num">
                                      <p:cBhvr additive="base">
                                        <p:cTn id="8" dur="500" fill="hold"/>
                                        <p:tgtEl>
                                          <p:spTgt spid="35840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663394D-0D1E-402D-96CC-D4E5347DB6FE}" type="slidenum">
              <a:rPr lang="en-US" altLang="en-US" sz="1400" smtClean="0"/>
              <a:pPr/>
              <a:t>3</a:t>
            </a:fld>
            <a:endParaRPr lang="en-US" altLang="en-US" sz="1400"/>
          </a:p>
        </p:txBody>
      </p:sp>
      <p:sp>
        <p:nvSpPr>
          <p:cNvPr id="4099" name="Rectangle 2"/>
          <p:cNvSpPr>
            <a:spLocks noGrp="1" noChangeArrowheads="1"/>
          </p:cNvSpPr>
          <p:nvPr>
            <p:ph type="title"/>
          </p:nvPr>
        </p:nvSpPr>
        <p:spPr>
          <a:xfrm>
            <a:off x="152400" y="228600"/>
            <a:ext cx="8763000" cy="473075"/>
          </a:xfrm>
          <a:noFill/>
        </p:spPr>
        <p:txBody>
          <a:bodyPr/>
          <a:lstStyle/>
          <a:p>
            <a:r>
              <a:rPr lang="en-US" altLang="en-US" sz="4000"/>
              <a:t>Opening Problem</a:t>
            </a:r>
          </a:p>
        </p:txBody>
      </p:sp>
      <p:sp>
        <p:nvSpPr>
          <p:cNvPr id="4100" name="Rectangle 3"/>
          <p:cNvSpPr>
            <a:spLocks noGrp="1" noChangeArrowheads="1"/>
          </p:cNvSpPr>
          <p:nvPr>
            <p:ph type="body" idx="1"/>
          </p:nvPr>
        </p:nvSpPr>
        <p:spPr>
          <a:xfrm>
            <a:off x="231775" y="971550"/>
            <a:ext cx="8642350" cy="5106988"/>
          </a:xfrm>
          <a:noFill/>
        </p:spPr>
        <p:txBody>
          <a:bodyPr/>
          <a:lstStyle/>
          <a:p>
            <a:pPr marL="0" indent="0">
              <a:buFont typeface="Monotype Sorts" pitchFamily="2" charset="2"/>
              <a:buNone/>
            </a:pPr>
            <a:r>
              <a:rPr lang="en-US" altLang="en-US" sz="3500" dirty="0"/>
              <a:t>Read one hundred numbers, compute their average...</a:t>
            </a:r>
          </a:p>
          <a:p>
            <a:pPr marL="0" indent="0">
              <a:buFont typeface="Monotype Sorts" pitchFamily="2" charset="2"/>
              <a:buNone/>
            </a:pPr>
            <a:endParaRPr lang="en-US" altLang="en-US" sz="3500" dirty="0"/>
          </a:p>
          <a:p>
            <a:pPr marL="0" indent="0">
              <a:buFont typeface="Monotype Sorts" pitchFamily="2" charset="2"/>
              <a:buNone/>
            </a:pPr>
            <a:r>
              <a:rPr lang="en-US" altLang="en-US" sz="3500" dirty="0"/>
              <a:t>…and find out how many numbers are above the average.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36FE6FF-6768-49B1-B12D-05B25E1DC311}" type="slidenum">
              <a:rPr lang="en-US" altLang="en-US" sz="1400" smtClean="0"/>
              <a:pPr/>
              <a:t>30</a:t>
            </a:fld>
            <a:endParaRPr lang="en-US" altLang="en-US" sz="1400"/>
          </a:p>
        </p:txBody>
      </p:sp>
      <p:sp>
        <p:nvSpPr>
          <p:cNvPr id="31747" name="Rectangle 2"/>
          <p:cNvSpPr>
            <a:spLocks noGrp="1" noChangeArrowheads="1"/>
          </p:cNvSpPr>
          <p:nvPr>
            <p:ph type="title"/>
          </p:nvPr>
        </p:nvSpPr>
        <p:spPr>
          <a:xfrm>
            <a:off x="685800" y="285750"/>
            <a:ext cx="7772400" cy="685800"/>
          </a:xfrm>
          <a:noFill/>
        </p:spPr>
        <p:txBody>
          <a:bodyPr/>
          <a:lstStyle/>
          <a:p>
            <a:r>
              <a:rPr lang="en-US" altLang="en-US" sz="4000"/>
              <a:t>Trace Program with Arrays</a:t>
            </a:r>
          </a:p>
        </p:txBody>
      </p:sp>
      <p:sp>
        <p:nvSpPr>
          <p:cNvPr id="35844" name="Rectangle 3"/>
          <p:cNvSpPr>
            <a:spLocks noGrp="1" noChangeArrowheads="1"/>
          </p:cNvSpPr>
          <p:nvPr>
            <p:ph type="body" sz="half" idx="1"/>
          </p:nvPr>
        </p:nvSpPr>
        <p:spPr>
          <a:xfrm>
            <a:off x="423863" y="2084388"/>
            <a:ext cx="4378325" cy="2651125"/>
          </a:xfrm>
        </p:spPr>
        <p:txBody>
          <a:bodyPr/>
          <a:lstStyle/>
          <a:p>
            <a:pPr marL="609600" indent="-609600">
              <a:lnSpc>
                <a:spcPct val="80000"/>
              </a:lnSpc>
              <a:buFont typeface="Monotype Sorts" pitchFamily="2" charset="2"/>
              <a:buNone/>
              <a:defRPr/>
            </a:pPr>
            <a:r>
              <a:rPr lang="en-US" sz="1800" dirty="0">
                <a:solidFill>
                  <a:schemeClr val="accent4"/>
                </a:solidFill>
              </a:rPr>
              <a:t>public class Test {</a:t>
            </a:r>
          </a:p>
          <a:p>
            <a:pPr marL="609600" indent="-609600">
              <a:lnSpc>
                <a:spcPct val="80000"/>
              </a:lnSpc>
              <a:buFont typeface="Monotype Sorts" pitchFamily="2" charset="2"/>
              <a:buNone/>
              <a:defRPr/>
            </a:pPr>
            <a:r>
              <a:rPr lang="en-US" sz="1800" dirty="0">
                <a:solidFill>
                  <a:schemeClr val="accent4"/>
                </a:solidFill>
              </a:rPr>
              <a:t>  public static void main(String[] </a:t>
            </a:r>
            <a:r>
              <a:rPr lang="en-US" sz="1800" dirty="0" err="1">
                <a:solidFill>
                  <a:schemeClr val="accent4"/>
                </a:solidFill>
              </a:rPr>
              <a:t>args</a:t>
            </a:r>
            <a:r>
              <a:rPr lang="en-US" sz="1800" dirty="0">
                <a:solidFill>
                  <a:schemeClr val="accent4"/>
                </a:solidFill>
              </a:rPr>
              <a:t>) {</a:t>
            </a:r>
          </a:p>
          <a:p>
            <a:pPr marL="609600" indent="-609600">
              <a:lnSpc>
                <a:spcPct val="80000"/>
              </a:lnSpc>
              <a:buFont typeface="Monotype Sorts" pitchFamily="2" charset="2"/>
              <a:buNone/>
              <a:defRPr/>
            </a:pPr>
            <a:r>
              <a:rPr lang="en-US" sz="1800" dirty="0">
                <a:solidFill>
                  <a:schemeClr val="accent4"/>
                </a:solidFill>
              </a:rPr>
              <a:t>    </a:t>
            </a:r>
            <a:r>
              <a:rPr lang="en-US" sz="1800" dirty="0" err="1">
                <a:solidFill>
                  <a:schemeClr val="accent4"/>
                </a:solidFill>
              </a:rPr>
              <a:t>int</a:t>
            </a:r>
            <a:r>
              <a:rPr lang="en-US" sz="1800" dirty="0">
                <a:solidFill>
                  <a:schemeClr val="accent4"/>
                </a:solidFill>
              </a:rPr>
              <a:t>[] values = new </a:t>
            </a:r>
            <a:r>
              <a:rPr lang="en-US" sz="1800" dirty="0" err="1">
                <a:solidFill>
                  <a:schemeClr val="accent4"/>
                </a:solidFill>
              </a:rPr>
              <a:t>int</a:t>
            </a:r>
            <a:r>
              <a:rPr lang="en-US" sz="1800" dirty="0">
                <a:solidFill>
                  <a:schemeClr val="accent4"/>
                </a:solidFill>
              </a:rPr>
              <a:t>[5];</a:t>
            </a:r>
          </a:p>
          <a:p>
            <a:pPr marL="609600" indent="-609600">
              <a:lnSpc>
                <a:spcPct val="80000"/>
              </a:lnSpc>
              <a:buFont typeface="Monotype Sorts" pitchFamily="2" charset="2"/>
              <a:buNone/>
              <a:defRPr/>
            </a:pPr>
            <a:r>
              <a:rPr lang="en-US" sz="1800" dirty="0">
                <a:solidFill>
                  <a:schemeClr val="accent4"/>
                </a:solidFill>
              </a:rPr>
              <a:t>    for (</a:t>
            </a:r>
            <a:r>
              <a:rPr lang="en-US" sz="1800" dirty="0" err="1">
                <a:solidFill>
                  <a:schemeClr val="accent4"/>
                </a:solidFill>
              </a:rPr>
              <a:t>int</a:t>
            </a:r>
            <a:r>
              <a:rPr lang="en-US" sz="1800" dirty="0">
                <a:solidFill>
                  <a:schemeClr val="accent4"/>
                </a:solidFill>
              </a:rPr>
              <a:t> </a:t>
            </a:r>
            <a:r>
              <a:rPr lang="en-US" sz="1800" dirty="0" err="1">
                <a:solidFill>
                  <a:schemeClr val="accent4"/>
                </a:solidFill>
              </a:rPr>
              <a:t>i</a:t>
            </a:r>
            <a:r>
              <a:rPr lang="en-US" sz="1800" dirty="0">
                <a:solidFill>
                  <a:schemeClr val="accent4"/>
                </a:solidFill>
              </a:rPr>
              <a:t> = 1; </a:t>
            </a:r>
            <a:r>
              <a:rPr lang="en-US" sz="1800" dirty="0" err="1">
                <a:solidFill>
                  <a:schemeClr val="accent4"/>
                </a:solidFill>
              </a:rPr>
              <a:t>i</a:t>
            </a:r>
            <a:r>
              <a:rPr lang="en-US" sz="1800" dirty="0">
                <a:solidFill>
                  <a:schemeClr val="accent4"/>
                </a:solidFill>
              </a:rPr>
              <a:t> &lt; 5; </a:t>
            </a:r>
            <a:r>
              <a:rPr lang="en-US" sz="1800" dirty="0" err="1">
                <a:solidFill>
                  <a:schemeClr val="accent4"/>
                </a:solidFill>
              </a:rPr>
              <a:t>i</a:t>
            </a:r>
            <a:r>
              <a:rPr lang="en-US" sz="1800" dirty="0">
                <a:solidFill>
                  <a:schemeClr val="accent4"/>
                </a:solidFill>
              </a:rPr>
              <a:t>++) {</a:t>
            </a:r>
          </a:p>
          <a:p>
            <a:pPr marL="609600" indent="-609600">
              <a:lnSpc>
                <a:spcPct val="80000"/>
              </a:lnSpc>
              <a:buFont typeface="Monotype Sorts" pitchFamily="2" charset="2"/>
              <a:buNone/>
              <a:defRPr/>
            </a:pPr>
            <a:r>
              <a:rPr lang="en-US" sz="1800" dirty="0">
                <a:solidFill>
                  <a:schemeClr val="accent4"/>
                </a:solidFill>
              </a:rPr>
              <a:t>      values[</a:t>
            </a:r>
            <a:r>
              <a:rPr lang="en-US" sz="1800" dirty="0" err="1">
                <a:solidFill>
                  <a:schemeClr val="accent4"/>
                </a:solidFill>
              </a:rPr>
              <a:t>i</a:t>
            </a:r>
            <a:r>
              <a:rPr lang="en-US" sz="1800" dirty="0">
                <a:solidFill>
                  <a:schemeClr val="accent4"/>
                </a:solidFill>
              </a:rPr>
              <a:t>] = </a:t>
            </a:r>
            <a:r>
              <a:rPr lang="en-US" sz="1800" dirty="0" err="1">
                <a:solidFill>
                  <a:schemeClr val="accent4"/>
                </a:solidFill>
              </a:rPr>
              <a:t>i</a:t>
            </a:r>
            <a:r>
              <a:rPr lang="en-US" sz="1800" dirty="0">
                <a:solidFill>
                  <a:schemeClr val="accent4"/>
                </a:solidFill>
              </a:rPr>
              <a:t> + values[i-1];</a:t>
            </a:r>
          </a:p>
          <a:p>
            <a:pPr marL="609600" indent="-609600">
              <a:lnSpc>
                <a:spcPct val="80000"/>
              </a:lnSpc>
              <a:buFont typeface="Monotype Sorts" pitchFamily="2" charset="2"/>
              <a:buNone/>
              <a:defRPr/>
            </a:pPr>
            <a:r>
              <a:rPr lang="en-US" sz="1800" dirty="0">
                <a:solidFill>
                  <a:schemeClr val="accent4"/>
                </a:solidFill>
              </a:rPr>
              <a:t>    }</a:t>
            </a:r>
          </a:p>
          <a:p>
            <a:pPr marL="609600" indent="-609600">
              <a:lnSpc>
                <a:spcPct val="80000"/>
              </a:lnSpc>
              <a:buFont typeface="Monotype Sorts" pitchFamily="2" charset="2"/>
              <a:buNone/>
              <a:defRPr/>
            </a:pPr>
            <a:r>
              <a:rPr lang="en-US" sz="1800" dirty="0">
                <a:solidFill>
                  <a:schemeClr val="accent4"/>
                </a:solidFill>
              </a:rPr>
              <a:t>    values[0] = values[1] + values[4];</a:t>
            </a:r>
          </a:p>
          <a:p>
            <a:pPr marL="609600" indent="-609600">
              <a:lnSpc>
                <a:spcPct val="80000"/>
              </a:lnSpc>
              <a:buFont typeface="Monotype Sorts" pitchFamily="2" charset="2"/>
              <a:buNone/>
              <a:defRPr/>
            </a:pPr>
            <a:r>
              <a:rPr lang="en-US" sz="1800" dirty="0">
                <a:solidFill>
                  <a:schemeClr val="accent4"/>
                </a:solidFill>
              </a:rPr>
              <a:t>  }</a:t>
            </a:r>
          </a:p>
          <a:p>
            <a:pPr marL="609600" indent="-609600">
              <a:lnSpc>
                <a:spcPct val="80000"/>
              </a:lnSpc>
              <a:buFont typeface="Monotype Sorts" pitchFamily="2" charset="2"/>
              <a:buNone/>
              <a:defRPr/>
            </a:pPr>
            <a:r>
              <a:rPr lang="en-US" sz="1800" dirty="0">
                <a:solidFill>
                  <a:schemeClr val="accent4"/>
                </a:solidFill>
              </a:rPr>
              <a:t>}</a:t>
            </a:r>
          </a:p>
        </p:txBody>
      </p:sp>
      <p:sp>
        <p:nvSpPr>
          <p:cNvPr id="359428" name="AutoShape 4"/>
          <p:cNvSpPr>
            <a:spLocks noChangeArrowheads="1"/>
          </p:cNvSpPr>
          <p:nvPr/>
        </p:nvSpPr>
        <p:spPr bwMode="auto">
          <a:xfrm>
            <a:off x="2382838" y="1047750"/>
            <a:ext cx="4186237" cy="384175"/>
          </a:xfrm>
          <a:prstGeom prst="wedgeRoundRectCallout">
            <a:avLst>
              <a:gd name="adj1" fmla="val -51745"/>
              <a:gd name="adj2" fmla="val 44710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=5) &lt; 5 is false. Exit the loop</a:t>
            </a:r>
          </a:p>
        </p:txBody>
      </p:sp>
      <p:sp>
        <p:nvSpPr>
          <p:cNvPr id="31750" name="Rectangle 5"/>
          <p:cNvSpPr>
            <a:spLocks noChangeArrowheads="1"/>
          </p:cNvSpPr>
          <p:nvPr/>
        </p:nvSpPr>
        <p:spPr bwMode="auto">
          <a:xfrm>
            <a:off x="1922463" y="2928938"/>
            <a:ext cx="498475"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1751"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1752"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graphicFrame>
        <p:nvGraphicFramePr>
          <p:cNvPr id="31753" name="Object 12"/>
          <p:cNvGraphicFramePr>
            <a:graphicFrameLocks noGrp="1" noChangeAspect="1"/>
          </p:cNvGraphicFramePr>
          <p:nvPr>
            <p:ph sz="half" idx="2"/>
          </p:nvPr>
        </p:nvGraphicFramePr>
        <p:xfrm>
          <a:off x="5753100" y="2857500"/>
          <a:ext cx="1600200" cy="1714500"/>
        </p:xfrm>
        <a:graphic>
          <a:graphicData uri="http://schemas.openxmlformats.org/presentationml/2006/ole">
            <mc:AlternateContent xmlns:mc="http://schemas.openxmlformats.org/markup-compatibility/2006">
              <mc:Choice xmlns:v="urn:schemas-microsoft-com:vml" Requires="v">
                <p:oleObj spid="_x0000_s15362" name="Picture" r:id="rId3" imgW="1601724" imgH="1712976" progId="Word.Picture.8">
                  <p:embed/>
                </p:oleObj>
              </mc:Choice>
              <mc:Fallback>
                <p:oleObj name="Picture" r:id="rId3" imgW="1601724" imgH="1712976" progId="Word.Picture.8">
                  <p:embed/>
                  <p:pic>
                    <p:nvPicPr>
                      <p:cNvPr id="31753"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3100" y="2857500"/>
                        <a:ext cx="160020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9428"/>
                                        </p:tgtEl>
                                        <p:attrNameLst>
                                          <p:attrName>style.visibility</p:attrName>
                                        </p:attrNameLst>
                                      </p:cBhvr>
                                      <p:to>
                                        <p:strVal val="visible"/>
                                      </p:to>
                                    </p:set>
                                    <p:anim calcmode="lin" valueType="num">
                                      <p:cBhvr additive="base">
                                        <p:cTn id="7" dur="500" fill="hold"/>
                                        <p:tgtEl>
                                          <p:spTgt spid="359428"/>
                                        </p:tgtEl>
                                        <p:attrNameLst>
                                          <p:attrName>ppt_x</p:attrName>
                                        </p:attrNameLst>
                                      </p:cBhvr>
                                      <p:tavLst>
                                        <p:tav tm="0">
                                          <p:val>
                                            <p:strVal val="0-#ppt_w/2"/>
                                          </p:val>
                                        </p:tav>
                                        <p:tav tm="100000">
                                          <p:val>
                                            <p:strVal val="#ppt_x"/>
                                          </p:val>
                                        </p:tav>
                                      </p:tavLst>
                                    </p:anim>
                                    <p:anim calcmode="lin" valueType="num">
                                      <p:cBhvr additive="base">
                                        <p:cTn id="8" dur="500" fill="hold"/>
                                        <p:tgtEl>
                                          <p:spTgt spid="3594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8BD7D1C-0E66-4BDF-B28C-41BA913E1698}" type="slidenum">
              <a:rPr lang="en-US" altLang="en-US" sz="1400" smtClean="0"/>
              <a:pPr/>
              <a:t>31</a:t>
            </a:fld>
            <a:endParaRPr lang="en-US" altLang="en-US" sz="1400"/>
          </a:p>
        </p:txBody>
      </p:sp>
      <p:sp>
        <p:nvSpPr>
          <p:cNvPr id="32771" name="Rectangle 2"/>
          <p:cNvSpPr>
            <a:spLocks noGrp="1" noChangeArrowheads="1"/>
          </p:cNvSpPr>
          <p:nvPr>
            <p:ph type="title"/>
          </p:nvPr>
        </p:nvSpPr>
        <p:spPr>
          <a:xfrm>
            <a:off x="1230313" y="228600"/>
            <a:ext cx="7227887" cy="533400"/>
          </a:xfrm>
          <a:noFill/>
        </p:spPr>
        <p:txBody>
          <a:bodyPr/>
          <a:lstStyle/>
          <a:p>
            <a:r>
              <a:rPr lang="en-US" altLang="en-US"/>
              <a:t>Trace Program with Arrays</a:t>
            </a:r>
          </a:p>
        </p:txBody>
      </p:sp>
      <p:sp>
        <p:nvSpPr>
          <p:cNvPr id="36868" name="Rectangle 3"/>
          <p:cNvSpPr>
            <a:spLocks noGrp="1" noChangeArrowheads="1"/>
          </p:cNvSpPr>
          <p:nvPr>
            <p:ph type="body" idx="1"/>
          </p:nvPr>
        </p:nvSpPr>
        <p:spPr>
          <a:xfrm>
            <a:off x="228600" y="1981200"/>
            <a:ext cx="4343400" cy="2819400"/>
          </a:xfrm>
        </p:spPr>
        <p:txBody>
          <a:bodyPr/>
          <a:lstStyle/>
          <a:p>
            <a:pPr marL="609600" indent="-609600">
              <a:lnSpc>
                <a:spcPct val="80000"/>
              </a:lnSpc>
              <a:buFont typeface="Monotype Sorts" pitchFamily="2" charset="2"/>
              <a:buNone/>
              <a:defRPr/>
            </a:pPr>
            <a:r>
              <a:rPr lang="en-US" sz="2000" dirty="0">
                <a:solidFill>
                  <a:schemeClr val="accent4"/>
                </a:solidFill>
              </a:rPr>
              <a:t>public class Test {</a:t>
            </a:r>
          </a:p>
          <a:p>
            <a:pPr marL="609600" indent="-609600">
              <a:lnSpc>
                <a:spcPct val="80000"/>
              </a:lnSpc>
              <a:buFont typeface="Monotype Sorts" pitchFamily="2" charset="2"/>
              <a:buNone/>
              <a:defRPr/>
            </a:pPr>
            <a:r>
              <a:rPr lang="en-US" sz="2000" dirty="0">
                <a:solidFill>
                  <a:schemeClr val="accent4"/>
                </a:solidFill>
              </a:rPr>
              <a:t>  public static void main(String[] </a:t>
            </a:r>
            <a:r>
              <a:rPr lang="en-US" sz="2000" dirty="0" err="1">
                <a:solidFill>
                  <a:schemeClr val="accent4"/>
                </a:solidFill>
              </a:rPr>
              <a:t>args</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a:t>
            </a:r>
            <a:r>
              <a:rPr lang="en-US" sz="2000" dirty="0" err="1">
                <a:solidFill>
                  <a:schemeClr val="accent4"/>
                </a:solidFill>
              </a:rPr>
              <a:t>int</a:t>
            </a:r>
            <a:r>
              <a:rPr lang="en-US" sz="2000" dirty="0">
                <a:solidFill>
                  <a:schemeClr val="accent4"/>
                </a:solidFill>
              </a:rPr>
              <a:t>[] values = new </a:t>
            </a:r>
            <a:r>
              <a:rPr lang="en-US" sz="2000" dirty="0" err="1">
                <a:solidFill>
                  <a:schemeClr val="accent4"/>
                </a:solidFill>
              </a:rPr>
              <a:t>int</a:t>
            </a:r>
            <a:r>
              <a:rPr lang="en-US" sz="2000" dirty="0">
                <a:solidFill>
                  <a:schemeClr val="accent4"/>
                </a:solidFill>
              </a:rPr>
              <a:t>[5];</a:t>
            </a:r>
          </a:p>
          <a:p>
            <a:pPr marL="609600" indent="-609600">
              <a:lnSpc>
                <a:spcPct val="80000"/>
              </a:lnSpc>
              <a:buFont typeface="Monotype Sorts" pitchFamily="2" charset="2"/>
              <a:buNone/>
              <a:defRPr/>
            </a:pPr>
            <a:r>
              <a:rPr lang="en-US" sz="2000" dirty="0">
                <a:solidFill>
                  <a:schemeClr val="accent4"/>
                </a:solidFill>
              </a:rPr>
              <a:t>    for (</a:t>
            </a:r>
            <a:r>
              <a:rPr lang="en-US" sz="2000" dirty="0" err="1">
                <a:solidFill>
                  <a:schemeClr val="accent4"/>
                </a:solidFill>
              </a:rPr>
              <a:t>int</a:t>
            </a:r>
            <a:r>
              <a:rPr lang="en-US" sz="2000" dirty="0">
                <a:solidFill>
                  <a:schemeClr val="accent4"/>
                </a:solidFill>
              </a:rPr>
              <a:t> </a:t>
            </a:r>
            <a:r>
              <a:rPr lang="en-US" sz="2000" dirty="0" err="1">
                <a:solidFill>
                  <a:schemeClr val="accent4"/>
                </a:solidFill>
              </a:rPr>
              <a:t>i</a:t>
            </a:r>
            <a:r>
              <a:rPr lang="en-US" sz="2000" dirty="0">
                <a:solidFill>
                  <a:schemeClr val="accent4"/>
                </a:solidFill>
              </a:rPr>
              <a:t> = 1; </a:t>
            </a:r>
            <a:r>
              <a:rPr lang="en-US" sz="2000" dirty="0" err="1">
                <a:solidFill>
                  <a:schemeClr val="accent4"/>
                </a:solidFill>
              </a:rPr>
              <a:t>i</a:t>
            </a:r>
            <a:r>
              <a:rPr lang="en-US" sz="2000" dirty="0">
                <a:solidFill>
                  <a:schemeClr val="accent4"/>
                </a:solidFill>
              </a:rPr>
              <a:t> &lt; 5; </a:t>
            </a:r>
            <a:r>
              <a:rPr lang="en-US" sz="2000" dirty="0" err="1">
                <a:solidFill>
                  <a:schemeClr val="accent4"/>
                </a:solidFill>
              </a:rPr>
              <a:t>i</a:t>
            </a: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a:t>
            </a:r>
            <a:r>
              <a:rPr lang="en-US" sz="2000" dirty="0" err="1">
                <a:solidFill>
                  <a:schemeClr val="accent4"/>
                </a:solidFill>
              </a:rPr>
              <a:t>i</a:t>
            </a:r>
            <a:r>
              <a:rPr lang="en-US" sz="2000" dirty="0">
                <a:solidFill>
                  <a:schemeClr val="accent4"/>
                </a:solidFill>
              </a:rPr>
              <a:t>] = </a:t>
            </a:r>
            <a:r>
              <a:rPr lang="en-US" sz="2000" dirty="0" err="1">
                <a:solidFill>
                  <a:schemeClr val="accent4"/>
                </a:solidFill>
              </a:rPr>
              <a:t>i</a:t>
            </a:r>
            <a:r>
              <a:rPr lang="en-US" sz="2000" dirty="0">
                <a:solidFill>
                  <a:schemeClr val="accent4"/>
                </a:solidFill>
              </a:rPr>
              <a:t> + values[i-1];</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    values[0] = values[1] + values[4];</a:t>
            </a:r>
          </a:p>
          <a:p>
            <a:pPr marL="609600" indent="-609600">
              <a:lnSpc>
                <a:spcPct val="80000"/>
              </a:lnSpc>
              <a:buFont typeface="Monotype Sorts" pitchFamily="2" charset="2"/>
              <a:buNone/>
              <a:defRPr/>
            </a:pPr>
            <a:r>
              <a:rPr lang="en-US" sz="2000" dirty="0">
                <a:solidFill>
                  <a:schemeClr val="accent4"/>
                </a:solidFill>
              </a:rPr>
              <a:t>  }</a:t>
            </a:r>
          </a:p>
          <a:p>
            <a:pPr marL="609600" indent="-609600">
              <a:lnSpc>
                <a:spcPct val="80000"/>
              </a:lnSpc>
              <a:buFont typeface="Monotype Sorts" pitchFamily="2" charset="2"/>
              <a:buNone/>
              <a:defRPr/>
            </a:pPr>
            <a:r>
              <a:rPr lang="en-US" sz="2000" dirty="0">
                <a:solidFill>
                  <a:schemeClr val="accent4"/>
                </a:solidFill>
              </a:rPr>
              <a:t>}</a:t>
            </a:r>
          </a:p>
        </p:txBody>
      </p:sp>
      <p:sp>
        <p:nvSpPr>
          <p:cNvPr id="360452" name="AutoShape 4"/>
          <p:cNvSpPr>
            <a:spLocks noChangeArrowheads="1"/>
          </p:cNvSpPr>
          <p:nvPr/>
        </p:nvSpPr>
        <p:spPr bwMode="auto">
          <a:xfrm>
            <a:off x="2382838" y="1047750"/>
            <a:ext cx="4186237" cy="384175"/>
          </a:xfrm>
          <a:prstGeom prst="wedgeRoundRectCallout">
            <a:avLst>
              <a:gd name="adj1" fmla="val -68241"/>
              <a:gd name="adj2" fmla="val 674792"/>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line, values[0] is 11 (1 + 10)</a:t>
            </a:r>
          </a:p>
        </p:txBody>
      </p:sp>
      <p:sp>
        <p:nvSpPr>
          <p:cNvPr id="32774" name="Rectangle 5"/>
          <p:cNvSpPr>
            <a:spLocks noChangeArrowheads="1"/>
          </p:cNvSpPr>
          <p:nvPr/>
        </p:nvSpPr>
        <p:spPr bwMode="auto">
          <a:xfrm>
            <a:off x="539750" y="3851275"/>
            <a:ext cx="3494088" cy="268288"/>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2775" name="Rectangle 6"/>
          <p:cNvSpPr>
            <a:spLocks noChangeArrowheads="1"/>
          </p:cNvSpPr>
          <p:nvPr/>
        </p:nvSpPr>
        <p:spPr bwMode="auto">
          <a:xfrm>
            <a:off x="0" y="2571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32776" name="Object 7"/>
          <p:cNvGraphicFramePr>
            <a:graphicFrameLocks noChangeAspect="1"/>
          </p:cNvGraphicFramePr>
          <p:nvPr/>
        </p:nvGraphicFramePr>
        <p:xfrm>
          <a:off x="5838825" y="2044700"/>
          <a:ext cx="2290763" cy="2459038"/>
        </p:xfrm>
        <a:graphic>
          <a:graphicData uri="http://schemas.openxmlformats.org/presentationml/2006/ole">
            <mc:AlternateContent xmlns:mc="http://schemas.openxmlformats.org/markup-compatibility/2006">
              <mc:Choice xmlns:v="urn:schemas-microsoft-com:vml" Requires="v">
                <p:oleObj spid="_x0000_s16386" name="Picture" r:id="rId3" imgW="1601724" imgH="1712976" progId="Word.Picture.8">
                  <p:embed/>
                </p:oleObj>
              </mc:Choice>
              <mc:Fallback>
                <p:oleObj name="Picture" r:id="rId3" imgW="1601724" imgH="1712976" progId="Word.Picture.8">
                  <p:embed/>
                  <p:pic>
                    <p:nvPicPr>
                      <p:cNvPr id="32776"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8825" y="2044700"/>
                        <a:ext cx="2290763"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77"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32778" name="Line 9"/>
          <p:cNvSpPr>
            <a:spLocks noChangeShapeType="1"/>
          </p:cNvSpPr>
          <p:nvPr/>
        </p:nvSpPr>
        <p:spPr bwMode="auto">
          <a:xfrm flipV="1">
            <a:off x="4033838" y="2890838"/>
            <a:ext cx="2381250" cy="998537"/>
          </a:xfrm>
          <a:prstGeom prst="line">
            <a:avLst/>
          </a:prstGeom>
          <a:noFill/>
          <a:ln w="508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9" name="Rectangle 10"/>
          <p:cNvSpPr>
            <a:spLocks noChangeArrowheads="1"/>
          </p:cNvSpPr>
          <p:nvPr/>
        </p:nvSpPr>
        <p:spPr bwMode="auto">
          <a:xfrm>
            <a:off x="6530975" y="2928938"/>
            <a:ext cx="768350" cy="268287"/>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360452"/>
                                        </p:tgtEl>
                                        <p:attrNameLst>
                                          <p:attrName>style.visibility</p:attrName>
                                        </p:attrNameLst>
                                      </p:cBhvr>
                                      <p:to>
                                        <p:strVal val="visible"/>
                                      </p:to>
                                    </p:set>
                                    <p:anim calcmode="lin" valueType="num">
                                      <p:cBhvr additive="base">
                                        <p:cTn id="7" dur="500" fill="hold"/>
                                        <p:tgtEl>
                                          <p:spTgt spid="360452"/>
                                        </p:tgtEl>
                                        <p:attrNameLst>
                                          <p:attrName>ppt_x</p:attrName>
                                        </p:attrNameLst>
                                      </p:cBhvr>
                                      <p:tavLst>
                                        <p:tav tm="0">
                                          <p:val>
                                            <p:strVal val="0-#ppt_w/2"/>
                                          </p:val>
                                        </p:tav>
                                        <p:tav tm="100000">
                                          <p:val>
                                            <p:strVal val="#ppt_x"/>
                                          </p:val>
                                        </p:tav>
                                      </p:tavLst>
                                    </p:anim>
                                    <p:anim calcmode="lin" valueType="num">
                                      <p:cBhvr additive="base">
                                        <p:cTn id="8" dur="500" fill="hold"/>
                                        <p:tgtEl>
                                          <p:spTgt spid="3604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94F430A-3712-46CC-AE5B-849802150E61}" type="slidenum">
              <a:rPr lang="en-US" altLang="en-US" sz="1400" smtClean="0"/>
              <a:pPr/>
              <a:t>32</a:t>
            </a:fld>
            <a:endParaRPr lang="en-US" altLang="en-US" sz="1400"/>
          </a:p>
        </p:txBody>
      </p:sp>
      <p:sp>
        <p:nvSpPr>
          <p:cNvPr id="33795" name="Rectangle 2"/>
          <p:cNvSpPr>
            <a:spLocks noGrp="1" noChangeArrowheads="1"/>
          </p:cNvSpPr>
          <p:nvPr>
            <p:ph type="title"/>
          </p:nvPr>
        </p:nvSpPr>
        <p:spPr>
          <a:xfrm>
            <a:off x="685800" y="228600"/>
            <a:ext cx="7772400" cy="533400"/>
          </a:xfrm>
          <a:noFill/>
        </p:spPr>
        <p:txBody>
          <a:bodyPr/>
          <a:lstStyle/>
          <a:p>
            <a:r>
              <a:rPr lang="en-US" altLang="en-US" sz="4000"/>
              <a:t>Processing Arrays</a:t>
            </a:r>
          </a:p>
        </p:txBody>
      </p:sp>
      <p:sp>
        <p:nvSpPr>
          <p:cNvPr id="33796" name="Rectangle 3"/>
          <p:cNvSpPr>
            <a:spLocks noGrp="1" noChangeArrowheads="1"/>
          </p:cNvSpPr>
          <p:nvPr>
            <p:ph type="body" idx="1"/>
          </p:nvPr>
        </p:nvSpPr>
        <p:spPr>
          <a:xfrm>
            <a:off x="304800" y="1066800"/>
            <a:ext cx="8534400" cy="4953000"/>
          </a:xfrm>
          <a:noFill/>
        </p:spPr>
        <p:txBody>
          <a:bodyPr/>
          <a:lstStyle/>
          <a:p>
            <a:pPr marL="609600" indent="-609600">
              <a:lnSpc>
                <a:spcPct val="90000"/>
              </a:lnSpc>
              <a:spcBef>
                <a:spcPct val="50000"/>
              </a:spcBef>
              <a:buFont typeface="Monotype Sorts" pitchFamily="2" charset="2"/>
              <a:buNone/>
            </a:pPr>
            <a:r>
              <a:rPr lang="en-US" altLang="en-US" sz="2800">
                <a:cs typeface="Times New Roman" pitchFamily="18" charset="0"/>
              </a:rPr>
              <a:t>See the examples in the text.</a:t>
            </a:r>
          </a:p>
          <a:p>
            <a:pPr marL="609600" indent="-609600">
              <a:lnSpc>
                <a:spcPct val="90000"/>
              </a:lnSpc>
              <a:spcBef>
                <a:spcPct val="50000"/>
              </a:spcBef>
              <a:buFont typeface="Monotype Sorts" pitchFamily="2" charset="2"/>
              <a:buAutoNum type="arabicPeriod"/>
            </a:pPr>
            <a:r>
              <a:rPr lang="en-US" altLang="en-US" sz="2500">
                <a:cs typeface="Times New Roman" pitchFamily="18" charset="0"/>
              </a:rPr>
              <a:t>(Initializing arrays with input values)</a:t>
            </a:r>
          </a:p>
          <a:p>
            <a:pPr marL="609600" indent="-609600">
              <a:lnSpc>
                <a:spcPct val="90000"/>
              </a:lnSpc>
              <a:spcBef>
                <a:spcPct val="50000"/>
              </a:spcBef>
              <a:buFont typeface="Monotype Sorts" pitchFamily="2" charset="2"/>
              <a:buAutoNum type="arabicPeriod"/>
            </a:pPr>
            <a:r>
              <a:rPr lang="en-US" altLang="en-US" sz="2500">
                <a:cs typeface="Times New Roman" pitchFamily="18" charset="0"/>
              </a:rPr>
              <a:t>(Initializing arrays with random values)</a:t>
            </a:r>
          </a:p>
          <a:p>
            <a:pPr marL="609600" indent="-609600">
              <a:lnSpc>
                <a:spcPct val="90000"/>
              </a:lnSpc>
              <a:spcBef>
                <a:spcPct val="50000"/>
              </a:spcBef>
              <a:buFont typeface="Monotype Sorts" pitchFamily="2" charset="2"/>
              <a:buAutoNum type="arabicPeriod"/>
            </a:pPr>
            <a:r>
              <a:rPr lang="en-US" altLang="en-US" sz="2500">
                <a:cs typeface="Times New Roman" pitchFamily="18" charset="0"/>
              </a:rPr>
              <a:t>(Printing arrays)</a:t>
            </a:r>
          </a:p>
          <a:p>
            <a:pPr marL="609600" indent="-609600">
              <a:lnSpc>
                <a:spcPct val="90000"/>
              </a:lnSpc>
              <a:spcBef>
                <a:spcPct val="50000"/>
              </a:spcBef>
              <a:buFont typeface="Monotype Sorts" pitchFamily="2" charset="2"/>
              <a:buAutoNum type="arabicPeriod"/>
            </a:pPr>
            <a:r>
              <a:rPr lang="en-US" altLang="en-US" sz="2500">
                <a:cs typeface="Times New Roman" pitchFamily="18" charset="0"/>
              </a:rPr>
              <a:t>(Summing all elements)</a:t>
            </a:r>
          </a:p>
          <a:p>
            <a:pPr marL="609600" indent="-609600">
              <a:lnSpc>
                <a:spcPct val="90000"/>
              </a:lnSpc>
              <a:spcBef>
                <a:spcPct val="50000"/>
              </a:spcBef>
              <a:buFont typeface="Monotype Sorts" pitchFamily="2" charset="2"/>
              <a:buAutoNum type="arabicPeriod"/>
            </a:pPr>
            <a:r>
              <a:rPr lang="en-US" altLang="en-US" sz="2500">
                <a:cs typeface="Times New Roman" pitchFamily="18" charset="0"/>
              </a:rPr>
              <a:t>(Finding the largest element)</a:t>
            </a:r>
          </a:p>
          <a:p>
            <a:pPr marL="609600" indent="-609600">
              <a:lnSpc>
                <a:spcPct val="90000"/>
              </a:lnSpc>
              <a:spcBef>
                <a:spcPct val="50000"/>
              </a:spcBef>
              <a:buFont typeface="Monotype Sorts" pitchFamily="2" charset="2"/>
              <a:buAutoNum type="arabicPeriod"/>
            </a:pPr>
            <a:r>
              <a:rPr lang="en-US" altLang="en-US" sz="2500">
                <a:cs typeface="Times New Roman" pitchFamily="18" charset="0"/>
              </a:rPr>
              <a:t>(Finding the smallest index of the largest element)</a:t>
            </a:r>
          </a:p>
          <a:p>
            <a:pPr marL="609600" indent="-609600">
              <a:lnSpc>
                <a:spcPct val="90000"/>
              </a:lnSpc>
              <a:spcBef>
                <a:spcPct val="50000"/>
              </a:spcBef>
              <a:buFont typeface="Monotype Sorts" pitchFamily="2" charset="2"/>
              <a:buAutoNum type="arabicPeriod"/>
            </a:pPr>
            <a:r>
              <a:rPr lang="en-US" altLang="en-US" sz="2500"/>
              <a:t>(</a:t>
            </a:r>
            <a:r>
              <a:rPr lang="en-US" altLang="en-US" sz="2500" i="1"/>
              <a:t>Random shuffling</a:t>
            </a:r>
            <a:r>
              <a:rPr lang="en-US" altLang="en-US" sz="2500"/>
              <a:t>) </a:t>
            </a:r>
          </a:p>
          <a:p>
            <a:pPr marL="609600" indent="-609600">
              <a:lnSpc>
                <a:spcPct val="90000"/>
              </a:lnSpc>
              <a:spcBef>
                <a:spcPct val="50000"/>
              </a:spcBef>
              <a:buFont typeface="Monotype Sorts" pitchFamily="2" charset="2"/>
              <a:buAutoNum type="arabicPeriod"/>
            </a:pPr>
            <a:r>
              <a:rPr lang="en-US" altLang="en-US" sz="2500"/>
              <a:t>(</a:t>
            </a:r>
            <a:r>
              <a:rPr lang="en-US" altLang="en-US" sz="2500" i="1"/>
              <a:t>Shifting elements</a:t>
            </a:r>
            <a:r>
              <a:rPr lang="en-US" altLang="en-US" sz="2500"/>
              <a:t>)</a:t>
            </a:r>
            <a:r>
              <a:rPr lang="en-US" altLang="en-US" sz="2400"/>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EF2370F-0943-42CD-A1B2-F9A0CCACF63B}" type="slidenum">
              <a:rPr lang="en-US" altLang="en-US" sz="1400" smtClean="0"/>
              <a:pPr/>
              <a:t>33</a:t>
            </a:fld>
            <a:endParaRPr lang="en-US" altLang="en-US" sz="1400"/>
          </a:p>
        </p:txBody>
      </p:sp>
      <p:sp>
        <p:nvSpPr>
          <p:cNvPr id="34819" name="Rectangle 2"/>
          <p:cNvSpPr>
            <a:spLocks noGrp="1" noChangeArrowheads="1"/>
          </p:cNvSpPr>
          <p:nvPr>
            <p:ph type="title"/>
          </p:nvPr>
        </p:nvSpPr>
        <p:spPr>
          <a:xfrm>
            <a:off x="309563" y="381000"/>
            <a:ext cx="8564562" cy="782638"/>
          </a:xfrm>
        </p:spPr>
        <p:txBody>
          <a:bodyPr/>
          <a:lstStyle/>
          <a:p>
            <a:r>
              <a:rPr lang="en-US" altLang="en-US" sz="4500">
                <a:cs typeface="Times New Roman" pitchFamily="18" charset="0"/>
              </a:rPr>
              <a:t>Initializing arrays with input values</a:t>
            </a:r>
            <a:endParaRPr lang="en-US" altLang="en-US" sz="4500">
              <a:cs typeface="Times New Roman" pitchFamily="18" charset="0"/>
              <a:hlinkClick r:id="rId2" action="ppaction://program"/>
            </a:endParaRPr>
          </a:p>
        </p:txBody>
      </p:sp>
      <p:sp>
        <p:nvSpPr>
          <p:cNvPr id="38916" name="Rectangle 3"/>
          <p:cNvSpPr>
            <a:spLocks noGrp="1" noChangeArrowheads="1"/>
          </p:cNvSpPr>
          <p:nvPr>
            <p:ph type="body" idx="1"/>
          </p:nvPr>
        </p:nvSpPr>
        <p:spPr>
          <a:xfrm>
            <a:off x="155575" y="1778000"/>
            <a:ext cx="8794750" cy="3263900"/>
          </a:xfrm>
        </p:spPr>
        <p:txBody>
          <a:bodyPr/>
          <a:lstStyle/>
          <a:p>
            <a:pPr marL="609600" indent="-609600">
              <a:lnSpc>
                <a:spcPct val="80000"/>
              </a:lnSpc>
              <a:buFont typeface="Monotype Sorts" pitchFamily="2" charset="2"/>
              <a:buNone/>
              <a:defRPr/>
            </a:pPr>
            <a:r>
              <a:rPr lang="en-US" sz="2800" dirty="0" err="1">
                <a:solidFill>
                  <a:schemeClr val="accent4"/>
                </a:solidFill>
              </a:rPr>
              <a:t>java.util.Scanner</a:t>
            </a:r>
            <a:r>
              <a:rPr lang="en-US" sz="2800" dirty="0">
                <a:solidFill>
                  <a:schemeClr val="accent4"/>
                </a:solidFill>
              </a:rPr>
              <a:t> input = </a:t>
            </a:r>
            <a:r>
              <a:rPr lang="en-US" sz="2800" b="1" dirty="0">
                <a:solidFill>
                  <a:schemeClr val="accent4"/>
                </a:solidFill>
              </a:rPr>
              <a:t>new</a:t>
            </a:r>
            <a:r>
              <a:rPr lang="en-US" sz="2800" dirty="0">
                <a:solidFill>
                  <a:schemeClr val="accent4"/>
                </a:solidFill>
              </a:rPr>
              <a:t> </a:t>
            </a:r>
            <a:r>
              <a:rPr lang="en-US" sz="2800" dirty="0" err="1">
                <a:solidFill>
                  <a:schemeClr val="accent4"/>
                </a:solidFill>
              </a:rPr>
              <a:t>java.util.Scanner</a:t>
            </a:r>
            <a:r>
              <a:rPr lang="en-US" sz="2800" dirty="0">
                <a:solidFill>
                  <a:schemeClr val="accent4"/>
                </a:solidFill>
              </a:rPr>
              <a:t>(System.in);</a:t>
            </a:r>
          </a:p>
          <a:p>
            <a:pPr marL="609600" indent="-609600">
              <a:lnSpc>
                <a:spcPct val="80000"/>
              </a:lnSpc>
              <a:buFont typeface="Monotype Sorts" pitchFamily="2" charset="2"/>
              <a:buNone/>
              <a:defRPr/>
            </a:pPr>
            <a:r>
              <a:rPr lang="en-US" sz="2800" dirty="0" err="1">
                <a:solidFill>
                  <a:schemeClr val="accent4"/>
                </a:solidFill>
              </a:rPr>
              <a:t>System.out.print</a:t>
            </a:r>
            <a:r>
              <a:rPr lang="en-US" sz="2800" dirty="0">
                <a:solidFill>
                  <a:schemeClr val="accent4"/>
                </a:solidFill>
              </a:rPr>
              <a:t>("Enter " + </a:t>
            </a:r>
            <a:r>
              <a:rPr lang="en-US" sz="2800" dirty="0" err="1">
                <a:solidFill>
                  <a:schemeClr val="accent4"/>
                </a:solidFill>
              </a:rPr>
              <a:t>myList.length</a:t>
            </a:r>
            <a:r>
              <a:rPr lang="en-US" sz="2800" dirty="0">
                <a:solidFill>
                  <a:schemeClr val="accent4"/>
                </a:solidFill>
              </a:rPr>
              <a:t> + " values: ");</a:t>
            </a:r>
            <a:endParaRPr lang="en-US" sz="2800" b="1" dirty="0">
              <a:solidFill>
                <a:schemeClr val="accent4"/>
              </a:solidFill>
            </a:endParaRPr>
          </a:p>
          <a:p>
            <a:pPr marL="609600" indent="-609600">
              <a:lnSpc>
                <a:spcPct val="80000"/>
              </a:lnSpc>
              <a:buFont typeface="Monotype Sorts" pitchFamily="2" charset="2"/>
              <a:buNone/>
              <a:defRPr/>
            </a:pPr>
            <a:r>
              <a:rPr lang="en-US" sz="2800" b="1" dirty="0">
                <a:solidFill>
                  <a:schemeClr val="accent4"/>
                </a:solidFill>
              </a:rPr>
              <a:t>for</a:t>
            </a:r>
            <a:r>
              <a:rPr lang="en-US" sz="2800" dirty="0">
                <a:solidFill>
                  <a:schemeClr val="accent4"/>
                </a:solidFill>
              </a:rPr>
              <a:t> (</a:t>
            </a:r>
            <a:r>
              <a:rPr lang="en-US" sz="2800" b="1" dirty="0" err="1">
                <a:solidFill>
                  <a:schemeClr val="accent4"/>
                </a:solidFill>
              </a:rPr>
              <a:t>int</a:t>
            </a:r>
            <a:r>
              <a:rPr lang="en-US" sz="2800" dirty="0">
                <a:solidFill>
                  <a:schemeClr val="accent4"/>
                </a:solidFill>
              </a:rPr>
              <a:t> </a:t>
            </a:r>
            <a:r>
              <a:rPr lang="en-US" sz="2800" dirty="0" err="1">
                <a:solidFill>
                  <a:schemeClr val="accent4"/>
                </a:solidFill>
              </a:rPr>
              <a:t>i</a:t>
            </a:r>
            <a:r>
              <a:rPr lang="en-US" sz="2800" dirty="0">
                <a:solidFill>
                  <a:schemeClr val="accent4"/>
                </a:solidFill>
              </a:rPr>
              <a:t> = 0; </a:t>
            </a:r>
            <a:r>
              <a:rPr lang="en-US" sz="2800" dirty="0" err="1">
                <a:solidFill>
                  <a:schemeClr val="accent4"/>
                </a:solidFill>
              </a:rPr>
              <a:t>i</a:t>
            </a:r>
            <a:r>
              <a:rPr lang="en-US" sz="2800" dirty="0">
                <a:solidFill>
                  <a:schemeClr val="accent4"/>
                </a:solidFill>
              </a:rPr>
              <a:t> &lt; </a:t>
            </a:r>
            <a:r>
              <a:rPr lang="en-US" sz="2800" dirty="0" err="1">
                <a:solidFill>
                  <a:schemeClr val="accent4"/>
                </a:solidFill>
              </a:rPr>
              <a:t>myList.length</a:t>
            </a:r>
            <a:r>
              <a:rPr lang="en-US" sz="2800" dirty="0">
                <a:solidFill>
                  <a:schemeClr val="accent4"/>
                </a:solidFill>
              </a:rPr>
              <a:t>; </a:t>
            </a:r>
            <a:r>
              <a:rPr lang="en-US" sz="2800" dirty="0" err="1">
                <a:solidFill>
                  <a:schemeClr val="accent4"/>
                </a:solidFill>
              </a:rPr>
              <a:t>i</a:t>
            </a:r>
            <a:r>
              <a:rPr lang="en-US" sz="2800" dirty="0">
                <a:solidFill>
                  <a:schemeClr val="accent4"/>
                </a:solidFill>
              </a:rPr>
              <a:t>++) </a:t>
            </a:r>
          </a:p>
          <a:p>
            <a:pPr marL="609600" indent="-609600">
              <a:lnSpc>
                <a:spcPct val="80000"/>
              </a:lnSpc>
              <a:buFont typeface="Monotype Sorts" pitchFamily="2" charset="2"/>
              <a:buNone/>
              <a:defRPr/>
            </a:pPr>
            <a:r>
              <a:rPr lang="en-US" sz="2800" dirty="0">
                <a:solidFill>
                  <a:schemeClr val="accent4"/>
                </a:solidFill>
              </a:rPr>
              <a:t>  </a:t>
            </a:r>
            <a:r>
              <a:rPr lang="en-US" sz="2800" dirty="0" err="1">
                <a:solidFill>
                  <a:schemeClr val="accent4"/>
                </a:solidFill>
              </a:rPr>
              <a:t>myList</a:t>
            </a:r>
            <a:r>
              <a:rPr lang="en-US" sz="2800" dirty="0">
                <a:solidFill>
                  <a:schemeClr val="accent4"/>
                </a:solidFill>
              </a:rPr>
              <a:t>[</a:t>
            </a:r>
            <a:r>
              <a:rPr lang="en-US" sz="2800" dirty="0" err="1">
                <a:solidFill>
                  <a:schemeClr val="accent4"/>
                </a:solidFill>
              </a:rPr>
              <a:t>i</a:t>
            </a:r>
            <a:r>
              <a:rPr lang="en-US" sz="2800" dirty="0">
                <a:solidFill>
                  <a:schemeClr val="accent4"/>
                </a:solidFill>
              </a:rPr>
              <a:t>] = </a:t>
            </a:r>
            <a:r>
              <a:rPr lang="en-US" sz="2800" dirty="0" err="1">
                <a:solidFill>
                  <a:schemeClr val="accent4"/>
                </a:solidFill>
              </a:rPr>
              <a:t>input.nextDouble</a:t>
            </a:r>
            <a:r>
              <a:rPr lang="en-US" sz="2800" dirty="0">
                <a:solidFill>
                  <a:schemeClr val="accent4"/>
                </a:solidFill>
              </a:rPr>
              <a:t>();</a:t>
            </a:r>
          </a:p>
        </p:txBody>
      </p:sp>
      <p:sp>
        <p:nvSpPr>
          <p:cNvPr id="34821" name="Rectangle 4"/>
          <p:cNvSpPr>
            <a:spLocks noChangeArrowheads="1"/>
          </p:cNvSpPr>
          <p:nvPr/>
        </p:nvSpPr>
        <p:spPr bwMode="auto">
          <a:xfrm>
            <a:off x="297180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4822" name="Rectangle 5"/>
          <p:cNvSpPr>
            <a:spLocks noChangeArrowheads="1"/>
          </p:cNvSpPr>
          <p:nvPr/>
        </p:nvSpPr>
        <p:spPr bwMode="auto">
          <a:xfrm>
            <a:off x="335280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5077D0F-59F6-4BA1-813C-716258DB793A}" type="slidenum">
              <a:rPr lang="en-US" altLang="en-US" sz="1400" smtClean="0"/>
              <a:pPr/>
              <a:t>34</a:t>
            </a:fld>
            <a:endParaRPr lang="en-US" altLang="en-US" sz="1400"/>
          </a:p>
        </p:txBody>
      </p:sp>
      <p:sp>
        <p:nvSpPr>
          <p:cNvPr id="35843" name="Rectangle 2"/>
          <p:cNvSpPr>
            <a:spLocks noGrp="1" noChangeArrowheads="1"/>
          </p:cNvSpPr>
          <p:nvPr>
            <p:ph type="title"/>
          </p:nvPr>
        </p:nvSpPr>
        <p:spPr>
          <a:xfrm>
            <a:off x="309563" y="381000"/>
            <a:ext cx="8564562" cy="782638"/>
          </a:xfrm>
        </p:spPr>
        <p:txBody>
          <a:bodyPr/>
          <a:lstStyle/>
          <a:p>
            <a:r>
              <a:rPr lang="en-US" altLang="en-US" sz="4100">
                <a:cs typeface="Times New Roman" pitchFamily="18" charset="0"/>
              </a:rPr>
              <a:t>Initializing arrays with random values</a:t>
            </a:r>
            <a:endParaRPr lang="en-US" altLang="en-US" sz="4100">
              <a:cs typeface="Times New Roman" pitchFamily="18" charset="0"/>
              <a:hlinkClick r:id="rId2" action="ppaction://program"/>
            </a:endParaRPr>
          </a:p>
        </p:txBody>
      </p:sp>
      <p:sp>
        <p:nvSpPr>
          <p:cNvPr id="39940" name="Rectangle 3"/>
          <p:cNvSpPr>
            <a:spLocks noGrp="1" noChangeArrowheads="1"/>
          </p:cNvSpPr>
          <p:nvPr>
            <p:ph type="body" idx="1"/>
          </p:nvPr>
        </p:nvSpPr>
        <p:spPr>
          <a:xfrm>
            <a:off x="155575" y="1778000"/>
            <a:ext cx="8836025" cy="2073275"/>
          </a:xfrm>
        </p:spPr>
        <p:txBody>
          <a:bodyPr/>
          <a:lstStyle/>
          <a:p>
            <a:pPr marL="609600" indent="-609600">
              <a:lnSpc>
                <a:spcPct val="90000"/>
              </a:lnSpc>
              <a:buFont typeface="Monotype Sorts" pitchFamily="2" charset="2"/>
              <a:buNone/>
              <a:defRPr/>
            </a:pPr>
            <a:r>
              <a:rPr lang="en-US" sz="4000" b="1" dirty="0">
                <a:solidFill>
                  <a:schemeClr val="accent4"/>
                </a:solidFill>
              </a:rPr>
              <a:t>for</a:t>
            </a:r>
            <a:r>
              <a:rPr lang="en-US" sz="4000" dirty="0">
                <a:solidFill>
                  <a:schemeClr val="accent4"/>
                </a:solidFill>
              </a:rPr>
              <a:t> (</a:t>
            </a:r>
            <a:r>
              <a:rPr lang="en-US" sz="4000" b="1" dirty="0" err="1">
                <a:solidFill>
                  <a:schemeClr val="accent4"/>
                </a:solidFill>
              </a:rPr>
              <a:t>int</a:t>
            </a:r>
            <a:r>
              <a:rPr lang="en-US" sz="4000" dirty="0">
                <a:solidFill>
                  <a:schemeClr val="accent4"/>
                </a:solidFill>
              </a:rPr>
              <a:t> </a:t>
            </a:r>
            <a:r>
              <a:rPr lang="en-US" sz="4000" dirty="0" err="1">
                <a:solidFill>
                  <a:schemeClr val="accent4"/>
                </a:solidFill>
              </a:rPr>
              <a:t>i</a:t>
            </a:r>
            <a:r>
              <a:rPr lang="en-US" sz="4000" dirty="0">
                <a:solidFill>
                  <a:schemeClr val="accent4"/>
                </a:solidFill>
              </a:rPr>
              <a:t> = 0; </a:t>
            </a:r>
            <a:r>
              <a:rPr lang="en-US" sz="4000" dirty="0" err="1">
                <a:solidFill>
                  <a:schemeClr val="accent4"/>
                </a:solidFill>
              </a:rPr>
              <a:t>i</a:t>
            </a:r>
            <a:r>
              <a:rPr lang="en-US" sz="4000" dirty="0">
                <a:solidFill>
                  <a:schemeClr val="accent4"/>
                </a:solidFill>
              </a:rPr>
              <a:t> &lt; </a:t>
            </a:r>
            <a:r>
              <a:rPr lang="en-US" sz="4000" dirty="0" err="1">
                <a:solidFill>
                  <a:schemeClr val="accent4"/>
                </a:solidFill>
              </a:rPr>
              <a:t>myList.length</a:t>
            </a:r>
            <a:r>
              <a:rPr lang="en-US" sz="4000" dirty="0">
                <a:solidFill>
                  <a:schemeClr val="accent4"/>
                </a:solidFill>
              </a:rPr>
              <a:t>; </a:t>
            </a:r>
            <a:r>
              <a:rPr lang="en-US" sz="4000" dirty="0" err="1">
                <a:solidFill>
                  <a:schemeClr val="accent4"/>
                </a:solidFill>
              </a:rPr>
              <a:t>i</a:t>
            </a:r>
            <a:r>
              <a:rPr lang="en-US" sz="4000" dirty="0">
                <a:solidFill>
                  <a:schemeClr val="accent4"/>
                </a:solidFill>
              </a:rPr>
              <a:t>++) {</a:t>
            </a:r>
          </a:p>
          <a:p>
            <a:pPr marL="609600" indent="-609600">
              <a:lnSpc>
                <a:spcPct val="90000"/>
              </a:lnSpc>
              <a:buFont typeface="Monotype Sorts" pitchFamily="2" charset="2"/>
              <a:buNone/>
              <a:defRPr/>
            </a:pPr>
            <a:r>
              <a:rPr lang="en-US" sz="4000" dirty="0">
                <a:solidFill>
                  <a:schemeClr val="accent4"/>
                </a:solidFill>
              </a:rPr>
              <a:t>  </a:t>
            </a:r>
            <a:r>
              <a:rPr lang="en-US" sz="4000" dirty="0" err="1">
                <a:solidFill>
                  <a:schemeClr val="accent4"/>
                </a:solidFill>
              </a:rPr>
              <a:t>myList</a:t>
            </a:r>
            <a:r>
              <a:rPr lang="en-US" sz="4000" dirty="0">
                <a:solidFill>
                  <a:schemeClr val="accent4"/>
                </a:solidFill>
              </a:rPr>
              <a:t>[</a:t>
            </a:r>
            <a:r>
              <a:rPr lang="en-US" sz="4000" dirty="0" err="1">
                <a:solidFill>
                  <a:schemeClr val="accent4"/>
                </a:solidFill>
              </a:rPr>
              <a:t>i</a:t>
            </a:r>
            <a:r>
              <a:rPr lang="en-US" sz="4000" dirty="0">
                <a:solidFill>
                  <a:schemeClr val="accent4"/>
                </a:solidFill>
              </a:rPr>
              <a:t>] = </a:t>
            </a:r>
            <a:r>
              <a:rPr lang="en-US" sz="4000" dirty="0" err="1">
                <a:solidFill>
                  <a:schemeClr val="accent4"/>
                </a:solidFill>
              </a:rPr>
              <a:t>Math.random</a:t>
            </a:r>
            <a:r>
              <a:rPr lang="en-US" sz="4000" dirty="0">
                <a:solidFill>
                  <a:schemeClr val="accent4"/>
                </a:solidFill>
              </a:rPr>
              <a:t>() * 100;</a:t>
            </a:r>
          </a:p>
          <a:p>
            <a:pPr marL="609600" indent="-609600">
              <a:lnSpc>
                <a:spcPct val="90000"/>
              </a:lnSpc>
              <a:buFont typeface="Monotype Sorts" pitchFamily="2" charset="2"/>
              <a:buNone/>
              <a:defRPr/>
            </a:pPr>
            <a:r>
              <a:rPr lang="en-US" sz="4000" dirty="0">
                <a:solidFill>
                  <a:schemeClr val="accent4"/>
                </a:solidFill>
              </a:rPr>
              <a:t>}</a:t>
            </a:r>
          </a:p>
        </p:txBody>
      </p:sp>
      <p:sp>
        <p:nvSpPr>
          <p:cNvPr id="35845" name="Rectangle 4"/>
          <p:cNvSpPr>
            <a:spLocks noChangeArrowheads="1"/>
          </p:cNvSpPr>
          <p:nvPr/>
        </p:nvSpPr>
        <p:spPr bwMode="auto">
          <a:xfrm>
            <a:off x="297180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5846" name="Rectangle 5"/>
          <p:cNvSpPr>
            <a:spLocks noChangeArrowheads="1"/>
          </p:cNvSpPr>
          <p:nvPr/>
        </p:nvSpPr>
        <p:spPr bwMode="auto">
          <a:xfrm>
            <a:off x="335280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FB0986B-EDBE-46AA-9DCF-0C736402C7D0}" type="slidenum">
              <a:rPr lang="en-US" altLang="en-US" sz="1400" smtClean="0"/>
              <a:pPr/>
              <a:t>35</a:t>
            </a:fld>
            <a:endParaRPr lang="en-US" altLang="en-US" sz="1400"/>
          </a:p>
        </p:txBody>
      </p:sp>
      <p:sp>
        <p:nvSpPr>
          <p:cNvPr id="36867" name="Rectangle 2"/>
          <p:cNvSpPr>
            <a:spLocks noGrp="1" noChangeArrowheads="1"/>
          </p:cNvSpPr>
          <p:nvPr>
            <p:ph type="title"/>
          </p:nvPr>
        </p:nvSpPr>
        <p:spPr>
          <a:xfrm>
            <a:off x="309563" y="381000"/>
            <a:ext cx="8564562" cy="782638"/>
          </a:xfrm>
        </p:spPr>
        <p:txBody>
          <a:bodyPr/>
          <a:lstStyle/>
          <a:p>
            <a:r>
              <a:rPr lang="en-US" altLang="en-US" sz="4500">
                <a:cs typeface="Times New Roman" pitchFamily="18" charset="0"/>
              </a:rPr>
              <a:t>Printing arrays</a:t>
            </a:r>
            <a:endParaRPr lang="en-US" altLang="en-US" sz="4500">
              <a:cs typeface="Times New Roman" pitchFamily="18" charset="0"/>
              <a:hlinkClick r:id="rId2" action="ppaction://program"/>
            </a:endParaRPr>
          </a:p>
        </p:txBody>
      </p:sp>
      <p:sp>
        <p:nvSpPr>
          <p:cNvPr id="40964" name="Rectangle 3"/>
          <p:cNvSpPr>
            <a:spLocks noGrp="1" noChangeArrowheads="1"/>
          </p:cNvSpPr>
          <p:nvPr>
            <p:ph type="body" idx="1"/>
          </p:nvPr>
        </p:nvSpPr>
        <p:spPr>
          <a:xfrm>
            <a:off x="155575" y="1778000"/>
            <a:ext cx="8832850" cy="2649538"/>
          </a:xfrm>
        </p:spPr>
        <p:txBody>
          <a:bodyPr/>
          <a:lstStyle/>
          <a:p>
            <a:pPr marL="609600" indent="-609600">
              <a:lnSpc>
                <a:spcPct val="80000"/>
              </a:lnSpc>
              <a:buFont typeface="Monotype Sorts" pitchFamily="2" charset="2"/>
              <a:buNone/>
              <a:defRPr/>
            </a:pPr>
            <a:r>
              <a:rPr lang="en-US" sz="4000" b="1" dirty="0">
                <a:solidFill>
                  <a:schemeClr val="accent4"/>
                </a:solidFill>
              </a:rPr>
              <a:t>for</a:t>
            </a:r>
            <a:r>
              <a:rPr lang="en-US" sz="4000" dirty="0">
                <a:solidFill>
                  <a:schemeClr val="accent4"/>
                </a:solidFill>
              </a:rPr>
              <a:t> (</a:t>
            </a:r>
            <a:r>
              <a:rPr lang="en-US" sz="4000" b="1" dirty="0" err="1">
                <a:solidFill>
                  <a:schemeClr val="accent4"/>
                </a:solidFill>
              </a:rPr>
              <a:t>int</a:t>
            </a:r>
            <a:r>
              <a:rPr lang="en-US" sz="4000" dirty="0">
                <a:solidFill>
                  <a:schemeClr val="accent4"/>
                </a:solidFill>
              </a:rPr>
              <a:t> </a:t>
            </a:r>
            <a:r>
              <a:rPr lang="en-US" sz="4000" dirty="0" err="1">
                <a:solidFill>
                  <a:schemeClr val="accent4"/>
                </a:solidFill>
              </a:rPr>
              <a:t>i</a:t>
            </a:r>
            <a:r>
              <a:rPr lang="en-US" sz="4000" dirty="0">
                <a:solidFill>
                  <a:schemeClr val="accent4"/>
                </a:solidFill>
              </a:rPr>
              <a:t> = 0; </a:t>
            </a:r>
            <a:r>
              <a:rPr lang="en-US" sz="4000" dirty="0" err="1">
                <a:solidFill>
                  <a:schemeClr val="accent4"/>
                </a:solidFill>
              </a:rPr>
              <a:t>i</a:t>
            </a:r>
            <a:r>
              <a:rPr lang="en-US" sz="4000" dirty="0">
                <a:solidFill>
                  <a:schemeClr val="accent4"/>
                </a:solidFill>
              </a:rPr>
              <a:t> &lt; </a:t>
            </a:r>
            <a:r>
              <a:rPr lang="en-US" sz="4000" dirty="0" err="1">
                <a:solidFill>
                  <a:schemeClr val="accent4"/>
                </a:solidFill>
              </a:rPr>
              <a:t>myList.length</a:t>
            </a:r>
            <a:r>
              <a:rPr lang="en-US" sz="4000" dirty="0">
                <a:solidFill>
                  <a:schemeClr val="accent4"/>
                </a:solidFill>
              </a:rPr>
              <a:t>; </a:t>
            </a:r>
            <a:r>
              <a:rPr lang="en-US" sz="4000" dirty="0" err="1">
                <a:solidFill>
                  <a:schemeClr val="accent4"/>
                </a:solidFill>
              </a:rPr>
              <a:t>i</a:t>
            </a:r>
            <a:r>
              <a:rPr lang="en-US" sz="4000" dirty="0">
                <a:solidFill>
                  <a:schemeClr val="accent4"/>
                </a:solidFill>
              </a:rPr>
              <a:t>++) {</a:t>
            </a:r>
          </a:p>
          <a:p>
            <a:pPr marL="609600" indent="-609600">
              <a:lnSpc>
                <a:spcPct val="80000"/>
              </a:lnSpc>
              <a:buFont typeface="Monotype Sorts" pitchFamily="2" charset="2"/>
              <a:buNone/>
              <a:defRPr/>
            </a:pPr>
            <a:r>
              <a:rPr lang="en-US" sz="4000" dirty="0">
                <a:solidFill>
                  <a:schemeClr val="accent4"/>
                </a:solidFill>
              </a:rPr>
              <a:t>  </a:t>
            </a:r>
            <a:r>
              <a:rPr lang="en-US" sz="4000" dirty="0" err="1">
                <a:solidFill>
                  <a:schemeClr val="accent4"/>
                </a:solidFill>
              </a:rPr>
              <a:t>System.out.print</a:t>
            </a:r>
            <a:r>
              <a:rPr lang="en-US" sz="4000" dirty="0">
                <a:solidFill>
                  <a:schemeClr val="accent4"/>
                </a:solidFill>
              </a:rPr>
              <a:t>(</a:t>
            </a:r>
            <a:r>
              <a:rPr lang="en-US" sz="4000" dirty="0" err="1">
                <a:solidFill>
                  <a:schemeClr val="accent4"/>
                </a:solidFill>
              </a:rPr>
              <a:t>myList</a:t>
            </a:r>
            <a:r>
              <a:rPr lang="en-US" sz="4000" dirty="0">
                <a:solidFill>
                  <a:schemeClr val="accent4"/>
                </a:solidFill>
              </a:rPr>
              <a:t>[</a:t>
            </a:r>
            <a:r>
              <a:rPr lang="en-US" sz="4000" dirty="0" err="1">
                <a:solidFill>
                  <a:schemeClr val="accent4"/>
                </a:solidFill>
              </a:rPr>
              <a:t>i</a:t>
            </a:r>
            <a:r>
              <a:rPr lang="en-US" sz="4000" dirty="0">
                <a:solidFill>
                  <a:schemeClr val="accent4"/>
                </a:solidFill>
              </a:rPr>
              <a:t>] + " ");</a:t>
            </a:r>
          </a:p>
          <a:p>
            <a:pPr marL="609600" indent="-609600">
              <a:lnSpc>
                <a:spcPct val="80000"/>
              </a:lnSpc>
              <a:buFont typeface="Monotype Sorts" pitchFamily="2" charset="2"/>
              <a:buNone/>
              <a:defRPr/>
            </a:pPr>
            <a:r>
              <a:rPr lang="en-US" sz="4000" dirty="0">
                <a:solidFill>
                  <a:schemeClr val="accent4"/>
                </a:solidFill>
              </a:rPr>
              <a:t>}</a:t>
            </a:r>
          </a:p>
        </p:txBody>
      </p:sp>
      <p:sp>
        <p:nvSpPr>
          <p:cNvPr id="36869" name="Rectangle 4"/>
          <p:cNvSpPr>
            <a:spLocks noChangeArrowheads="1"/>
          </p:cNvSpPr>
          <p:nvPr/>
        </p:nvSpPr>
        <p:spPr bwMode="auto">
          <a:xfrm>
            <a:off x="297180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6870" name="Rectangle 5"/>
          <p:cNvSpPr>
            <a:spLocks noChangeArrowheads="1"/>
          </p:cNvSpPr>
          <p:nvPr/>
        </p:nvSpPr>
        <p:spPr bwMode="auto">
          <a:xfrm>
            <a:off x="335280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57C4F0E-AB14-4F93-9BCF-030B8FB150FE}" type="slidenum">
              <a:rPr lang="en-US" altLang="en-US" sz="1400" smtClean="0"/>
              <a:pPr/>
              <a:t>36</a:t>
            </a:fld>
            <a:endParaRPr lang="en-US" altLang="en-US" sz="1400"/>
          </a:p>
        </p:txBody>
      </p:sp>
      <p:sp>
        <p:nvSpPr>
          <p:cNvPr id="37891" name="Rectangle 2"/>
          <p:cNvSpPr>
            <a:spLocks noGrp="1" noChangeArrowheads="1"/>
          </p:cNvSpPr>
          <p:nvPr>
            <p:ph type="title"/>
          </p:nvPr>
        </p:nvSpPr>
        <p:spPr>
          <a:xfrm>
            <a:off x="309563" y="381000"/>
            <a:ext cx="8564562" cy="782638"/>
          </a:xfrm>
        </p:spPr>
        <p:txBody>
          <a:bodyPr/>
          <a:lstStyle/>
          <a:p>
            <a:r>
              <a:rPr lang="en-US" altLang="en-US" sz="4500">
                <a:cs typeface="Times New Roman" pitchFamily="18" charset="0"/>
              </a:rPr>
              <a:t>Summing all elements</a:t>
            </a:r>
            <a:endParaRPr lang="en-US" altLang="en-US" sz="4500">
              <a:cs typeface="Times New Roman" pitchFamily="18" charset="0"/>
              <a:hlinkClick r:id="rId2" action="ppaction://program"/>
            </a:endParaRPr>
          </a:p>
        </p:txBody>
      </p:sp>
      <p:sp>
        <p:nvSpPr>
          <p:cNvPr id="41988" name="Rectangle 3"/>
          <p:cNvSpPr>
            <a:spLocks noGrp="1" noChangeArrowheads="1"/>
          </p:cNvSpPr>
          <p:nvPr>
            <p:ph type="body" idx="1"/>
          </p:nvPr>
        </p:nvSpPr>
        <p:spPr>
          <a:xfrm>
            <a:off x="155575" y="1778000"/>
            <a:ext cx="8832850" cy="2649538"/>
          </a:xfrm>
        </p:spPr>
        <p:txBody>
          <a:bodyPr/>
          <a:lstStyle/>
          <a:p>
            <a:pPr marL="609600" indent="-609600">
              <a:lnSpc>
                <a:spcPct val="80000"/>
              </a:lnSpc>
              <a:buFont typeface="Monotype Sorts" pitchFamily="2" charset="2"/>
              <a:buNone/>
              <a:defRPr/>
            </a:pPr>
            <a:r>
              <a:rPr lang="en-US" sz="4000" dirty="0">
                <a:solidFill>
                  <a:schemeClr val="accent4"/>
                </a:solidFill>
              </a:rPr>
              <a:t>double total = 0;</a:t>
            </a:r>
          </a:p>
          <a:p>
            <a:pPr marL="609600" indent="-609600">
              <a:lnSpc>
                <a:spcPct val="80000"/>
              </a:lnSpc>
              <a:buFont typeface="Monotype Sorts" pitchFamily="2" charset="2"/>
              <a:buNone/>
              <a:defRPr/>
            </a:pPr>
            <a:r>
              <a:rPr lang="en-US" sz="4000" dirty="0">
                <a:solidFill>
                  <a:schemeClr val="accent4"/>
                </a:solidFill>
              </a:rPr>
              <a:t>for (</a:t>
            </a:r>
            <a:r>
              <a:rPr lang="en-US" sz="4000" dirty="0" err="1">
                <a:solidFill>
                  <a:schemeClr val="accent4"/>
                </a:solidFill>
              </a:rPr>
              <a:t>int</a:t>
            </a:r>
            <a:r>
              <a:rPr lang="en-US" sz="4000" dirty="0">
                <a:solidFill>
                  <a:schemeClr val="accent4"/>
                </a:solidFill>
              </a:rPr>
              <a:t> </a:t>
            </a:r>
            <a:r>
              <a:rPr lang="en-US" sz="4000" dirty="0" err="1">
                <a:solidFill>
                  <a:schemeClr val="accent4"/>
                </a:solidFill>
              </a:rPr>
              <a:t>i</a:t>
            </a:r>
            <a:r>
              <a:rPr lang="en-US" sz="4000" dirty="0">
                <a:solidFill>
                  <a:schemeClr val="accent4"/>
                </a:solidFill>
              </a:rPr>
              <a:t> = 0; </a:t>
            </a:r>
            <a:r>
              <a:rPr lang="en-US" sz="4000" dirty="0" err="1">
                <a:solidFill>
                  <a:schemeClr val="accent4"/>
                </a:solidFill>
              </a:rPr>
              <a:t>i</a:t>
            </a:r>
            <a:r>
              <a:rPr lang="en-US" sz="4000" dirty="0">
                <a:solidFill>
                  <a:schemeClr val="accent4"/>
                </a:solidFill>
              </a:rPr>
              <a:t> &lt; </a:t>
            </a:r>
            <a:r>
              <a:rPr lang="en-US" sz="4000" dirty="0" err="1">
                <a:solidFill>
                  <a:schemeClr val="accent4"/>
                </a:solidFill>
              </a:rPr>
              <a:t>myList.length</a:t>
            </a:r>
            <a:r>
              <a:rPr lang="en-US" sz="4000" dirty="0">
                <a:solidFill>
                  <a:schemeClr val="accent4"/>
                </a:solidFill>
              </a:rPr>
              <a:t>; </a:t>
            </a:r>
            <a:r>
              <a:rPr lang="en-US" sz="4000" dirty="0" err="1">
                <a:solidFill>
                  <a:schemeClr val="accent4"/>
                </a:solidFill>
              </a:rPr>
              <a:t>i</a:t>
            </a:r>
            <a:r>
              <a:rPr lang="en-US" sz="4000" dirty="0">
                <a:solidFill>
                  <a:schemeClr val="accent4"/>
                </a:solidFill>
              </a:rPr>
              <a:t>++) {</a:t>
            </a:r>
          </a:p>
          <a:p>
            <a:pPr marL="609600" indent="-609600">
              <a:lnSpc>
                <a:spcPct val="80000"/>
              </a:lnSpc>
              <a:buFont typeface="Monotype Sorts" pitchFamily="2" charset="2"/>
              <a:buNone/>
              <a:defRPr/>
            </a:pPr>
            <a:r>
              <a:rPr lang="en-US" sz="4000" dirty="0">
                <a:solidFill>
                  <a:schemeClr val="accent4"/>
                </a:solidFill>
              </a:rPr>
              <a:t>  total += </a:t>
            </a:r>
            <a:r>
              <a:rPr lang="en-US" sz="4000" dirty="0" err="1">
                <a:solidFill>
                  <a:schemeClr val="accent4"/>
                </a:solidFill>
              </a:rPr>
              <a:t>myList</a:t>
            </a:r>
            <a:r>
              <a:rPr lang="en-US" sz="4000" dirty="0">
                <a:solidFill>
                  <a:schemeClr val="accent4"/>
                </a:solidFill>
              </a:rPr>
              <a:t>[</a:t>
            </a:r>
            <a:r>
              <a:rPr lang="en-US" sz="4000" dirty="0" err="1">
                <a:solidFill>
                  <a:schemeClr val="accent4"/>
                </a:solidFill>
              </a:rPr>
              <a:t>i</a:t>
            </a:r>
            <a:r>
              <a:rPr lang="en-US" sz="4000" dirty="0">
                <a:solidFill>
                  <a:schemeClr val="accent4"/>
                </a:solidFill>
              </a:rPr>
              <a:t>];</a:t>
            </a:r>
          </a:p>
          <a:p>
            <a:pPr marL="609600" indent="-609600">
              <a:lnSpc>
                <a:spcPct val="80000"/>
              </a:lnSpc>
              <a:buFont typeface="Monotype Sorts" pitchFamily="2" charset="2"/>
              <a:buNone/>
              <a:defRPr/>
            </a:pPr>
            <a:r>
              <a:rPr lang="en-US" sz="4000" dirty="0">
                <a:solidFill>
                  <a:schemeClr val="accent4"/>
                </a:solidFill>
              </a:rPr>
              <a:t>}</a:t>
            </a:r>
          </a:p>
        </p:txBody>
      </p:sp>
      <p:sp>
        <p:nvSpPr>
          <p:cNvPr id="37893" name="Rectangle 4"/>
          <p:cNvSpPr>
            <a:spLocks noChangeArrowheads="1"/>
          </p:cNvSpPr>
          <p:nvPr/>
        </p:nvSpPr>
        <p:spPr bwMode="auto">
          <a:xfrm>
            <a:off x="297180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7894" name="Rectangle 5"/>
          <p:cNvSpPr>
            <a:spLocks noChangeArrowheads="1"/>
          </p:cNvSpPr>
          <p:nvPr/>
        </p:nvSpPr>
        <p:spPr bwMode="auto">
          <a:xfrm>
            <a:off x="335280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962EC23-2464-49D2-BBB3-7CE19D32C1AC}" type="slidenum">
              <a:rPr lang="en-US" altLang="en-US" sz="1400" smtClean="0"/>
              <a:pPr/>
              <a:t>37</a:t>
            </a:fld>
            <a:endParaRPr lang="en-US" altLang="en-US" sz="1400"/>
          </a:p>
        </p:txBody>
      </p:sp>
      <p:sp>
        <p:nvSpPr>
          <p:cNvPr id="38915" name="Rectangle 2"/>
          <p:cNvSpPr>
            <a:spLocks noGrp="1" noChangeArrowheads="1"/>
          </p:cNvSpPr>
          <p:nvPr>
            <p:ph type="title"/>
          </p:nvPr>
        </p:nvSpPr>
        <p:spPr>
          <a:xfrm>
            <a:off x="309563" y="381000"/>
            <a:ext cx="8564562" cy="782638"/>
          </a:xfrm>
        </p:spPr>
        <p:txBody>
          <a:bodyPr/>
          <a:lstStyle/>
          <a:p>
            <a:r>
              <a:rPr lang="en-US" altLang="en-US" sz="4500">
                <a:cs typeface="Times New Roman" pitchFamily="18" charset="0"/>
              </a:rPr>
              <a:t>Finding the largest element</a:t>
            </a:r>
            <a:endParaRPr lang="en-US" altLang="en-US" sz="4500">
              <a:cs typeface="Times New Roman" pitchFamily="18" charset="0"/>
              <a:hlinkClick r:id="rId2" action="ppaction://program"/>
            </a:endParaRPr>
          </a:p>
        </p:txBody>
      </p:sp>
      <p:sp>
        <p:nvSpPr>
          <p:cNvPr id="43012" name="Rectangle 3"/>
          <p:cNvSpPr>
            <a:spLocks noGrp="1" noChangeArrowheads="1"/>
          </p:cNvSpPr>
          <p:nvPr>
            <p:ph type="body" idx="1"/>
          </p:nvPr>
        </p:nvSpPr>
        <p:spPr>
          <a:xfrm>
            <a:off x="155575" y="1778000"/>
            <a:ext cx="8718550" cy="3109913"/>
          </a:xfrm>
        </p:spPr>
        <p:txBody>
          <a:bodyPr/>
          <a:lstStyle/>
          <a:p>
            <a:pPr marL="609600" indent="-609600">
              <a:lnSpc>
                <a:spcPct val="80000"/>
              </a:lnSpc>
              <a:buFont typeface="Monotype Sorts" pitchFamily="2" charset="2"/>
              <a:buNone/>
              <a:defRPr/>
            </a:pPr>
            <a:r>
              <a:rPr lang="en-US" sz="3600" b="1" dirty="0">
                <a:solidFill>
                  <a:schemeClr val="accent4"/>
                </a:solidFill>
              </a:rPr>
              <a:t>double</a:t>
            </a:r>
            <a:r>
              <a:rPr lang="en-US" sz="3600" dirty="0">
                <a:solidFill>
                  <a:schemeClr val="accent4"/>
                </a:solidFill>
              </a:rPr>
              <a:t> max = </a:t>
            </a:r>
            <a:r>
              <a:rPr lang="en-US" sz="3600" dirty="0" err="1">
                <a:solidFill>
                  <a:schemeClr val="accent4"/>
                </a:solidFill>
              </a:rPr>
              <a:t>myList</a:t>
            </a:r>
            <a:r>
              <a:rPr lang="en-US" sz="3600" dirty="0">
                <a:solidFill>
                  <a:schemeClr val="accent4"/>
                </a:solidFill>
              </a:rPr>
              <a:t>[0];</a:t>
            </a:r>
            <a:endParaRPr lang="en-US" sz="3600" b="1" dirty="0">
              <a:solidFill>
                <a:schemeClr val="accent4"/>
              </a:solidFill>
            </a:endParaRPr>
          </a:p>
          <a:p>
            <a:pPr marL="609600" indent="-609600">
              <a:lnSpc>
                <a:spcPct val="80000"/>
              </a:lnSpc>
              <a:buFont typeface="Monotype Sorts" pitchFamily="2" charset="2"/>
              <a:buNone/>
              <a:defRPr/>
            </a:pPr>
            <a:r>
              <a:rPr lang="en-US" sz="3600" b="1" dirty="0">
                <a:solidFill>
                  <a:schemeClr val="accent4"/>
                </a:solidFill>
              </a:rPr>
              <a:t>for</a:t>
            </a:r>
            <a:r>
              <a:rPr lang="en-US" sz="3600" dirty="0">
                <a:solidFill>
                  <a:schemeClr val="accent4"/>
                </a:solidFill>
              </a:rPr>
              <a:t> (</a:t>
            </a:r>
            <a:r>
              <a:rPr lang="en-US" sz="3600" b="1" dirty="0" err="1">
                <a:solidFill>
                  <a:schemeClr val="accent4"/>
                </a:solidFill>
              </a:rPr>
              <a:t>int</a:t>
            </a:r>
            <a:r>
              <a:rPr lang="en-US" sz="3600" dirty="0">
                <a:solidFill>
                  <a:schemeClr val="accent4"/>
                </a:solidFill>
              </a:rPr>
              <a:t> </a:t>
            </a:r>
            <a:r>
              <a:rPr lang="en-US" sz="3600" dirty="0" err="1">
                <a:solidFill>
                  <a:schemeClr val="accent4"/>
                </a:solidFill>
              </a:rPr>
              <a:t>i</a:t>
            </a:r>
            <a:r>
              <a:rPr lang="en-US" sz="3600" dirty="0">
                <a:solidFill>
                  <a:schemeClr val="accent4"/>
                </a:solidFill>
              </a:rPr>
              <a:t> = 1; </a:t>
            </a:r>
            <a:r>
              <a:rPr lang="en-US" sz="3600" dirty="0" err="1">
                <a:solidFill>
                  <a:schemeClr val="accent4"/>
                </a:solidFill>
              </a:rPr>
              <a:t>i</a:t>
            </a:r>
            <a:r>
              <a:rPr lang="en-US" sz="3600" dirty="0">
                <a:solidFill>
                  <a:schemeClr val="accent4"/>
                </a:solidFill>
              </a:rPr>
              <a:t> &lt; </a:t>
            </a:r>
            <a:r>
              <a:rPr lang="en-US" sz="3600" dirty="0" err="1">
                <a:solidFill>
                  <a:schemeClr val="accent4"/>
                </a:solidFill>
              </a:rPr>
              <a:t>myList.length</a:t>
            </a:r>
            <a:r>
              <a:rPr lang="en-US" sz="3600" dirty="0">
                <a:solidFill>
                  <a:schemeClr val="accent4"/>
                </a:solidFill>
              </a:rPr>
              <a:t>; </a:t>
            </a:r>
            <a:r>
              <a:rPr lang="en-US" sz="3600" dirty="0" err="1">
                <a:solidFill>
                  <a:schemeClr val="accent4"/>
                </a:solidFill>
              </a:rPr>
              <a:t>i</a:t>
            </a:r>
            <a:r>
              <a:rPr lang="en-US" sz="3600" dirty="0">
                <a:solidFill>
                  <a:schemeClr val="accent4"/>
                </a:solidFill>
              </a:rPr>
              <a:t>++) {</a:t>
            </a:r>
          </a:p>
          <a:p>
            <a:pPr marL="609600" indent="-609600">
              <a:lnSpc>
                <a:spcPct val="80000"/>
              </a:lnSpc>
              <a:buFont typeface="Monotype Sorts" pitchFamily="2" charset="2"/>
              <a:buNone/>
              <a:defRPr/>
            </a:pPr>
            <a:r>
              <a:rPr lang="en-US" sz="3600" dirty="0">
                <a:solidFill>
                  <a:schemeClr val="accent4"/>
                </a:solidFill>
              </a:rPr>
              <a:t>  </a:t>
            </a:r>
            <a:r>
              <a:rPr lang="en-US" sz="3600" b="1" dirty="0">
                <a:solidFill>
                  <a:schemeClr val="accent4"/>
                </a:solidFill>
              </a:rPr>
              <a:t>if</a:t>
            </a:r>
            <a:r>
              <a:rPr lang="en-US" sz="3600" dirty="0">
                <a:solidFill>
                  <a:schemeClr val="accent4"/>
                </a:solidFill>
              </a:rPr>
              <a:t> (</a:t>
            </a:r>
            <a:r>
              <a:rPr lang="en-US" sz="3600" dirty="0" err="1">
                <a:solidFill>
                  <a:schemeClr val="accent4"/>
                </a:solidFill>
              </a:rPr>
              <a:t>myList</a:t>
            </a:r>
            <a:r>
              <a:rPr lang="en-US" sz="3600" dirty="0">
                <a:solidFill>
                  <a:schemeClr val="accent4"/>
                </a:solidFill>
              </a:rPr>
              <a:t>[</a:t>
            </a:r>
            <a:r>
              <a:rPr lang="en-US" sz="3600" dirty="0" err="1">
                <a:solidFill>
                  <a:schemeClr val="accent4"/>
                </a:solidFill>
              </a:rPr>
              <a:t>i</a:t>
            </a:r>
            <a:r>
              <a:rPr lang="en-US" sz="3600" dirty="0">
                <a:solidFill>
                  <a:schemeClr val="accent4"/>
                </a:solidFill>
              </a:rPr>
              <a:t>] &gt; max) max = </a:t>
            </a:r>
            <a:r>
              <a:rPr lang="en-US" sz="3600" dirty="0" err="1">
                <a:solidFill>
                  <a:schemeClr val="accent4"/>
                </a:solidFill>
              </a:rPr>
              <a:t>myList</a:t>
            </a:r>
            <a:r>
              <a:rPr lang="en-US" sz="3600" dirty="0">
                <a:solidFill>
                  <a:schemeClr val="accent4"/>
                </a:solidFill>
              </a:rPr>
              <a:t>[</a:t>
            </a:r>
            <a:r>
              <a:rPr lang="en-US" sz="3600" dirty="0" err="1">
                <a:solidFill>
                  <a:schemeClr val="accent4"/>
                </a:solidFill>
              </a:rPr>
              <a:t>i</a:t>
            </a:r>
            <a:r>
              <a:rPr lang="en-US" sz="3600" dirty="0">
                <a:solidFill>
                  <a:schemeClr val="accent4"/>
                </a:solidFill>
              </a:rPr>
              <a:t>];</a:t>
            </a:r>
          </a:p>
          <a:p>
            <a:pPr marL="609600" indent="-609600">
              <a:lnSpc>
                <a:spcPct val="80000"/>
              </a:lnSpc>
              <a:buFont typeface="Monotype Sorts" pitchFamily="2" charset="2"/>
              <a:buNone/>
              <a:defRPr/>
            </a:pPr>
            <a:r>
              <a:rPr lang="en-US" sz="3600" dirty="0">
                <a:solidFill>
                  <a:schemeClr val="accent4"/>
                </a:solidFill>
              </a:rPr>
              <a:t>}</a:t>
            </a:r>
          </a:p>
        </p:txBody>
      </p:sp>
      <p:sp>
        <p:nvSpPr>
          <p:cNvPr id="38917" name="Rectangle 4"/>
          <p:cNvSpPr>
            <a:spLocks noChangeArrowheads="1"/>
          </p:cNvSpPr>
          <p:nvPr/>
        </p:nvSpPr>
        <p:spPr bwMode="auto">
          <a:xfrm>
            <a:off x="297180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8918" name="Rectangle 5"/>
          <p:cNvSpPr>
            <a:spLocks noChangeArrowheads="1"/>
          </p:cNvSpPr>
          <p:nvPr/>
        </p:nvSpPr>
        <p:spPr bwMode="auto">
          <a:xfrm>
            <a:off x="3352800" y="2971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DD13AD7-5204-4160-BBDF-329D0E305A2A}" type="slidenum">
              <a:rPr lang="en-US" altLang="en-US" sz="1400" smtClean="0"/>
              <a:pPr/>
              <a:t>38</a:t>
            </a:fld>
            <a:endParaRPr lang="en-US" altLang="en-US" sz="1400"/>
          </a:p>
        </p:txBody>
      </p:sp>
      <p:sp>
        <p:nvSpPr>
          <p:cNvPr id="39939" name="Rectangle 2"/>
          <p:cNvSpPr>
            <a:spLocks noGrp="1" noChangeArrowheads="1"/>
          </p:cNvSpPr>
          <p:nvPr>
            <p:ph type="title"/>
          </p:nvPr>
        </p:nvSpPr>
        <p:spPr>
          <a:xfrm>
            <a:off x="309563" y="381000"/>
            <a:ext cx="8564562" cy="782638"/>
          </a:xfrm>
        </p:spPr>
        <p:txBody>
          <a:bodyPr/>
          <a:lstStyle/>
          <a:p>
            <a:r>
              <a:rPr lang="en-US" altLang="en-US" sz="4500">
                <a:cs typeface="Times New Roman" pitchFamily="18" charset="0"/>
              </a:rPr>
              <a:t>Random shuffling</a:t>
            </a:r>
            <a:endParaRPr lang="en-US" altLang="en-US" sz="4500">
              <a:cs typeface="Times New Roman" pitchFamily="18" charset="0"/>
              <a:hlinkClick r:id="rId3" action="ppaction://program"/>
            </a:endParaRPr>
          </a:p>
        </p:txBody>
      </p:sp>
      <p:sp>
        <p:nvSpPr>
          <p:cNvPr id="39940" name="Rectangle 4"/>
          <p:cNvSpPr>
            <a:spLocks noChangeArrowheads="1"/>
          </p:cNvSpPr>
          <p:nvPr/>
        </p:nvSpPr>
        <p:spPr bwMode="auto">
          <a:xfrm>
            <a:off x="297180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9941" name="Rectangle 5"/>
          <p:cNvSpPr>
            <a:spLocks noChangeArrowheads="1"/>
          </p:cNvSpPr>
          <p:nvPr/>
        </p:nvSpPr>
        <p:spPr bwMode="auto">
          <a:xfrm>
            <a:off x="3343275" y="2968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9942"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836168161"/>
              </p:ext>
            </p:extLst>
          </p:nvPr>
        </p:nvGraphicFramePr>
        <p:xfrm>
          <a:off x="78615" y="1611312"/>
          <a:ext cx="8903838" cy="2624193"/>
        </p:xfrm>
        <a:graphic>
          <a:graphicData uri="http://schemas.openxmlformats.org/presentationml/2006/ole">
            <mc:AlternateContent xmlns:mc="http://schemas.openxmlformats.org/markup-compatibility/2006">
              <mc:Choice xmlns:v="urn:schemas-microsoft-com:vml" Requires="v">
                <p:oleObj spid="_x0000_s17410" name="Picture" r:id="rId4" imgW="4610164" imgH="1360151" progId="Word.Picture.8">
                  <p:embed/>
                </p:oleObj>
              </mc:Choice>
              <mc:Fallback>
                <p:oleObj name="Picture" r:id="rId4" imgW="4610164" imgH="1360151" progId="Word.Picture.8">
                  <p:embed/>
                  <p:pic>
                    <p:nvPicPr>
                      <p:cNvPr id="3"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15" y="1611312"/>
                        <a:ext cx="8903838" cy="2624193"/>
                      </a:xfrm>
                      <a:prstGeom prst="rect">
                        <a:avLst/>
                      </a:prstGeom>
                      <a:noFill/>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2CF4B77-9AF2-45A0-8442-B35C1A533C47}" type="slidenum">
              <a:rPr lang="en-US" altLang="en-US" sz="1400" smtClean="0"/>
              <a:pPr/>
              <a:t>39</a:t>
            </a:fld>
            <a:endParaRPr lang="en-US" altLang="en-US" sz="1400"/>
          </a:p>
        </p:txBody>
      </p:sp>
      <p:sp>
        <p:nvSpPr>
          <p:cNvPr id="40963" name="Rectangle 2"/>
          <p:cNvSpPr>
            <a:spLocks noGrp="1" noChangeArrowheads="1"/>
          </p:cNvSpPr>
          <p:nvPr>
            <p:ph type="title"/>
          </p:nvPr>
        </p:nvSpPr>
        <p:spPr>
          <a:xfrm>
            <a:off x="309563" y="381000"/>
            <a:ext cx="8564562" cy="782638"/>
          </a:xfrm>
        </p:spPr>
        <p:txBody>
          <a:bodyPr/>
          <a:lstStyle/>
          <a:p>
            <a:r>
              <a:rPr lang="en-US" altLang="en-US" sz="4500">
                <a:cs typeface="Times New Roman" pitchFamily="18" charset="0"/>
              </a:rPr>
              <a:t>Shifting Elements</a:t>
            </a:r>
            <a:endParaRPr lang="en-US" altLang="en-US" sz="4500">
              <a:cs typeface="Times New Roman" pitchFamily="18" charset="0"/>
              <a:hlinkClick r:id="rId2" action="ppaction://program"/>
            </a:endParaRPr>
          </a:p>
        </p:txBody>
      </p:sp>
      <p:sp>
        <p:nvSpPr>
          <p:cNvPr id="40964" name="Rectangle 3"/>
          <p:cNvSpPr>
            <a:spLocks noChangeArrowheads="1"/>
          </p:cNvSpPr>
          <p:nvPr/>
        </p:nvSpPr>
        <p:spPr bwMode="auto">
          <a:xfrm>
            <a:off x="297180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0965" name="Rectangle 4"/>
          <p:cNvSpPr>
            <a:spLocks noChangeArrowheads="1"/>
          </p:cNvSpPr>
          <p:nvPr/>
        </p:nvSpPr>
        <p:spPr bwMode="auto">
          <a:xfrm>
            <a:off x="3343275" y="2968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096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0967" name="Rectangle 8"/>
          <p:cNvSpPr>
            <a:spLocks noChangeArrowheads="1"/>
          </p:cNvSpPr>
          <p:nvPr/>
        </p:nvSpPr>
        <p:spPr bwMode="auto">
          <a:xfrm>
            <a:off x="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4096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1662113"/>
            <a:ext cx="9093200"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F891A9C-C462-45FA-8C6F-3F407640D747}" type="slidenum">
              <a:rPr lang="en-US" altLang="en-US" sz="1400" smtClean="0"/>
              <a:pPr/>
              <a:t>4</a:t>
            </a:fld>
            <a:endParaRPr lang="en-US" altLang="en-US" sz="1400"/>
          </a:p>
        </p:txBody>
      </p:sp>
      <p:sp>
        <p:nvSpPr>
          <p:cNvPr id="5123" name="Rectangle 2"/>
          <p:cNvSpPr>
            <a:spLocks noGrp="1" noChangeArrowheads="1"/>
          </p:cNvSpPr>
          <p:nvPr>
            <p:ph type="title"/>
          </p:nvPr>
        </p:nvSpPr>
        <p:spPr>
          <a:xfrm>
            <a:off x="685800" y="228600"/>
            <a:ext cx="7772400" cy="473075"/>
          </a:xfrm>
          <a:noFill/>
        </p:spPr>
        <p:txBody>
          <a:bodyPr/>
          <a:lstStyle/>
          <a:p>
            <a:r>
              <a:rPr lang="en-US" altLang="en-US"/>
              <a:t>Objectives</a:t>
            </a:r>
          </a:p>
        </p:txBody>
      </p:sp>
      <p:sp>
        <p:nvSpPr>
          <p:cNvPr id="6148" name="Rectangle 3"/>
          <p:cNvSpPr>
            <a:spLocks noGrp="1" noChangeArrowheads="1"/>
          </p:cNvSpPr>
          <p:nvPr>
            <p:ph type="body" idx="1"/>
          </p:nvPr>
        </p:nvSpPr>
        <p:spPr>
          <a:xfrm>
            <a:off x="0" y="893763"/>
            <a:ext cx="8991600" cy="5545137"/>
          </a:xfrm>
        </p:spPr>
        <p:txBody>
          <a:bodyPr/>
          <a:lstStyle/>
          <a:p>
            <a:pPr>
              <a:buFont typeface="Monotype Sorts"/>
              <a:buChar char="F"/>
              <a:defRPr/>
            </a:pPr>
            <a:r>
              <a:rPr lang="en-US" sz="1750" dirty="0"/>
              <a:t>To describe why arrays are necessary in programming (§7.1).</a:t>
            </a:r>
          </a:p>
          <a:p>
            <a:pPr>
              <a:buFont typeface="Monotype Sorts"/>
              <a:buChar char="F"/>
              <a:defRPr/>
            </a:pPr>
            <a:r>
              <a:rPr lang="en-US" sz="1750" dirty="0"/>
              <a:t>To declare array reference variables and create arrays (§§7.2.1–7.2.2).</a:t>
            </a:r>
          </a:p>
          <a:p>
            <a:pPr>
              <a:buFont typeface="Monotype Sorts"/>
              <a:buChar char="F"/>
              <a:defRPr/>
            </a:pPr>
            <a:r>
              <a:rPr lang="en-US" sz="1750" dirty="0"/>
              <a:t>To obtain array size using </a:t>
            </a:r>
            <a:r>
              <a:rPr lang="en-US" sz="1750" b="1" dirty="0" err="1"/>
              <a:t>arrayRefVar.length</a:t>
            </a:r>
            <a:r>
              <a:rPr lang="en-US" sz="1750" dirty="0"/>
              <a:t> and know default values in an array (§7.2.3).</a:t>
            </a:r>
          </a:p>
          <a:p>
            <a:pPr>
              <a:buFont typeface="Monotype Sorts"/>
              <a:buChar char="F"/>
              <a:defRPr/>
            </a:pPr>
            <a:r>
              <a:rPr lang="en-US" sz="1750" dirty="0"/>
              <a:t>To access array elements using indexes (§7.2.4).</a:t>
            </a:r>
          </a:p>
          <a:p>
            <a:pPr>
              <a:buFont typeface="Monotype Sorts"/>
              <a:buChar char="F"/>
              <a:defRPr/>
            </a:pPr>
            <a:r>
              <a:rPr lang="en-US" sz="1750" dirty="0"/>
              <a:t>To declare, create, and initialize an array using an array initializer (§7.2.5).</a:t>
            </a:r>
          </a:p>
          <a:p>
            <a:pPr>
              <a:buFont typeface="Monotype Sorts"/>
              <a:buChar char="F"/>
              <a:defRPr/>
            </a:pPr>
            <a:r>
              <a:rPr lang="en-US" sz="1750" dirty="0"/>
              <a:t>To program common array operations (displaying arrays, summing all elements, finding the minimum and maximum elements, random shuffling, and shifting elements) (§7.2.6).</a:t>
            </a:r>
          </a:p>
          <a:p>
            <a:pPr>
              <a:buFont typeface="Monotype Sorts"/>
              <a:buChar char="F"/>
              <a:defRPr/>
            </a:pPr>
            <a:r>
              <a:rPr lang="en-US" sz="1750" dirty="0"/>
              <a:t>To simplify programming using the </a:t>
            </a:r>
            <a:r>
              <a:rPr lang="en-US" sz="1750" dirty="0" err="1"/>
              <a:t>foreach</a:t>
            </a:r>
            <a:r>
              <a:rPr lang="en-US" sz="1750" dirty="0"/>
              <a:t> loops (§7.2.7).</a:t>
            </a:r>
          </a:p>
          <a:p>
            <a:pPr>
              <a:buFont typeface="Monotype Sorts"/>
              <a:buChar char="F"/>
              <a:defRPr/>
            </a:pPr>
            <a:r>
              <a:rPr lang="en-US" sz="1750" dirty="0"/>
              <a:t>To apply arrays in application development (</a:t>
            </a:r>
            <a:r>
              <a:rPr lang="en-US" sz="1750" b="1" dirty="0" err="1"/>
              <a:t>AnalyzeNumbers</a:t>
            </a:r>
            <a:r>
              <a:rPr lang="en-US" sz="1750" dirty="0"/>
              <a:t>, </a:t>
            </a:r>
            <a:r>
              <a:rPr lang="en-US" sz="1750" b="1" dirty="0" err="1"/>
              <a:t>DeckOfCards</a:t>
            </a:r>
            <a:r>
              <a:rPr lang="en-US" sz="1750" dirty="0"/>
              <a:t>) (§§7.3–7.4).</a:t>
            </a:r>
          </a:p>
          <a:p>
            <a:pPr>
              <a:buFont typeface="Monotype Sorts"/>
              <a:buChar char="F"/>
              <a:defRPr/>
            </a:pPr>
            <a:r>
              <a:rPr lang="en-US" sz="1750" dirty="0"/>
              <a:t>To copy contents from one array to another (§7.5).</a:t>
            </a:r>
          </a:p>
          <a:p>
            <a:pPr>
              <a:buFont typeface="Monotype Sorts"/>
              <a:buChar char="F"/>
              <a:defRPr/>
            </a:pPr>
            <a:r>
              <a:rPr lang="en-US" sz="1750" dirty="0"/>
              <a:t>To develop and invoke methods with array arguments and return values (§§7.6–7.8).</a:t>
            </a:r>
          </a:p>
          <a:p>
            <a:pPr>
              <a:buFont typeface="Monotype Sorts"/>
              <a:buChar char="F"/>
              <a:defRPr/>
            </a:pPr>
            <a:r>
              <a:rPr lang="en-US" sz="1750" dirty="0"/>
              <a:t>To define a method with a variable-length argument list (§7.9).</a:t>
            </a:r>
          </a:p>
          <a:p>
            <a:pPr>
              <a:buFont typeface="Monotype Sorts"/>
              <a:buChar char="F"/>
              <a:defRPr/>
            </a:pPr>
            <a:r>
              <a:rPr lang="en-US" sz="1750" dirty="0"/>
              <a:t>To search elements using the linear (§7.10.1) or binary (§7.10.2) search algorithm.</a:t>
            </a:r>
          </a:p>
          <a:p>
            <a:pPr>
              <a:buFont typeface="Monotype Sorts"/>
              <a:buChar char="F"/>
              <a:defRPr/>
            </a:pPr>
            <a:r>
              <a:rPr lang="en-US" sz="1750" dirty="0"/>
              <a:t>To sort an array using the selection sort approach (§7.11).</a:t>
            </a:r>
          </a:p>
          <a:p>
            <a:pPr>
              <a:buFont typeface="Monotype Sorts"/>
              <a:buChar char="F"/>
              <a:defRPr/>
            </a:pPr>
            <a:r>
              <a:rPr lang="en-US" sz="1750" dirty="0"/>
              <a:t>To use the methods in the </a:t>
            </a:r>
            <a:r>
              <a:rPr lang="en-US" sz="1750" b="1" dirty="0" err="1"/>
              <a:t>java.util.Arrays</a:t>
            </a:r>
            <a:r>
              <a:rPr lang="en-US" sz="1750" dirty="0"/>
              <a:t> class (§7.12).</a:t>
            </a:r>
          </a:p>
          <a:p>
            <a:pPr>
              <a:buFont typeface="Monotype Sorts"/>
              <a:buChar char="F"/>
              <a:defRPr/>
            </a:pPr>
            <a:r>
              <a:rPr lang="en-US" sz="1750" dirty="0"/>
              <a:t>To pass arguments to the main method from the command line (§7.13).</a:t>
            </a:r>
          </a:p>
          <a:p>
            <a:pPr>
              <a:lnSpc>
                <a:spcPct val="80000"/>
              </a:lnSpc>
              <a:buFont typeface="Monotype Sorts"/>
              <a:buChar char="F"/>
              <a:defRPr/>
            </a:pPr>
            <a:endParaRPr lang="en-US" sz="19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B59F622-EA5C-49CC-A873-1CDB1E53466A}" type="slidenum">
              <a:rPr lang="en-US" altLang="en-US" sz="1400" smtClean="0"/>
              <a:pPr/>
              <a:t>40</a:t>
            </a:fld>
            <a:endParaRPr lang="en-US" altLang="en-US" sz="1400"/>
          </a:p>
        </p:txBody>
      </p:sp>
      <p:sp>
        <p:nvSpPr>
          <p:cNvPr id="41987" name="Rectangle 2"/>
          <p:cNvSpPr>
            <a:spLocks noGrp="1" noChangeArrowheads="1"/>
          </p:cNvSpPr>
          <p:nvPr>
            <p:ph type="title"/>
          </p:nvPr>
        </p:nvSpPr>
        <p:spPr>
          <a:xfrm>
            <a:off x="1219200" y="152400"/>
            <a:ext cx="7239000" cy="609600"/>
          </a:xfrm>
          <a:noFill/>
        </p:spPr>
        <p:txBody>
          <a:bodyPr/>
          <a:lstStyle/>
          <a:p>
            <a:r>
              <a:rPr lang="en-US" altLang="en-US" sz="3200">
                <a:cs typeface="Times New Roman" pitchFamily="18" charset="0"/>
              </a:rPr>
              <a:t>Enhanced </a:t>
            </a:r>
            <a:r>
              <a:rPr lang="en-US" altLang="en-US" sz="3200" u="sng">
                <a:cs typeface="Times New Roman" pitchFamily="18" charset="0"/>
              </a:rPr>
              <a:t>for</a:t>
            </a:r>
            <a:r>
              <a:rPr lang="en-US" altLang="en-US" sz="3200">
                <a:cs typeface="Times New Roman" pitchFamily="18" charset="0"/>
              </a:rPr>
              <a:t> Loop (for-each loop)</a:t>
            </a:r>
          </a:p>
        </p:txBody>
      </p:sp>
      <p:sp>
        <p:nvSpPr>
          <p:cNvPr id="46084" name="Rectangle 3"/>
          <p:cNvSpPr>
            <a:spLocks noGrp="1" noChangeArrowheads="1"/>
          </p:cNvSpPr>
          <p:nvPr>
            <p:ph type="body" idx="1"/>
          </p:nvPr>
        </p:nvSpPr>
        <p:spPr>
          <a:xfrm>
            <a:off x="228600" y="990600"/>
            <a:ext cx="8686800" cy="5410200"/>
          </a:xfrm>
        </p:spPr>
        <p:txBody>
          <a:bodyPr/>
          <a:lstStyle/>
          <a:p>
            <a:pPr marL="0" indent="0">
              <a:spcBef>
                <a:spcPct val="0"/>
              </a:spcBef>
              <a:buClrTx/>
              <a:buSzTx/>
              <a:buFontTx/>
              <a:buNone/>
              <a:defRPr/>
            </a:pPr>
            <a:r>
              <a:rPr lang="en-US" sz="2000" dirty="0">
                <a:cs typeface="Times New Roman" pitchFamily="18" charset="0"/>
              </a:rPr>
              <a:t>JDK 1.5 introduced a new for loop that enables you to traverse the complete array sequentially without using an index variable. For example, the following code displays all elements in the array </a:t>
            </a:r>
            <a:r>
              <a:rPr lang="en-US" sz="2000" dirty="0" err="1">
                <a:cs typeface="Times New Roman" pitchFamily="18" charset="0"/>
              </a:rPr>
              <a:t>myList</a:t>
            </a:r>
            <a:r>
              <a:rPr lang="en-US" sz="2000" dirty="0">
                <a:cs typeface="Times New Roman" pitchFamily="18" charset="0"/>
              </a:rPr>
              <a:t>:</a:t>
            </a:r>
          </a:p>
          <a:p>
            <a:pPr marL="0" indent="0">
              <a:spcBef>
                <a:spcPct val="0"/>
              </a:spcBef>
              <a:buClrTx/>
              <a:buSzTx/>
              <a:buFontTx/>
              <a:buNone/>
              <a:defRPr/>
            </a:pPr>
            <a:r>
              <a:rPr lang="en-US" sz="2000" dirty="0">
                <a:solidFill>
                  <a:schemeClr val="tx2"/>
                </a:solidFill>
                <a:cs typeface="Courier New" pitchFamily="49" charset="0"/>
              </a:rPr>
              <a:t> </a:t>
            </a:r>
            <a:endParaRPr lang="en-US" sz="2000" dirty="0">
              <a:solidFill>
                <a:schemeClr val="tx2"/>
              </a:solidFill>
            </a:endParaRPr>
          </a:p>
          <a:p>
            <a:pPr lvl="1">
              <a:buFontTx/>
              <a:buNone/>
              <a:defRPr/>
            </a:pPr>
            <a:r>
              <a:rPr lang="en-US" sz="1800" b="1" dirty="0">
                <a:solidFill>
                  <a:schemeClr val="accent4"/>
                </a:solidFill>
                <a:latin typeface="Courier New" pitchFamily="49" charset="0"/>
                <a:cs typeface="Courier New" pitchFamily="49" charset="0"/>
              </a:rPr>
              <a:t>for (double value: </a:t>
            </a:r>
            <a:r>
              <a:rPr lang="en-US" sz="1800" b="1" dirty="0" err="1">
                <a:solidFill>
                  <a:schemeClr val="accent4"/>
                </a:solidFill>
                <a:latin typeface="Courier New" pitchFamily="49" charset="0"/>
                <a:cs typeface="Courier New" pitchFamily="49" charset="0"/>
              </a:rPr>
              <a:t>myList</a:t>
            </a:r>
            <a:r>
              <a:rPr lang="en-US" sz="1800" b="1" dirty="0">
                <a:solidFill>
                  <a:schemeClr val="accent4"/>
                </a:solidFill>
                <a:latin typeface="Courier New" pitchFamily="49" charset="0"/>
                <a:cs typeface="Courier New" pitchFamily="49" charset="0"/>
              </a:rPr>
              <a:t>) </a:t>
            </a:r>
            <a:endParaRPr lang="en-US" sz="1800" b="1" dirty="0">
              <a:solidFill>
                <a:schemeClr val="accent4"/>
              </a:solidFill>
              <a:latin typeface="Courier New" pitchFamily="49" charset="0"/>
              <a:cs typeface="Times New Roman" pitchFamily="18" charset="0"/>
            </a:endParaRPr>
          </a:p>
          <a:p>
            <a:pPr lvl="1">
              <a:buFontTx/>
              <a:buNone/>
              <a:defRPr/>
            </a:pPr>
            <a:r>
              <a:rPr lang="en-US" sz="1800" b="1" dirty="0">
                <a:solidFill>
                  <a:schemeClr val="accent4"/>
                </a:solidFill>
                <a:latin typeface="Courier New" pitchFamily="49" charset="0"/>
                <a:cs typeface="Courier New" pitchFamily="49" charset="0"/>
              </a:rPr>
              <a:t>  </a:t>
            </a:r>
            <a:r>
              <a:rPr lang="en-US" sz="1800" b="1" dirty="0" err="1">
                <a:solidFill>
                  <a:schemeClr val="accent4"/>
                </a:solidFill>
                <a:latin typeface="Courier New" pitchFamily="49" charset="0"/>
                <a:cs typeface="Courier New" pitchFamily="49" charset="0"/>
              </a:rPr>
              <a:t>System.out.println</a:t>
            </a:r>
            <a:r>
              <a:rPr lang="en-US" sz="1800" b="1" dirty="0">
                <a:solidFill>
                  <a:schemeClr val="accent4"/>
                </a:solidFill>
                <a:latin typeface="Courier New" pitchFamily="49" charset="0"/>
                <a:cs typeface="Courier New" pitchFamily="49" charset="0"/>
              </a:rPr>
              <a:t>(value);</a:t>
            </a:r>
            <a:endParaRPr lang="en-US" sz="1800" b="1" dirty="0">
              <a:solidFill>
                <a:schemeClr val="accent4"/>
              </a:solidFill>
              <a:latin typeface="Courier New" pitchFamily="49" charset="0"/>
              <a:cs typeface="Times New Roman" pitchFamily="18" charset="0"/>
            </a:endParaRPr>
          </a:p>
          <a:p>
            <a:pPr marL="0" indent="0">
              <a:buFont typeface="Monotype Sorts" pitchFamily="2" charset="2"/>
              <a:buNone/>
              <a:defRPr/>
            </a:pPr>
            <a:r>
              <a:rPr lang="en-US" sz="2000" dirty="0">
                <a:cs typeface="Courier New" pitchFamily="49" charset="0"/>
              </a:rPr>
              <a:t> </a:t>
            </a:r>
            <a:endParaRPr lang="en-US" sz="2000" dirty="0">
              <a:cs typeface="Times New Roman" pitchFamily="18" charset="0"/>
            </a:endParaRPr>
          </a:p>
          <a:p>
            <a:pPr marL="0" indent="0">
              <a:spcBef>
                <a:spcPct val="0"/>
              </a:spcBef>
              <a:buClrTx/>
              <a:buSzTx/>
              <a:buFontTx/>
              <a:buNone/>
              <a:defRPr/>
            </a:pPr>
            <a:r>
              <a:rPr lang="en-US" sz="2000" dirty="0">
                <a:cs typeface="Times New Roman" pitchFamily="18" charset="0"/>
              </a:rPr>
              <a:t>In general, the syntax is</a:t>
            </a:r>
          </a:p>
          <a:p>
            <a:pPr marL="0" indent="0">
              <a:spcBef>
                <a:spcPct val="0"/>
              </a:spcBef>
              <a:buClrTx/>
              <a:buSzTx/>
              <a:buFontTx/>
              <a:buNone/>
              <a:defRPr/>
            </a:pPr>
            <a:r>
              <a:rPr lang="en-US" sz="2000" dirty="0">
                <a:solidFill>
                  <a:schemeClr val="tx2"/>
                </a:solidFill>
                <a:cs typeface="Courier New" pitchFamily="49" charset="0"/>
              </a:rPr>
              <a:t> </a:t>
            </a:r>
            <a:endParaRPr lang="en-US" sz="2000" dirty="0">
              <a:solidFill>
                <a:schemeClr val="tx2"/>
              </a:solidFill>
            </a:endParaRPr>
          </a:p>
          <a:p>
            <a:pPr lvl="1">
              <a:buFontTx/>
              <a:buNone/>
              <a:defRPr/>
            </a:pPr>
            <a:r>
              <a:rPr lang="en-US" sz="1800" b="1" dirty="0">
                <a:solidFill>
                  <a:schemeClr val="accent4"/>
                </a:solidFill>
                <a:latin typeface="Courier New" pitchFamily="49" charset="0"/>
                <a:cs typeface="Courier New" pitchFamily="49" charset="0"/>
              </a:rPr>
              <a:t>for (</a:t>
            </a:r>
            <a:r>
              <a:rPr lang="en-US" sz="1800" b="1" dirty="0" err="1">
                <a:solidFill>
                  <a:schemeClr val="accent4"/>
                </a:solidFill>
                <a:latin typeface="Courier New" pitchFamily="49" charset="0"/>
                <a:cs typeface="Courier New" pitchFamily="49" charset="0"/>
              </a:rPr>
              <a:t>elementType</a:t>
            </a:r>
            <a:r>
              <a:rPr lang="en-US" sz="1800" b="1" dirty="0">
                <a:solidFill>
                  <a:schemeClr val="accent4"/>
                </a:solidFill>
                <a:latin typeface="Courier New" pitchFamily="49" charset="0"/>
                <a:cs typeface="Courier New" pitchFamily="49" charset="0"/>
              </a:rPr>
              <a:t> value: </a:t>
            </a:r>
            <a:r>
              <a:rPr lang="en-US" sz="1800" b="1" dirty="0" err="1">
                <a:solidFill>
                  <a:schemeClr val="accent4"/>
                </a:solidFill>
                <a:latin typeface="Courier New" pitchFamily="49" charset="0"/>
                <a:cs typeface="Courier New" pitchFamily="49" charset="0"/>
              </a:rPr>
              <a:t>arrayRefVar</a:t>
            </a:r>
            <a:r>
              <a:rPr lang="en-US" sz="1800" b="1" dirty="0">
                <a:solidFill>
                  <a:schemeClr val="accent4"/>
                </a:solidFill>
                <a:latin typeface="Courier New" pitchFamily="49" charset="0"/>
                <a:cs typeface="Courier New" pitchFamily="49" charset="0"/>
              </a:rPr>
              <a:t>) {</a:t>
            </a:r>
            <a:endParaRPr lang="en-US" sz="1800" b="1" dirty="0">
              <a:solidFill>
                <a:schemeClr val="accent4"/>
              </a:solidFill>
              <a:latin typeface="Courier New" pitchFamily="49" charset="0"/>
              <a:cs typeface="Times New Roman" pitchFamily="18" charset="0"/>
            </a:endParaRPr>
          </a:p>
          <a:p>
            <a:pPr lvl="1">
              <a:buFontTx/>
              <a:buNone/>
              <a:defRPr/>
            </a:pPr>
            <a:r>
              <a:rPr lang="en-US" sz="1800" b="1" dirty="0">
                <a:solidFill>
                  <a:schemeClr val="accent4"/>
                </a:solidFill>
                <a:latin typeface="Courier New" pitchFamily="49" charset="0"/>
                <a:cs typeface="Courier New" pitchFamily="49" charset="0"/>
              </a:rPr>
              <a:t>  // Process the value</a:t>
            </a:r>
            <a:endParaRPr lang="en-US" sz="1800" b="1" dirty="0">
              <a:solidFill>
                <a:schemeClr val="accent4"/>
              </a:solidFill>
              <a:latin typeface="Courier New" pitchFamily="49" charset="0"/>
              <a:cs typeface="Times New Roman" pitchFamily="18" charset="0"/>
            </a:endParaRPr>
          </a:p>
          <a:p>
            <a:pPr lvl="1">
              <a:buFontTx/>
              <a:buNone/>
              <a:defRPr/>
            </a:pPr>
            <a:r>
              <a:rPr lang="en-US" sz="1800" b="1" dirty="0">
                <a:solidFill>
                  <a:schemeClr val="accent4"/>
                </a:solidFill>
                <a:latin typeface="Courier New" pitchFamily="49" charset="0"/>
                <a:cs typeface="Courier New" pitchFamily="49" charset="0"/>
              </a:rPr>
              <a:t>}</a:t>
            </a:r>
            <a:endParaRPr lang="en-US" sz="1800" b="1" dirty="0">
              <a:solidFill>
                <a:schemeClr val="accent4"/>
              </a:solidFill>
              <a:latin typeface="Courier New" pitchFamily="49" charset="0"/>
              <a:cs typeface="Times New Roman" pitchFamily="18" charset="0"/>
            </a:endParaRPr>
          </a:p>
          <a:p>
            <a:pPr marL="0" indent="0">
              <a:buFont typeface="Monotype Sorts" pitchFamily="2" charset="2"/>
              <a:buNone/>
              <a:defRPr/>
            </a:pPr>
            <a:r>
              <a:rPr lang="en-US" sz="2000" dirty="0">
                <a:cs typeface="Courier New" pitchFamily="49" charset="0"/>
              </a:rPr>
              <a:t> </a:t>
            </a:r>
            <a:endParaRPr lang="en-US" sz="2000" dirty="0">
              <a:cs typeface="Times New Roman" pitchFamily="18" charset="0"/>
            </a:endParaRPr>
          </a:p>
          <a:p>
            <a:pPr marL="0" indent="0">
              <a:buFont typeface="Monotype Sorts" pitchFamily="2" charset="2"/>
              <a:buNone/>
              <a:defRPr/>
            </a:pPr>
            <a:r>
              <a:rPr lang="en-US" sz="2000" dirty="0">
                <a:cs typeface="Courier New" pitchFamily="49" charset="0"/>
              </a:rPr>
              <a:t>You still have to use an index variable if you wish to traverse the array in a different order or change the elements in the array.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60FBE79-C3AE-4C36-AAA2-92AA071C4C0F}" type="slidenum">
              <a:rPr lang="en-US" altLang="en-US" sz="1400" smtClean="0"/>
              <a:pPr/>
              <a:t>41</a:t>
            </a:fld>
            <a:endParaRPr lang="en-US" altLang="en-US" sz="1400"/>
          </a:p>
        </p:txBody>
      </p:sp>
      <p:sp>
        <p:nvSpPr>
          <p:cNvPr id="43011" name="Rectangle 2"/>
          <p:cNvSpPr>
            <a:spLocks noGrp="1" noChangeArrowheads="1"/>
          </p:cNvSpPr>
          <p:nvPr>
            <p:ph type="title"/>
          </p:nvPr>
        </p:nvSpPr>
        <p:spPr>
          <a:xfrm>
            <a:off x="152400" y="228600"/>
            <a:ext cx="8763000" cy="473075"/>
          </a:xfrm>
          <a:noFill/>
        </p:spPr>
        <p:txBody>
          <a:bodyPr/>
          <a:lstStyle/>
          <a:p>
            <a:r>
              <a:rPr lang="en-US" altLang="en-US" sz="4000" dirty="0"/>
              <a:t>Analyze Numbers</a:t>
            </a:r>
          </a:p>
        </p:txBody>
      </p:sp>
      <p:sp>
        <p:nvSpPr>
          <p:cNvPr id="43012" name="Rectangle 3"/>
          <p:cNvSpPr>
            <a:spLocks noGrp="1" noChangeArrowheads="1"/>
          </p:cNvSpPr>
          <p:nvPr>
            <p:ph type="body" idx="1"/>
          </p:nvPr>
        </p:nvSpPr>
        <p:spPr>
          <a:xfrm>
            <a:off x="231775" y="971550"/>
            <a:ext cx="8642350" cy="5106988"/>
          </a:xfrm>
          <a:noFill/>
        </p:spPr>
        <p:txBody>
          <a:bodyPr/>
          <a:lstStyle/>
          <a:p>
            <a:pPr marL="0" indent="0">
              <a:buFont typeface="Monotype Sorts" pitchFamily="2" charset="2"/>
              <a:buNone/>
            </a:pPr>
            <a:r>
              <a:rPr lang="en-US" altLang="en-US" sz="3500"/>
              <a:t>Read one hundred numbers, compute their average, and find out how many numbers are above the average. </a:t>
            </a:r>
          </a:p>
        </p:txBody>
      </p:sp>
      <p:sp>
        <p:nvSpPr>
          <p:cNvPr id="10" name="Rectangle 9">
            <a:hlinkClick r:id="rId2"/>
          </p:cNvPr>
          <p:cNvSpPr>
            <a:spLocks noChangeArrowheads="1"/>
          </p:cNvSpPr>
          <p:nvPr/>
        </p:nvSpPr>
        <p:spPr bwMode="auto">
          <a:xfrm>
            <a:off x="4249719" y="5118820"/>
            <a:ext cx="2067341"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2000" dirty="0" err="1"/>
              <a:t>AnalyzeNumbers</a:t>
            </a:r>
            <a:endParaRPr lang="en-US" altLang="en-US" sz="2000" dirty="0"/>
          </a:p>
        </p:txBody>
      </p:sp>
      <p:sp>
        <p:nvSpPr>
          <p:cNvPr id="11" name="AutoShape 10">
            <a:hlinkClick r:id="rId3" action="ppaction://program" highlightClick="1"/>
          </p:cNvPr>
          <p:cNvSpPr>
            <a:spLocks noChangeArrowheads="1"/>
          </p:cNvSpPr>
          <p:nvPr/>
        </p:nvSpPr>
        <p:spPr bwMode="auto">
          <a:xfrm>
            <a:off x="6453845" y="5118820"/>
            <a:ext cx="699614"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1800" dirty="0">
                <a:latin typeface="Book Antiqua" pitchFamily="18" charset="0"/>
              </a:rPr>
              <a:t>Run</a:t>
            </a:r>
            <a:endParaRPr lang="en-US" altLang="en-US" sz="1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0A3AF61-91B3-40B8-B014-3F90707B46B4}" type="slidenum">
              <a:rPr lang="en-US" altLang="en-US" sz="1400" smtClean="0"/>
              <a:pPr/>
              <a:t>42</a:t>
            </a:fld>
            <a:endParaRPr lang="en-US" altLang="en-US" sz="1400"/>
          </a:p>
        </p:txBody>
      </p:sp>
      <p:sp>
        <p:nvSpPr>
          <p:cNvPr id="44035" name="Rectangle 2"/>
          <p:cNvSpPr>
            <a:spLocks noGrp="1" noChangeArrowheads="1"/>
          </p:cNvSpPr>
          <p:nvPr>
            <p:ph type="title"/>
          </p:nvPr>
        </p:nvSpPr>
        <p:spPr>
          <a:xfrm>
            <a:off x="615950" y="241300"/>
            <a:ext cx="7772400" cy="550863"/>
          </a:xfrm>
        </p:spPr>
        <p:txBody>
          <a:bodyPr/>
          <a:lstStyle/>
          <a:p>
            <a:r>
              <a:rPr lang="en-US" altLang="en-US" sz="4000"/>
              <a:t>Problem: Deck of Cards</a:t>
            </a:r>
            <a:endParaRPr lang="en-US" altLang="en-US" sz="4000">
              <a:solidFill>
                <a:schemeClr val="tx1"/>
              </a:solidFill>
              <a:latin typeface="Book Antiqua" pitchFamily="18" charset="0"/>
              <a:hlinkClick r:id="rId2" action="ppaction://program"/>
            </a:endParaRPr>
          </a:p>
        </p:txBody>
      </p:sp>
      <p:sp>
        <p:nvSpPr>
          <p:cNvPr id="44036" name="Rectangle 3"/>
          <p:cNvSpPr>
            <a:spLocks noGrp="1" noChangeArrowheads="1"/>
          </p:cNvSpPr>
          <p:nvPr>
            <p:ph type="body" idx="1"/>
          </p:nvPr>
        </p:nvSpPr>
        <p:spPr>
          <a:xfrm>
            <a:off x="269875" y="931863"/>
            <a:ext cx="8680450" cy="1882775"/>
          </a:xfrm>
        </p:spPr>
        <p:txBody>
          <a:bodyPr/>
          <a:lstStyle/>
          <a:p>
            <a:pPr marL="0" indent="0">
              <a:buFont typeface="Monotype Sorts" pitchFamily="2" charset="2"/>
              <a:buNone/>
            </a:pPr>
            <a:r>
              <a:rPr lang="en-US" altLang="en-US" sz="2800"/>
              <a:t>The problem is to write a program that picks four cards randomly from a deck of 52 cards. All the cards can be represented using an array named deck, filled with initial values 0 to 51, as follows:</a:t>
            </a:r>
          </a:p>
        </p:txBody>
      </p:sp>
      <p:sp>
        <p:nvSpPr>
          <p:cNvPr id="49159" name="Rectangle 6"/>
          <p:cNvSpPr>
            <a:spLocks noChangeArrowheads="1"/>
          </p:cNvSpPr>
          <p:nvPr/>
        </p:nvSpPr>
        <p:spPr bwMode="auto">
          <a:xfrm>
            <a:off x="654050" y="3352800"/>
            <a:ext cx="710565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742950" lvl="1" indent="-285750">
              <a:spcBef>
                <a:spcPct val="20000"/>
              </a:spcBef>
              <a:buClr>
                <a:schemeClr val="tx1"/>
              </a:buClr>
              <a:defRPr/>
            </a:pPr>
            <a:r>
              <a:rPr lang="en-US" sz="2000" b="1" dirty="0" err="1">
                <a:solidFill>
                  <a:schemeClr val="accent4"/>
                </a:solidFill>
                <a:latin typeface="Courier New" pitchFamily="49" charset="0"/>
              </a:rPr>
              <a:t>int</a:t>
            </a:r>
            <a:r>
              <a:rPr lang="en-US" sz="2000" b="1" dirty="0">
                <a:solidFill>
                  <a:schemeClr val="accent4"/>
                </a:solidFill>
                <a:latin typeface="Courier New" pitchFamily="49" charset="0"/>
              </a:rPr>
              <a:t>[] deck = new </a:t>
            </a:r>
            <a:r>
              <a:rPr lang="en-US" sz="2000" b="1" dirty="0" err="1">
                <a:solidFill>
                  <a:schemeClr val="accent4"/>
                </a:solidFill>
                <a:latin typeface="Courier New" pitchFamily="49" charset="0"/>
              </a:rPr>
              <a:t>int</a:t>
            </a:r>
            <a:r>
              <a:rPr lang="en-US" sz="2000" b="1" dirty="0">
                <a:solidFill>
                  <a:schemeClr val="accent4"/>
                </a:solidFill>
                <a:latin typeface="Courier New" pitchFamily="49" charset="0"/>
              </a:rPr>
              <a:t>[52];</a:t>
            </a:r>
          </a:p>
          <a:p>
            <a:pPr marL="742950" lvl="1" indent="-285750">
              <a:spcBef>
                <a:spcPct val="20000"/>
              </a:spcBef>
              <a:buClr>
                <a:schemeClr val="tx1"/>
              </a:buClr>
              <a:defRPr/>
            </a:pPr>
            <a:r>
              <a:rPr lang="en-US" sz="2000" b="1" dirty="0">
                <a:solidFill>
                  <a:schemeClr val="accent4"/>
                </a:solidFill>
                <a:latin typeface="Courier New" pitchFamily="49" charset="0"/>
              </a:rPr>
              <a:t>// Initialize cards</a:t>
            </a:r>
          </a:p>
          <a:p>
            <a:pPr marL="742950" lvl="1" indent="-285750">
              <a:spcBef>
                <a:spcPct val="20000"/>
              </a:spcBef>
              <a:buClr>
                <a:schemeClr val="tx1"/>
              </a:buClr>
              <a:defRPr/>
            </a:pPr>
            <a:r>
              <a:rPr lang="en-US" sz="2000" b="1" dirty="0">
                <a:solidFill>
                  <a:schemeClr val="accent4"/>
                </a:solidFill>
                <a:latin typeface="Courier New" pitchFamily="49" charset="0"/>
              </a:rPr>
              <a:t>for (</a:t>
            </a:r>
            <a:r>
              <a:rPr lang="en-US" sz="2000" b="1" dirty="0" err="1">
                <a:solidFill>
                  <a:schemeClr val="accent4"/>
                </a:solidFill>
                <a:latin typeface="Courier New" pitchFamily="49" charset="0"/>
              </a:rPr>
              <a:t>int</a:t>
            </a:r>
            <a:r>
              <a:rPr lang="en-US" sz="2000" b="1" dirty="0">
                <a:solidFill>
                  <a:schemeClr val="accent4"/>
                </a:solidFill>
                <a:latin typeface="Courier New" pitchFamily="49" charset="0"/>
              </a:rPr>
              <a:t> </a:t>
            </a:r>
            <a:r>
              <a:rPr lang="en-US" sz="2000" b="1" dirty="0" err="1">
                <a:solidFill>
                  <a:schemeClr val="accent4"/>
                </a:solidFill>
                <a:latin typeface="Courier New" pitchFamily="49" charset="0"/>
              </a:rPr>
              <a:t>i</a:t>
            </a:r>
            <a:r>
              <a:rPr lang="en-US" sz="2000" b="1" dirty="0">
                <a:solidFill>
                  <a:schemeClr val="accent4"/>
                </a:solidFill>
                <a:latin typeface="Courier New" pitchFamily="49" charset="0"/>
              </a:rPr>
              <a:t> = 0; </a:t>
            </a:r>
            <a:r>
              <a:rPr lang="en-US" sz="2000" b="1" dirty="0" err="1">
                <a:solidFill>
                  <a:schemeClr val="accent4"/>
                </a:solidFill>
                <a:latin typeface="Courier New" pitchFamily="49" charset="0"/>
              </a:rPr>
              <a:t>i</a:t>
            </a:r>
            <a:r>
              <a:rPr lang="en-US" sz="2000" b="1" dirty="0">
                <a:solidFill>
                  <a:schemeClr val="accent4"/>
                </a:solidFill>
                <a:latin typeface="Courier New" pitchFamily="49" charset="0"/>
              </a:rPr>
              <a:t> &lt; </a:t>
            </a:r>
            <a:r>
              <a:rPr lang="en-US" sz="2000" b="1" dirty="0" err="1">
                <a:solidFill>
                  <a:schemeClr val="accent4"/>
                </a:solidFill>
                <a:latin typeface="Courier New" pitchFamily="49" charset="0"/>
              </a:rPr>
              <a:t>deck.length</a:t>
            </a:r>
            <a:r>
              <a:rPr lang="en-US" sz="2000" b="1" dirty="0">
                <a:solidFill>
                  <a:schemeClr val="accent4"/>
                </a:solidFill>
                <a:latin typeface="Courier New" pitchFamily="49" charset="0"/>
              </a:rPr>
              <a:t>; </a:t>
            </a:r>
            <a:r>
              <a:rPr lang="en-US" sz="2000" b="1" dirty="0" err="1">
                <a:solidFill>
                  <a:schemeClr val="accent4"/>
                </a:solidFill>
                <a:latin typeface="Courier New" pitchFamily="49" charset="0"/>
              </a:rPr>
              <a:t>i</a:t>
            </a:r>
            <a:r>
              <a:rPr lang="en-US" sz="2000" b="1" dirty="0">
                <a:solidFill>
                  <a:schemeClr val="accent4"/>
                </a:solidFill>
                <a:latin typeface="Courier New" pitchFamily="49" charset="0"/>
              </a:rPr>
              <a:t>++)</a:t>
            </a:r>
          </a:p>
          <a:p>
            <a:pPr marL="742950" lvl="1" indent="-285750">
              <a:spcBef>
                <a:spcPct val="20000"/>
              </a:spcBef>
              <a:buClr>
                <a:schemeClr val="tx1"/>
              </a:buClr>
              <a:defRPr/>
            </a:pPr>
            <a:r>
              <a:rPr lang="en-US" sz="2000" b="1" dirty="0">
                <a:solidFill>
                  <a:schemeClr val="accent4"/>
                </a:solidFill>
                <a:latin typeface="Courier New" pitchFamily="49" charset="0"/>
              </a:rPr>
              <a:t>  deck[</a:t>
            </a:r>
            <a:r>
              <a:rPr lang="en-US" sz="2000" b="1" dirty="0" err="1">
                <a:solidFill>
                  <a:schemeClr val="accent4"/>
                </a:solidFill>
                <a:latin typeface="Courier New" pitchFamily="49" charset="0"/>
              </a:rPr>
              <a:t>i</a:t>
            </a:r>
            <a:r>
              <a:rPr lang="en-US" sz="2000" b="1" dirty="0">
                <a:solidFill>
                  <a:schemeClr val="accent4"/>
                </a:solidFill>
                <a:latin typeface="Courier New" pitchFamily="49" charset="0"/>
              </a:rPr>
              <a:t>] = </a:t>
            </a:r>
            <a:r>
              <a:rPr lang="en-US" sz="2000" b="1" dirty="0" err="1">
                <a:solidFill>
                  <a:schemeClr val="accent4"/>
                </a:solidFill>
                <a:latin typeface="Courier New" pitchFamily="49" charset="0"/>
              </a:rPr>
              <a:t>i</a:t>
            </a:r>
            <a:r>
              <a:rPr lang="en-US" sz="2000" b="1" dirty="0">
                <a:solidFill>
                  <a:schemeClr val="accent4"/>
                </a:solidFill>
                <a:latin typeface="Courier New" pitchFamily="49" charset="0"/>
              </a:rPr>
              <a:t>;</a:t>
            </a:r>
          </a:p>
        </p:txBody>
      </p:sp>
      <p:sp>
        <p:nvSpPr>
          <p:cNvPr id="10" name="Rectangle 9">
            <a:hlinkClick r:id="rId3"/>
          </p:cNvPr>
          <p:cNvSpPr>
            <a:spLocks noChangeArrowheads="1"/>
          </p:cNvSpPr>
          <p:nvPr/>
        </p:nvSpPr>
        <p:spPr bwMode="auto">
          <a:xfrm>
            <a:off x="4960212" y="5349875"/>
            <a:ext cx="170665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2000" dirty="0" err="1"/>
              <a:t>DeckOfCards</a:t>
            </a:r>
            <a:endParaRPr lang="en-US" altLang="en-US" sz="2000" dirty="0"/>
          </a:p>
        </p:txBody>
      </p:sp>
      <p:sp>
        <p:nvSpPr>
          <p:cNvPr id="11" name="AutoShape 10">
            <a:hlinkClick r:id="rId4" action="ppaction://program" highlightClick="1"/>
          </p:cNvPr>
          <p:cNvSpPr>
            <a:spLocks noChangeArrowheads="1"/>
          </p:cNvSpPr>
          <p:nvPr/>
        </p:nvSpPr>
        <p:spPr bwMode="auto">
          <a:xfrm>
            <a:off x="6803652" y="5349875"/>
            <a:ext cx="699614"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1800" dirty="0">
                <a:latin typeface="Book Antiqua" pitchFamily="18" charset="0"/>
              </a:rPr>
              <a:t>Run</a:t>
            </a:r>
            <a:endParaRPr lang="en-US" altLang="en-US" sz="1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849B3EA-5441-40C1-8B5B-18BD6FD3955E}" type="slidenum">
              <a:rPr lang="en-US" altLang="en-US" sz="1400" smtClean="0"/>
              <a:pPr/>
              <a:t>43</a:t>
            </a:fld>
            <a:endParaRPr lang="en-US" altLang="en-US" sz="1400"/>
          </a:p>
        </p:txBody>
      </p:sp>
      <p:sp>
        <p:nvSpPr>
          <p:cNvPr id="45059" name="Rectangle 2"/>
          <p:cNvSpPr>
            <a:spLocks noGrp="1" noChangeArrowheads="1"/>
          </p:cNvSpPr>
          <p:nvPr>
            <p:ph type="title"/>
          </p:nvPr>
        </p:nvSpPr>
        <p:spPr>
          <a:xfrm>
            <a:off x="615950" y="241300"/>
            <a:ext cx="7772400" cy="550863"/>
          </a:xfrm>
        </p:spPr>
        <p:txBody>
          <a:bodyPr/>
          <a:lstStyle/>
          <a:p>
            <a:r>
              <a:rPr lang="en-US" altLang="en-US" sz="4000"/>
              <a:t>Problem: Deck of Cards, cont.</a:t>
            </a:r>
            <a:endParaRPr lang="en-US" altLang="en-US" sz="4000">
              <a:solidFill>
                <a:schemeClr val="tx1"/>
              </a:solidFill>
              <a:latin typeface="Book Antiqua" pitchFamily="18" charset="0"/>
              <a:hlinkClick r:id="rId2" action="ppaction://program"/>
            </a:endParaRPr>
          </a:p>
        </p:txBody>
      </p:sp>
      <p:sp>
        <p:nvSpPr>
          <p:cNvPr id="45060" name="Rectangle 5"/>
          <p:cNvSpPr>
            <a:spLocks noChangeArrowheads="1"/>
          </p:cNvSpPr>
          <p:nvPr/>
        </p:nvSpPr>
        <p:spPr bwMode="auto">
          <a:xfrm>
            <a:off x="0" y="215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5061" name="Rectangle 12"/>
          <p:cNvSpPr>
            <a:spLocks noChangeArrowheads="1"/>
          </p:cNvSpPr>
          <p:nvPr/>
        </p:nvSpPr>
        <p:spPr bwMode="auto">
          <a:xfrm>
            <a:off x="0" y="215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4506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1006475"/>
            <a:ext cx="9061450" cy="4845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7195404-986A-495A-8626-D209BEF5E01C}" type="slidenum">
              <a:rPr lang="en-US" altLang="en-US" sz="1400" smtClean="0"/>
              <a:pPr/>
              <a:t>44</a:t>
            </a:fld>
            <a:endParaRPr lang="en-US" altLang="en-US" sz="1400"/>
          </a:p>
        </p:txBody>
      </p:sp>
      <p:sp>
        <p:nvSpPr>
          <p:cNvPr id="46083" name="Rectangle 2"/>
          <p:cNvSpPr>
            <a:spLocks noGrp="1" noChangeArrowheads="1"/>
          </p:cNvSpPr>
          <p:nvPr>
            <p:ph type="title"/>
          </p:nvPr>
        </p:nvSpPr>
        <p:spPr>
          <a:xfrm>
            <a:off x="615950" y="241300"/>
            <a:ext cx="7772400" cy="550863"/>
          </a:xfrm>
        </p:spPr>
        <p:txBody>
          <a:bodyPr/>
          <a:lstStyle/>
          <a:p>
            <a:r>
              <a:rPr lang="en-US" altLang="en-US" sz="4000"/>
              <a:t>Problem: Deck of Cards, cont.</a:t>
            </a:r>
            <a:endParaRPr lang="en-US" altLang="en-US" sz="4000">
              <a:solidFill>
                <a:schemeClr val="tx1"/>
              </a:solidFill>
              <a:latin typeface="Book Antiqua" pitchFamily="18" charset="0"/>
              <a:hlinkClick r:id="rId2" action="ppaction://program"/>
            </a:endParaRPr>
          </a:p>
        </p:txBody>
      </p:sp>
      <p:sp>
        <p:nvSpPr>
          <p:cNvPr id="46084" name="Rectangle 3"/>
          <p:cNvSpPr>
            <a:spLocks noChangeArrowheads="1"/>
          </p:cNvSpPr>
          <p:nvPr/>
        </p:nvSpPr>
        <p:spPr bwMode="auto">
          <a:xfrm>
            <a:off x="0" y="2152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6087" name="AutoShape 7">
            <a:hlinkClick r:id="rId3" action="ppaction://program" highlightClick="1"/>
          </p:cNvPr>
          <p:cNvSpPr>
            <a:spLocks noChangeArrowheads="1"/>
          </p:cNvSpPr>
          <p:nvPr/>
        </p:nvSpPr>
        <p:spPr bwMode="auto">
          <a:xfrm>
            <a:off x="1038740" y="5352178"/>
            <a:ext cx="3752121" cy="378697"/>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dirty="0">
                <a:latin typeface="Book Antiqua" pitchFamily="18" charset="0"/>
              </a:rPr>
              <a:t>GUI Demo (picking four cards)</a:t>
            </a:r>
            <a:endParaRPr lang="en-US" altLang="en-US" sz="1800" dirty="0"/>
          </a:p>
        </p:txBody>
      </p:sp>
      <p:sp>
        <p:nvSpPr>
          <p:cNvPr id="46088" name="Rectangle 9"/>
          <p:cNvSpPr>
            <a:spLocks noChangeArrowheads="1"/>
          </p:cNvSpPr>
          <p:nvPr/>
        </p:nvSpPr>
        <p:spPr bwMode="auto">
          <a:xfrm>
            <a:off x="0" y="2747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46089" name="Rectangle 11"/>
          <p:cNvSpPr>
            <a:spLocks noChangeArrowheads="1"/>
          </p:cNvSpPr>
          <p:nvPr/>
        </p:nvSpPr>
        <p:spPr bwMode="auto">
          <a:xfrm>
            <a:off x="0"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4609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1355725"/>
            <a:ext cx="9178925" cy="326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2" name="Rectangle 11">
            <a:hlinkClick r:id="rId5"/>
          </p:cNvPr>
          <p:cNvSpPr>
            <a:spLocks noChangeArrowheads="1"/>
          </p:cNvSpPr>
          <p:nvPr/>
        </p:nvSpPr>
        <p:spPr bwMode="auto">
          <a:xfrm>
            <a:off x="4960212" y="5349875"/>
            <a:ext cx="170665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2000" dirty="0" err="1"/>
              <a:t>DeckOfCards</a:t>
            </a:r>
            <a:endParaRPr lang="en-US" altLang="en-US" sz="2000" dirty="0"/>
          </a:p>
        </p:txBody>
      </p:sp>
      <p:sp>
        <p:nvSpPr>
          <p:cNvPr id="13" name="AutoShape 10">
            <a:hlinkClick r:id="rId6" action="ppaction://program" highlightClick="1"/>
          </p:cNvPr>
          <p:cNvSpPr>
            <a:spLocks noChangeArrowheads="1"/>
          </p:cNvSpPr>
          <p:nvPr/>
        </p:nvSpPr>
        <p:spPr bwMode="auto">
          <a:xfrm>
            <a:off x="6803652" y="5349875"/>
            <a:ext cx="699614"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1800" dirty="0">
                <a:latin typeface="Book Antiqua" pitchFamily="18" charset="0"/>
              </a:rPr>
              <a:t>Run</a:t>
            </a:r>
            <a:endParaRPr lang="en-US" altLang="en-US" sz="1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405CB9A-B14A-479F-B1D0-D21E2CF77488}" type="slidenum">
              <a:rPr lang="en-US" altLang="en-US" sz="1400" smtClean="0"/>
              <a:pPr/>
              <a:t>45</a:t>
            </a:fld>
            <a:endParaRPr lang="en-US" altLang="en-US" sz="1400"/>
          </a:p>
        </p:txBody>
      </p:sp>
      <p:sp>
        <p:nvSpPr>
          <p:cNvPr id="47107" name="Rectangle 2"/>
          <p:cNvSpPr>
            <a:spLocks noGrp="1" noChangeArrowheads="1"/>
          </p:cNvSpPr>
          <p:nvPr>
            <p:ph type="title"/>
          </p:nvPr>
        </p:nvSpPr>
        <p:spPr>
          <a:xfrm>
            <a:off x="615950" y="241300"/>
            <a:ext cx="7772400" cy="550863"/>
          </a:xfrm>
        </p:spPr>
        <p:txBody>
          <a:bodyPr/>
          <a:lstStyle/>
          <a:p>
            <a:r>
              <a:rPr lang="en-US" altLang="en-US" sz="4000"/>
              <a:t>Problem: Deck of Cards</a:t>
            </a:r>
            <a:endParaRPr lang="en-US" altLang="en-US" sz="4000">
              <a:solidFill>
                <a:schemeClr val="tx1"/>
              </a:solidFill>
              <a:latin typeface="Book Antiqua" pitchFamily="18" charset="0"/>
              <a:hlinkClick r:id="rId2" action="ppaction://program"/>
            </a:endParaRPr>
          </a:p>
        </p:txBody>
      </p:sp>
      <p:sp>
        <p:nvSpPr>
          <p:cNvPr id="47108" name="Rectangle 3"/>
          <p:cNvSpPr>
            <a:spLocks noGrp="1" noChangeArrowheads="1"/>
          </p:cNvSpPr>
          <p:nvPr>
            <p:ph type="body" idx="1"/>
          </p:nvPr>
        </p:nvSpPr>
        <p:spPr>
          <a:xfrm>
            <a:off x="269875" y="931863"/>
            <a:ext cx="8680450" cy="1920875"/>
          </a:xfrm>
        </p:spPr>
        <p:txBody>
          <a:bodyPr/>
          <a:lstStyle/>
          <a:p>
            <a:pPr marL="0" indent="0">
              <a:buFont typeface="Monotype Sorts" pitchFamily="2" charset="2"/>
              <a:buNone/>
            </a:pPr>
            <a:r>
              <a:rPr lang="en-US" altLang="en-US" sz="2400" dirty="0"/>
              <a:t>This problem builds a foundation for future more interesting and realistic applications:</a:t>
            </a:r>
          </a:p>
          <a:p>
            <a:pPr marL="0" indent="0">
              <a:buFont typeface="Monotype Sorts" pitchFamily="2" charset="2"/>
              <a:buNone/>
            </a:pPr>
            <a:endParaRPr lang="en-US" altLang="en-US" sz="2400" dirty="0"/>
          </a:p>
          <a:p>
            <a:pPr marL="0" indent="0">
              <a:buFont typeface="Monotype Sorts" pitchFamily="2" charset="2"/>
              <a:buNone/>
            </a:pPr>
            <a:r>
              <a:rPr lang="en-US" altLang="en-US" sz="2400" dirty="0"/>
              <a:t>See Exercise 20.15.</a:t>
            </a:r>
          </a:p>
        </p:txBody>
      </p:sp>
      <p:sp>
        <p:nvSpPr>
          <p:cNvPr id="47109" name="AutoShape 7">
            <a:hlinkClick r:id="rId3" action="ppaction://program" highlightClick="1"/>
          </p:cNvPr>
          <p:cNvSpPr>
            <a:spLocks noChangeArrowheads="1"/>
          </p:cNvSpPr>
          <p:nvPr/>
        </p:nvSpPr>
        <p:spPr bwMode="auto">
          <a:xfrm>
            <a:off x="5954713" y="5734050"/>
            <a:ext cx="2995612" cy="5334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a:latin typeface="Book Antiqua" pitchFamily="18" charset="0"/>
              </a:rPr>
              <a:t>Run 24 Point Game</a:t>
            </a:r>
            <a:endParaRPr lang="en-US" altLang="en-US"/>
          </a:p>
        </p:txBody>
      </p:sp>
      <p:pic>
        <p:nvPicPr>
          <p:cNvPr id="4711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045" y="2776115"/>
            <a:ext cx="5146675" cy="308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668712" y="1739180"/>
            <a:ext cx="5204647" cy="830997"/>
          </a:xfrm>
          <a:prstGeom prst="rect">
            <a:avLst/>
          </a:prstGeom>
        </p:spPr>
        <p:txBody>
          <a:bodyPr wrap="square">
            <a:spAutoFit/>
          </a:bodyPr>
          <a:lstStyle/>
          <a:p>
            <a:r>
              <a:rPr lang="en-US" dirty="0"/>
              <a:t>http://www.cs.armstrong.edu/liang/animation/web/24Point.html</a:t>
            </a:r>
          </a:p>
        </p:txBody>
      </p:sp>
      <p:sp>
        <p:nvSpPr>
          <p:cNvPr id="9" name="AutoShape 8">
            <a:hlinkClick r:id="rId5" highlightClick="1"/>
          </p:cNvPr>
          <p:cNvSpPr>
            <a:spLocks noChangeArrowheads="1"/>
          </p:cNvSpPr>
          <p:nvPr/>
        </p:nvSpPr>
        <p:spPr bwMode="auto">
          <a:xfrm>
            <a:off x="6799490" y="2353660"/>
            <a:ext cx="468312" cy="576262"/>
          </a:xfrm>
          <a:prstGeom prst="actionButtonDocumen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F309861-034A-4F84-A3D5-56A37F2DB388}" type="slidenum">
              <a:rPr lang="en-US" altLang="en-US" sz="1400" smtClean="0"/>
              <a:pPr/>
              <a:t>46</a:t>
            </a:fld>
            <a:endParaRPr lang="en-US" altLang="en-US" sz="1400"/>
          </a:p>
        </p:txBody>
      </p:sp>
      <p:sp>
        <p:nvSpPr>
          <p:cNvPr id="48131" name="Rectangle 2"/>
          <p:cNvSpPr>
            <a:spLocks noGrp="1" noChangeArrowheads="1"/>
          </p:cNvSpPr>
          <p:nvPr>
            <p:ph type="title"/>
          </p:nvPr>
        </p:nvSpPr>
        <p:spPr>
          <a:xfrm>
            <a:off x="609600" y="381000"/>
            <a:ext cx="8148638" cy="512763"/>
          </a:xfrm>
        </p:spPr>
        <p:txBody>
          <a:bodyPr/>
          <a:lstStyle/>
          <a:p>
            <a:r>
              <a:rPr lang="en-US" altLang="en-US" sz="4000"/>
              <a:t>Problem: Lotto Numbers</a:t>
            </a:r>
            <a:endParaRPr lang="en-US" altLang="en-US" sz="4000">
              <a:solidFill>
                <a:schemeClr val="tx1"/>
              </a:solidFill>
              <a:latin typeface="Book Antiqua" pitchFamily="18" charset="0"/>
              <a:hlinkClick r:id="rId2" action="ppaction://program"/>
            </a:endParaRPr>
          </a:p>
        </p:txBody>
      </p:sp>
      <p:sp>
        <p:nvSpPr>
          <p:cNvPr id="48132" name="Rectangle 3"/>
          <p:cNvSpPr>
            <a:spLocks noGrp="1" noChangeArrowheads="1"/>
          </p:cNvSpPr>
          <p:nvPr>
            <p:ph type="body" idx="1"/>
          </p:nvPr>
        </p:nvSpPr>
        <p:spPr>
          <a:xfrm>
            <a:off x="309563" y="1009650"/>
            <a:ext cx="8602662" cy="3790950"/>
          </a:xfrm>
        </p:spPr>
        <p:txBody>
          <a:bodyPr/>
          <a:lstStyle/>
          <a:p>
            <a:pPr marL="0" indent="0">
              <a:buFont typeface="Monotype Sorts" pitchFamily="2" charset="2"/>
              <a:buNone/>
            </a:pPr>
            <a:r>
              <a:rPr lang="en-US" altLang="en-US"/>
              <a:t>Suppose you play the Pick-10 lotto. Each ticket has </a:t>
            </a:r>
            <a:r>
              <a:rPr lang="en-US" altLang="en-US" u="sng"/>
              <a:t>10</a:t>
            </a:r>
            <a:r>
              <a:rPr lang="en-US" altLang="en-US"/>
              <a:t> unique numbers ranging from </a:t>
            </a:r>
            <a:r>
              <a:rPr lang="en-US" altLang="en-US" u="sng"/>
              <a:t>1</a:t>
            </a:r>
            <a:r>
              <a:rPr lang="en-US" altLang="en-US"/>
              <a:t> to </a:t>
            </a:r>
            <a:r>
              <a:rPr lang="en-US" altLang="en-US" u="sng"/>
              <a:t>99</a:t>
            </a:r>
            <a:r>
              <a:rPr lang="en-US" altLang="en-US"/>
              <a:t>. You buy a lot of tickets. You like to have your tickets to cover all numbers from </a:t>
            </a:r>
            <a:r>
              <a:rPr lang="en-US" altLang="en-US" u="sng"/>
              <a:t>1</a:t>
            </a:r>
            <a:r>
              <a:rPr lang="en-US" altLang="en-US"/>
              <a:t> to </a:t>
            </a:r>
            <a:r>
              <a:rPr lang="en-US" altLang="en-US" u="sng"/>
              <a:t>99</a:t>
            </a:r>
            <a:r>
              <a:rPr lang="en-US" altLang="en-US"/>
              <a:t>. Write a program that reads the ticket numbers from a file and checks whether all numbers are covered. Assume the last number in the file is </a:t>
            </a:r>
            <a:r>
              <a:rPr lang="en-US" altLang="en-US" u="sng"/>
              <a:t>0</a:t>
            </a:r>
            <a:r>
              <a:rPr lang="en-US" altLang="en-US"/>
              <a:t>. </a:t>
            </a:r>
          </a:p>
        </p:txBody>
      </p:sp>
      <p:sp>
        <p:nvSpPr>
          <p:cNvPr id="436231" name="AutoShape 7">
            <a:hlinkClick r:id="" action="ppaction://noaction" highlightClick="1"/>
          </p:cNvPr>
          <p:cNvSpPr>
            <a:spLocks noChangeArrowheads="1"/>
          </p:cNvSpPr>
          <p:nvPr/>
        </p:nvSpPr>
        <p:spPr bwMode="auto">
          <a:xfrm>
            <a:off x="347663" y="5387975"/>
            <a:ext cx="4224337" cy="460375"/>
          </a:xfrm>
          <a:prstGeom prst="actionButtonBlank">
            <a:avLst/>
          </a:prstGeom>
          <a:solidFill>
            <a:srgbClr val="00B050"/>
          </a:solidFill>
          <a:ln>
            <a:noFill/>
          </a:ln>
          <a:effectLst>
            <a:prstShdw prst="shdw17" dist="17961" dir="2700000">
              <a:schemeClr val="tx1">
                <a:gamma/>
                <a:shade val="60000"/>
                <a:invGamma/>
              </a:schemeClr>
            </a:prstShdw>
          </a:effectLst>
        </p:spPr>
        <p:txBody>
          <a:bodyPr wrap="none" anchor="ctr"/>
          <a:lstStyle/>
          <a:p>
            <a:pPr algn="ctr">
              <a:defRPr/>
            </a:pPr>
            <a:r>
              <a:rPr lang="en-US" dirty="0">
                <a:solidFill>
                  <a:schemeClr val="accent1"/>
                </a:solidFill>
                <a:latin typeface="Book Antiqua" pitchFamily="18" charset="0"/>
                <a:hlinkClick r:id="rId3" action="ppaction://program"/>
              </a:rPr>
              <a:t>Lotto Numbers Sample Data </a:t>
            </a:r>
            <a:endParaRPr lang="en-US" dirty="0">
              <a:solidFill>
                <a:schemeClr val="accent1"/>
              </a:solidFill>
            </a:endParaRPr>
          </a:p>
        </p:txBody>
      </p:sp>
      <p:sp>
        <p:nvSpPr>
          <p:cNvPr id="48137" name="Rectangle 8"/>
          <p:cNvSpPr>
            <a:spLocks noChangeArrowheads="1"/>
          </p:cNvSpPr>
          <p:nvPr/>
        </p:nvSpPr>
        <p:spPr bwMode="auto">
          <a:xfrm>
            <a:off x="152400" y="152400"/>
            <a:ext cx="1371600" cy="533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1800"/>
              <a:t>Companion Website</a:t>
            </a:r>
          </a:p>
        </p:txBody>
      </p:sp>
      <p:sp>
        <p:nvSpPr>
          <p:cNvPr id="10" name="Rectangle 9">
            <a:hlinkClick r:id="rId4"/>
          </p:cNvPr>
          <p:cNvSpPr>
            <a:spLocks noChangeArrowheads="1"/>
          </p:cNvSpPr>
          <p:nvPr/>
        </p:nvSpPr>
        <p:spPr bwMode="auto">
          <a:xfrm>
            <a:off x="5340100" y="5427662"/>
            <a:ext cx="170665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2000" dirty="0" err="1"/>
              <a:t>LottoNumbers</a:t>
            </a:r>
            <a:endParaRPr lang="en-US" altLang="en-US" sz="2000" dirty="0"/>
          </a:p>
        </p:txBody>
      </p:sp>
      <p:sp>
        <p:nvSpPr>
          <p:cNvPr id="11" name="AutoShape 10">
            <a:hlinkClick r:id="rId5" action="ppaction://program" highlightClick="1"/>
          </p:cNvPr>
          <p:cNvSpPr>
            <a:spLocks noChangeArrowheads="1"/>
          </p:cNvSpPr>
          <p:nvPr/>
        </p:nvSpPr>
        <p:spPr bwMode="auto">
          <a:xfrm>
            <a:off x="7183540" y="5427662"/>
            <a:ext cx="699614"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1800" dirty="0">
                <a:latin typeface="Book Antiqua" pitchFamily="18" charset="0"/>
              </a:rPr>
              <a:t>Run</a:t>
            </a:r>
            <a:endParaRPr lang="en-US" altLang="en-US" sz="18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9884666-EA64-4C64-90DF-2E87BD06F519}" type="slidenum">
              <a:rPr lang="en-US" altLang="en-US" sz="1400" smtClean="0"/>
              <a:pPr/>
              <a:t>47</a:t>
            </a:fld>
            <a:endParaRPr lang="en-US" altLang="en-US" sz="1400"/>
          </a:p>
        </p:txBody>
      </p:sp>
      <p:sp>
        <p:nvSpPr>
          <p:cNvPr id="49155" name="Rectangle 2"/>
          <p:cNvSpPr>
            <a:spLocks noGrp="1" noChangeArrowheads="1"/>
          </p:cNvSpPr>
          <p:nvPr>
            <p:ph type="title"/>
          </p:nvPr>
        </p:nvSpPr>
        <p:spPr>
          <a:xfrm>
            <a:off x="609600" y="381000"/>
            <a:ext cx="8148638" cy="512763"/>
          </a:xfrm>
        </p:spPr>
        <p:txBody>
          <a:bodyPr/>
          <a:lstStyle/>
          <a:p>
            <a:r>
              <a:rPr lang="en-US" altLang="en-US" sz="4000"/>
              <a:t>Problem: Lotto Numbers</a:t>
            </a:r>
            <a:endParaRPr lang="en-US" altLang="en-US" sz="4000">
              <a:solidFill>
                <a:schemeClr val="tx1"/>
              </a:solidFill>
              <a:latin typeface="Book Antiqua" pitchFamily="18" charset="0"/>
              <a:hlinkClick r:id="rId3" action="ppaction://program"/>
            </a:endParaRPr>
          </a:p>
        </p:txBody>
      </p:sp>
      <p:sp>
        <p:nvSpPr>
          <p:cNvPr id="49156" name="Rectangle 9"/>
          <p:cNvSpPr>
            <a:spLocks noChangeArrowheads="1"/>
          </p:cNvSpPr>
          <p:nvPr/>
        </p:nvSpPr>
        <p:spPr bwMode="auto">
          <a:xfrm>
            <a:off x="0" y="1985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49157" name="Object 8"/>
          <p:cNvGraphicFramePr>
            <a:graphicFrameLocks noChangeAspect="1"/>
          </p:cNvGraphicFramePr>
          <p:nvPr/>
        </p:nvGraphicFramePr>
        <p:xfrm>
          <a:off x="0" y="1123950"/>
          <a:ext cx="9144000" cy="4459288"/>
        </p:xfrm>
        <a:graphic>
          <a:graphicData uri="http://schemas.openxmlformats.org/presentationml/2006/ole">
            <mc:AlternateContent xmlns:mc="http://schemas.openxmlformats.org/markup-compatibility/2006">
              <mc:Choice xmlns:v="urn:schemas-microsoft-com:vml" Requires="v">
                <p:oleObj spid="_x0000_s18434" name="Picture" r:id="rId4" imgW="5930900" imgH="2882900" progId="Word.Picture.8">
                  <p:embed/>
                </p:oleObj>
              </mc:Choice>
              <mc:Fallback>
                <p:oleObj name="Picture" r:id="rId4" imgW="5930900" imgH="2882900" progId="Word.Picture.8">
                  <p:embed/>
                  <p:pic>
                    <p:nvPicPr>
                      <p:cNvPr id="49157"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123950"/>
                        <a:ext cx="9144000" cy="445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9158" name="Rectangle 8"/>
          <p:cNvSpPr>
            <a:spLocks noChangeArrowheads="1"/>
          </p:cNvSpPr>
          <p:nvPr/>
        </p:nvSpPr>
        <p:spPr bwMode="auto">
          <a:xfrm>
            <a:off x="152400" y="152400"/>
            <a:ext cx="1371600" cy="533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1800"/>
              <a:t>Companion Website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B6E6163-61F9-49E9-A275-654333BB8D10}" type="slidenum">
              <a:rPr lang="en-US" altLang="en-US" sz="1400" smtClean="0"/>
              <a:pPr/>
              <a:t>48</a:t>
            </a:fld>
            <a:endParaRPr lang="en-US" altLang="en-US" sz="1400"/>
          </a:p>
        </p:txBody>
      </p:sp>
      <p:sp>
        <p:nvSpPr>
          <p:cNvPr id="50179" name="Rectangle 2"/>
          <p:cNvSpPr>
            <a:spLocks noGrp="1" noChangeArrowheads="1"/>
          </p:cNvSpPr>
          <p:nvPr>
            <p:ph type="title"/>
          </p:nvPr>
        </p:nvSpPr>
        <p:spPr>
          <a:xfrm>
            <a:off x="609600" y="381000"/>
            <a:ext cx="7772400" cy="533400"/>
          </a:xfrm>
        </p:spPr>
        <p:txBody>
          <a:bodyPr/>
          <a:lstStyle/>
          <a:p>
            <a:r>
              <a:rPr lang="en-US" altLang="en-US" sz="4100"/>
              <a:t>Copying Arrays</a:t>
            </a:r>
            <a:endParaRPr lang="en-US" altLang="en-US" sz="4100">
              <a:solidFill>
                <a:schemeClr val="tx1"/>
              </a:solidFill>
              <a:latin typeface="Book Antiqua" pitchFamily="18" charset="0"/>
              <a:hlinkClick r:id="rId2" action="ppaction://program"/>
            </a:endParaRPr>
          </a:p>
        </p:txBody>
      </p:sp>
      <p:sp>
        <p:nvSpPr>
          <p:cNvPr id="50180" name="Rectangle 3"/>
          <p:cNvSpPr>
            <a:spLocks noGrp="1" noChangeArrowheads="1"/>
          </p:cNvSpPr>
          <p:nvPr>
            <p:ph type="body" idx="1"/>
          </p:nvPr>
        </p:nvSpPr>
        <p:spPr>
          <a:xfrm>
            <a:off x="269875" y="1047750"/>
            <a:ext cx="8604250" cy="2247900"/>
          </a:xfrm>
        </p:spPr>
        <p:txBody>
          <a:bodyPr/>
          <a:lstStyle/>
          <a:p>
            <a:pPr marL="0" indent="0">
              <a:lnSpc>
                <a:spcPct val="90000"/>
              </a:lnSpc>
              <a:buFont typeface="Monotype Sorts" pitchFamily="2" charset="2"/>
              <a:buNone/>
            </a:pPr>
            <a:r>
              <a:rPr lang="en-US" altLang="en-US" sz="2300">
                <a:cs typeface="Courier New" pitchFamily="49" charset="0"/>
              </a:rPr>
              <a:t>Often, in a program, you need to duplicate an array or a part of an array. In such cases you could attempt to use the assignment statement (=), as follows:</a:t>
            </a:r>
            <a:endParaRPr lang="en-US" altLang="en-US" sz="2300">
              <a:cs typeface="Times New Roman" pitchFamily="18" charset="0"/>
            </a:endParaRPr>
          </a:p>
          <a:p>
            <a:pPr marL="0" indent="0">
              <a:lnSpc>
                <a:spcPct val="90000"/>
              </a:lnSpc>
              <a:buFont typeface="Monotype Sorts" pitchFamily="2" charset="2"/>
              <a:buNone/>
            </a:pPr>
            <a:r>
              <a:rPr lang="en-US" altLang="en-US" sz="2300">
                <a:cs typeface="Courier New" pitchFamily="49" charset="0"/>
              </a:rPr>
              <a:t> </a:t>
            </a:r>
            <a:endParaRPr lang="en-US" altLang="en-US" sz="2300">
              <a:cs typeface="Times New Roman" pitchFamily="18" charset="0"/>
            </a:endParaRPr>
          </a:p>
          <a:p>
            <a:pPr marL="0" indent="0">
              <a:lnSpc>
                <a:spcPct val="90000"/>
              </a:lnSpc>
              <a:buFont typeface="Monotype Sorts" pitchFamily="2" charset="2"/>
              <a:buNone/>
            </a:pPr>
            <a:r>
              <a:rPr lang="en-US" altLang="en-US" sz="2300">
                <a:cs typeface="Courier New" pitchFamily="49" charset="0"/>
              </a:rPr>
              <a:t>list2 = list1;</a:t>
            </a:r>
            <a:endParaRPr lang="en-US" altLang="en-US" sz="2300">
              <a:cs typeface="Times New Roman" pitchFamily="18" charset="0"/>
            </a:endParaRPr>
          </a:p>
          <a:p>
            <a:pPr marL="0" indent="0">
              <a:lnSpc>
                <a:spcPct val="90000"/>
              </a:lnSpc>
              <a:buFont typeface="Monotype Sorts" pitchFamily="2" charset="2"/>
              <a:buNone/>
            </a:pPr>
            <a:r>
              <a:rPr lang="en-US" altLang="en-US" sz="2300">
                <a:cs typeface="Courier New" pitchFamily="49" charset="0"/>
              </a:rPr>
              <a:t> </a:t>
            </a:r>
            <a:endParaRPr lang="en-US" altLang="en-US" sz="2300">
              <a:cs typeface="Times New Roman" pitchFamily="18" charset="0"/>
            </a:endParaRPr>
          </a:p>
        </p:txBody>
      </p:sp>
      <p:pic>
        <p:nvPicPr>
          <p:cNvPr id="5018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 y="3006725"/>
            <a:ext cx="8369300" cy="340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E85BA22-607A-4E47-AEA0-BFA3D5512827}" type="slidenum">
              <a:rPr lang="en-US" altLang="en-US" sz="1400" smtClean="0"/>
              <a:pPr/>
              <a:t>49</a:t>
            </a:fld>
            <a:endParaRPr lang="en-US" altLang="en-US" sz="1400"/>
          </a:p>
        </p:txBody>
      </p:sp>
      <p:sp>
        <p:nvSpPr>
          <p:cNvPr id="51203" name="Rectangle 2"/>
          <p:cNvSpPr>
            <a:spLocks noGrp="1" noChangeArrowheads="1"/>
          </p:cNvSpPr>
          <p:nvPr>
            <p:ph type="title"/>
          </p:nvPr>
        </p:nvSpPr>
        <p:spPr>
          <a:xfrm>
            <a:off x="685800" y="0"/>
            <a:ext cx="7772400" cy="1428750"/>
          </a:xfrm>
          <a:noFill/>
        </p:spPr>
        <p:txBody>
          <a:bodyPr/>
          <a:lstStyle/>
          <a:p>
            <a:r>
              <a:rPr lang="en-US" altLang="en-US"/>
              <a:t>Copying Arrays</a:t>
            </a:r>
          </a:p>
        </p:txBody>
      </p:sp>
      <p:sp>
        <p:nvSpPr>
          <p:cNvPr id="51204" name="Rectangle 3"/>
          <p:cNvSpPr>
            <a:spLocks noGrp="1" noChangeArrowheads="1"/>
          </p:cNvSpPr>
          <p:nvPr>
            <p:ph type="body" idx="1"/>
          </p:nvPr>
        </p:nvSpPr>
        <p:spPr>
          <a:xfrm>
            <a:off x="381000" y="1371600"/>
            <a:ext cx="8458200" cy="4114800"/>
          </a:xfrm>
          <a:noFill/>
        </p:spPr>
        <p:txBody>
          <a:bodyPr/>
          <a:lstStyle/>
          <a:p>
            <a:pPr>
              <a:buFont typeface="Monotype Sorts" pitchFamily="2" charset="2"/>
              <a:buNone/>
            </a:pPr>
            <a:r>
              <a:rPr lang="en-US" altLang="en-US" sz="3000"/>
              <a:t>Using a loop:</a:t>
            </a:r>
            <a:endParaRPr lang="en-US" altLang="en-US"/>
          </a:p>
          <a:p>
            <a:pPr>
              <a:spcBef>
                <a:spcPct val="50000"/>
              </a:spcBef>
              <a:buFont typeface="Monotype Sorts" pitchFamily="2" charset="2"/>
              <a:buNone/>
            </a:pPr>
            <a:r>
              <a:rPr lang="en-US" altLang="en-US" sz="2400" b="1">
                <a:latin typeface="Courier New" pitchFamily="49" charset="0"/>
              </a:rPr>
              <a:t>int[] sourceArray = {2, 3, 1, 5, 10};</a:t>
            </a:r>
          </a:p>
          <a:p>
            <a:pPr>
              <a:buFont typeface="Monotype Sorts" pitchFamily="2" charset="2"/>
              <a:buNone/>
            </a:pPr>
            <a:r>
              <a:rPr lang="en-US" altLang="en-US" sz="2400" b="1">
                <a:latin typeface="Courier New" pitchFamily="49" charset="0"/>
              </a:rPr>
              <a:t>int[] targetArray = new int[sourceArray.length];</a:t>
            </a:r>
          </a:p>
          <a:p>
            <a:pPr>
              <a:buFont typeface="Monotype Sorts" pitchFamily="2" charset="2"/>
              <a:buNone/>
            </a:pPr>
            <a:endParaRPr lang="en-US" altLang="en-US" sz="2400" b="1">
              <a:latin typeface="Courier New" pitchFamily="49" charset="0"/>
            </a:endParaRPr>
          </a:p>
          <a:p>
            <a:pPr>
              <a:buFont typeface="Monotype Sorts" pitchFamily="2" charset="2"/>
              <a:buNone/>
            </a:pPr>
            <a:r>
              <a:rPr lang="en-US" altLang="en-US" sz="2400" b="1">
                <a:latin typeface="Courier New" pitchFamily="49" charset="0"/>
              </a:rPr>
              <a:t>for (int i = 0; i &lt; sourceArrays.length; i++)</a:t>
            </a:r>
          </a:p>
          <a:p>
            <a:pPr>
              <a:buFont typeface="Monotype Sorts" pitchFamily="2" charset="2"/>
              <a:buNone/>
            </a:pPr>
            <a:r>
              <a:rPr lang="en-US" altLang="en-US" sz="2400" b="1">
                <a:latin typeface="Courier New" pitchFamily="49" charset="0"/>
              </a:rPr>
              <a:t>   targetArray[i] = sourceArray[i];</a:t>
            </a:r>
          </a:p>
          <a:p>
            <a:pPr algn="just">
              <a:buFont typeface="Monotype Sorts" pitchFamily="2" charset="2"/>
              <a:buNone/>
            </a:pPr>
            <a:endParaRPr lang="en-US" altLang="en-US" sz="280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11E2220-11F4-4F8D-A464-13796AD70F73}" type="slidenum">
              <a:rPr lang="en-US" altLang="en-US" sz="1400" smtClean="0"/>
              <a:pPr/>
              <a:t>5</a:t>
            </a:fld>
            <a:endParaRPr lang="en-US" altLang="en-US" sz="1400"/>
          </a:p>
        </p:txBody>
      </p:sp>
      <p:sp>
        <p:nvSpPr>
          <p:cNvPr id="6147" name="Rectangle 1026"/>
          <p:cNvSpPr>
            <a:spLocks noGrp="1" noChangeArrowheads="1"/>
          </p:cNvSpPr>
          <p:nvPr>
            <p:ph type="title"/>
          </p:nvPr>
        </p:nvSpPr>
        <p:spPr>
          <a:xfrm>
            <a:off x="693738" y="203200"/>
            <a:ext cx="7772400" cy="652463"/>
          </a:xfrm>
        </p:spPr>
        <p:txBody>
          <a:bodyPr/>
          <a:lstStyle/>
          <a:p>
            <a:r>
              <a:rPr lang="en-US" altLang="en-US" sz="4000"/>
              <a:t>Introducing Arrays</a:t>
            </a:r>
          </a:p>
        </p:txBody>
      </p:sp>
      <p:sp>
        <p:nvSpPr>
          <p:cNvPr id="6148" name="Text Box 1033"/>
          <p:cNvSpPr txBox="1">
            <a:spLocks noChangeArrowheads="1"/>
          </p:cNvSpPr>
          <p:nvPr/>
        </p:nvSpPr>
        <p:spPr bwMode="auto">
          <a:xfrm>
            <a:off x="231775" y="1009650"/>
            <a:ext cx="86804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Aft>
                <a:spcPts val="1200"/>
              </a:spcAft>
            </a:pPr>
            <a:r>
              <a:rPr lang="en-US" altLang="en-US" sz="2800"/>
              <a:t>Array is a data structure that represents a collection of the same types of data. </a:t>
            </a:r>
            <a:endParaRPr lang="en-US" altLang="en-US"/>
          </a:p>
        </p:txBody>
      </p:sp>
      <p:sp>
        <p:nvSpPr>
          <p:cNvPr id="6149" name="Rectangle 1035"/>
          <p:cNvSpPr>
            <a:spLocks noChangeArrowheads="1"/>
          </p:cNvSpPr>
          <p:nvPr/>
        </p:nvSpPr>
        <p:spPr bwMode="auto">
          <a:xfrm>
            <a:off x="2770188" y="2198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150" name="Rectangle 1040"/>
          <p:cNvSpPr>
            <a:spLocks noChangeArrowheads="1"/>
          </p:cNvSpPr>
          <p:nvPr/>
        </p:nvSpPr>
        <p:spPr bwMode="auto">
          <a:xfrm>
            <a:off x="2171700" y="1912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615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50" y="1968500"/>
            <a:ext cx="8170863" cy="430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D6CF9AC-A5A4-47FE-A474-340DD0B46389}" type="slidenum">
              <a:rPr lang="en-US" altLang="en-US" sz="1400" smtClean="0"/>
              <a:pPr/>
              <a:t>50</a:t>
            </a:fld>
            <a:endParaRPr lang="en-US" altLang="en-US" sz="1400"/>
          </a:p>
        </p:txBody>
      </p:sp>
      <p:sp>
        <p:nvSpPr>
          <p:cNvPr id="52227" name="Rectangle 2"/>
          <p:cNvSpPr>
            <a:spLocks noGrp="1" noChangeArrowheads="1"/>
          </p:cNvSpPr>
          <p:nvPr>
            <p:ph type="title"/>
          </p:nvPr>
        </p:nvSpPr>
        <p:spPr>
          <a:xfrm>
            <a:off x="685800" y="0"/>
            <a:ext cx="7772400" cy="1428750"/>
          </a:xfrm>
          <a:noFill/>
        </p:spPr>
        <p:txBody>
          <a:bodyPr/>
          <a:lstStyle/>
          <a:p>
            <a:r>
              <a:rPr lang="en-US" altLang="en-US"/>
              <a:t>The </a:t>
            </a:r>
            <a:r>
              <a:rPr lang="en-US" altLang="en-US" sz="4200">
                <a:latin typeface="Courier New" pitchFamily="49" charset="0"/>
              </a:rPr>
              <a:t>arraycopy</a:t>
            </a:r>
            <a:r>
              <a:rPr lang="en-US" altLang="en-US"/>
              <a:t> Utility</a:t>
            </a:r>
          </a:p>
        </p:txBody>
      </p:sp>
      <p:sp>
        <p:nvSpPr>
          <p:cNvPr id="52228" name="Rectangle 3"/>
          <p:cNvSpPr>
            <a:spLocks noGrp="1" noChangeArrowheads="1"/>
          </p:cNvSpPr>
          <p:nvPr>
            <p:ph type="body" idx="1"/>
          </p:nvPr>
        </p:nvSpPr>
        <p:spPr>
          <a:xfrm>
            <a:off x="838200" y="1371600"/>
            <a:ext cx="7772400" cy="4114800"/>
          </a:xfrm>
          <a:noFill/>
        </p:spPr>
        <p:txBody>
          <a:bodyPr/>
          <a:lstStyle/>
          <a:p>
            <a:pPr>
              <a:buFont typeface="Monotype Sorts" pitchFamily="2" charset="2"/>
              <a:buNone/>
            </a:pPr>
            <a:r>
              <a:rPr lang="en-US" altLang="en-US" sz="2800" b="1">
                <a:latin typeface="Courier New" pitchFamily="49" charset="0"/>
              </a:rPr>
              <a:t>arraycopy(sourceArray, src_pos, targetArray, tar_pos, length);</a:t>
            </a:r>
            <a:endParaRPr lang="en-US" altLang="en-US" sz="2600" b="1">
              <a:latin typeface="Book Antiqua" pitchFamily="18" charset="0"/>
            </a:endParaRPr>
          </a:p>
          <a:p>
            <a:pPr algn="just">
              <a:buFont typeface="Monotype Sorts" pitchFamily="2" charset="2"/>
              <a:buNone/>
            </a:pPr>
            <a:endParaRPr lang="en-US" altLang="en-US" sz="2400"/>
          </a:p>
          <a:p>
            <a:pPr algn="just">
              <a:spcBef>
                <a:spcPct val="0"/>
              </a:spcBef>
              <a:buFont typeface="Monotype Sorts" pitchFamily="2" charset="2"/>
              <a:buNone/>
            </a:pPr>
            <a:r>
              <a:rPr lang="en-US" altLang="en-US" sz="2800"/>
              <a:t>Example:</a:t>
            </a:r>
            <a:endParaRPr lang="en-US" altLang="en-US" sz="2400"/>
          </a:p>
          <a:p>
            <a:pPr>
              <a:buFont typeface="Monotype Sorts" pitchFamily="2" charset="2"/>
              <a:buNone/>
            </a:pPr>
            <a:r>
              <a:rPr lang="en-US" altLang="en-US" sz="2600" b="1">
                <a:latin typeface="Courier New" pitchFamily="49" charset="0"/>
              </a:rPr>
              <a:t>System.arraycopy(sourceArray, 0, targetArray, 0, sourceArray.length);</a:t>
            </a:r>
            <a:r>
              <a:rPr lang="en-US" altLang="en-US" sz="2400" b="1">
                <a:latin typeface="Courier New" pitchFamily="49" charset="0"/>
              </a:rPr>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496D48E-62B4-42C8-8E96-DBF140935BB5}" type="slidenum">
              <a:rPr lang="en-US" altLang="en-US" sz="1400" smtClean="0"/>
              <a:pPr/>
              <a:t>51</a:t>
            </a:fld>
            <a:endParaRPr lang="en-US" altLang="en-US" sz="1400"/>
          </a:p>
        </p:txBody>
      </p:sp>
      <p:sp>
        <p:nvSpPr>
          <p:cNvPr id="53251" name="Rectangle 2"/>
          <p:cNvSpPr>
            <a:spLocks noGrp="1" noChangeArrowheads="1"/>
          </p:cNvSpPr>
          <p:nvPr>
            <p:ph type="title"/>
          </p:nvPr>
        </p:nvSpPr>
        <p:spPr>
          <a:xfrm>
            <a:off x="609600" y="228600"/>
            <a:ext cx="7772400" cy="838200"/>
          </a:xfrm>
        </p:spPr>
        <p:txBody>
          <a:bodyPr/>
          <a:lstStyle/>
          <a:p>
            <a:r>
              <a:rPr lang="en-US" altLang="en-US"/>
              <a:t>Passing Arrays to Methods</a:t>
            </a:r>
            <a:endParaRPr lang="en-US" altLang="en-US">
              <a:solidFill>
                <a:schemeClr val="tx1"/>
              </a:solidFill>
              <a:latin typeface="Book Antiqua" pitchFamily="18" charset="0"/>
              <a:hlinkClick r:id="rId2" action="ppaction://program"/>
            </a:endParaRPr>
          </a:p>
        </p:txBody>
      </p:sp>
      <p:sp>
        <p:nvSpPr>
          <p:cNvPr id="53252" name="Rectangle 3"/>
          <p:cNvSpPr>
            <a:spLocks noGrp="1" noChangeArrowheads="1"/>
          </p:cNvSpPr>
          <p:nvPr>
            <p:ph type="body" idx="1"/>
          </p:nvPr>
        </p:nvSpPr>
        <p:spPr>
          <a:xfrm>
            <a:off x="304800" y="1143000"/>
            <a:ext cx="6400800" cy="1676400"/>
          </a:xfrm>
        </p:spPr>
        <p:txBody>
          <a:bodyPr/>
          <a:lstStyle/>
          <a:p>
            <a:pPr marL="0" indent="0">
              <a:lnSpc>
                <a:spcPct val="90000"/>
              </a:lnSpc>
              <a:buFont typeface="Monotype Sorts" pitchFamily="2" charset="2"/>
              <a:buNone/>
            </a:pPr>
            <a:r>
              <a:rPr lang="en-US" altLang="en-US" sz="1800" b="1">
                <a:latin typeface="Courier New" pitchFamily="49" charset="0"/>
                <a:cs typeface="Courier New" pitchFamily="49" charset="0"/>
              </a:rPr>
              <a:t>public static void printArray(int[] array) {</a:t>
            </a:r>
            <a:endParaRPr lang="en-US" altLang="en-US" sz="1800" b="1">
              <a:latin typeface="Courier"/>
              <a:cs typeface="Times New Roman" pitchFamily="18" charset="0"/>
            </a:endParaRPr>
          </a:p>
          <a:p>
            <a:pPr marL="0" indent="0">
              <a:lnSpc>
                <a:spcPct val="90000"/>
              </a:lnSpc>
              <a:buFont typeface="Monotype Sorts" pitchFamily="2" charset="2"/>
              <a:buNone/>
            </a:pPr>
            <a:r>
              <a:rPr lang="en-US" altLang="en-US" sz="1800" b="1">
                <a:latin typeface="Courier New" pitchFamily="49" charset="0"/>
                <a:cs typeface="Courier New" pitchFamily="49" charset="0"/>
              </a:rPr>
              <a:t>  for (int i = 0; i &lt; array.length; i++) {</a:t>
            </a:r>
            <a:endParaRPr lang="en-US" altLang="en-US" sz="1800" b="1">
              <a:latin typeface="Courier"/>
              <a:cs typeface="Times New Roman" pitchFamily="18" charset="0"/>
            </a:endParaRPr>
          </a:p>
          <a:p>
            <a:pPr marL="0" indent="0">
              <a:lnSpc>
                <a:spcPct val="90000"/>
              </a:lnSpc>
              <a:buFont typeface="Monotype Sorts" pitchFamily="2" charset="2"/>
              <a:buNone/>
            </a:pPr>
            <a:r>
              <a:rPr lang="en-US" altLang="en-US" sz="1800" b="1">
                <a:latin typeface="Courier New" pitchFamily="49" charset="0"/>
                <a:cs typeface="Courier New" pitchFamily="49" charset="0"/>
              </a:rPr>
              <a:t>    System.out.print(array[i] + " ");</a:t>
            </a:r>
            <a:endParaRPr lang="en-US" altLang="en-US" sz="1800" b="1">
              <a:latin typeface="Courier"/>
              <a:cs typeface="Times New Roman" pitchFamily="18" charset="0"/>
            </a:endParaRPr>
          </a:p>
          <a:p>
            <a:pPr marL="0" indent="0">
              <a:lnSpc>
                <a:spcPct val="90000"/>
              </a:lnSpc>
              <a:buFont typeface="Monotype Sorts" pitchFamily="2" charset="2"/>
              <a:buNone/>
            </a:pPr>
            <a:r>
              <a:rPr lang="en-US" altLang="en-US" sz="1800" b="1">
                <a:latin typeface="Courier New" pitchFamily="49" charset="0"/>
                <a:cs typeface="Courier New" pitchFamily="49" charset="0"/>
              </a:rPr>
              <a:t>  }</a:t>
            </a:r>
            <a:endParaRPr lang="en-US" altLang="en-US" sz="1800" b="1">
              <a:latin typeface="Courier"/>
              <a:cs typeface="Times New Roman" pitchFamily="18" charset="0"/>
            </a:endParaRPr>
          </a:p>
          <a:p>
            <a:pPr marL="0" indent="0">
              <a:lnSpc>
                <a:spcPct val="90000"/>
              </a:lnSpc>
              <a:buFont typeface="Monotype Sorts" pitchFamily="2" charset="2"/>
              <a:buNone/>
            </a:pPr>
            <a:r>
              <a:rPr lang="en-US" altLang="en-US" sz="1800" b="1">
                <a:latin typeface="Courier New" pitchFamily="49" charset="0"/>
                <a:cs typeface="Courier New" pitchFamily="49" charset="0"/>
              </a:rPr>
              <a:t>}</a:t>
            </a:r>
            <a:r>
              <a:rPr lang="en-US" altLang="en-US" sz="1800" b="1"/>
              <a:t> </a:t>
            </a:r>
          </a:p>
        </p:txBody>
      </p:sp>
      <p:sp>
        <p:nvSpPr>
          <p:cNvPr id="53253" name="Rectangle 6"/>
          <p:cNvSpPr>
            <a:spLocks noChangeArrowheads="1"/>
          </p:cNvSpPr>
          <p:nvPr/>
        </p:nvSpPr>
        <p:spPr bwMode="auto">
          <a:xfrm>
            <a:off x="1371600" y="3124200"/>
            <a:ext cx="6934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1800" b="1">
                <a:latin typeface="Courier New" pitchFamily="49" charset="0"/>
                <a:cs typeface="Courier New" pitchFamily="49" charset="0"/>
              </a:rPr>
              <a:t>Invoke the method</a:t>
            </a:r>
          </a:p>
          <a:p>
            <a:pPr>
              <a:lnSpc>
                <a:spcPct val="90000"/>
              </a:lnSpc>
              <a:spcBef>
                <a:spcPct val="20000"/>
              </a:spcBef>
              <a:buClr>
                <a:schemeClr val="tx2"/>
              </a:buClr>
              <a:buSzPct val="75000"/>
              <a:buFont typeface="Monotype Sorts" pitchFamily="2" charset="2"/>
              <a:buNone/>
            </a:pPr>
            <a:endParaRPr lang="en-US" altLang="en-US" sz="1800" b="1">
              <a:latin typeface="Courier New" pitchFamily="49" charset="0"/>
              <a:cs typeface="Courier New" pitchFamily="49" charset="0"/>
            </a:endParaRPr>
          </a:p>
          <a:p>
            <a:pPr>
              <a:lnSpc>
                <a:spcPct val="90000"/>
              </a:lnSpc>
              <a:spcBef>
                <a:spcPct val="20000"/>
              </a:spcBef>
              <a:buClr>
                <a:schemeClr val="tx2"/>
              </a:buClr>
              <a:buSzPct val="75000"/>
              <a:buFont typeface="Monotype Sorts" pitchFamily="2" charset="2"/>
              <a:buNone/>
            </a:pPr>
            <a:r>
              <a:rPr lang="en-US" altLang="en-US" sz="1800" b="1">
                <a:latin typeface="Courier New" pitchFamily="49" charset="0"/>
                <a:cs typeface="Courier New" pitchFamily="49" charset="0"/>
              </a:rPr>
              <a:t>int[] list = {3, 1, 2, 6, 4, 2};</a:t>
            </a:r>
          </a:p>
          <a:p>
            <a:pPr>
              <a:lnSpc>
                <a:spcPct val="90000"/>
              </a:lnSpc>
              <a:spcBef>
                <a:spcPct val="20000"/>
              </a:spcBef>
              <a:buClr>
                <a:schemeClr val="tx2"/>
              </a:buClr>
              <a:buSzPct val="75000"/>
              <a:buFont typeface="Monotype Sorts" pitchFamily="2" charset="2"/>
              <a:buNone/>
            </a:pPr>
            <a:r>
              <a:rPr lang="en-US" altLang="en-US" sz="1800" b="1">
                <a:latin typeface="Courier New" pitchFamily="49" charset="0"/>
                <a:cs typeface="Courier New" pitchFamily="49" charset="0"/>
              </a:rPr>
              <a:t>printArray(list);</a:t>
            </a:r>
          </a:p>
        </p:txBody>
      </p:sp>
      <p:sp>
        <p:nvSpPr>
          <p:cNvPr id="53254" name="Line 7"/>
          <p:cNvSpPr>
            <a:spLocks noChangeShapeType="1"/>
          </p:cNvSpPr>
          <p:nvPr/>
        </p:nvSpPr>
        <p:spPr bwMode="auto">
          <a:xfrm flipV="1">
            <a:off x="3276600" y="1447800"/>
            <a:ext cx="2286000" cy="26670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5" name="Rectangle 11"/>
          <p:cNvSpPr>
            <a:spLocks noChangeArrowheads="1"/>
          </p:cNvSpPr>
          <p:nvPr/>
        </p:nvSpPr>
        <p:spPr bwMode="auto">
          <a:xfrm>
            <a:off x="2438400" y="4724400"/>
            <a:ext cx="6934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1800" b="1">
                <a:latin typeface="Courier New" pitchFamily="49" charset="0"/>
                <a:cs typeface="Courier New" pitchFamily="49" charset="0"/>
              </a:rPr>
              <a:t>Invoke the method</a:t>
            </a:r>
          </a:p>
          <a:p>
            <a:pPr>
              <a:lnSpc>
                <a:spcPct val="90000"/>
              </a:lnSpc>
              <a:spcBef>
                <a:spcPct val="20000"/>
              </a:spcBef>
              <a:buClr>
                <a:schemeClr val="tx2"/>
              </a:buClr>
              <a:buSzPct val="75000"/>
              <a:buFont typeface="Monotype Sorts" pitchFamily="2" charset="2"/>
              <a:buNone/>
            </a:pPr>
            <a:r>
              <a:rPr lang="en-US" altLang="en-US" sz="1800" b="1">
                <a:latin typeface="Courier New" pitchFamily="49" charset="0"/>
                <a:cs typeface="Courier New" pitchFamily="49" charset="0"/>
              </a:rPr>
              <a:t>printArray(new int[]{3, 1, 2, 6, 4, 2});</a:t>
            </a:r>
          </a:p>
        </p:txBody>
      </p:sp>
      <p:sp>
        <p:nvSpPr>
          <p:cNvPr id="53256" name="Line 12"/>
          <p:cNvSpPr>
            <a:spLocks noChangeShapeType="1"/>
          </p:cNvSpPr>
          <p:nvPr/>
        </p:nvSpPr>
        <p:spPr bwMode="auto">
          <a:xfrm flipH="1" flipV="1">
            <a:off x="5715000" y="1447800"/>
            <a:ext cx="609600" cy="35052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7" name="Line 14"/>
          <p:cNvSpPr>
            <a:spLocks noChangeShapeType="1"/>
          </p:cNvSpPr>
          <p:nvPr/>
        </p:nvSpPr>
        <p:spPr bwMode="auto">
          <a:xfrm flipH="1" flipV="1">
            <a:off x="5943600" y="5410200"/>
            <a:ext cx="0" cy="2286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8" name="Line 15"/>
          <p:cNvSpPr>
            <a:spLocks noChangeShapeType="1"/>
          </p:cNvSpPr>
          <p:nvPr/>
        </p:nvSpPr>
        <p:spPr bwMode="auto">
          <a:xfrm>
            <a:off x="4038600" y="5410200"/>
            <a:ext cx="3581400" cy="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59" name="Rectangle 16"/>
          <p:cNvSpPr>
            <a:spLocks noChangeArrowheads="1"/>
          </p:cNvSpPr>
          <p:nvPr/>
        </p:nvSpPr>
        <p:spPr bwMode="auto">
          <a:xfrm>
            <a:off x="4800600" y="5715000"/>
            <a:ext cx="236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1800" b="1">
                <a:latin typeface="Courier New" pitchFamily="49" charset="0"/>
                <a:cs typeface="Courier New" pitchFamily="49" charset="0"/>
              </a:rPr>
              <a:t>Anonymous array</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ED4ACDD-F7A6-4403-8253-38349C309124}" type="slidenum">
              <a:rPr lang="en-US" altLang="en-US" sz="1400" smtClean="0"/>
              <a:pPr/>
              <a:t>52</a:t>
            </a:fld>
            <a:endParaRPr lang="en-US" altLang="en-US" sz="1400"/>
          </a:p>
        </p:txBody>
      </p:sp>
      <p:sp>
        <p:nvSpPr>
          <p:cNvPr id="54275" name="Rectangle 2"/>
          <p:cNvSpPr>
            <a:spLocks noGrp="1" noChangeArrowheads="1"/>
          </p:cNvSpPr>
          <p:nvPr>
            <p:ph type="title"/>
          </p:nvPr>
        </p:nvSpPr>
        <p:spPr>
          <a:xfrm>
            <a:off x="228600" y="228600"/>
            <a:ext cx="8915400" cy="762000"/>
          </a:xfrm>
          <a:noFill/>
        </p:spPr>
        <p:txBody>
          <a:bodyPr/>
          <a:lstStyle/>
          <a:p>
            <a:r>
              <a:rPr lang="en-US" altLang="en-US" sz="4800">
                <a:cs typeface="Times New Roman" pitchFamily="18" charset="0"/>
              </a:rPr>
              <a:t>Anonymous Array</a:t>
            </a:r>
            <a:endParaRPr lang="en-US" altLang="en-US" sz="4000"/>
          </a:p>
        </p:txBody>
      </p:sp>
      <p:sp>
        <p:nvSpPr>
          <p:cNvPr id="54276" name="Rectangle 3"/>
          <p:cNvSpPr>
            <a:spLocks noGrp="1" noChangeArrowheads="1"/>
          </p:cNvSpPr>
          <p:nvPr>
            <p:ph type="body" idx="1"/>
          </p:nvPr>
        </p:nvSpPr>
        <p:spPr>
          <a:xfrm>
            <a:off x="228600" y="1219200"/>
            <a:ext cx="8763000" cy="4495800"/>
          </a:xfrm>
          <a:noFill/>
        </p:spPr>
        <p:txBody>
          <a:bodyPr/>
          <a:lstStyle/>
          <a:p>
            <a:pPr marL="114300" lvl="1" indent="0">
              <a:spcBef>
                <a:spcPct val="50000"/>
              </a:spcBef>
              <a:buFontTx/>
              <a:buNone/>
            </a:pPr>
            <a:r>
              <a:rPr lang="en-US" altLang="en-US" sz="3200"/>
              <a:t>The statement </a:t>
            </a:r>
          </a:p>
          <a:p>
            <a:pPr lvl="2">
              <a:spcBef>
                <a:spcPct val="50000"/>
              </a:spcBef>
              <a:buFont typeface="Monotype Sorts" pitchFamily="2" charset="2"/>
              <a:buNone/>
            </a:pPr>
            <a:r>
              <a:rPr lang="en-US" altLang="en-US" sz="2800"/>
              <a:t>printArray(new int[]{3, 1, 2, 6, 4, 2}); </a:t>
            </a:r>
          </a:p>
          <a:p>
            <a:pPr marL="114300" lvl="1" indent="0">
              <a:spcBef>
                <a:spcPct val="50000"/>
              </a:spcBef>
              <a:buFontTx/>
              <a:buNone/>
            </a:pPr>
            <a:r>
              <a:rPr lang="en-US" altLang="en-US" sz="3200"/>
              <a:t>creates an array using the following syntax: </a:t>
            </a:r>
          </a:p>
          <a:p>
            <a:pPr lvl="2">
              <a:spcBef>
                <a:spcPct val="50000"/>
              </a:spcBef>
              <a:buFont typeface="Monotype Sorts" pitchFamily="2" charset="2"/>
              <a:buNone/>
            </a:pPr>
            <a:r>
              <a:rPr lang="en-US" altLang="en-US" sz="2800"/>
              <a:t>new dataType[]{literal0, literal1, ..., literalk};</a:t>
            </a:r>
          </a:p>
          <a:p>
            <a:pPr marL="114300" lvl="1" indent="0">
              <a:spcBef>
                <a:spcPct val="50000"/>
              </a:spcBef>
              <a:buFontTx/>
              <a:buNone/>
            </a:pPr>
            <a:r>
              <a:rPr lang="en-US" altLang="en-US" sz="3200"/>
              <a:t>There is no explicit reference variable for the array. Such array is called an </a:t>
            </a:r>
            <a:r>
              <a:rPr lang="en-US" altLang="en-US" sz="3200" i="1"/>
              <a:t>anonymous array</a:t>
            </a:r>
            <a:r>
              <a:rPr lang="en-US" altLang="en-US" sz="3200"/>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C498C7E-E887-4A9E-BBCF-0D2B208F6CEB}" type="slidenum">
              <a:rPr lang="en-US" altLang="en-US" sz="1400" smtClean="0"/>
              <a:pPr/>
              <a:t>53</a:t>
            </a:fld>
            <a:endParaRPr lang="en-US" altLang="en-US" sz="1400"/>
          </a:p>
        </p:txBody>
      </p:sp>
      <p:sp>
        <p:nvSpPr>
          <p:cNvPr id="55299" name="Rectangle 2"/>
          <p:cNvSpPr>
            <a:spLocks noGrp="1" noChangeArrowheads="1"/>
          </p:cNvSpPr>
          <p:nvPr>
            <p:ph type="title"/>
          </p:nvPr>
        </p:nvSpPr>
        <p:spPr>
          <a:xfrm>
            <a:off x="609600" y="228600"/>
            <a:ext cx="7772400" cy="838200"/>
          </a:xfrm>
        </p:spPr>
        <p:txBody>
          <a:bodyPr/>
          <a:lstStyle/>
          <a:p>
            <a:r>
              <a:rPr lang="en-US" altLang="en-US"/>
              <a:t>Pass By Value</a:t>
            </a:r>
            <a:endParaRPr lang="en-US" altLang="en-US">
              <a:solidFill>
                <a:schemeClr val="tx1"/>
              </a:solidFill>
              <a:latin typeface="Book Antiqua" pitchFamily="18" charset="0"/>
              <a:hlinkClick r:id="rId2" action="ppaction://program"/>
            </a:endParaRPr>
          </a:p>
        </p:txBody>
      </p:sp>
      <p:sp>
        <p:nvSpPr>
          <p:cNvPr id="55300" name="Rectangle 3"/>
          <p:cNvSpPr>
            <a:spLocks noGrp="1" noChangeArrowheads="1"/>
          </p:cNvSpPr>
          <p:nvPr>
            <p:ph type="body" idx="1"/>
          </p:nvPr>
        </p:nvSpPr>
        <p:spPr>
          <a:xfrm>
            <a:off x="304800" y="1143000"/>
            <a:ext cx="8686800" cy="5334000"/>
          </a:xfrm>
        </p:spPr>
        <p:txBody>
          <a:bodyPr/>
          <a:lstStyle/>
          <a:p>
            <a:pPr marL="0" indent="0">
              <a:lnSpc>
                <a:spcPct val="90000"/>
              </a:lnSpc>
              <a:buFont typeface="Monotype Sorts" pitchFamily="2" charset="2"/>
              <a:buNone/>
            </a:pPr>
            <a:r>
              <a:rPr lang="en-US" altLang="en-US" sz="2600">
                <a:cs typeface="Times New Roman" pitchFamily="18" charset="0"/>
              </a:rPr>
              <a:t>Java uses </a:t>
            </a:r>
            <a:r>
              <a:rPr lang="en-US" altLang="en-US" sz="2600" i="1">
                <a:cs typeface="Times New Roman" pitchFamily="18" charset="0"/>
              </a:rPr>
              <a:t>pass by value</a:t>
            </a:r>
            <a:r>
              <a:rPr lang="en-US" altLang="en-US" sz="2600">
                <a:cs typeface="Times New Roman" pitchFamily="18" charset="0"/>
              </a:rPr>
              <a:t> to pass arguments to a method. There are important differences between passing a value of variables of primitive data types and passing arrays.</a:t>
            </a:r>
          </a:p>
          <a:p>
            <a:pPr marL="0" indent="0">
              <a:lnSpc>
                <a:spcPct val="90000"/>
              </a:lnSpc>
              <a:buFont typeface="Monotype Sorts" pitchFamily="2" charset="2"/>
              <a:buNone/>
            </a:pPr>
            <a:endParaRPr lang="en-US" altLang="en-US" sz="2600">
              <a:cs typeface="Times New Roman" pitchFamily="18" charset="0"/>
            </a:endParaRPr>
          </a:p>
          <a:p>
            <a:pPr marL="0" indent="0">
              <a:lnSpc>
                <a:spcPct val="90000"/>
              </a:lnSpc>
            </a:pPr>
            <a:r>
              <a:rPr lang="en-US" altLang="en-US" sz="2600">
                <a:cs typeface="Times New Roman" pitchFamily="18" charset="0"/>
              </a:rPr>
              <a:t> For a parameter of a primitive type value, the actual value is passed. Changing the value of the local parameter inside the method does not affect the value of the variable outside the method.</a:t>
            </a:r>
          </a:p>
          <a:p>
            <a:pPr marL="0" indent="0">
              <a:lnSpc>
                <a:spcPct val="90000"/>
              </a:lnSpc>
            </a:pPr>
            <a:endParaRPr lang="en-US" altLang="en-US" sz="2600">
              <a:cs typeface="Times New Roman" pitchFamily="18" charset="0"/>
            </a:endParaRPr>
          </a:p>
          <a:p>
            <a:pPr marL="0" indent="0">
              <a:lnSpc>
                <a:spcPct val="90000"/>
              </a:lnSpc>
            </a:pPr>
            <a:r>
              <a:rPr lang="en-US" altLang="en-US" sz="2600">
                <a:cs typeface="Times New Roman" pitchFamily="18" charset="0"/>
              </a:rPr>
              <a:t> For a parameter of an array type, the value of the parameter contains a reference to an array; this reference is passed to the method. Any changes to the array that occur inside the method body will affect the original array that was passed as the argument. </a:t>
            </a:r>
            <a:endParaRPr lang="en-US" altLang="en-US" sz="26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4EACE92-0937-442B-8CFC-05444B29BA8F}" type="slidenum">
              <a:rPr lang="en-US" altLang="en-US" sz="1400" smtClean="0"/>
              <a:pPr/>
              <a:t>54</a:t>
            </a:fld>
            <a:endParaRPr lang="en-US" altLang="en-US" sz="1400"/>
          </a:p>
        </p:txBody>
      </p:sp>
      <p:sp>
        <p:nvSpPr>
          <p:cNvPr id="56323" name="Rectangle 3"/>
          <p:cNvSpPr>
            <a:spLocks noGrp="1" noChangeArrowheads="1"/>
          </p:cNvSpPr>
          <p:nvPr>
            <p:ph type="body" idx="1"/>
          </p:nvPr>
        </p:nvSpPr>
        <p:spPr>
          <a:xfrm>
            <a:off x="0" y="1143000"/>
            <a:ext cx="9144000" cy="5410200"/>
          </a:xfrm>
          <a:ln>
            <a:solidFill>
              <a:srgbClr val="FFFFFF"/>
            </a:solidFill>
            <a:miter lim="800000"/>
            <a:headEnd/>
            <a:tailEnd/>
          </a:ln>
        </p:spPr>
        <p:txBody>
          <a:bodyPr/>
          <a:lstStyle/>
          <a:p>
            <a:pPr>
              <a:buFont typeface="Monotype Sorts" pitchFamily="2" charset="2"/>
              <a:buNone/>
            </a:pPr>
            <a:r>
              <a:rPr lang="en-US" altLang="en-US" sz="1800" b="1">
                <a:solidFill>
                  <a:srgbClr val="002060"/>
                </a:solidFill>
                <a:latin typeface="Courier New" pitchFamily="49" charset="0"/>
                <a:cs typeface="Times New Roman" pitchFamily="18" charset="0"/>
              </a:rPr>
              <a:t>public class Test {</a:t>
            </a:r>
          </a:p>
          <a:p>
            <a:pPr>
              <a:buFont typeface="Monotype Sorts" pitchFamily="2" charset="2"/>
              <a:buNone/>
            </a:pPr>
            <a:r>
              <a:rPr lang="en-US" altLang="en-US" sz="1800" b="1">
                <a:solidFill>
                  <a:srgbClr val="002060"/>
                </a:solidFill>
                <a:latin typeface="Courier New" pitchFamily="49" charset="0"/>
                <a:cs typeface="Times New Roman" pitchFamily="18" charset="0"/>
              </a:rPr>
              <a:t>  public static void main(String[] args) {</a:t>
            </a:r>
          </a:p>
          <a:p>
            <a:pPr>
              <a:buFont typeface="Monotype Sorts" pitchFamily="2" charset="2"/>
              <a:buNone/>
            </a:pPr>
            <a:r>
              <a:rPr lang="en-US" altLang="en-US" sz="1800" b="1">
                <a:solidFill>
                  <a:srgbClr val="002060"/>
                </a:solidFill>
                <a:latin typeface="Courier New" pitchFamily="49" charset="0"/>
                <a:cs typeface="Times New Roman" pitchFamily="18" charset="0"/>
              </a:rPr>
              <a:t>    int x = 1; // x represents an int value</a:t>
            </a:r>
          </a:p>
          <a:p>
            <a:pPr>
              <a:buFont typeface="Monotype Sorts" pitchFamily="2" charset="2"/>
              <a:buNone/>
            </a:pPr>
            <a:r>
              <a:rPr lang="en-US" altLang="en-US" sz="1800" b="1">
                <a:solidFill>
                  <a:srgbClr val="002060"/>
                </a:solidFill>
                <a:latin typeface="Courier New" pitchFamily="49" charset="0"/>
                <a:cs typeface="Times New Roman" pitchFamily="18" charset="0"/>
              </a:rPr>
              <a:t>    int[] y = new int[10]; // y represents an array of int values</a:t>
            </a:r>
          </a:p>
          <a:p>
            <a:pPr>
              <a:buFont typeface="Monotype Sorts" pitchFamily="2" charset="2"/>
              <a:buNone/>
            </a:pPr>
            <a:r>
              <a:rPr lang="en-US" altLang="en-US" sz="1800" b="1">
                <a:solidFill>
                  <a:srgbClr val="002060"/>
                </a:solidFill>
                <a:latin typeface="Courier New" pitchFamily="49" charset="0"/>
                <a:cs typeface="Times New Roman" pitchFamily="18" charset="0"/>
              </a:rPr>
              <a:t> </a:t>
            </a:r>
          </a:p>
          <a:p>
            <a:pPr>
              <a:buFont typeface="Monotype Sorts" pitchFamily="2" charset="2"/>
              <a:buNone/>
            </a:pPr>
            <a:r>
              <a:rPr lang="en-US" altLang="en-US" sz="1800" b="1">
                <a:solidFill>
                  <a:srgbClr val="002060"/>
                </a:solidFill>
                <a:latin typeface="Courier New" pitchFamily="49" charset="0"/>
                <a:cs typeface="Times New Roman" pitchFamily="18" charset="0"/>
              </a:rPr>
              <a:t>    m(x, y); // Invoke m with arguments x and y</a:t>
            </a:r>
          </a:p>
          <a:p>
            <a:pPr>
              <a:buFont typeface="Monotype Sorts" pitchFamily="2" charset="2"/>
              <a:buNone/>
            </a:pPr>
            <a:r>
              <a:rPr lang="en-US" altLang="en-US" sz="1800" b="1">
                <a:solidFill>
                  <a:srgbClr val="002060"/>
                </a:solidFill>
                <a:latin typeface="Courier New" pitchFamily="49" charset="0"/>
                <a:cs typeface="Times New Roman" pitchFamily="18" charset="0"/>
              </a:rPr>
              <a:t> </a:t>
            </a:r>
          </a:p>
          <a:p>
            <a:pPr>
              <a:buFont typeface="Monotype Sorts" pitchFamily="2" charset="2"/>
              <a:buNone/>
            </a:pPr>
            <a:r>
              <a:rPr lang="en-US" altLang="en-US" sz="1800" b="1">
                <a:solidFill>
                  <a:srgbClr val="002060"/>
                </a:solidFill>
                <a:latin typeface="Courier New" pitchFamily="49" charset="0"/>
                <a:cs typeface="Times New Roman" pitchFamily="18" charset="0"/>
              </a:rPr>
              <a:t>    System.out.println("x is " + x);</a:t>
            </a:r>
          </a:p>
          <a:p>
            <a:pPr>
              <a:buFont typeface="Monotype Sorts" pitchFamily="2" charset="2"/>
              <a:buNone/>
            </a:pPr>
            <a:r>
              <a:rPr lang="en-US" altLang="en-US" sz="1800" b="1">
                <a:solidFill>
                  <a:srgbClr val="002060"/>
                </a:solidFill>
                <a:latin typeface="Courier New" pitchFamily="49" charset="0"/>
                <a:cs typeface="Times New Roman" pitchFamily="18" charset="0"/>
              </a:rPr>
              <a:t>    System.out.println("y[0] is " + y[0]);</a:t>
            </a:r>
          </a:p>
          <a:p>
            <a:pPr>
              <a:buFont typeface="Monotype Sorts" pitchFamily="2" charset="2"/>
              <a:buNone/>
            </a:pPr>
            <a:r>
              <a:rPr lang="en-US" altLang="en-US" sz="1800" b="1">
                <a:solidFill>
                  <a:srgbClr val="002060"/>
                </a:solidFill>
                <a:latin typeface="Courier New" pitchFamily="49" charset="0"/>
                <a:cs typeface="Times New Roman" pitchFamily="18" charset="0"/>
              </a:rPr>
              <a:t>  }</a:t>
            </a:r>
          </a:p>
          <a:p>
            <a:pPr>
              <a:buFont typeface="Monotype Sorts" pitchFamily="2" charset="2"/>
              <a:buNone/>
            </a:pPr>
            <a:r>
              <a:rPr lang="en-US" altLang="en-US" sz="1800" b="1">
                <a:solidFill>
                  <a:srgbClr val="002060"/>
                </a:solidFill>
                <a:latin typeface="Courier New" pitchFamily="49" charset="0"/>
                <a:cs typeface="Times New Roman" pitchFamily="18" charset="0"/>
              </a:rPr>
              <a:t> </a:t>
            </a:r>
          </a:p>
          <a:p>
            <a:pPr>
              <a:buFont typeface="Monotype Sorts" pitchFamily="2" charset="2"/>
              <a:buNone/>
            </a:pPr>
            <a:r>
              <a:rPr lang="en-US" altLang="en-US" sz="1800" b="1">
                <a:solidFill>
                  <a:srgbClr val="002060"/>
                </a:solidFill>
                <a:latin typeface="Courier New" pitchFamily="49" charset="0"/>
                <a:cs typeface="Times New Roman" pitchFamily="18" charset="0"/>
              </a:rPr>
              <a:t>  public static void m(int number, int[] numbers) {</a:t>
            </a:r>
          </a:p>
          <a:p>
            <a:pPr>
              <a:buFont typeface="Monotype Sorts" pitchFamily="2" charset="2"/>
              <a:buNone/>
            </a:pPr>
            <a:r>
              <a:rPr lang="en-US" altLang="en-US" sz="1800" b="1">
                <a:solidFill>
                  <a:srgbClr val="002060"/>
                </a:solidFill>
                <a:latin typeface="Courier New" pitchFamily="49" charset="0"/>
                <a:cs typeface="Times New Roman" pitchFamily="18" charset="0"/>
              </a:rPr>
              <a:t>    number = 1001; // Assign a new value to number</a:t>
            </a:r>
          </a:p>
          <a:p>
            <a:pPr>
              <a:buFont typeface="Monotype Sorts" pitchFamily="2" charset="2"/>
              <a:buNone/>
            </a:pPr>
            <a:r>
              <a:rPr lang="en-US" altLang="en-US" sz="1800" b="1">
                <a:solidFill>
                  <a:srgbClr val="002060"/>
                </a:solidFill>
                <a:latin typeface="Courier New" pitchFamily="49" charset="0"/>
                <a:cs typeface="Times New Roman" pitchFamily="18" charset="0"/>
              </a:rPr>
              <a:t>    numbers[0] = 5555; // Assign a new value to numbers[0]</a:t>
            </a:r>
          </a:p>
          <a:p>
            <a:pPr>
              <a:buFont typeface="Monotype Sorts" pitchFamily="2" charset="2"/>
              <a:buNone/>
            </a:pPr>
            <a:r>
              <a:rPr lang="en-US" altLang="en-US" sz="1800" b="1">
                <a:solidFill>
                  <a:srgbClr val="002060"/>
                </a:solidFill>
                <a:latin typeface="Courier New" pitchFamily="49" charset="0"/>
                <a:cs typeface="Times New Roman" pitchFamily="18" charset="0"/>
              </a:rPr>
              <a:t>  }</a:t>
            </a:r>
          </a:p>
          <a:p>
            <a:pPr>
              <a:buFont typeface="Monotype Sorts" pitchFamily="2" charset="2"/>
              <a:buNone/>
            </a:pPr>
            <a:r>
              <a:rPr lang="en-US" altLang="en-US" sz="1800" b="1">
                <a:solidFill>
                  <a:srgbClr val="002060"/>
                </a:solidFill>
                <a:latin typeface="Courier New" pitchFamily="49" charset="0"/>
                <a:cs typeface="Times New Roman" pitchFamily="18" charset="0"/>
              </a:rPr>
              <a:t>}</a:t>
            </a:r>
          </a:p>
        </p:txBody>
      </p:sp>
      <p:sp>
        <p:nvSpPr>
          <p:cNvPr id="56324" name="Rectangle 7"/>
          <p:cNvSpPr>
            <a:spLocks noGrp="1" noChangeArrowheads="1"/>
          </p:cNvSpPr>
          <p:nvPr>
            <p:ph type="title"/>
          </p:nvPr>
        </p:nvSpPr>
        <p:spPr>
          <a:xfrm>
            <a:off x="609600" y="152400"/>
            <a:ext cx="7772400" cy="533400"/>
          </a:xfrm>
          <a:noFill/>
        </p:spPr>
        <p:txBody>
          <a:bodyPr/>
          <a:lstStyle/>
          <a:p>
            <a:r>
              <a:rPr lang="en-US" altLang="en-US"/>
              <a:t>Simple Example</a:t>
            </a:r>
            <a:endParaRPr lang="en-US" altLang="en-US">
              <a:solidFill>
                <a:schemeClr val="tx1"/>
              </a:solidFill>
              <a:latin typeface="Book Antiqua" pitchFamily="18" charset="0"/>
              <a:hlinkClick r:id="rId2" action="ppaction://program"/>
            </a:endParaRPr>
          </a:p>
        </p:txBody>
      </p:sp>
      <p:sp>
        <p:nvSpPr>
          <p:cNvPr id="56325" name="Line 8"/>
          <p:cNvSpPr>
            <a:spLocks noChangeShapeType="1"/>
          </p:cNvSpPr>
          <p:nvPr/>
        </p:nvSpPr>
        <p:spPr bwMode="auto">
          <a:xfrm>
            <a:off x="990600" y="3048000"/>
            <a:ext cx="3124200" cy="18288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6" name="Line 9"/>
          <p:cNvSpPr>
            <a:spLocks noChangeShapeType="1"/>
          </p:cNvSpPr>
          <p:nvPr/>
        </p:nvSpPr>
        <p:spPr bwMode="auto">
          <a:xfrm>
            <a:off x="1447800" y="3124200"/>
            <a:ext cx="4648200" cy="17526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0934E81-8194-480D-97CC-2F1880195C2B}" type="slidenum">
              <a:rPr lang="en-US" altLang="en-US" sz="1400" smtClean="0"/>
              <a:pPr/>
              <a:t>55</a:t>
            </a:fld>
            <a:endParaRPr lang="en-US" altLang="en-US" sz="1400"/>
          </a:p>
        </p:txBody>
      </p:sp>
      <p:sp>
        <p:nvSpPr>
          <p:cNvPr id="57347" name="Rectangle 3"/>
          <p:cNvSpPr>
            <a:spLocks noGrp="1" noChangeArrowheads="1"/>
          </p:cNvSpPr>
          <p:nvPr>
            <p:ph type="title"/>
          </p:nvPr>
        </p:nvSpPr>
        <p:spPr>
          <a:xfrm>
            <a:off x="609600" y="152400"/>
            <a:ext cx="7772400" cy="533400"/>
          </a:xfrm>
          <a:noFill/>
        </p:spPr>
        <p:txBody>
          <a:bodyPr/>
          <a:lstStyle/>
          <a:p>
            <a:r>
              <a:rPr lang="en-US" altLang="en-US"/>
              <a:t>Call Stack</a:t>
            </a:r>
            <a:endParaRPr lang="en-US" altLang="en-US">
              <a:solidFill>
                <a:schemeClr val="tx1"/>
              </a:solidFill>
              <a:latin typeface="Book Antiqua" pitchFamily="18" charset="0"/>
              <a:hlinkClick r:id="rId2" action="ppaction://program"/>
            </a:endParaRPr>
          </a:p>
        </p:txBody>
      </p:sp>
      <p:sp>
        <p:nvSpPr>
          <p:cNvPr id="57348" name="Rectangle 6"/>
          <p:cNvSpPr>
            <a:spLocks noChangeArrowheads="1"/>
          </p:cNvSpPr>
          <p:nvPr/>
        </p:nvSpPr>
        <p:spPr bwMode="auto">
          <a:xfrm>
            <a:off x="251460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7349" name="Rectangle 8"/>
          <p:cNvSpPr>
            <a:spLocks noGrp="1" noChangeArrowheads="1"/>
          </p:cNvSpPr>
          <p:nvPr>
            <p:ph type="body" idx="1"/>
          </p:nvPr>
        </p:nvSpPr>
        <p:spPr>
          <a:xfrm>
            <a:off x="87313" y="4273550"/>
            <a:ext cx="8832850" cy="1963738"/>
          </a:xfrm>
          <a:noFill/>
        </p:spPr>
        <p:txBody>
          <a:bodyPr/>
          <a:lstStyle/>
          <a:p>
            <a:pPr marL="0" indent="0">
              <a:buFont typeface="Monotype Sorts" pitchFamily="2" charset="2"/>
              <a:buNone/>
            </a:pPr>
            <a:r>
              <a:rPr lang="en-US" altLang="en-US" sz="3000">
                <a:cs typeface="Times New Roman" pitchFamily="18" charset="0"/>
              </a:rPr>
              <a:t>When invoking m(x, y), the values of x and y are passed to number and numbers. Since y contains the reference value to the array, numbers now contains the same reference value to the same array.</a:t>
            </a:r>
          </a:p>
        </p:txBody>
      </p:sp>
      <p:sp>
        <p:nvSpPr>
          <p:cNvPr id="57350" name="Rectangle 10"/>
          <p:cNvSpPr>
            <a:spLocks noChangeArrowheads="1"/>
          </p:cNvSpPr>
          <p:nvPr/>
        </p:nvSpPr>
        <p:spPr bwMode="auto">
          <a:xfrm>
            <a:off x="251460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5735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85850"/>
            <a:ext cx="8988425" cy="289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890588"/>
            <a:ext cx="8939212"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58371"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995E587-25E4-4D8E-92BC-F682AFDB19FE}" type="slidenum">
              <a:rPr lang="en-US" altLang="en-US" sz="1400" smtClean="0"/>
              <a:pPr/>
              <a:t>56</a:t>
            </a:fld>
            <a:endParaRPr lang="en-US" altLang="en-US" sz="1400"/>
          </a:p>
        </p:txBody>
      </p:sp>
      <p:sp>
        <p:nvSpPr>
          <p:cNvPr id="58372" name="Rectangle 2"/>
          <p:cNvSpPr>
            <a:spLocks noGrp="1" noChangeArrowheads="1"/>
          </p:cNvSpPr>
          <p:nvPr>
            <p:ph type="title"/>
          </p:nvPr>
        </p:nvSpPr>
        <p:spPr>
          <a:xfrm>
            <a:off x="609600" y="152400"/>
            <a:ext cx="7772400" cy="533400"/>
          </a:xfrm>
          <a:noFill/>
        </p:spPr>
        <p:txBody>
          <a:bodyPr/>
          <a:lstStyle/>
          <a:p>
            <a:r>
              <a:rPr lang="en-US" altLang="en-US"/>
              <a:t>Call Stack</a:t>
            </a:r>
            <a:endParaRPr lang="en-US" altLang="en-US">
              <a:solidFill>
                <a:schemeClr val="tx1"/>
              </a:solidFill>
              <a:latin typeface="Book Antiqua" pitchFamily="18" charset="0"/>
              <a:hlinkClick r:id="rId3" action="ppaction://program"/>
            </a:endParaRPr>
          </a:p>
        </p:txBody>
      </p:sp>
      <p:sp>
        <p:nvSpPr>
          <p:cNvPr id="58373" name="Rectangle 3"/>
          <p:cNvSpPr>
            <a:spLocks noChangeArrowheads="1"/>
          </p:cNvSpPr>
          <p:nvPr/>
        </p:nvSpPr>
        <p:spPr bwMode="auto">
          <a:xfrm>
            <a:off x="251460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58374" name="Rectangle 4"/>
          <p:cNvSpPr>
            <a:spLocks noGrp="1" noChangeArrowheads="1"/>
          </p:cNvSpPr>
          <p:nvPr>
            <p:ph type="body" idx="1"/>
          </p:nvPr>
        </p:nvSpPr>
        <p:spPr>
          <a:xfrm>
            <a:off x="231775" y="4427538"/>
            <a:ext cx="8607425" cy="1997075"/>
          </a:xfrm>
          <a:noFill/>
        </p:spPr>
        <p:txBody>
          <a:bodyPr/>
          <a:lstStyle/>
          <a:p>
            <a:pPr marL="0" indent="0">
              <a:buFont typeface="Monotype Sorts" pitchFamily="2" charset="2"/>
              <a:buNone/>
            </a:pPr>
            <a:r>
              <a:rPr lang="en-US" altLang="en-US" sz="3000">
                <a:cs typeface="Times New Roman" pitchFamily="18" charset="0"/>
              </a:rPr>
              <a:t>When invoking m(x, y), the values of x and y are passed to number and numbers. Since y contains the reference value to the array, numbers now contains the same reference value to the same array.</a:t>
            </a:r>
          </a:p>
        </p:txBody>
      </p:sp>
      <p:sp>
        <p:nvSpPr>
          <p:cNvPr id="58375" name="Rectangle 5"/>
          <p:cNvSpPr>
            <a:spLocks noChangeArrowheads="1"/>
          </p:cNvSpPr>
          <p:nvPr/>
        </p:nvSpPr>
        <p:spPr bwMode="auto">
          <a:xfrm>
            <a:off x="251460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E8E16E3-5427-4E82-A18C-5848ECB06C11}" type="slidenum">
              <a:rPr lang="en-US" altLang="en-US" sz="1400" smtClean="0"/>
              <a:pPr/>
              <a:t>57</a:t>
            </a:fld>
            <a:endParaRPr lang="en-US" altLang="en-US" sz="1400"/>
          </a:p>
        </p:txBody>
      </p:sp>
      <p:sp>
        <p:nvSpPr>
          <p:cNvPr id="59395" name="Rectangle 2"/>
          <p:cNvSpPr>
            <a:spLocks noGrp="1" noChangeArrowheads="1"/>
          </p:cNvSpPr>
          <p:nvPr>
            <p:ph type="title"/>
          </p:nvPr>
        </p:nvSpPr>
        <p:spPr>
          <a:xfrm>
            <a:off x="609600" y="152400"/>
            <a:ext cx="7772400" cy="533400"/>
          </a:xfrm>
          <a:noFill/>
        </p:spPr>
        <p:txBody>
          <a:bodyPr/>
          <a:lstStyle/>
          <a:p>
            <a:r>
              <a:rPr lang="en-US" altLang="en-US"/>
              <a:t>Heap</a:t>
            </a:r>
            <a:endParaRPr lang="en-US" altLang="en-US">
              <a:solidFill>
                <a:schemeClr val="tx1"/>
              </a:solidFill>
              <a:latin typeface="Book Antiqua" pitchFamily="18" charset="0"/>
              <a:hlinkClick r:id="rId3" action="ppaction://program"/>
            </a:endParaRPr>
          </a:p>
        </p:txBody>
      </p:sp>
      <p:sp>
        <p:nvSpPr>
          <p:cNvPr id="59396" name="Rectangle 3"/>
          <p:cNvSpPr>
            <a:spLocks noChangeArrowheads="1"/>
          </p:cNvSpPr>
          <p:nvPr/>
        </p:nvSpPr>
        <p:spPr bwMode="auto">
          <a:xfrm>
            <a:off x="2514600" y="2743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59397" name="Object 4"/>
          <p:cNvGraphicFramePr>
            <a:graphicFrameLocks noChangeAspect="1"/>
          </p:cNvGraphicFramePr>
          <p:nvPr/>
        </p:nvGraphicFramePr>
        <p:xfrm>
          <a:off x="381000" y="1066800"/>
          <a:ext cx="8305800" cy="2768600"/>
        </p:xfrm>
        <a:graphic>
          <a:graphicData uri="http://schemas.openxmlformats.org/presentationml/2006/ole">
            <mc:AlternateContent xmlns:mc="http://schemas.openxmlformats.org/markup-compatibility/2006">
              <mc:Choice xmlns:v="urn:schemas-microsoft-com:vml" Requires="v">
                <p:oleObj spid="_x0000_s19458" name="Picture" r:id="rId4" imgW="4113276" imgH="1373886" progId="Word.Picture.8">
                  <p:embed/>
                </p:oleObj>
              </mc:Choice>
              <mc:Fallback>
                <p:oleObj name="Picture" r:id="rId4" imgW="4113276" imgH="1373886" progId="Word.Picture.8">
                  <p:embed/>
                  <p:pic>
                    <p:nvPicPr>
                      <p:cNvPr id="59397"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066800"/>
                        <a:ext cx="830580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9398" name="Rectangle 5"/>
          <p:cNvSpPr>
            <a:spLocks noGrp="1" noChangeArrowheads="1"/>
          </p:cNvSpPr>
          <p:nvPr>
            <p:ph type="body" idx="1"/>
          </p:nvPr>
        </p:nvSpPr>
        <p:spPr>
          <a:xfrm>
            <a:off x="381000" y="4081463"/>
            <a:ext cx="8382000" cy="2074862"/>
          </a:xfrm>
          <a:noFill/>
        </p:spPr>
        <p:txBody>
          <a:bodyPr/>
          <a:lstStyle/>
          <a:p>
            <a:pPr marL="0" indent="0">
              <a:buFont typeface="Monotype Sorts" pitchFamily="2" charset="2"/>
              <a:buNone/>
            </a:pPr>
            <a:r>
              <a:rPr lang="en-US" altLang="en-US" sz="3000">
                <a:cs typeface="Times New Roman" pitchFamily="18" charset="0"/>
              </a:rPr>
              <a:t>The JVM stores the array in an area of memory, called </a:t>
            </a:r>
            <a:r>
              <a:rPr lang="en-US" altLang="en-US" sz="3000" i="1">
                <a:cs typeface="Times New Roman" pitchFamily="18" charset="0"/>
              </a:rPr>
              <a:t>heap</a:t>
            </a:r>
            <a:r>
              <a:rPr lang="en-US" altLang="en-US" sz="3000">
                <a:cs typeface="Times New Roman" pitchFamily="18" charset="0"/>
              </a:rPr>
              <a:t>, which is used for dynamic memory allocation where blocks of memory are allocated and freed in an arbitrary order.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35CB26C-6B8A-40DA-99EA-46B06C76BE1A}" type="slidenum">
              <a:rPr lang="en-US" altLang="en-US" sz="1400" smtClean="0"/>
              <a:pPr/>
              <a:t>58</a:t>
            </a:fld>
            <a:endParaRPr lang="en-US" altLang="en-US" sz="1400"/>
          </a:p>
        </p:txBody>
      </p:sp>
      <p:sp>
        <p:nvSpPr>
          <p:cNvPr id="60419" name="Rectangle 2"/>
          <p:cNvSpPr>
            <a:spLocks noGrp="1" noChangeArrowheads="1"/>
          </p:cNvSpPr>
          <p:nvPr>
            <p:ph type="title"/>
          </p:nvPr>
        </p:nvSpPr>
        <p:spPr>
          <a:xfrm>
            <a:off x="609600" y="381000"/>
            <a:ext cx="7772400" cy="1371600"/>
          </a:xfrm>
        </p:spPr>
        <p:txBody>
          <a:bodyPr/>
          <a:lstStyle/>
          <a:p>
            <a:r>
              <a:rPr lang="en-US" altLang="en-US"/>
              <a:t>Passing Arrays as Arguments</a:t>
            </a:r>
            <a:endParaRPr lang="en-US" altLang="en-US">
              <a:solidFill>
                <a:schemeClr val="tx1"/>
              </a:solidFill>
              <a:latin typeface="Book Antiqua" pitchFamily="18" charset="0"/>
              <a:hlinkClick r:id="rId2" action="ppaction://program"/>
            </a:endParaRPr>
          </a:p>
        </p:txBody>
      </p:sp>
      <p:sp>
        <p:nvSpPr>
          <p:cNvPr id="60420" name="Rectangle 3"/>
          <p:cNvSpPr>
            <a:spLocks noGrp="1" noChangeArrowheads="1"/>
          </p:cNvSpPr>
          <p:nvPr>
            <p:ph type="body" idx="1"/>
          </p:nvPr>
        </p:nvSpPr>
        <p:spPr>
          <a:xfrm>
            <a:off x="685800" y="2286000"/>
            <a:ext cx="7772400" cy="1981200"/>
          </a:xfrm>
        </p:spPr>
        <p:txBody>
          <a:bodyPr/>
          <a:lstStyle/>
          <a:p>
            <a:r>
              <a:rPr lang="en-US" altLang="en-US" sz="3500"/>
              <a:t>Objective: Demonstrate differences of passing primitive data type variables and array variables.</a:t>
            </a:r>
          </a:p>
        </p:txBody>
      </p:sp>
      <p:sp>
        <p:nvSpPr>
          <p:cNvPr id="9" name="Rectangle 8">
            <a:hlinkClick r:id="rId3"/>
          </p:cNvPr>
          <p:cNvSpPr>
            <a:spLocks noChangeArrowheads="1"/>
          </p:cNvSpPr>
          <p:nvPr/>
        </p:nvSpPr>
        <p:spPr bwMode="auto">
          <a:xfrm>
            <a:off x="5203315" y="5257798"/>
            <a:ext cx="170665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2000" dirty="0" err="1"/>
              <a:t>TestPassArray</a:t>
            </a:r>
            <a:endParaRPr lang="en-US" altLang="en-US" sz="2000" dirty="0"/>
          </a:p>
        </p:txBody>
      </p:sp>
      <p:sp>
        <p:nvSpPr>
          <p:cNvPr id="10" name="AutoShape 10">
            <a:hlinkClick r:id="rId4" action="ppaction://program" highlightClick="1"/>
          </p:cNvPr>
          <p:cNvSpPr>
            <a:spLocks noChangeArrowheads="1"/>
          </p:cNvSpPr>
          <p:nvPr/>
        </p:nvSpPr>
        <p:spPr bwMode="auto">
          <a:xfrm>
            <a:off x="7046755" y="5257798"/>
            <a:ext cx="699614"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1800" dirty="0">
                <a:latin typeface="Book Antiqua" pitchFamily="18" charset="0"/>
              </a:rPr>
              <a:t>Run</a:t>
            </a:r>
            <a:endParaRPr lang="en-US" altLang="en-US" sz="1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A243566-5EFC-4F83-8F53-595BD133B37B}" type="slidenum">
              <a:rPr lang="en-US" altLang="en-US" sz="1400" smtClean="0"/>
              <a:pPr/>
              <a:t>59</a:t>
            </a:fld>
            <a:endParaRPr lang="en-US" altLang="en-US" sz="1400"/>
          </a:p>
        </p:txBody>
      </p:sp>
      <p:sp>
        <p:nvSpPr>
          <p:cNvPr id="61443" name="Rectangle 2"/>
          <p:cNvSpPr>
            <a:spLocks noGrp="1" noChangeArrowheads="1"/>
          </p:cNvSpPr>
          <p:nvPr>
            <p:ph type="title"/>
          </p:nvPr>
        </p:nvSpPr>
        <p:spPr>
          <a:xfrm>
            <a:off x="609600" y="228600"/>
            <a:ext cx="7772400" cy="838200"/>
          </a:xfrm>
        </p:spPr>
        <p:txBody>
          <a:bodyPr/>
          <a:lstStyle/>
          <a:p>
            <a:r>
              <a:rPr lang="en-US" altLang="en-US"/>
              <a:t>Example, cont.</a:t>
            </a:r>
            <a:endParaRPr lang="en-US" altLang="en-US">
              <a:solidFill>
                <a:schemeClr val="tx1"/>
              </a:solidFill>
              <a:latin typeface="Book Antiqua" pitchFamily="18" charset="0"/>
              <a:hlinkClick r:id="rId3" action="ppaction://program"/>
            </a:endParaRPr>
          </a:p>
        </p:txBody>
      </p:sp>
      <p:sp>
        <p:nvSpPr>
          <p:cNvPr id="61444" name="Rectangle 8"/>
          <p:cNvSpPr>
            <a:spLocks noChangeArrowheads="1"/>
          </p:cNvSpPr>
          <p:nvPr/>
        </p:nvSpPr>
        <p:spPr bwMode="auto">
          <a:xfrm>
            <a:off x="2484438" y="2171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1445" name="Rectangle 10"/>
          <p:cNvSpPr>
            <a:spLocks noChangeArrowheads="1"/>
          </p:cNvSpPr>
          <p:nvPr/>
        </p:nvSpPr>
        <p:spPr bwMode="auto">
          <a:xfrm>
            <a:off x="2427288" y="2457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61446" name="Object 9"/>
          <p:cNvGraphicFramePr>
            <a:graphicFrameLocks noChangeAspect="1"/>
          </p:cNvGraphicFramePr>
          <p:nvPr/>
        </p:nvGraphicFramePr>
        <p:xfrm>
          <a:off x="228600" y="1676400"/>
          <a:ext cx="8763000" cy="3970338"/>
        </p:xfrm>
        <a:graphic>
          <a:graphicData uri="http://schemas.openxmlformats.org/presentationml/2006/ole">
            <mc:AlternateContent xmlns:mc="http://schemas.openxmlformats.org/markup-compatibility/2006">
              <mc:Choice xmlns:v="urn:schemas-microsoft-com:vml" Requires="v">
                <p:oleObj spid="_x0000_s20482" name="Picture" r:id="rId4" imgW="4287012" imgH="1943100" progId="Word.Picture.8">
                  <p:embed/>
                </p:oleObj>
              </mc:Choice>
              <mc:Fallback>
                <p:oleObj name="Picture" r:id="rId4" imgW="4287012" imgH="1943100" progId="Word.Picture.8">
                  <p:embed/>
                  <p:pic>
                    <p:nvPicPr>
                      <p:cNvPr id="61446"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676400"/>
                        <a:ext cx="8763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B9D7506-55EB-4750-B5A6-9F8D3D6224D2}" type="slidenum">
              <a:rPr lang="en-US" altLang="en-US" sz="1400" smtClean="0"/>
              <a:pPr/>
              <a:t>6</a:t>
            </a:fld>
            <a:endParaRPr lang="en-US" altLang="en-US" sz="1400"/>
          </a:p>
        </p:txBody>
      </p:sp>
      <p:sp>
        <p:nvSpPr>
          <p:cNvPr id="7171" name="Rectangle 2"/>
          <p:cNvSpPr>
            <a:spLocks noGrp="1" noChangeArrowheads="1"/>
          </p:cNvSpPr>
          <p:nvPr>
            <p:ph type="title"/>
          </p:nvPr>
        </p:nvSpPr>
        <p:spPr>
          <a:xfrm>
            <a:off x="685800" y="304800"/>
            <a:ext cx="7772400" cy="838200"/>
          </a:xfrm>
          <a:noFill/>
        </p:spPr>
        <p:txBody>
          <a:bodyPr/>
          <a:lstStyle/>
          <a:p>
            <a:r>
              <a:rPr lang="en-US" altLang="en-US"/>
              <a:t>Declaring Array Variables</a:t>
            </a:r>
          </a:p>
        </p:txBody>
      </p:sp>
      <p:sp>
        <p:nvSpPr>
          <p:cNvPr id="7172" name="Rectangle 3"/>
          <p:cNvSpPr>
            <a:spLocks noGrp="1" noChangeArrowheads="1"/>
          </p:cNvSpPr>
          <p:nvPr>
            <p:ph type="body" idx="1"/>
          </p:nvPr>
        </p:nvSpPr>
        <p:spPr>
          <a:xfrm>
            <a:off x="609600" y="1371600"/>
            <a:ext cx="7696200" cy="4724400"/>
          </a:xfrm>
          <a:noFill/>
        </p:spPr>
        <p:txBody>
          <a:bodyPr/>
          <a:lstStyle/>
          <a:p>
            <a:r>
              <a:rPr lang="en-US" altLang="en-US" sz="2600">
                <a:latin typeface="Courier New" pitchFamily="49" charset="0"/>
              </a:rPr>
              <a:t>datatype[] arrayRefVar;</a:t>
            </a:r>
            <a:endParaRPr lang="en-US" altLang="en-US" sz="2400">
              <a:latin typeface="Courier New" pitchFamily="49" charset="0"/>
            </a:endParaRPr>
          </a:p>
          <a:p>
            <a:pPr>
              <a:spcBef>
                <a:spcPct val="50000"/>
              </a:spcBef>
              <a:buFont typeface="Monotype Sorts" pitchFamily="2" charset="2"/>
              <a:buNone/>
            </a:pPr>
            <a:r>
              <a:rPr lang="en-US" altLang="en-US" sz="2800"/>
              <a:t>	</a:t>
            </a:r>
            <a:r>
              <a:rPr lang="en-US" altLang="en-US" sz="2600"/>
              <a:t>Example: </a:t>
            </a:r>
          </a:p>
          <a:p>
            <a:pPr>
              <a:spcBef>
                <a:spcPct val="50000"/>
              </a:spcBef>
              <a:buFont typeface="Monotype Sorts" pitchFamily="2" charset="2"/>
              <a:buNone/>
            </a:pPr>
            <a:r>
              <a:rPr lang="en-US" altLang="en-US" sz="2600"/>
              <a:t>    </a:t>
            </a:r>
            <a:r>
              <a:rPr lang="en-US" altLang="en-US" sz="2400">
                <a:latin typeface="Courier New" pitchFamily="49" charset="0"/>
              </a:rPr>
              <a:t>double[] myList;</a:t>
            </a:r>
            <a:endParaRPr lang="en-US" altLang="en-US" sz="2400"/>
          </a:p>
          <a:p>
            <a:pPr>
              <a:buFont typeface="Monotype Sorts" pitchFamily="2" charset="2"/>
              <a:buNone/>
            </a:pPr>
            <a:endParaRPr lang="en-US" altLang="en-US" sz="2800">
              <a:latin typeface="Courier New" pitchFamily="49" charset="0"/>
            </a:endParaRPr>
          </a:p>
          <a:p>
            <a:r>
              <a:rPr lang="en-US" altLang="en-US" sz="2600">
                <a:latin typeface="Courier New" pitchFamily="49" charset="0"/>
              </a:rPr>
              <a:t>datatype arrayRefVar[]; </a:t>
            </a:r>
            <a:r>
              <a:rPr lang="en-US" altLang="en-US" sz="2600" u="sng">
                <a:solidFill>
                  <a:srgbClr val="FF6600"/>
                </a:solidFill>
                <a:cs typeface="Courier New" pitchFamily="49" charset="0"/>
              </a:rPr>
              <a:t>// This style is allowed, but not preferred</a:t>
            </a:r>
            <a:endParaRPr lang="en-US" altLang="en-US" sz="2400">
              <a:solidFill>
                <a:srgbClr val="FF6600"/>
              </a:solidFill>
            </a:endParaRPr>
          </a:p>
          <a:p>
            <a:pPr algn="just">
              <a:spcBef>
                <a:spcPct val="50000"/>
              </a:spcBef>
              <a:buFont typeface="Monotype Sorts" pitchFamily="2" charset="2"/>
              <a:buNone/>
            </a:pPr>
            <a:r>
              <a:rPr lang="en-US" altLang="en-US" sz="2800"/>
              <a:t>	</a:t>
            </a:r>
            <a:r>
              <a:rPr lang="en-US" altLang="en-US" sz="2600"/>
              <a:t>Example: </a:t>
            </a:r>
          </a:p>
          <a:p>
            <a:pPr algn="just">
              <a:spcBef>
                <a:spcPct val="50000"/>
              </a:spcBef>
              <a:buFont typeface="Monotype Sorts" pitchFamily="2" charset="2"/>
              <a:buNone/>
            </a:pPr>
            <a:r>
              <a:rPr lang="en-US" altLang="en-US" sz="2600"/>
              <a:t>    </a:t>
            </a:r>
            <a:r>
              <a:rPr lang="en-US" altLang="en-US" sz="2400">
                <a:latin typeface="Courier New" pitchFamily="49" charset="0"/>
              </a:rPr>
              <a:t>double myList[];</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2AD0909-BF94-417C-A1A4-AE7E7A4EF18A}" type="slidenum">
              <a:rPr lang="en-US" altLang="en-US" sz="1400" smtClean="0"/>
              <a:pPr/>
              <a:t>60</a:t>
            </a:fld>
            <a:endParaRPr lang="en-US" altLang="en-US" sz="1400"/>
          </a:p>
        </p:txBody>
      </p:sp>
      <p:sp>
        <p:nvSpPr>
          <p:cNvPr id="62467" name="Rectangle 2"/>
          <p:cNvSpPr>
            <a:spLocks noGrp="1" noChangeArrowheads="1"/>
          </p:cNvSpPr>
          <p:nvPr>
            <p:ph type="title"/>
          </p:nvPr>
        </p:nvSpPr>
        <p:spPr>
          <a:xfrm>
            <a:off x="609600" y="304800"/>
            <a:ext cx="7772400" cy="533400"/>
          </a:xfrm>
        </p:spPr>
        <p:txBody>
          <a:bodyPr/>
          <a:lstStyle/>
          <a:p>
            <a:r>
              <a:rPr lang="en-US" altLang="en-US" sz="4000"/>
              <a:t>Returning an Array from a Method</a:t>
            </a:r>
            <a:endParaRPr lang="en-US" altLang="en-US" sz="3700">
              <a:solidFill>
                <a:schemeClr val="tx1"/>
              </a:solidFill>
              <a:latin typeface="Book Antiqua" pitchFamily="18" charset="0"/>
              <a:hlinkClick r:id="rId2" action="ppaction://program"/>
            </a:endParaRPr>
          </a:p>
        </p:txBody>
      </p:sp>
      <p:sp>
        <p:nvSpPr>
          <p:cNvPr id="62468" name="Rectangle 6"/>
          <p:cNvSpPr>
            <a:spLocks noChangeArrowheads="1"/>
          </p:cNvSpPr>
          <p:nvPr/>
        </p:nvSpPr>
        <p:spPr bwMode="auto">
          <a:xfrm>
            <a:off x="304800" y="990600"/>
            <a:ext cx="85344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chemeClr val="tx2"/>
              </a:buClr>
              <a:buSzPct val="75000"/>
              <a:buFont typeface="Monotype Sorts" pitchFamily="2" charset="2"/>
              <a:buNone/>
            </a:pPr>
            <a:r>
              <a:rPr lang="en-US" altLang="en-US" sz="2100" b="1">
                <a:latin typeface="Courier New" pitchFamily="49" charset="0"/>
                <a:cs typeface="Courier New" pitchFamily="49" charset="0"/>
              </a:rPr>
              <a:t>public static int[] reverse(int[] list) {</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int[] result = new int[list.length];</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for (int i = 0, j = result.length - 1; </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i &lt; list.length; i++, j--) {</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result[j] = list[i];</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  return result;</a:t>
            </a:r>
            <a:endParaRPr lang="en-US" altLang="en-US" sz="2100" b="1">
              <a:latin typeface="Courier"/>
              <a:cs typeface="Times New Roman" pitchFamily="18" charset="0"/>
            </a:endParaRPr>
          </a:p>
          <a:p>
            <a:pPr>
              <a:buClr>
                <a:schemeClr val="tx2"/>
              </a:buClr>
              <a:buSzPct val="75000"/>
              <a:buFont typeface="Monotype Sorts" pitchFamily="2" charset="2"/>
              <a:buNone/>
            </a:pPr>
            <a:r>
              <a:rPr lang="en-US" altLang="en-US" sz="2100" b="1">
                <a:latin typeface="Courier New" pitchFamily="49" charset="0"/>
                <a:cs typeface="Courier New" pitchFamily="49" charset="0"/>
              </a:rPr>
              <a:t>}</a:t>
            </a:r>
          </a:p>
        </p:txBody>
      </p:sp>
      <p:sp>
        <p:nvSpPr>
          <p:cNvPr id="62469" name="Rectangle 8"/>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2470" name="Rectangle 9"/>
          <p:cNvSpPr>
            <a:spLocks noGrp="1" noChangeArrowheads="1"/>
          </p:cNvSpPr>
          <p:nvPr>
            <p:ph type="body" idx="1"/>
          </p:nvPr>
        </p:nvSpPr>
        <p:spPr>
          <a:xfrm>
            <a:off x="2209800" y="4724400"/>
            <a:ext cx="6705600" cy="685800"/>
          </a:xfrm>
        </p:spPr>
        <p:txBody>
          <a:bodyPr/>
          <a:lstStyle/>
          <a:p>
            <a:pPr>
              <a:lnSpc>
                <a:spcPct val="90000"/>
              </a:lnSpc>
              <a:buFont typeface="Monotype Sorts" pitchFamily="2" charset="2"/>
              <a:buNone/>
            </a:pPr>
            <a:r>
              <a:rPr lang="en-US" altLang="en-US" sz="1800" b="1">
                <a:latin typeface="Courier New" pitchFamily="49" charset="0"/>
                <a:cs typeface="Courier New" pitchFamily="49" charset="0"/>
              </a:rPr>
              <a:t>int[] list1 = {1, 2, 3, 4, 5, 6};</a:t>
            </a:r>
            <a:endParaRPr lang="en-US" altLang="en-US" sz="1800" b="1">
              <a:latin typeface="Courier"/>
              <a:cs typeface="Times New Roman" pitchFamily="18" charset="0"/>
            </a:endParaRPr>
          </a:p>
          <a:p>
            <a:pPr>
              <a:lnSpc>
                <a:spcPct val="90000"/>
              </a:lnSpc>
              <a:buFont typeface="Monotype Sorts" pitchFamily="2" charset="2"/>
              <a:buNone/>
            </a:pPr>
            <a:r>
              <a:rPr lang="en-US" altLang="en-US" sz="1800" b="1">
                <a:latin typeface="Courier New" pitchFamily="49" charset="0"/>
                <a:cs typeface="Courier New" pitchFamily="49" charset="0"/>
              </a:rPr>
              <a:t>int[] list2 = reverse(list1);</a:t>
            </a:r>
            <a:endParaRPr lang="en-US" altLang="en-US" sz="1800" b="1"/>
          </a:p>
        </p:txBody>
      </p:sp>
      <p:sp>
        <p:nvSpPr>
          <p:cNvPr id="62471" name="Line 10"/>
          <p:cNvSpPr>
            <a:spLocks noChangeShapeType="1"/>
          </p:cNvSpPr>
          <p:nvPr/>
        </p:nvSpPr>
        <p:spPr bwMode="auto">
          <a:xfrm flipV="1">
            <a:off x="5638800" y="1295400"/>
            <a:ext cx="457200" cy="38100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2" name="Line 11"/>
          <p:cNvSpPr>
            <a:spLocks noChangeShapeType="1"/>
          </p:cNvSpPr>
          <p:nvPr/>
        </p:nvSpPr>
        <p:spPr bwMode="auto">
          <a:xfrm>
            <a:off x="3124200" y="1295400"/>
            <a:ext cx="381000" cy="3429000"/>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3" name="Text Box 12"/>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62474" name="Rectangle 13"/>
          <p:cNvSpPr>
            <a:spLocks noChangeArrowheads="1"/>
          </p:cNvSpPr>
          <p:nvPr/>
        </p:nvSpPr>
        <p:spPr bwMode="auto">
          <a:xfrm>
            <a:off x="4876800" y="2971800"/>
            <a:ext cx="3733800"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2475" name="Rectangle 14"/>
          <p:cNvSpPr>
            <a:spLocks noChangeArrowheads="1"/>
          </p:cNvSpPr>
          <p:nvPr/>
        </p:nvSpPr>
        <p:spPr bwMode="auto">
          <a:xfrm>
            <a:off x="4876800" y="3886200"/>
            <a:ext cx="3733800"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2476" name="Line 15"/>
          <p:cNvSpPr>
            <a:spLocks noChangeShapeType="1"/>
          </p:cNvSpPr>
          <p:nvPr/>
        </p:nvSpPr>
        <p:spPr bwMode="auto">
          <a:xfrm>
            <a:off x="5257800" y="297180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7" name="Line 16"/>
          <p:cNvSpPr>
            <a:spLocks noChangeShapeType="1"/>
          </p:cNvSpPr>
          <p:nvPr/>
        </p:nvSpPr>
        <p:spPr bwMode="auto">
          <a:xfrm>
            <a:off x="5257800" y="3886200"/>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8" name="Line 17"/>
          <p:cNvSpPr>
            <a:spLocks noChangeShapeType="1"/>
          </p:cNvSpPr>
          <p:nvPr/>
        </p:nvSpPr>
        <p:spPr bwMode="auto">
          <a:xfrm>
            <a:off x="8153400" y="388620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9" name="Line 18"/>
          <p:cNvSpPr>
            <a:spLocks noChangeShapeType="1"/>
          </p:cNvSpPr>
          <p:nvPr/>
        </p:nvSpPr>
        <p:spPr bwMode="auto">
          <a:xfrm>
            <a:off x="8153400" y="2971800"/>
            <a:ext cx="0" cy="3810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0" name="Text Box 19"/>
          <p:cNvSpPr txBox="1">
            <a:spLocks noChangeArrowheads="1"/>
          </p:cNvSpPr>
          <p:nvPr/>
        </p:nvSpPr>
        <p:spPr bwMode="auto">
          <a:xfrm>
            <a:off x="3810000" y="30480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62481" name="Text Box 20"/>
          <p:cNvSpPr txBox="1">
            <a:spLocks noChangeArrowheads="1"/>
          </p:cNvSpPr>
          <p:nvPr/>
        </p:nvSpPr>
        <p:spPr bwMode="auto">
          <a:xfrm>
            <a:off x="3581400" y="38862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62482" name="Line 22"/>
          <p:cNvSpPr>
            <a:spLocks noChangeShapeType="1"/>
          </p:cNvSpPr>
          <p:nvPr/>
        </p:nvSpPr>
        <p:spPr bwMode="auto">
          <a:xfrm>
            <a:off x="5105400" y="3276600"/>
            <a:ext cx="3276600" cy="762000"/>
          </a:xfrm>
          <a:prstGeom prst="line">
            <a:avLst/>
          </a:prstGeom>
          <a:noFill/>
          <a:ln w="12700">
            <a:solidFill>
              <a:schemeClr val="tx1"/>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83" name="Line 23"/>
          <p:cNvSpPr>
            <a:spLocks noChangeShapeType="1"/>
          </p:cNvSpPr>
          <p:nvPr/>
        </p:nvSpPr>
        <p:spPr bwMode="auto">
          <a:xfrm>
            <a:off x="5486400" y="3276600"/>
            <a:ext cx="2514600" cy="838200"/>
          </a:xfrm>
          <a:prstGeom prst="line">
            <a:avLst/>
          </a:prstGeom>
          <a:noFill/>
          <a:ln w="12700">
            <a:solidFill>
              <a:schemeClr val="tx1"/>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2A4FD31-698F-4E85-B0CD-2D72C7519560}" type="slidenum">
              <a:rPr lang="en-US" altLang="en-US" sz="1400" smtClean="0"/>
              <a:pPr/>
              <a:t>61</a:t>
            </a:fld>
            <a:endParaRPr lang="en-US" altLang="en-US" sz="1400"/>
          </a:p>
        </p:txBody>
      </p:sp>
      <p:sp>
        <p:nvSpPr>
          <p:cNvPr id="63491" name="Rectangle 2"/>
          <p:cNvSpPr>
            <a:spLocks noGrp="1" noChangeArrowheads="1"/>
          </p:cNvSpPr>
          <p:nvPr>
            <p:ph type="title"/>
          </p:nvPr>
        </p:nvSpPr>
        <p:spPr>
          <a:xfrm>
            <a:off x="609600" y="304800"/>
            <a:ext cx="7772400" cy="533400"/>
          </a:xfrm>
        </p:spPr>
        <p:txBody>
          <a:bodyPr/>
          <a:lstStyle/>
          <a:p>
            <a:r>
              <a:rPr lang="en-US" altLang="en-US" sz="4000"/>
              <a:t>Trace the reverse Method</a:t>
            </a:r>
            <a:endParaRPr lang="en-US" altLang="en-US" sz="3700">
              <a:solidFill>
                <a:schemeClr val="tx1"/>
              </a:solidFill>
              <a:latin typeface="Book Antiqua" pitchFamily="18" charset="0"/>
              <a:hlinkClick r:id="rId2" action="ppaction://program"/>
            </a:endParaRPr>
          </a:p>
        </p:txBody>
      </p:sp>
      <p:sp>
        <p:nvSpPr>
          <p:cNvPr id="66564"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63493"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3494"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pPr>
            <a:r>
              <a:rPr lang="en-US" altLang="en-US" sz="1800" b="1">
                <a:latin typeface="Courier New" pitchFamily="49" charset="0"/>
                <a:cs typeface="Courier New" pitchFamily="49" charset="0"/>
              </a:rPr>
              <a:t>int[] list1 = {1, 2, 3, 4, 5, 6};</a:t>
            </a:r>
            <a:endParaRPr lang="en-US" altLang="en-US" sz="1800" b="1">
              <a:latin typeface="Courier"/>
              <a:cs typeface="Times New Roman" pitchFamily="18" charset="0"/>
            </a:endParaRPr>
          </a:p>
          <a:p>
            <a:pPr>
              <a:lnSpc>
                <a:spcPct val="90000"/>
              </a:lnSpc>
              <a:buFont typeface="Monotype Sorts" pitchFamily="2" charset="2"/>
              <a:buNone/>
            </a:pPr>
            <a:r>
              <a:rPr lang="en-US" altLang="en-US" sz="1800" b="1">
                <a:latin typeface="Courier New" pitchFamily="49" charset="0"/>
                <a:cs typeface="Courier New" pitchFamily="49" charset="0"/>
              </a:rPr>
              <a:t>int[] list2 = reverse(list1);</a:t>
            </a:r>
            <a:endParaRPr lang="en-US" altLang="en-US" sz="1800" b="1"/>
          </a:p>
        </p:txBody>
      </p:sp>
      <p:sp>
        <p:nvSpPr>
          <p:cNvPr id="63495" name="Text Box 8"/>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63496" name="Rectangle 9"/>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3497" name="Line 11"/>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498" name="Text Box 15"/>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63499" name="Text Box 16"/>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63500" name="Rectangle 19"/>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3501" name="Line 21"/>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2" name="Line 22"/>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3" name="Line 23"/>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4" name="Line 24"/>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05" name="Rectangle 25"/>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63506" name="Rectangle 26"/>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63507" name="Rectangle 27"/>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63508" name="Rectangle 28"/>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63509" name="Rectangle 29"/>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63510" name="Rectangle 30"/>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3511" name="Line 31"/>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2" name="Rectangle 32"/>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3513" name="Line 33"/>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4" name="Line 34"/>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5" name="Line 35"/>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6" name="Line 36"/>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7" name="Rectangle 37"/>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3518" name="Rectangle 38"/>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3519" name="Rectangle 39"/>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3520" name="Rectangle 40"/>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3521" name="Rectangle 41"/>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3522" name="AutoShape 42"/>
          <p:cNvSpPr>
            <a:spLocks noChangeArrowheads="1"/>
          </p:cNvSpPr>
          <p:nvPr/>
        </p:nvSpPr>
        <p:spPr bwMode="auto">
          <a:xfrm>
            <a:off x="5610225" y="1585913"/>
            <a:ext cx="3533775" cy="384175"/>
          </a:xfrm>
          <a:prstGeom prst="wedgeRoundRectCallout">
            <a:avLst>
              <a:gd name="adj1" fmla="val -57366"/>
              <a:gd name="adj2" fmla="val 161981"/>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Declare result and create array</a:t>
            </a:r>
          </a:p>
        </p:txBody>
      </p:sp>
      <p:sp>
        <p:nvSpPr>
          <p:cNvPr id="63523" name="Rectangle 43"/>
          <p:cNvSpPr>
            <a:spLocks noChangeArrowheads="1"/>
          </p:cNvSpPr>
          <p:nvPr/>
        </p:nvSpPr>
        <p:spPr bwMode="auto">
          <a:xfrm>
            <a:off x="846138" y="2314575"/>
            <a:ext cx="4416425"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3524" name="Line 44"/>
          <p:cNvSpPr>
            <a:spLocks noChangeShapeType="1"/>
          </p:cNvSpPr>
          <p:nvPr/>
        </p:nvSpPr>
        <p:spPr bwMode="auto">
          <a:xfrm>
            <a:off x="1692275" y="2506663"/>
            <a:ext cx="1843088" cy="3303587"/>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25" name="Rectangle 45"/>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EEBEC8D-E9BA-4B07-B55A-EA297D7B3442}" type="slidenum">
              <a:rPr lang="en-US" altLang="en-US" sz="1400" smtClean="0"/>
              <a:pPr/>
              <a:t>62</a:t>
            </a:fld>
            <a:endParaRPr lang="en-US" altLang="en-US" sz="1400"/>
          </a:p>
        </p:txBody>
      </p:sp>
      <p:sp>
        <p:nvSpPr>
          <p:cNvPr id="64515"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67588"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64517"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7590"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64519"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64520"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4521"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2"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64523"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64524"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4525"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6"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7"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8"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9"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64530"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64531"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64532"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64533"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64534"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4535"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36"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4537"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38"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39"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40"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41"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4542"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4543"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4544"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4545"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4546" name="AutoShape 33"/>
          <p:cNvSpPr>
            <a:spLocks noChangeArrowheads="1"/>
          </p:cNvSpPr>
          <p:nvPr/>
        </p:nvSpPr>
        <p:spPr bwMode="auto">
          <a:xfrm>
            <a:off x="5610225" y="1585913"/>
            <a:ext cx="3533775" cy="384175"/>
          </a:xfrm>
          <a:prstGeom prst="wedgeRoundRectCallout">
            <a:avLst>
              <a:gd name="adj1" fmla="val -56741"/>
              <a:gd name="adj2" fmla="val 280991"/>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0 and j = 5</a:t>
            </a:r>
          </a:p>
        </p:txBody>
      </p:sp>
      <p:sp>
        <p:nvSpPr>
          <p:cNvPr id="64547" name="Rectangle 34"/>
          <p:cNvSpPr>
            <a:spLocks noChangeArrowheads="1"/>
          </p:cNvSpPr>
          <p:nvPr/>
        </p:nvSpPr>
        <p:spPr bwMode="auto">
          <a:xfrm>
            <a:off x="1460500" y="2814638"/>
            <a:ext cx="4033838"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4548" name="Line 35"/>
          <p:cNvSpPr>
            <a:spLocks noChangeShapeType="1"/>
          </p:cNvSpPr>
          <p:nvPr/>
        </p:nvSpPr>
        <p:spPr bwMode="auto">
          <a:xfrm>
            <a:off x="1692275" y="2506663"/>
            <a:ext cx="1843088" cy="3303587"/>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49"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539FBE0F-5DAF-46BE-86A6-65F3E624BD38}" type="slidenum">
              <a:rPr lang="en-US" altLang="en-US" sz="1400" smtClean="0"/>
              <a:pPr/>
              <a:t>63</a:t>
            </a:fld>
            <a:endParaRPr lang="en-US" altLang="en-US" sz="1400"/>
          </a:p>
        </p:txBody>
      </p:sp>
      <p:sp>
        <p:nvSpPr>
          <p:cNvPr id="65539"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68612"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65541"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8614"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65543"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65544"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5545"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6"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65547"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65548"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5549"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0"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1"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2"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3"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65554"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65555"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65556"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65557"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65558"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5559"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0"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5561"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2"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3"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4"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65"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5566"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5567"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5568"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5569"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5570" name="AutoShape 33"/>
          <p:cNvSpPr>
            <a:spLocks noChangeArrowheads="1"/>
          </p:cNvSpPr>
          <p:nvPr/>
        </p:nvSpPr>
        <p:spPr bwMode="auto">
          <a:xfrm>
            <a:off x="5610225" y="1585913"/>
            <a:ext cx="3533775" cy="384175"/>
          </a:xfrm>
          <a:prstGeom prst="wedgeRoundRectCallout">
            <a:avLst>
              <a:gd name="adj1" fmla="val -121292"/>
              <a:gd name="adj2" fmla="val 330167"/>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0) is less than 6</a:t>
            </a:r>
          </a:p>
        </p:txBody>
      </p:sp>
      <p:sp>
        <p:nvSpPr>
          <p:cNvPr id="65571" name="Rectangle 34"/>
          <p:cNvSpPr>
            <a:spLocks noChangeArrowheads="1"/>
          </p:cNvSpPr>
          <p:nvPr/>
        </p:nvSpPr>
        <p:spPr bwMode="auto">
          <a:xfrm>
            <a:off x="1422400" y="3044825"/>
            <a:ext cx="1882775"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5572" name="Line 35"/>
          <p:cNvSpPr>
            <a:spLocks noChangeShapeType="1"/>
          </p:cNvSpPr>
          <p:nvPr/>
        </p:nvSpPr>
        <p:spPr bwMode="auto">
          <a:xfrm>
            <a:off x="1692275" y="2506663"/>
            <a:ext cx="1843088" cy="3303587"/>
          </a:xfrm>
          <a:prstGeom prst="line">
            <a:avLst/>
          </a:prstGeom>
          <a:noFill/>
          <a:ln w="1270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73"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457902F-9136-4DD7-90E7-DA79126CDB67}" type="slidenum">
              <a:rPr lang="en-US" altLang="en-US" sz="1400" smtClean="0"/>
              <a:pPr/>
              <a:t>64</a:t>
            </a:fld>
            <a:endParaRPr lang="en-US" altLang="en-US" sz="1400"/>
          </a:p>
        </p:txBody>
      </p:sp>
      <p:sp>
        <p:nvSpPr>
          <p:cNvPr id="66563"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69636"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66565"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9638"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66567"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66568"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6569"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0"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66571"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66572"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6573"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4"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5"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6"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7"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66578"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66579"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66580"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66581"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66582"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6583"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4"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6585"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6"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7"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8"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9"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6590"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6591"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6592"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6593"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6594" name="AutoShape 33"/>
          <p:cNvSpPr>
            <a:spLocks noChangeArrowheads="1"/>
          </p:cNvSpPr>
          <p:nvPr/>
        </p:nvSpPr>
        <p:spPr bwMode="auto">
          <a:xfrm>
            <a:off x="6030913" y="1585913"/>
            <a:ext cx="2843212" cy="806450"/>
          </a:xfrm>
          <a:prstGeom prst="wedgeRoundRectCallout">
            <a:avLst>
              <a:gd name="adj1" fmla="val -103435"/>
              <a:gd name="adj2" fmla="val 177167"/>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0 and j = 5 </a:t>
            </a:r>
          </a:p>
          <a:p>
            <a:pPr algn="ctr"/>
            <a:r>
              <a:rPr lang="en-US" altLang="en-US" sz="1800"/>
              <a:t>Assign list[0] to result[5]</a:t>
            </a:r>
          </a:p>
        </p:txBody>
      </p:sp>
      <p:sp>
        <p:nvSpPr>
          <p:cNvPr id="66595" name="Rectangle 34"/>
          <p:cNvSpPr>
            <a:spLocks noChangeArrowheads="1"/>
          </p:cNvSpPr>
          <p:nvPr/>
        </p:nvSpPr>
        <p:spPr bwMode="auto">
          <a:xfrm>
            <a:off x="1038225" y="3275013"/>
            <a:ext cx="3802063"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6596" name="Line 35"/>
          <p:cNvSpPr>
            <a:spLocks noChangeShapeType="1"/>
          </p:cNvSpPr>
          <p:nvPr/>
        </p:nvSpPr>
        <p:spPr bwMode="auto">
          <a:xfrm>
            <a:off x="3765550" y="5272088"/>
            <a:ext cx="2151063" cy="654050"/>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97"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2B8271C-66A5-4168-A15A-8FA3D3C0385A}" type="slidenum">
              <a:rPr lang="en-US" altLang="en-US" sz="1400" smtClean="0"/>
              <a:pPr/>
              <a:t>65</a:t>
            </a:fld>
            <a:endParaRPr lang="en-US" altLang="en-US" sz="1400"/>
          </a:p>
        </p:txBody>
      </p:sp>
      <p:sp>
        <p:nvSpPr>
          <p:cNvPr id="67587"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70660"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67589"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0662"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67591"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67592"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7593"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4"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67595"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67596"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7597"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8"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599"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0"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1"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67602"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67603"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67604"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67605"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67606"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7607"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08"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7609"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10"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11"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12"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613"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7614"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7615"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7616"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7617"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7618" name="AutoShape 33"/>
          <p:cNvSpPr>
            <a:spLocks noChangeArrowheads="1"/>
          </p:cNvSpPr>
          <p:nvPr/>
        </p:nvSpPr>
        <p:spPr bwMode="auto">
          <a:xfrm>
            <a:off x="6030913" y="1739900"/>
            <a:ext cx="2843212" cy="652463"/>
          </a:xfrm>
          <a:prstGeom prst="wedgeRoundRectCallout">
            <a:avLst>
              <a:gd name="adj1" fmla="val -104384"/>
              <a:gd name="adj2" fmla="val 153648"/>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i becomes 1 and j becomes 4 </a:t>
            </a:r>
          </a:p>
        </p:txBody>
      </p:sp>
      <p:sp>
        <p:nvSpPr>
          <p:cNvPr id="67619" name="Rectangle 34"/>
          <p:cNvSpPr>
            <a:spLocks noChangeArrowheads="1"/>
          </p:cNvSpPr>
          <p:nvPr/>
        </p:nvSpPr>
        <p:spPr bwMode="auto">
          <a:xfrm>
            <a:off x="3457575" y="3044825"/>
            <a:ext cx="1076325"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7620"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E758107-7575-4556-A5D3-6994109E69E4}" type="slidenum">
              <a:rPr lang="en-US" altLang="en-US" sz="1400" smtClean="0"/>
              <a:pPr/>
              <a:t>66</a:t>
            </a:fld>
            <a:endParaRPr lang="en-US" altLang="en-US" sz="1400"/>
          </a:p>
        </p:txBody>
      </p:sp>
      <p:sp>
        <p:nvSpPr>
          <p:cNvPr id="68611"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71684"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68613"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1686"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68615"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68616"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8617"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18"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68619"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68620"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8621"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2"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3"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4"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25"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68626"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68627"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68628"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68629"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68630"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8631"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2"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8633"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4"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5"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6"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637"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8638"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8639"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8640"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8641"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8642" name="AutoShape 33"/>
          <p:cNvSpPr>
            <a:spLocks noChangeArrowheads="1"/>
          </p:cNvSpPr>
          <p:nvPr/>
        </p:nvSpPr>
        <p:spPr bwMode="auto">
          <a:xfrm>
            <a:off x="6030913" y="1739900"/>
            <a:ext cx="2843212" cy="652463"/>
          </a:xfrm>
          <a:prstGeom prst="wedgeRoundRectCallout">
            <a:avLst>
              <a:gd name="adj1" fmla="val -145870"/>
              <a:gd name="adj2" fmla="val 149269"/>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(=1) is less than 6</a:t>
            </a:r>
          </a:p>
        </p:txBody>
      </p:sp>
      <p:sp>
        <p:nvSpPr>
          <p:cNvPr id="68643" name="Rectangle 34"/>
          <p:cNvSpPr>
            <a:spLocks noChangeArrowheads="1"/>
          </p:cNvSpPr>
          <p:nvPr/>
        </p:nvSpPr>
        <p:spPr bwMode="auto">
          <a:xfrm>
            <a:off x="1460500" y="3044825"/>
            <a:ext cx="1882775"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8644"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158FD27-F0E9-4E45-9DD6-073BF6E63916}" type="slidenum">
              <a:rPr lang="en-US" altLang="en-US" sz="1400" smtClean="0"/>
              <a:pPr/>
              <a:t>67</a:t>
            </a:fld>
            <a:endParaRPr lang="en-US" altLang="en-US" sz="1400"/>
          </a:p>
        </p:txBody>
      </p:sp>
      <p:sp>
        <p:nvSpPr>
          <p:cNvPr id="69635"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72708"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69637"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2710"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69639"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69640"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9641"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2"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69643"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69644"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9645"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6"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7"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8"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49"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69650"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69651"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69652"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69653"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69654"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9655"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6"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9657"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8"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59"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60"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61"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9662"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9663"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69664"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69665"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69666" name="AutoShape 33"/>
          <p:cNvSpPr>
            <a:spLocks noChangeArrowheads="1"/>
          </p:cNvSpPr>
          <p:nvPr/>
        </p:nvSpPr>
        <p:spPr bwMode="auto">
          <a:xfrm>
            <a:off x="6030913" y="1585913"/>
            <a:ext cx="2843212" cy="806450"/>
          </a:xfrm>
          <a:prstGeom prst="wedgeRoundRectCallout">
            <a:avLst>
              <a:gd name="adj1" fmla="val -103435"/>
              <a:gd name="adj2" fmla="val 177167"/>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1 and j = 4 </a:t>
            </a:r>
          </a:p>
          <a:p>
            <a:pPr algn="ctr"/>
            <a:r>
              <a:rPr lang="en-US" altLang="en-US" sz="1800"/>
              <a:t>Assign list[1] to result[4]</a:t>
            </a:r>
          </a:p>
        </p:txBody>
      </p:sp>
      <p:sp>
        <p:nvSpPr>
          <p:cNvPr id="69667" name="Rectangle 34"/>
          <p:cNvSpPr>
            <a:spLocks noChangeArrowheads="1"/>
          </p:cNvSpPr>
          <p:nvPr/>
        </p:nvSpPr>
        <p:spPr bwMode="auto">
          <a:xfrm>
            <a:off x="1038225" y="3275013"/>
            <a:ext cx="3802063"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69668" name="Line 35"/>
          <p:cNvSpPr>
            <a:spLocks noChangeShapeType="1"/>
          </p:cNvSpPr>
          <p:nvPr/>
        </p:nvSpPr>
        <p:spPr bwMode="auto">
          <a:xfrm>
            <a:off x="4111625" y="5310188"/>
            <a:ext cx="1266825" cy="576262"/>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9669"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020A8588-C390-4D29-969A-A304BE029333}" type="slidenum">
              <a:rPr lang="en-US" altLang="en-US" sz="1400" smtClean="0"/>
              <a:pPr/>
              <a:t>68</a:t>
            </a:fld>
            <a:endParaRPr lang="en-US" altLang="en-US" sz="1400"/>
          </a:p>
        </p:txBody>
      </p:sp>
      <p:sp>
        <p:nvSpPr>
          <p:cNvPr id="70659"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73732"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0661"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3734"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70663"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0664"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0665"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66"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0667"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0668"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0669"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0"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1"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2"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73"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0674"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0675"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0676"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0677"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0678"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0679"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80"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0681"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82"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83"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84"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685"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0686"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0687"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0688"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0689"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0690" name="AutoShape 33"/>
          <p:cNvSpPr>
            <a:spLocks noChangeArrowheads="1"/>
          </p:cNvSpPr>
          <p:nvPr/>
        </p:nvSpPr>
        <p:spPr bwMode="auto">
          <a:xfrm>
            <a:off x="6030913" y="1585913"/>
            <a:ext cx="2843212" cy="806450"/>
          </a:xfrm>
          <a:prstGeom prst="wedgeRoundRectCallout">
            <a:avLst>
              <a:gd name="adj1" fmla="val -106727"/>
              <a:gd name="adj2" fmla="val 135042"/>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i becomes 2 and j becomes 3</a:t>
            </a:r>
          </a:p>
        </p:txBody>
      </p:sp>
      <p:sp>
        <p:nvSpPr>
          <p:cNvPr id="70691" name="Rectangle 34"/>
          <p:cNvSpPr>
            <a:spLocks noChangeArrowheads="1"/>
          </p:cNvSpPr>
          <p:nvPr/>
        </p:nvSpPr>
        <p:spPr bwMode="auto">
          <a:xfrm>
            <a:off x="3497263" y="3044825"/>
            <a:ext cx="1036637"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0692"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1E0FA14-D979-48E3-B211-EE183CB9917C}" type="slidenum">
              <a:rPr lang="en-US" altLang="en-US" sz="1400" smtClean="0"/>
              <a:pPr/>
              <a:t>69</a:t>
            </a:fld>
            <a:endParaRPr lang="en-US" altLang="en-US" sz="1400"/>
          </a:p>
        </p:txBody>
      </p:sp>
      <p:sp>
        <p:nvSpPr>
          <p:cNvPr id="71683"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74756"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1685"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4758"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71687"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1688"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1689"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0"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1691"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1692"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1693"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4"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5"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6"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697"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1698"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1699"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1700"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1701"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1702"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1703"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4"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1705"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6"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7"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8"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09"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1710"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1711"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1712"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1713"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1714" name="AutoShape 33"/>
          <p:cNvSpPr>
            <a:spLocks noChangeArrowheads="1"/>
          </p:cNvSpPr>
          <p:nvPr/>
        </p:nvSpPr>
        <p:spPr bwMode="auto">
          <a:xfrm>
            <a:off x="6030913" y="1585913"/>
            <a:ext cx="2843212" cy="806450"/>
          </a:xfrm>
          <a:prstGeom prst="wedgeRoundRectCallout">
            <a:avLst>
              <a:gd name="adj1" fmla="val -152792"/>
              <a:gd name="adj2" fmla="val 13385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(=2) is still less than 6</a:t>
            </a:r>
          </a:p>
        </p:txBody>
      </p:sp>
      <p:sp>
        <p:nvSpPr>
          <p:cNvPr id="71715" name="Rectangle 34"/>
          <p:cNvSpPr>
            <a:spLocks noChangeArrowheads="1"/>
          </p:cNvSpPr>
          <p:nvPr/>
        </p:nvSpPr>
        <p:spPr bwMode="auto">
          <a:xfrm>
            <a:off x="1422400" y="3044825"/>
            <a:ext cx="1882775"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1716"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1805148-7970-49D3-8218-F32D0BF696ED}" type="slidenum">
              <a:rPr lang="en-US" altLang="en-US" sz="1400" smtClean="0"/>
              <a:pPr/>
              <a:t>7</a:t>
            </a:fld>
            <a:endParaRPr lang="en-US" altLang="en-US" sz="1400"/>
          </a:p>
        </p:txBody>
      </p:sp>
      <p:sp>
        <p:nvSpPr>
          <p:cNvPr id="8195" name="Rectangle 2"/>
          <p:cNvSpPr>
            <a:spLocks noGrp="1" noChangeArrowheads="1"/>
          </p:cNvSpPr>
          <p:nvPr>
            <p:ph type="title"/>
          </p:nvPr>
        </p:nvSpPr>
        <p:spPr>
          <a:xfrm>
            <a:off x="685800" y="228600"/>
            <a:ext cx="7772400" cy="990600"/>
          </a:xfrm>
          <a:noFill/>
        </p:spPr>
        <p:txBody>
          <a:bodyPr/>
          <a:lstStyle/>
          <a:p>
            <a:r>
              <a:rPr lang="en-US" altLang="en-US"/>
              <a:t>Creating Arrays</a:t>
            </a:r>
          </a:p>
        </p:txBody>
      </p:sp>
      <p:sp>
        <p:nvSpPr>
          <p:cNvPr id="8196" name="Rectangle 3"/>
          <p:cNvSpPr>
            <a:spLocks noGrp="1" noChangeArrowheads="1"/>
          </p:cNvSpPr>
          <p:nvPr>
            <p:ph type="body" idx="1"/>
          </p:nvPr>
        </p:nvSpPr>
        <p:spPr>
          <a:xfrm>
            <a:off x="152400" y="1371600"/>
            <a:ext cx="8839200" cy="4114800"/>
          </a:xfrm>
          <a:noFill/>
        </p:spPr>
        <p:txBody>
          <a:bodyPr/>
          <a:lstStyle/>
          <a:p>
            <a:pPr>
              <a:buFont typeface="Monotype Sorts" pitchFamily="2" charset="2"/>
              <a:buNone/>
            </a:pPr>
            <a:r>
              <a:rPr lang="en-US" altLang="en-US" sz="2800">
                <a:latin typeface="Courier New" pitchFamily="49" charset="0"/>
              </a:rPr>
              <a:t>arrayRefVar = new datatype[arraySize];</a:t>
            </a:r>
            <a:endParaRPr lang="en-US" altLang="en-US"/>
          </a:p>
          <a:p>
            <a:pPr>
              <a:buFont typeface="Monotype Sorts" pitchFamily="2" charset="2"/>
              <a:buNone/>
            </a:pPr>
            <a:endParaRPr lang="en-US" altLang="en-US"/>
          </a:p>
          <a:p>
            <a:pPr>
              <a:buFont typeface="Monotype Sorts" pitchFamily="2" charset="2"/>
              <a:buNone/>
            </a:pPr>
            <a:r>
              <a:rPr lang="en-US" altLang="en-US" sz="2800"/>
              <a:t>Example:</a:t>
            </a:r>
            <a:endParaRPr lang="en-US" altLang="en-US"/>
          </a:p>
          <a:p>
            <a:pPr>
              <a:buFont typeface="Monotype Sorts" pitchFamily="2" charset="2"/>
              <a:buNone/>
            </a:pPr>
            <a:r>
              <a:rPr lang="en-US" altLang="en-US" sz="2600">
                <a:latin typeface="Courier New" pitchFamily="49" charset="0"/>
              </a:rPr>
              <a:t>myList = new double[10];</a:t>
            </a:r>
            <a:endParaRPr lang="en-US" altLang="en-US"/>
          </a:p>
          <a:p>
            <a:pPr>
              <a:buFont typeface="Monotype Sorts" pitchFamily="2" charset="2"/>
              <a:buNone/>
            </a:pPr>
            <a:endParaRPr lang="en-US" altLang="en-US"/>
          </a:p>
          <a:p>
            <a:pPr>
              <a:buFont typeface="Monotype Sorts" pitchFamily="2" charset="2"/>
              <a:buNone/>
            </a:pPr>
            <a:r>
              <a:rPr lang="en-US" altLang="en-US" sz="2600">
                <a:latin typeface="Courier New" pitchFamily="49" charset="0"/>
              </a:rPr>
              <a:t>myList[0]</a:t>
            </a:r>
            <a:r>
              <a:rPr lang="en-US" altLang="en-US"/>
              <a:t> references the first element in the array.</a:t>
            </a:r>
          </a:p>
          <a:p>
            <a:pPr>
              <a:buFont typeface="Monotype Sorts" pitchFamily="2" charset="2"/>
              <a:buNone/>
            </a:pPr>
            <a:r>
              <a:rPr lang="en-US" altLang="en-US" sz="2600">
                <a:latin typeface="Courier New" pitchFamily="49" charset="0"/>
              </a:rPr>
              <a:t>myList[9]</a:t>
            </a:r>
            <a:r>
              <a:rPr lang="en-US" altLang="en-US"/>
              <a:t> references the last element in the array.</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00F0E91-B7A8-4A2B-8CA3-F02FD1CA3C9A}" type="slidenum">
              <a:rPr lang="en-US" altLang="en-US" sz="1400" smtClean="0"/>
              <a:pPr/>
              <a:t>70</a:t>
            </a:fld>
            <a:endParaRPr lang="en-US" altLang="en-US" sz="1400"/>
          </a:p>
        </p:txBody>
      </p:sp>
      <p:sp>
        <p:nvSpPr>
          <p:cNvPr id="72707"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75780"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2709"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5782"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72711"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2712"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2713"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4"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2715"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2716"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2717"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8"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19"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0"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1"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2722"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2723"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2724"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2725"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2726"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2727"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28"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2729"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0"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1"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2"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33"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2734"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2735"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2736"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2737"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2738" name="AutoShape 33"/>
          <p:cNvSpPr>
            <a:spLocks noChangeArrowheads="1"/>
          </p:cNvSpPr>
          <p:nvPr/>
        </p:nvSpPr>
        <p:spPr bwMode="auto">
          <a:xfrm>
            <a:off x="6030913" y="1585913"/>
            <a:ext cx="2843212" cy="806450"/>
          </a:xfrm>
          <a:prstGeom prst="wedgeRoundRectCallout">
            <a:avLst>
              <a:gd name="adj1" fmla="val -103435"/>
              <a:gd name="adj2" fmla="val 177167"/>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2 and j = 3 </a:t>
            </a:r>
          </a:p>
          <a:p>
            <a:pPr algn="ctr"/>
            <a:r>
              <a:rPr lang="en-US" altLang="en-US" sz="1800"/>
              <a:t>Assign list[i] to result[j]</a:t>
            </a:r>
          </a:p>
        </p:txBody>
      </p:sp>
      <p:sp>
        <p:nvSpPr>
          <p:cNvPr id="72739" name="Rectangle 34"/>
          <p:cNvSpPr>
            <a:spLocks noChangeArrowheads="1"/>
          </p:cNvSpPr>
          <p:nvPr/>
        </p:nvSpPr>
        <p:spPr bwMode="auto">
          <a:xfrm>
            <a:off x="1038225" y="3275013"/>
            <a:ext cx="3802063"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2740" name="Line 35"/>
          <p:cNvSpPr>
            <a:spLocks noChangeShapeType="1"/>
          </p:cNvSpPr>
          <p:nvPr/>
        </p:nvSpPr>
        <p:spPr bwMode="auto">
          <a:xfrm>
            <a:off x="4495800" y="5272088"/>
            <a:ext cx="460375" cy="614362"/>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2741"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9760D89-A1A9-456D-A6C5-6A281CF99CF4}" type="slidenum">
              <a:rPr lang="en-US" altLang="en-US" sz="1400" smtClean="0"/>
              <a:pPr/>
              <a:t>71</a:t>
            </a:fld>
            <a:endParaRPr lang="en-US" altLang="en-US" sz="1400"/>
          </a:p>
        </p:txBody>
      </p:sp>
      <p:sp>
        <p:nvSpPr>
          <p:cNvPr id="73731"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76804"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3733"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6806"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73735"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3736"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3737"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38"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3739"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3740"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3741"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2"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3"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4"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45"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3746"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3747"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3748"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3749"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3750"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3751"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2"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3753"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4"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5"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6"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757"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3758"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3759"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3760"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3761"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3762" name="AutoShape 33"/>
          <p:cNvSpPr>
            <a:spLocks noChangeArrowheads="1"/>
          </p:cNvSpPr>
          <p:nvPr/>
        </p:nvSpPr>
        <p:spPr bwMode="auto">
          <a:xfrm>
            <a:off x="6030913" y="1585913"/>
            <a:ext cx="2843212" cy="806450"/>
          </a:xfrm>
          <a:prstGeom prst="wedgeRoundRectCallout">
            <a:avLst>
              <a:gd name="adj1" fmla="val -104440"/>
              <a:gd name="adj2" fmla="val 132875"/>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i becomes 3 and j becomes 2</a:t>
            </a:r>
          </a:p>
        </p:txBody>
      </p:sp>
      <p:sp>
        <p:nvSpPr>
          <p:cNvPr id="73763" name="Rectangle 34"/>
          <p:cNvSpPr>
            <a:spLocks noChangeArrowheads="1"/>
          </p:cNvSpPr>
          <p:nvPr/>
        </p:nvSpPr>
        <p:spPr bwMode="auto">
          <a:xfrm>
            <a:off x="3497263" y="3044825"/>
            <a:ext cx="1036637"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3764"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59DF006-9432-4CAE-AE7D-0384A2673037}" type="slidenum">
              <a:rPr lang="en-US" altLang="en-US" sz="1400" smtClean="0"/>
              <a:pPr/>
              <a:t>72</a:t>
            </a:fld>
            <a:endParaRPr lang="en-US" altLang="en-US" sz="1400"/>
          </a:p>
        </p:txBody>
      </p:sp>
      <p:sp>
        <p:nvSpPr>
          <p:cNvPr id="74755"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77828"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4757"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7830"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74759"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4760"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4761"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2"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4763"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4764"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4765"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6"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7"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8"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9"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4770"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4771"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4772"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4773"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4774"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4775"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6"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4777"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8"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79"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80"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81"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4782"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4783"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4784"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4785"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4786" name="AutoShape 33"/>
          <p:cNvSpPr>
            <a:spLocks noChangeArrowheads="1"/>
          </p:cNvSpPr>
          <p:nvPr/>
        </p:nvSpPr>
        <p:spPr bwMode="auto">
          <a:xfrm>
            <a:off x="6030913" y="1585913"/>
            <a:ext cx="2843212" cy="806450"/>
          </a:xfrm>
          <a:prstGeom prst="wedgeRoundRectCallout">
            <a:avLst>
              <a:gd name="adj1" fmla="val -150560"/>
              <a:gd name="adj2" fmla="val 131694"/>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(=3) is still less than 6</a:t>
            </a:r>
          </a:p>
        </p:txBody>
      </p:sp>
      <p:sp>
        <p:nvSpPr>
          <p:cNvPr id="74787" name="Rectangle 34"/>
          <p:cNvSpPr>
            <a:spLocks noChangeArrowheads="1"/>
          </p:cNvSpPr>
          <p:nvPr/>
        </p:nvSpPr>
        <p:spPr bwMode="auto">
          <a:xfrm>
            <a:off x="1422400" y="3044825"/>
            <a:ext cx="1882775"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4788"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B11B2E9-62C3-4F43-BED1-CC8EEF533D84}" type="slidenum">
              <a:rPr lang="en-US" altLang="en-US" sz="1400" smtClean="0"/>
              <a:pPr/>
              <a:t>73</a:t>
            </a:fld>
            <a:endParaRPr lang="en-US" altLang="en-US" sz="1400"/>
          </a:p>
        </p:txBody>
      </p:sp>
      <p:sp>
        <p:nvSpPr>
          <p:cNvPr id="75779"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78852"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5781"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8854"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75783"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5784"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5785"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86"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5787"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5788"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5789"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90"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91"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92"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793"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5794"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5795"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5796"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5797"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5798"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5799"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0"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5801"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2"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3"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4"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05"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5806"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5807"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5808"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5809"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5810" name="AutoShape 33"/>
          <p:cNvSpPr>
            <a:spLocks noChangeArrowheads="1"/>
          </p:cNvSpPr>
          <p:nvPr/>
        </p:nvSpPr>
        <p:spPr bwMode="auto">
          <a:xfrm>
            <a:off x="6030913" y="1585913"/>
            <a:ext cx="2843212" cy="806450"/>
          </a:xfrm>
          <a:prstGeom prst="wedgeRoundRectCallout">
            <a:avLst>
              <a:gd name="adj1" fmla="val -103435"/>
              <a:gd name="adj2" fmla="val 177167"/>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3 and j = 2 </a:t>
            </a:r>
          </a:p>
          <a:p>
            <a:pPr algn="ctr"/>
            <a:r>
              <a:rPr lang="en-US" altLang="en-US" sz="1800"/>
              <a:t>Assign list[i] to result[j]</a:t>
            </a:r>
          </a:p>
        </p:txBody>
      </p:sp>
      <p:sp>
        <p:nvSpPr>
          <p:cNvPr id="75811" name="Rectangle 34"/>
          <p:cNvSpPr>
            <a:spLocks noChangeArrowheads="1"/>
          </p:cNvSpPr>
          <p:nvPr/>
        </p:nvSpPr>
        <p:spPr bwMode="auto">
          <a:xfrm>
            <a:off x="1038225" y="3275013"/>
            <a:ext cx="3802063"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5812" name="Line 35"/>
          <p:cNvSpPr>
            <a:spLocks noChangeShapeType="1"/>
          </p:cNvSpPr>
          <p:nvPr/>
        </p:nvSpPr>
        <p:spPr bwMode="auto">
          <a:xfrm flipH="1">
            <a:off x="4572000" y="5272088"/>
            <a:ext cx="346075" cy="614362"/>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813"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80FD124-48BB-4EE2-9B4C-62F97250A11F}" type="slidenum">
              <a:rPr lang="en-US" altLang="en-US" sz="1400" smtClean="0"/>
              <a:pPr/>
              <a:t>74</a:t>
            </a:fld>
            <a:endParaRPr lang="en-US" altLang="en-US" sz="1400"/>
          </a:p>
        </p:txBody>
      </p:sp>
      <p:sp>
        <p:nvSpPr>
          <p:cNvPr id="76803"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79876"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6805"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9878"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76807"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6808"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6809"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0"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6811"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6812"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6813"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4"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5"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6"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17"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6818"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6819"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6820"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6821"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6822"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6823"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4"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6825"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6"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7"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8"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29"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6830"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6831"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6832"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6833"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6834" name="AutoShape 33"/>
          <p:cNvSpPr>
            <a:spLocks noChangeArrowheads="1"/>
          </p:cNvSpPr>
          <p:nvPr/>
        </p:nvSpPr>
        <p:spPr bwMode="auto">
          <a:xfrm>
            <a:off x="6030913" y="1585913"/>
            <a:ext cx="2843212" cy="806450"/>
          </a:xfrm>
          <a:prstGeom prst="wedgeRoundRectCallout">
            <a:avLst>
              <a:gd name="adj1" fmla="val -106060"/>
              <a:gd name="adj2" fmla="val 13385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i becomes 4 and j becomes 1</a:t>
            </a:r>
          </a:p>
        </p:txBody>
      </p:sp>
      <p:sp>
        <p:nvSpPr>
          <p:cNvPr id="76835" name="Rectangle 34"/>
          <p:cNvSpPr>
            <a:spLocks noChangeArrowheads="1"/>
          </p:cNvSpPr>
          <p:nvPr/>
        </p:nvSpPr>
        <p:spPr bwMode="auto">
          <a:xfrm>
            <a:off x="3497263" y="3044825"/>
            <a:ext cx="1036637"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6836"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CA8B19B-E0C7-4808-B3CB-9314CF956E57}" type="slidenum">
              <a:rPr lang="en-US" altLang="en-US" sz="1400" smtClean="0"/>
              <a:pPr/>
              <a:t>75</a:t>
            </a:fld>
            <a:endParaRPr lang="en-US" altLang="en-US" sz="1400"/>
          </a:p>
        </p:txBody>
      </p:sp>
      <p:sp>
        <p:nvSpPr>
          <p:cNvPr id="77827"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80900"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7829"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0902"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77831"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7832"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7833"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4"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7835"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7836"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7837"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8"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9"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0"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1"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7842"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7843"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7844"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7845"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7846"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7847"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48"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7849"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0"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1"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2"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53"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7854"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7855"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7856"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7857"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7858" name="AutoShape 33"/>
          <p:cNvSpPr>
            <a:spLocks noChangeArrowheads="1"/>
          </p:cNvSpPr>
          <p:nvPr/>
        </p:nvSpPr>
        <p:spPr bwMode="auto">
          <a:xfrm>
            <a:off x="6030913" y="1585913"/>
            <a:ext cx="2843212" cy="806450"/>
          </a:xfrm>
          <a:prstGeom prst="wedgeRoundRectCallout">
            <a:avLst>
              <a:gd name="adj1" fmla="val -106060"/>
              <a:gd name="adj2" fmla="val 13385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(=4) is still less than 6</a:t>
            </a:r>
          </a:p>
        </p:txBody>
      </p:sp>
      <p:sp>
        <p:nvSpPr>
          <p:cNvPr id="77859" name="Rectangle 34"/>
          <p:cNvSpPr>
            <a:spLocks noChangeArrowheads="1"/>
          </p:cNvSpPr>
          <p:nvPr/>
        </p:nvSpPr>
        <p:spPr bwMode="auto">
          <a:xfrm>
            <a:off x="1422400" y="3044825"/>
            <a:ext cx="1882775"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7860"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805F7B1-D0D5-4E90-B776-38C2B55FFE47}" type="slidenum">
              <a:rPr lang="en-US" altLang="en-US" sz="1400" smtClean="0"/>
              <a:pPr/>
              <a:t>76</a:t>
            </a:fld>
            <a:endParaRPr lang="en-US" altLang="en-US" sz="1400"/>
          </a:p>
        </p:txBody>
      </p:sp>
      <p:sp>
        <p:nvSpPr>
          <p:cNvPr id="78851"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81924"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8853"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1926"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78855"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8856"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8857"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58"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8859"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8860"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8861"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2"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3"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4"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65"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8866"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8867"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8868"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8869"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8870"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8871"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72"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8873"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74"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75"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76"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77"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8878"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8879"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8880"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8881"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8882" name="AutoShape 33"/>
          <p:cNvSpPr>
            <a:spLocks noChangeArrowheads="1"/>
          </p:cNvSpPr>
          <p:nvPr/>
        </p:nvSpPr>
        <p:spPr bwMode="auto">
          <a:xfrm>
            <a:off x="6030913" y="1585913"/>
            <a:ext cx="2843212" cy="806450"/>
          </a:xfrm>
          <a:prstGeom prst="wedgeRoundRectCallout">
            <a:avLst>
              <a:gd name="adj1" fmla="val -103435"/>
              <a:gd name="adj2" fmla="val 177167"/>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4 and j = 1 </a:t>
            </a:r>
          </a:p>
          <a:p>
            <a:pPr algn="ctr"/>
            <a:r>
              <a:rPr lang="en-US" altLang="en-US" sz="1800"/>
              <a:t>Assign list[i] to result[j]</a:t>
            </a:r>
          </a:p>
        </p:txBody>
      </p:sp>
      <p:sp>
        <p:nvSpPr>
          <p:cNvPr id="78883" name="Rectangle 34"/>
          <p:cNvSpPr>
            <a:spLocks noChangeArrowheads="1"/>
          </p:cNvSpPr>
          <p:nvPr/>
        </p:nvSpPr>
        <p:spPr bwMode="auto">
          <a:xfrm>
            <a:off x="1038225" y="3275013"/>
            <a:ext cx="3802063"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8884" name="Line 35"/>
          <p:cNvSpPr>
            <a:spLocks noChangeShapeType="1"/>
          </p:cNvSpPr>
          <p:nvPr/>
        </p:nvSpPr>
        <p:spPr bwMode="auto">
          <a:xfrm flipH="1">
            <a:off x="4149725" y="5272088"/>
            <a:ext cx="1190625" cy="614362"/>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885"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8D1F852-196C-49F8-90C2-2A74EFFFE1BD}" type="slidenum">
              <a:rPr lang="en-US" altLang="en-US" sz="1400" smtClean="0"/>
              <a:pPr/>
              <a:t>77</a:t>
            </a:fld>
            <a:endParaRPr lang="en-US" altLang="en-US" sz="1400"/>
          </a:p>
        </p:txBody>
      </p:sp>
      <p:sp>
        <p:nvSpPr>
          <p:cNvPr id="79875"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82948"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79877"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2950"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79879"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79880"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9881"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2"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79883"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79884"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9885"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6"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7"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8"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89"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9890"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9891"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9892"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9893"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79894"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9895"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6"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79897"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8"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899"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00"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9901"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79902"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79903"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79904"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79905"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79906" name="AutoShape 33"/>
          <p:cNvSpPr>
            <a:spLocks noChangeArrowheads="1"/>
          </p:cNvSpPr>
          <p:nvPr/>
        </p:nvSpPr>
        <p:spPr bwMode="auto">
          <a:xfrm>
            <a:off x="6030913" y="1585913"/>
            <a:ext cx="2843212" cy="806450"/>
          </a:xfrm>
          <a:prstGeom prst="wedgeRoundRectCallout">
            <a:avLst>
              <a:gd name="adj1" fmla="val -106060"/>
              <a:gd name="adj2" fmla="val 137403"/>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i becomes 5 and j becomes 0</a:t>
            </a:r>
          </a:p>
        </p:txBody>
      </p:sp>
      <p:sp>
        <p:nvSpPr>
          <p:cNvPr id="79907" name="Rectangle 34"/>
          <p:cNvSpPr>
            <a:spLocks noChangeArrowheads="1"/>
          </p:cNvSpPr>
          <p:nvPr/>
        </p:nvSpPr>
        <p:spPr bwMode="auto">
          <a:xfrm>
            <a:off x="3497263" y="3044825"/>
            <a:ext cx="1036637"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79908"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9516A66-46BE-4539-94FE-364F53F2BF01}" type="slidenum">
              <a:rPr lang="en-US" altLang="en-US" sz="1400" smtClean="0"/>
              <a:pPr/>
              <a:t>78</a:t>
            </a:fld>
            <a:endParaRPr lang="en-US" altLang="en-US" sz="1400"/>
          </a:p>
        </p:txBody>
      </p:sp>
      <p:sp>
        <p:nvSpPr>
          <p:cNvPr id="80899"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83972"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80901"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3974"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80903"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80904"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0905"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6"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80907"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80908"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0909"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0"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1"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2"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13"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0914"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0915"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0916"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0917"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80918"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0919"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0"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0</a:t>
            </a:r>
          </a:p>
        </p:txBody>
      </p:sp>
      <p:sp>
        <p:nvSpPr>
          <p:cNvPr id="80921"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2"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3"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4"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25"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0926"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0927"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0928"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0929"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0930" name="AutoShape 33"/>
          <p:cNvSpPr>
            <a:spLocks noChangeArrowheads="1"/>
          </p:cNvSpPr>
          <p:nvPr/>
        </p:nvSpPr>
        <p:spPr bwMode="auto">
          <a:xfrm>
            <a:off x="6030913" y="1585913"/>
            <a:ext cx="2843212" cy="806450"/>
          </a:xfrm>
          <a:prstGeom prst="wedgeRoundRectCallout">
            <a:avLst>
              <a:gd name="adj1" fmla="val -148829"/>
              <a:gd name="adj2" fmla="val 133856"/>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(=5) is still less than 6</a:t>
            </a:r>
          </a:p>
        </p:txBody>
      </p:sp>
      <p:sp>
        <p:nvSpPr>
          <p:cNvPr id="80931" name="Rectangle 34"/>
          <p:cNvSpPr>
            <a:spLocks noChangeArrowheads="1"/>
          </p:cNvSpPr>
          <p:nvPr/>
        </p:nvSpPr>
        <p:spPr bwMode="auto">
          <a:xfrm>
            <a:off x="1422400" y="3044825"/>
            <a:ext cx="1882775"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0932"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B0337AB-0378-44E1-922C-906CA32C20A6}" type="slidenum">
              <a:rPr lang="en-US" altLang="en-US" sz="1400" smtClean="0"/>
              <a:pPr/>
              <a:t>79</a:t>
            </a:fld>
            <a:endParaRPr lang="en-US" altLang="en-US" sz="1400"/>
          </a:p>
        </p:txBody>
      </p:sp>
      <p:sp>
        <p:nvSpPr>
          <p:cNvPr id="81923"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84996"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81925"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4998"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81927"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81928"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1929"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0"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81931"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81932"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1933"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4"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5"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6"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7"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1938"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1939"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1940"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1941"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81942"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1943"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44"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81945"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46"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47"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48"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49"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1950"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1951"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1952"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1953"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1954" name="AutoShape 33"/>
          <p:cNvSpPr>
            <a:spLocks noChangeArrowheads="1"/>
          </p:cNvSpPr>
          <p:nvPr/>
        </p:nvSpPr>
        <p:spPr bwMode="auto">
          <a:xfrm>
            <a:off x="6030913" y="1585913"/>
            <a:ext cx="2843212" cy="806450"/>
          </a:xfrm>
          <a:prstGeom prst="wedgeRoundRectCallout">
            <a:avLst>
              <a:gd name="adj1" fmla="val -103435"/>
              <a:gd name="adj2" fmla="val 177167"/>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 5 and j = 0 </a:t>
            </a:r>
          </a:p>
          <a:p>
            <a:pPr algn="ctr"/>
            <a:r>
              <a:rPr lang="en-US" altLang="en-US" sz="1800"/>
              <a:t>Assign list[i] to result[j]</a:t>
            </a:r>
          </a:p>
        </p:txBody>
      </p:sp>
      <p:sp>
        <p:nvSpPr>
          <p:cNvPr id="81955" name="Rectangle 34"/>
          <p:cNvSpPr>
            <a:spLocks noChangeArrowheads="1"/>
          </p:cNvSpPr>
          <p:nvPr/>
        </p:nvSpPr>
        <p:spPr bwMode="auto">
          <a:xfrm>
            <a:off x="1038225" y="3275013"/>
            <a:ext cx="3802063"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1956" name="Line 35"/>
          <p:cNvSpPr>
            <a:spLocks noChangeShapeType="1"/>
          </p:cNvSpPr>
          <p:nvPr/>
        </p:nvSpPr>
        <p:spPr bwMode="auto">
          <a:xfrm flipH="1">
            <a:off x="3765550" y="5272088"/>
            <a:ext cx="1997075" cy="614362"/>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57"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9C08DFC-8EB5-4AA0-9CAB-F7316064F6DD}" type="slidenum">
              <a:rPr lang="en-US" altLang="en-US" sz="1400" smtClean="0"/>
              <a:pPr/>
              <a:t>8</a:t>
            </a:fld>
            <a:endParaRPr lang="en-US" altLang="en-US" sz="1400"/>
          </a:p>
        </p:txBody>
      </p:sp>
      <p:sp>
        <p:nvSpPr>
          <p:cNvPr id="9219" name="Rectangle 2"/>
          <p:cNvSpPr>
            <a:spLocks noGrp="1" noChangeArrowheads="1"/>
          </p:cNvSpPr>
          <p:nvPr>
            <p:ph type="title"/>
          </p:nvPr>
        </p:nvSpPr>
        <p:spPr>
          <a:xfrm>
            <a:off x="685800" y="457200"/>
            <a:ext cx="7772400" cy="1219200"/>
          </a:xfrm>
          <a:noFill/>
        </p:spPr>
        <p:txBody>
          <a:bodyPr/>
          <a:lstStyle/>
          <a:p>
            <a:r>
              <a:rPr lang="en-US" altLang="en-US"/>
              <a:t>Declaring and Creating</a:t>
            </a:r>
            <a:br>
              <a:rPr lang="en-US" altLang="en-US"/>
            </a:br>
            <a:r>
              <a:rPr lang="en-US" altLang="en-US"/>
              <a:t>in One Step</a:t>
            </a:r>
            <a:endParaRPr lang="en-US" altLang="en-US" sz="4000"/>
          </a:p>
        </p:txBody>
      </p:sp>
      <p:sp>
        <p:nvSpPr>
          <p:cNvPr id="13316" name="Rectangle 3"/>
          <p:cNvSpPr>
            <a:spLocks noGrp="1" noChangeArrowheads="1"/>
          </p:cNvSpPr>
          <p:nvPr>
            <p:ph type="body" idx="1"/>
          </p:nvPr>
        </p:nvSpPr>
        <p:spPr>
          <a:xfrm>
            <a:off x="685800" y="2057400"/>
            <a:ext cx="7315200" cy="4114800"/>
          </a:xfrm>
        </p:spPr>
        <p:txBody>
          <a:bodyPr/>
          <a:lstStyle/>
          <a:p>
            <a:pPr>
              <a:defRPr/>
            </a:pPr>
            <a:r>
              <a:rPr lang="en-US" sz="2800" dirty="0" err="1">
                <a:solidFill>
                  <a:schemeClr val="accent4"/>
                </a:solidFill>
                <a:latin typeface="Courier New" pitchFamily="49" charset="0"/>
              </a:rPr>
              <a:t>datatype</a:t>
            </a:r>
            <a:r>
              <a:rPr lang="en-US" sz="2800" dirty="0">
                <a:solidFill>
                  <a:schemeClr val="accent4"/>
                </a:solidFill>
                <a:latin typeface="Courier New" pitchFamily="49" charset="0"/>
              </a:rPr>
              <a:t>[] </a:t>
            </a:r>
            <a:r>
              <a:rPr lang="en-US" sz="2800" dirty="0" err="1">
                <a:solidFill>
                  <a:schemeClr val="accent4"/>
                </a:solidFill>
                <a:latin typeface="Courier New" pitchFamily="49" charset="0"/>
              </a:rPr>
              <a:t>arrayRefVar</a:t>
            </a:r>
            <a:r>
              <a:rPr lang="en-US" sz="2800" dirty="0">
                <a:solidFill>
                  <a:schemeClr val="accent4"/>
                </a:solidFill>
                <a:latin typeface="Courier New" pitchFamily="49" charset="0"/>
              </a:rPr>
              <a:t> = new</a:t>
            </a:r>
          </a:p>
          <a:p>
            <a:pPr>
              <a:buFont typeface="Monotype Sorts" pitchFamily="2" charset="2"/>
              <a:buNone/>
              <a:defRPr/>
            </a:pPr>
            <a:r>
              <a:rPr lang="en-US" sz="2800" dirty="0">
                <a:solidFill>
                  <a:schemeClr val="accent4"/>
                </a:solidFill>
                <a:latin typeface="Courier New" pitchFamily="49" charset="0"/>
              </a:rPr>
              <a:t>    </a:t>
            </a:r>
            <a:r>
              <a:rPr lang="en-US" sz="2800" dirty="0" err="1">
                <a:solidFill>
                  <a:schemeClr val="accent4"/>
                </a:solidFill>
                <a:latin typeface="Courier New" pitchFamily="49" charset="0"/>
              </a:rPr>
              <a:t>datatype</a:t>
            </a:r>
            <a:r>
              <a:rPr lang="en-US" sz="2800" dirty="0">
                <a:solidFill>
                  <a:schemeClr val="accent4"/>
                </a:solidFill>
                <a:latin typeface="Courier New" pitchFamily="49" charset="0"/>
              </a:rPr>
              <a:t>[</a:t>
            </a:r>
            <a:r>
              <a:rPr lang="en-US" sz="2800" dirty="0" err="1">
                <a:solidFill>
                  <a:schemeClr val="accent4"/>
                </a:solidFill>
                <a:latin typeface="Courier New" pitchFamily="49" charset="0"/>
              </a:rPr>
              <a:t>arraySize</a:t>
            </a:r>
            <a:r>
              <a:rPr lang="en-US" sz="2800" dirty="0">
                <a:solidFill>
                  <a:schemeClr val="accent4"/>
                </a:solidFill>
                <a:latin typeface="Courier New" pitchFamily="49" charset="0"/>
              </a:rPr>
              <a:t>];</a:t>
            </a:r>
            <a:endParaRPr lang="en-US" sz="2600" dirty="0">
              <a:solidFill>
                <a:schemeClr val="accent4"/>
              </a:solidFill>
              <a:latin typeface="Courier New" pitchFamily="49" charset="0"/>
            </a:endParaRPr>
          </a:p>
          <a:p>
            <a:pPr>
              <a:spcBef>
                <a:spcPct val="75000"/>
              </a:spcBef>
              <a:buFont typeface="Monotype Sorts" pitchFamily="2" charset="2"/>
              <a:buNone/>
              <a:defRPr/>
            </a:pPr>
            <a:r>
              <a:rPr lang="en-US" sz="2600" dirty="0">
                <a:solidFill>
                  <a:schemeClr val="accent4"/>
                </a:solidFill>
                <a:latin typeface="Courier New" pitchFamily="49" charset="0"/>
              </a:rPr>
              <a:t> 	</a:t>
            </a:r>
            <a:r>
              <a:rPr lang="en-US" sz="2400" dirty="0">
                <a:solidFill>
                  <a:schemeClr val="accent4"/>
                </a:solidFill>
                <a:latin typeface="Courier New" pitchFamily="49" charset="0"/>
              </a:rPr>
              <a:t>double[] </a:t>
            </a:r>
            <a:r>
              <a:rPr lang="en-US" sz="2400" dirty="0" err="1">
                <a:solidFill>
                  <a:schemeClr val="accent4"/>
                </a:solidFill>
                <a:latin typeface="Courier New" pitchFamily="49" charset="0"/>
              </a:rPr>
              <a:t>myList</a:t>
            </a:r>
            <a:r>
              <a:rPr lang="en-US" sz="2400" dirty="0">
                <a:solidFill>
                  <a:schemeClr val="accent4"/>
                </a:solidFill>
                <a:latin typeface="Courier New" pitchFamily="49" charset="0"/>
              </a:rPr>
              <a:t> = new double[10];</a:t>
            </a:r>
            <a:endParaRPr lang="en-US" sz="2600" dirty="0">
              <a:solidFill>
                <a:schemeClr val="accent4"/>
              </a:solidFill>
              <a:latin typeface="Courier New" pitchFamily="49" charset="0"/>
            </a:endParaRPr>
          </a:p>
          <a:p>
            <a:pPr>
              <a:spcBef>
                <a:spcPct val="150000"/>
              </a:spcBef>
              <a:defRPr/>
            </a:pPr>
            <a:r>
              <a:rPr lang="en-US" sz="2800" dirty="0" err="1">
                <a:solidFill>
                  <a:schemeClr val="accent4"/>
                </a:solidFill>
                <a:latin typeface="Courier New" pitchFamily="49" charset="0"/>
              </a:rPr>
              <a:t>datatype</a:t>
            </a:r>
            <a:r>
              <a:rPr lang="en-US" sz="2800" dirty="0">
                <a:solidFill>
                  <a:schemeClr val="accent4"/>
                </a:solidFill>
                <a:latin typeface="Courier New" pitchFamily="49" charset="0"/>
              </a:rPr>
              <a:t> </a:t>
            </a:r>
            <a:r>
              <a:rPr lang="en-US" sz="2800" dirty="0" err="1">
                <a:solidFill>
                  <a:schemeClr val="accent4"/>
                </a:solidFill>
                <a:latin typeface="Courier New" pitchFamily="49" charset="0"/>
              </a:rPr>
              <a:t>arrayRefVar</a:t>
            </a:r>
            <a:r>
              <a:rPr lang="en-US" sz="2800" dirty="0">
                <a:solidFill>
                  <a:schemeClr val="accent4"/>
                </a:solidFill>
                <a:latin typeface="Courier New" pitchFamily="49" charset="0"/>
              </a:rPr>
              <a:t>[] = new</a:t>
            </a:r>
            <a:br>
              <a:rPr lang="en-US" sz="2800" dirty="0">
                <a:solidFill>
                  <a:schemeClr val="accent4"/>
                </a:solidFill>
                <a:latin typeface="Courier New" pitchFamily="49" charset="0"/>
              </a:rPr>
            </a:br>
            <a:r>
              <a:rPr lang="en-US" sz="2800" dirty="0">
                <a:solidFill>
                  <a:schemeClr val="accent4"/>
                </a:solidFill>
                <a:latin typeface="Courier New" pitchFamily="49" charset="0"/>
              </a:rPr>
              <a:t>  </a:t>
            </a:r>
            <a:r>
              <a:rPr lang="en-US" sz="2800" dirty="0" err="1">
                <a:solidFill>
                  <a:schemeClr val="accent4"/>
                </a:solidFill>
                <a:latin typeface="Courier New" pitchFamily="49" charset="0"/>
              </a:rPr>
              <a:t>datatype</a:t>
            </a:r>
            <a:r>
              <a:rPr lang="en-US" sz="2800" dirty="0">
                <a:solidFill>
                  <a:schemeClr val="accent4"/>
                </a:solidFill>
                <a:latin typeface="Courier New" pitchFamily="49" charset="0"/>
              </a:rPr>
              <a:t>[</a:t>
            </a:r>
            <a:r>
              <a:rPr lang="en-US" sz="2800" dirty="0" err="1">
                <a:solidFill>
                  <a:schemeClr val="accent4"/>
                </a:solidFill>
                <a:latin typeface="Courier New" pitchFamily="49" charset="0"/>
              </a:rPr>
              <a:t>arraySize</a:t>
            </a:r>
            <a:r>
              <a:rPr lang="en-US" sz="2800" dirty="0">
                <a:solidFill>
                  <a:schemeClr val="accent4"/>
                </a:solidFill>
                <a:latin typeface="Courier New" pitchFamily="49" charset="0"/>
              </a:rPr>
              <a:t>];</a:t>
            </a:r>
            <a:endParaRPr lang="en-US" sz="2600" dirty="0">
              <a:solidFill>
                <a:schemeClr val="accent4"/>
              </a:solidFill>
              <a:latin typeface="Courier New" pitchFamily="49" charset="0"/>
            </a:endParaRPr>
          </a:p>
          <a:p>
            <a:pPr>
              <a:spcBef>
                <a:spcPct val="75000"/>
              </a:spcBef>
              <a:buFont typeface="Monotype Sorts" pitchFamily="2" charset="2"/>
              <a:buNone/>
              <a:defRPr/>
            </a:pPr>
            <a:r>
              <a:rPr lang="en-US" sz="2600" dirty="0">
                <a:solidFill>
                  <a:schemeClr val="accent4"/>
                </a:solidFill>
                <a:latin typeface="Courier New" pitchFamily="49" charset="0"/>
              </a:rPr>
              <a:t>	</a:t>
            </a:r>
            <a:r>
              <a:rPr lang="en-US" sz="2400" dirty="0">
                <a:solidFill>
                  <a:schemeClr val="accent4"/>
                </a:solidFill>
                <a:latin typeface="Courier New" pitchFamily="49" charset="0"/>
              </a:rPr>
              <a:t>double </a:t>
            </a:r>
            <a:r>
              <a:rPr lang="en-US" sz="2400" dirty="0" err="1">
                <a:solidFill>
                  <a:schemeClr val="accent4"/>
                </a:solidFill>
                <a:latin typeface="Courier New" pitchFamily="49" charset="0"/>
              </a:rPr>
              <a:t>myList</a:t>
            </a:r>
            <a:r>
              <a:rPr lang="en-US" sz="2400" dirty="0">
                <a:solidFill>
                  <a:schemeClr val="accent4"/>
                </a:solidFill>
                <a:latin typeface="Courier New" pitchFamily="49" charset="0"/>
              </a:rPr>
              <a:t>[] = new double[10];</a:t>
            </a:r>
            <a:endParaRPr lang="en-US" sz="2600" dirty="0">
              <a:solidFill>
                <a:schemeClr val="accent4"/>
              </a:solidFill>
              <a:latin typeface="Courier New" pitchFamily="49"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54B3A05-FA29-4FBE-B3C9-FBFA971419FE}" type="slidenum">
              <a:rPr lang="en-US" altLang="en-US" sz="1400" smtClean="0"/>
              <a:pPr/>
              <a:t>80</a:t>
            </a:fld>
            <a:endParaRPr lang="en-US" altLang="en-US" sz="1400"/>
          </a:p>
        </p:txBody>
      </p:sp>
      <p:sp>
        <p:nvSpPr>
          <p:cNvPr id="82947"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86020"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82949"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6022"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82951"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82952"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2953"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4"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82955"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82956"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2957"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8"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59"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0"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1"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2962"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2963"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2964"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2965"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82966"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2967"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68"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82969"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70"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71"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72"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973"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2974"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2975"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2976"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2977"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2978" name="AutoShape 33"/>
          <p:cNvSpPr>
            <a:spLocks noChangeArrowheads="1"/>
          </p:cNvSpPr>
          <p:nvPr/>
        </p:nvSpPr>
        <p:spPr bwMode="auto">
          <a:xfrm>
            <a:off x="6030913" y="1585913"/>
            <a:ext cx="2843212" cy="806450"/>
          </a:xfrm>
          <a:prstGeom prst="wedgeRoundRectCallout">
            <a:avLst>
              <a:gd name="adj1" fmla="val -104102"/>
              <a:gd name="adj2" fmla="val 137403"/>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After this, i becomes 6 and j becomes -1</a:t>
            </a:r>
          </a:p>
        </p:txBody>
      </p:sp>
      <p:sp>
        <p:nvSpPr>
          <p:cNvPr id="82979" name="Rectangle 34"/>
          <p:cNvSpPr>
            <a:spLocks noChangeArrowheads="1"/>
          </p:cNvSpPr>
          <p:nvPr/>
        </p:nvSpPr>
        <p:spPr bwMode="auto">
          <a:xfrm>
            <a:off x="3497263" y="3044825"/>
            <a:ext cx="1036637"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2980"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8D515E8-D1DF-4954-ABDB-FDBAAD718B9D}" type="slidenum">
              <a:rPr lang="en-US" altLang="en-US" sz="1400" smtClean="0"/>
              <a:pPr/>
              <a:t>81</a:t>
            </a:fld>
            <a:endParaRPr lang="en-US" altLang="en-US" sz="1400"/>
          </a:p>
        </p:txBody>
      </p:sp>
      <p:sp>
        <p:nvSpPr>
          <p:cNvPr id="83971"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87044"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83973"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7046"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83975"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83976"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3977"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8" name="Text Box 9"/>
          <p:cNvSpPr txBox="1">
            <a:spLocks noChangeArrowheads="1"/>
          </p:cNvSpPr>
          <p:nvPr/>
        </p:nvSpPr>
        <p:spPr bwMode="auto">
          <a:xfrm>
            <a:off x="2468563" y="4964113"/>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83979" name="Text Box 10"/>
          <p:cNvSpPr txBox="1">
            <a:spLocks noChangeArrowheads="1"/>
          </p:cNvSpPr>
          <p:nvPr/>
        </p:nvSpPr>
        <p:spPr bwMode="auto">
          <a:xfrm>
            <a:off x="2239963" y="5802313"/>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result</a:t>
            </a:r>
          </a:p>
        </p:txBody>
      </p:sp>
      <p:sp>
        <p:nvSpPr>
          <p:cNvPr id="83980"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3981"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2"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3"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4"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85"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3986"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3987"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3988"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3989"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83990"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3991"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92"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83993"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94"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95"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96"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97"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3998"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3999"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4000"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4001"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4002" name="AutoShape 33"/>
          <p:cNvSpPr>
            <a:spLocks noChangeArrowheads="1"/>
          </p:cNvSpPr>
          <p:nvPr/>
        </p:nvSpPr>
        <p:spPr bwMode="auto">
          <a:xfrm>
            <a:off x="6030913" y="1585913"/>
            <a:ext cx="2843212" cy="806450"/>
          </a:xfrm>
          <a:prstGeom prst="wedgeRoundRectCallout">
            <a:avLst>
              <a:gd name="adj1" fmla="val -147880"/>
              <a:gd name="adj2" fmla="val 136222"/>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i (=6) &lt; 6 is false. So exit the loop.</a:t>
            </a:r>
          </a:p>
        </p:txBody>
      </p:sp>
      <p:sp>
        <p:nvSpPr>
          <p:cNvPr id="84003" name="Rectangle 34"/>
          <p:cNvSpPr>
            <a:spLocks noChangeArrowheads="1"/>
          </p:cNvSpPr>
          <p:nvPr/>
        </p:nvSpPr>
        <p:spPr bwMode="auto">
          <a:xfrm>
            <a:off x="1384300" y="3044825"/>
            <a:ext cx="1920875"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4004" name="Rectangle 36"/>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EA96859-7181-4C37-9AD6-4DBC75DF50BA}" type="slidenum">
              <a:rPr lang="en-US" altLang="en-US" sz="1400" smtClean="0"/>
              <a:pPr/>
              <a:t>82</a:t>
            </a:fld>
            <a:endParaRPr lang="en-US" altLang="en-US" sz="1400"/>
          </a:p>
        </p:txBody>
      </p:sp>
      <p:sp>
        <p:nvSpPr>
          <p:cNvPr id="84995" name="Rectangle 2"/>
          <p:cNvSpPr>
            <a:spLocks noGrp="1" noChangeArrowheads="1"/>
          </p:cNvSpPr>
          <p:nvPr>
            <p:ph type="title"/>
          </p:nvPr>
        </p:nvSpPr>
        <p:spPr>
          <a:xfrm>
            <a:off x="609600" y="304800"/>
            <a:ext cx="7772400" cy="533400"/>
          </a:xfrm>
        </p:spPr>
        <p:txBody>
          <a:bodyPr/>
          <a:lstStyle/>
          <a:p>
            <a:r>
              <a:rPr lang="en-US" altLang="en-US" sz="4000"/>
              <a:t>Trace the reverse Method, cont.</a:t>
            </a:r>
            <a:endParaRPr lang="en-US" altLang="en-US" sz="3700">
              <a:solidFill>
                <a:schemeClr val="tx1"/>
              </a:solidFill>
              <a:latin typeface="Book Antiqua" pitchFamily="18" charset="0"/>
              <a:hlinkClick r:id="rId2" action="ppaction://program"/>
            </a:endParaRPr>
          </a:p>
        </p:txBody>
      </p:sp>
      <p:sp>
        <p:nvSpPr>
          <p:cNvPr id="88068" name="Rectangle 3"/>
          <p:cNvSpPr>
            <a:spLocks noChangeArrowheads="1"/>
          </p:cNvSpPr>
          <p:nvPr/>
        </p:nvSpPr>
        <p:spPr bwMode="auto">
          <a:xfrm>
            <a:off x="501650" y="2008188"/>
            <a:ext cx="5265738"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public static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reverse(</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list)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result = new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for (</a:t>
            </a:r>
            <a:r>
              <a:rPr lang="en-US" sz="1600" b="1" dirty="0" err="1">
                <a:solidFill>
                  <a:schemeClr val="accent4"/>
                </a:solidFill>
                <a:latin typeface="Courier New" pitchFamily="49" charset="0"/>
                <a:cs typeface="Courier New" pitchFamily="49" charset="0"/>
              </a:rPr>
              <a:t>int</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 0, j = </a:t>
            </a:r>
            <a:r>
              <a:rPr lang="en-US" sz="1600" b="1" dirty="0" err="1">
                <a:solidFill>
                  <a:schemeClr val="accent4"/>
                </a:solidFill>
                <a:latin typeface="Courier New" pitchFamily="49" charset="0"/>
                <a:cs typeface="Courier New" pitchFamily="49" charset="0"/>
              </a:rPr>
              <a:t>result.length</a:t>
            </a:r>
            <a:r>
              <a:rPr lang="en-US" sz="1600" b="1" dirty="0">
                <a:solidFill>
                  <a:schemeClr val="accent4"/>
                </a:solidFill>
                <a:latin typeface="Courier New" pitchFamily="49" charset="0"/>
                <a:cs typeface="Courier New" pitchFamily="49" charset="0"/>
              </a:rPr>
              <a:t> - 1;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&lt; </a:t>
            </a:r>
            <a:r>
              <a:rPr lang="en-US" sz="1600" b="1" dirty="0" err="1">
                <a:solidFill>
                  <a:schemeClr val="accent4"/>
                </a:solidFill>
                <a:latin typeface="Courier New" pitchFamily="49" charset="0"/>
                <a:cs typeface="Courier New" pitchFamily="49" charset="0"/>
              </a:rPr>
              <a:t>list.length</a:t>
            </a:r>
            <a:r>
              <a:rPr lang="en-US" sz="1600" b="1" dirty="0">
                <a:solidFill>
                  <a:schemeClr val="accent4"/>
                </a:solidFill>
                <a:latin typeface="Courier New" pitchFamily="49" charset="0"/>
                <a:cs typeface="Courier New" pitchFamily="49" charset="0"/>
              </a:rPr>
              <a:t>; </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 j--)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result[j] = list[</a:t>
            </a:r>
            <a:r>
              <a:rPr lang="en-US" sz="1600" b="1" dirty="0" err="1">
                <a:solidFill>
                  <a:schemeClr val="accent4"/>
                </a:solidFill>
                <a:latin typeface="Courier New" pitchFamily="49" charset="0"/>
                <a:cs typeface="Courier New" pitchFamily="49" charset="0"/>
              </a:rPr>
              <a:t>i</a:t>
            </a:r>
            <a:r>
              <a:rPr lang="en-US" sz="1600" b="1" dirty="0">
                <a:solidFill>
                  <a:schemeClr val="accent4"/>
                </a:solidFill>
                <a:latin typeface="Courier New" pitchFamily="49" charset="0"/>
                <a:cs typeface="Courier New" pitchFamily="49" charset="0"/>
              </a:rPr>
              <a: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  return result;</a:t>
            </a:r>
            <a:endParaRPr lang="en-US" sz="1600" b="1" dirty="0">
              <a:solidFill>
                <a:schemeClr val="accent4"/>
              </a:solidFill>
              <a:latin typeface="Courier"/>
              <a:cs typeface="Times New Roman" pitchFamily="18" charset="0"/>
            </a:endParaRPr>
          </a:p>
          <a:p>
            <a:pPr>
              <a:buClr>
                <a:schemeClr val="tx2"/>
              </a:buClr>
              <a:buSzPct val="75000"/>
              <a:buFont typeface="Monotype Sorts" pitchFamily="2" charset="2"/>
              <a:buNone/>
              <a:defRPr/>
            </a:pPr>
            <a:r>
              <a:rPr lang="en-US" sz="1600" b="1" dirty="0">
                <a:solidFill>
                  <a:schemeClr val="accent4"/>
                </a:solidFill>
                <a:latin typeface="Courier New" pitchFamily="49" charset="0"/>
                <a:cs typeface="Courier New" pitchFamily="49" charset="0"/>
              </a:rPr>
              <a:t>}</a:t>
            </a:r>
          </a:p>
        </p:txBody>
      </p:sp>
      <p:sp>
        <p:nvSpPr>
          <p:cNvPr id="84997" name="Rectangle 4"/>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8070" name="Rectangle 5"/>
          <p:cNvSpPr>
            <a:spLocks noGrp="1" noChangeArrowheads="1"/>
          </p:cNvSpPr>
          <p:nvPr>
            <p:ph type="body" idx="1"/>
          </p:nvPr>
        </p:nvSpPr>
        <p:spPr>
          <a:xfrm>
            <a:off x="193675" y="971550"/>
            <a:ext cx="6705600" cy="685800"/>
          </a:xfrm>
        </p:spPr>
        <p:txBody>
          <a:bodyPr/>
          <a:lstStyle/>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list1 = {1, 2, 3, 4, 5, 6};</a:t>
            </a:r>
            <a:endParaRPr lang="en-US" sz="1800" b="1" dirty="0">
              <a:solidFill>
                <a:schemeClr val="accent4"/>
              </a:solidFill>
              <a:latin typeface="Courier"/>
              <a:cs typeface="Times New Roman" pitchFamily="18" charset="0"/>
            </a:endParaRPr>
          </a:p>
          <a:p>
            <a:pPr>
              <a:lnSpc>
                <a:spcPct val="90000"/>
              </a:lnSpc>
              <a:buFont typeface="Monotype Sorts" pitchFamily="2" charset="2"/>
              <a:buNone/>
              <a:defRPr/>
            </a:pP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list2 = reverse(list1);</a:t>
            </a:r>
            <a:endParaRPr lang="en-US" sz="1800" b="1" dirty="0">
              <a:solidFill>
                <a:schemeClr val="accent4"/>
              </a:solidFill>
            </a:endParaRPr>
          </a:p>
        </p:txBody>
      </p:sp>
      <p:sp>
        <p:nvSpPr>
          <p:cNvPr id="84999" name="Text Box 6"/>
          <p:cNvSpPr txBox="1">
            <a:spLocks noChangeArrowheads="1"/>
          </p:cNvSpPr>
          <p:nvPr/>
        </p:nvSpPr>
        <p:spPr bwMode="auto">
          <a:xfrm>
            <a:off x="5105400" y="29718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endParaRPr lang="en-US" altLang="en-US"/>
          </a:p>
        </p:txBody>
      </p:sp>
      <p:sp>
        <p:nvSpPr>
          <p:cNvPr id="85000" name="Rectangle 7"/>
          <p:cNvSpPr>
            <a:spLocks noChangeArrowheads="1"/>
          </p:cNvSpPr>
          <p:nvPr/>
        </p:nvSpPr>
        <p:spPr bwMode="auto">
          <a:xfrm>
            <a:off x="3535363" y="4887913"/>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5001" name="Line 8"/>
          <p:cNvSpPr>
            <a:spLocks noChangeShapeType="1"/>
          </p:cNvSpPr>
          <p:nvPr/>
        </p:nvSpPr>
        <p:spPr bwMode="auto">
          <a:xfrm>
            <a:off x="39163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2" name="Text Box 9"/>
          <p:cNvSpPr txBox="1">
            <a:spLocks noChangeArrowheads="1"/>
          </p:cNvSpPr>
          <p:nvPr/>
        </p:nvSpPr>
        <p:spPr bwMode="auto">
          <a:xfrm>
            <a:off x="2468563" y="4964113"/>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a:t>list</a:t>
            </a:r>
          </a:p>
        </p:txBody>
      </p:sp>
      <p:sp>
        <p:nvSpPr>
          <p:cNvPr id="85003" name="Text Box 10"/>
          <p:cNvSpPr txBox="1">
            <a:spLocks noChangeArrowheads="1"/>
          </p:cNvSpPr>
          <p:nvPr/>
        </p:nvSpPr>
        <p:spPr bwMode="auto">
          <a:xfrm>
            <a:off x="1652588" y="5848350"/>
            <a:ext cx="768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a:t>result</a:t>
            </a:r>
          </a:p>
        </p:txBody>
      </p:sp>
      <p:sp>
        <p:nvSpPr>
          <p:cNvPr id="85004" name="Rectangle 11"/>
          <p:cNvSpPr>
            <a:spLocks noChangeArrowheads="1"/>
          </p:cNvSpPr>
          <p:nvPr/>
        </p:nvSpPr>
        <p:spPr bwMode="auto">
          <a:xfrm>
            <a:off x="3611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5005" name="Line 12"/>
          <p:cNvSpPr>
            <a:spLocks noChangeShapeType="1"/>
          </p:cNvSpPr>
          <p:nvPr/>
        </p:nvSpPr>
        <p:spPr bwMode="auto">
          <a:xfrm>
            <a:off x="430371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6" name="Line 13"/>
          <p:cNvSpPr>
            <a:spLocks noChangeShapeType="1"/>
          </p:cNvSpPr>
          <p:nvPr/>
        </p:nvSpPr>
        <p:spPr bwMode="auto">
          <a:xfrm>
            <a:off x="472598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7" name="Line 14"/>
          <p:cNvSpPr>
            <a:spLocks noChangeShapeType="1"/>
          </p:cNvSpPr>
          <p:nvPr/>
        </p:nvSpPr>
        <p:spPr bwMode="auto">
          <a:xfrm>
            <a:off x="5148263"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8" name="Line 15"/>
          <p:cNvSpPr>
            <a:spLocks noChangeShapeType="1"/>
          </p:cNvSpPr>
          <p:nvPr/>
        </p:nvSpPr>
        <p:spPr bwMode="auto">
          <a:xfrm>
            <a:off x="5646738" y="4887913"/>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09" name="Rectangle 16"/>
          <p:cNvSpPr>
            <a:spLocks noChangeArrowheads="1"/>
          </p:cNvSpPr>
          <p:nvPr/>
        </p:nvSpPr>
        <p:spPr bwMode="auto">
          <a:xfrm>
            <a:off x="399573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5010" name="Rectangle 17"/>
          <p:cNvSpPr>
            <a:spLocks noChangeArrowheads="1"/>
          </p:cNvSpPr>
          <p:nvPr/>
        </p:nvSpPr>
        <p:spPr bwMode="auto">
          <a:xfrm>
            <a:off x="437991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5011" name="Rectangle 18"/>
          <p:cNvSpPr>
            <a:spLocks noChangeArrowheads="1"/>
          </p:cNvSpPr>
          <p:nvPr/>
        </p:nvSpPr>
        <p:spPr bwMode="auto">
          <a:xfrm>
            <a:off x="4802188"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5012" name="Rectangle 19"/>
          <p:cNvSpPr>
            <a:spLocks noChangeArrowheads="1"/>
          </p:cNvSpPr>
          <p:nvPr/>
        </p:nvSpPr>
        <p:spPr bwMode="auto">
          <a:xfrm>
            <a:off x="5262563" y="4965700"/>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5013" name="Rectangle 20"/>
          <p:cNvSpPr>
            <a:spLocks noChangeArrowheads="1"/>
          </p:cNvSpPr>
          <p:nvPr/>
        </p:nvSpPr>
        <p:spPr bwMode="auto">
          <a:xfrm>
            <a:off x="5724525" y="4965700"/>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85014" name="Rectangle 21"/>
          <p:cNvSpPr>
            <a:spLocks noChangeArrowheads="1"/>
          </p:cNvSpPr>
          <p:nvPr/>
        </p:nvSpPr>
        <p:spPr bwMode="auto">
          <a:xfrm>
            <a:off x="3535363" y="5810250"/>
            <a:ext cx="2535237" cy="4572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5015" name="Line 22"/>
          <p:cNvSpPr>
            <a:spLocks noChangeShapeType="1"/>
          </p:cNvSpPr>
          <p:nvPr/>
        </p:nvSpPr>
        <p:spPr bwMode="auto">
          <a:xfrm>
            <a:off x="39163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16" name="Rectangle 23"/>
          <p:cNvSpPr>
            <a:spLocks noChangeArrowheads="1"/>
          </p:cNvSpPr>
          <p:nvPr/>
        </p:nvSpPr>
        <p:spPr bwMode="auto">
          <a:xfrm>
            <a:off x="3611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6</a:t>
            </a:r>
          </a:p>
        </p:txBody>
      </p:sp>
      <p:sp>
        <p:nvSpPr>
          <p:cNvPr id="85017" name="Line 24"/>
          <p:cNvSpPr>
            <a:spLocks noChangeShapeType="1"/>
          </p:cNvSpPr>
          <p:nvPr/>
        </p:nvSpPr>
        <p:spPr bwMode="auto">
          <a:xfrm>
            <a:off x="430371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18" name="Line 25"/>
          <p:cNvSpPr>
            <a:spLocks noChangeShapeType="1"/>
          </p:cNvSpPr>
          <p:nvPr/>
        </p:nvSpPr>
        <p:spPr bwMode="auto">
          <a:xfrm>
            <a:off x="472598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19" name="Line 26"/>
          <p:cNvSpPr>
            <a:spLocks noChangeShapeType="1"/>
          </p:cNvSpPr>
          <p:nvPr/>
        </p:nvSpPr>
        <p:spPr bwMode="auto">
          <a:xfrm>
            <a:off x="5148263"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20" name="Line 27"/>
          <p:cNvSpPr>
            <a:spLocks noChangeShapeType="1"/>
          </p:cNvSpPr>
          <p:nvPr/>
        </p:nvSpPr>
        <p:spPr bwMode="auto">
          <a:xfrm>
            <a:off x="5646738" y="5810250"/>
            <a:ext cx="0" cy="457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21" name="Rectangle 28"/>
          <p:cNvSpPr>
            <a:spLocks noChangeArrowheads="1"/>
          </p:cNvSpPr>
          <p:nvPr/>
        </p:nvSpPr>
        <p:spPr bwMode="auto">
          <a:xfrm>
            <a:off x="399573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5</a:t>
            </a:r>
          </a:p>
        </p:txBody>
      </p:sp>
      <p:sp>
        <p:nvSpPr>
          <p:cNvPr id="85022" name="Rectangle 29"/>
          <p:cNvSpPr>
            <a:spLocks noChangeArrowheads="1"/>
          </p:cNvSpPr>
          <p:nvPr/>
        </p:nvSpPr>
        <p:spPr bwMode="auto">
          <a:xfrm>
            <a:off x="437991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4</a:t>
            </a:r>
          </a:p>
        </p:txBody>
      </p:sp>
      <p:sp>
        <p:nvSpPr>
          <p:cNvPr id="85023" name="Rectangle 30"/>
          <p:cNvSpPr>
            <a:spLocks noChangeArrowheads="1"/>
          </p:cNvSpPr>
          <p:nvPr/>
        </p:nvSpPr>
        <p:spPr bwMode="auto">
          <a:xfrm>
            <a:off x="4802188"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3</a:t>
            </a:r>
          </a:p>
        </p:txBody>
      </p:sp>
      <p:sp>
        <p:nvSpPr>
          <p:cNvPr id="85024" name="Rectangle 31"/>
          <p:cNvSpPr>
            <a:spLocks noChangeArrowheads="1"/>
          </p:cNvSpPr>
          <p:nvPr/>
        </p:nvSpPr>
        <p:spPr bwMode="auto">
          <a:xfrm>
            <a:off x="5262563" y="5888038"/>
            <a:ext cx="230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2</a:t>
            </a:r>
          </a:p>
        </p:txBody>
      </p:sp>
      <p:sp>
        <p:nvSpPr>
          <p:cNvPr id="85025" name="Rectangle 32"/>
          <p:cNvSpPr>
            <a:spLocks noChangeArrowheads="1"/>
          </p:cNvSpPr>
          <p:nvPr/>
        </p:nvSpPr>
        <p:spPr bwMode="auto">
          <a:xfrm>
            <a:off x="5724525" y="5888038"/>
            <a:ext cx="230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a:t>1</a:t>
            </a:r>
          </a:p>
        </p:txBody>
      </p:sp>
      <p:sp>
        <p:nvSpPr>
          <p:cNvPr id="85026" name="AutoShape 33"/>
          <p:cNvSpPr>
            <a:spLocks noChangeArrowheads="1"/>
          </p:cNvSpPr>
          <p:nvPr/>
        </p:nvSpPr>
        <p:spPr bwMode="auto">
          <a:xfrm>
            <a:off x="6030913" y="1585913"/>
            <a:ext cx="2843212" cy="806450"/>
          </a:xfrm>
          <a:prstGeom prst="wedgeRoundRectCallout">
            <a:avLst>
              <a:gd name="adj1" fmla="val -97852"/>
              <a:gd name="adj2" fmla="val 266144"/>
              <a:gd name="adj3" fmla="val 1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t>Return result</a:t>
            </a:r>
          </a:p>
        </p:txBody>
      </p:sp>
      <p:sp>
        <p:nvSpPr>
          <p:cNvPr id="85027" name="Rectangle 36"/>
          <p:cNvSpPr>
            <a:spLocks noChangeArrowheads="1"/>
          </p:cNvSpPr>
          <p:nvPr/>
        </p:nvSpPr>
        <p:spPr bwMode="auto">
          <a:xfrm>
            <a:off x="808038" y="4005263"/>
            <a:ext cx="4686300" cy="231775"/>
          </a:xfrm>
          <a:prstGeom prst="rect">
            <a:avLst/>
          </a:prstGeom>
          <a:solidFill>
            <a:schemeClr val="accent1">
              <a:alpha val="45097"/>
            </a:schemeClr>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5028" name="Text Box 37"/>
          <p:cNvSpPr txBox="1">
            <a:spLocks noChangeArrowheads="1"/>
          </p:cNvSpPr>
          <p:nvPr/>
        </p:nvSpPr>
        <p:spPr bwMode="auto">
          <a:xfrm>
            <a:off x="693738" y="5310188"/>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list2</a:t>
            </a:r>
          </a:p>
        </p:txBody>
      </p:sp>
      <p:sp>
        <p:nvSpPr>
          <p:cNvPr id="85029" name="Rectangle 40"/>
          <p:cNvSpPr>
            <a:spLocks noChangeArrowheads="1"/>
          </p:cNvSpPr>
          <p:nvPr/>
        </p:nvSpPr>
        <p:spPr bwMode="auto">
          <a:xfrm>
            <a:off x="1346200" y="5426075"/>
            <a:ext cx="498475" cy="23177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5030" name="Rectangle 41"/>
          <p:cNvSpPr>
            <a:spLocks noChangeArrowheads="1"/>
          </p:cNvSpPr>
          <p:nvPr/>
        </p:nvSpPr>
        <p:spPr bwMode="auto">
          <a:xfrm>
            <a:off x="2382838" y="5926138"/>
            <a:ext cx="498475" cy="23177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5031" name="Line 42"/>
          <p:cNvSpPr>
            <a:spLocks noChangeShapeType="1"/>
          </p:cNvSpPr>
          <p:nvPr/>
        </p:nvSpPr>
        <p:spPr bwMode="auto">
          <a:xfrm flipV="1">
            <a:off x="2690813" y="5848350"/>
            <a:ext cx="806450" cy="192088"/>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32" name="Rectangle 43"/>
          <p:cNvSpPr>
            <a:spLocks noChangeArrowheads="1"/>
          </p:cNvSpPr>
          <p:nvPr/>
        </p:nvSpPr>
        <p:spPr bwMode="auto">
          <a:xfrm>
            <a:off x="2921000" y="5041900"/>
            <a:ext cx="498475" cy="231775"/>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5033" name="Line 44"/>
          <p:cNvSpPr>
            <a:spLocks noChangeShapeType="1"/>
          </p:cNvSpPr>
          <p:nvPr/>
        </p:nvSpPr>
        <p:spPr bwMode="auto">
          <a:xfrm flipV="1">
            <a:off x="3228975" y="4927600"/>
            <a:ext cx="306388" cy="228600"/>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34" name="Rectangle 45"/>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85035" name="Line 38"/>
          <p:cNvSpPr>
            <a:spLocks noChangeShapeType="1"/>
          </p:cNvSpPr>
          <p:nvPr/>
        </p:nvSpPr>
        <p:spPr bwMode="auto">
          <a:xfrm flipH="1" flipV="1">
            <a:off x="1652588" y="5580063"/>
            <a:ext cx="960437" cy="498475"/>
          </a:xfrm>
          <a:prstGeom prst="line">
            <a:avLst/>
          </a:prstGeom>
          <a:noFill/>
          <a:ln w="44450">
            <a:solidFill>
              <a:srgbClr val="FF0000"/>
            </a:solidFill>
            <a:round/>
            <a:headEnd type="none" w="sm" len="sm"/>
            <a:tailEnd type="stealth"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7E1A36C1-12E7-4F11-9335-ED5E85B09CA8}" type="slidenum">
              <a:rPr lang="en-US" altLang="en-US" sz="1400" smtClean="0"/>
              <a:pPr/>
              <a:t>83</a:t>
            </a:fld>
            <a:endParaRPr lang="en-US" altLang="en-US" sz="1400"/>
          </a:p>
        </p:txBody>
      </p:sp>
      <p:sp>
        <p:nvSpPr>
          <p:cNvPr id="86019" name="Rectangle 2"/>
          <p:cNvSpPr>
            <a:spLocks noGrp="1" noChangeArrowheads="1"/>
          </p:cNvSpPr>
          <p:nvPr>
            <p:ph type="title"/>
          </p:nvPr>
        </p:nvSpPr>
        <p:spPr>
          <a:xfrm>
            <a:off x="609600" y="381000"/>
            <a:ext cx="7772400" cy="1143000"/>
          </a:xfrm>
        </p:spPr>
        <p:txBody>
          <a:bodyPr/>
          <a:lstStyle/>
          <a:p>
            <a:r>
              <a:rPr lang="en-US" altLang="en-US" sz="4000"/>
              <a:t>Problem: </a:t>
            </a:r>
            <a:r>
              <a:rPr lang="en-US" altLang="en-US" sz="3700"/>
              <a:t>Counting Occurrence of Each Letter</a:t>
            </a:r>
            <a:endParaRPr lang="en-US" altLang="en-US" sz="3700">
              <a:solidFill>
                <a:schemeClr val="tx1"/>
              </a:solidFill>
              <a:latin typeface="Book Antiqua" pitchFamily="18" charset="0"/>
              <a:hlinkClick r:id="rId2" action="ppaction://program"/>
            </a:endParaRPr>
          </a:p>
        </p:txBody>
      </p:sp>
      <p:sp>
        <p:nvSpPr>
          <p:cNvPr id="86020" name="Rectangle 3"/>
          <p:cNvSpPr>
            <a:spLocks noGrp="1" noChangeArrowheads="1"/>
          </p:cNvSpPr>
          <p:nvPr>
            <p:ph type="body" idx="1"/>
          </p:nvPr>
        </p:nvSpPr>
        <p:spPr>
          <a:xfrm>
            <a:off x="333375" y="1514475"/>
            <a:ext cx="8418513" cy="1416050"/>
          </a:xfrm>
        </p:spPr>
        <p:txBody>
          <a:bodyPr/>
          <a:lstStyle/>
          <a:p>
            <a:r>
              <a:rPr lang="en-US" altLang="en-US" sz="2300">
                <a:cs typeface="Times New Roman" pitchFamily="18" charset="0"/>
              </a:rPr>
              <a:t>Generate 100 lowercase letters randomly and assign to an array of characters.</a:t>
            </a:r>
          </a:p>
          <a:p>
            <a:r>
              <a:rPr lang="en-US" altLang="en-US" sz="2300">
                <a:cs typeface="Times New Roman" pitchFamily="18" charset="0"/>
              </a:rPr>
              <a:t>Count the occurrence of each letter in the array.</a:t>
            </a:r>
            <a:r>
              <a:rPr lang="en-US" altLang="en-US" sz="2300"/>
              <a:t> </a:t>
            </a:r>
          </a:p>
        </p:txBody>
      </p:sp>
      <p:sp>
        <p:nvSpPr>
          <p:cNvPr id="86023" name="Rectangle 6"/>
          <p:cNvSpPr>
            <a:spLocks noChangeArrowheads="1"/>
          </p:cNvSpPr>
          <p:nvPr/>
        </p:nvSpPr>
        <p:spPr bwMode="auto">
          <a:xfrm>
            <a:off x="533400" y="1828800"/>
            <a:ext cx="8077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Clr>
                <a:schemeClr val="tx2"/>
              </a:buClr>
              <a:buSzPct val="75000"/>
              <a:buFont typeface="Monotype Sorts" pitchFamily="2" charset="2"/>
              <a:buNone/>
            </a:pPr>
            <a:endParaRPr lang="en-US" altLang="en-US" sz="2700">
              <a:cs typeface="Times New Roman" pitchFamily="18" charset="0"/>
            </a:endParaRPr>
          </a:p>
        </p:txBody>
      </p:sp>
      <p:sp>
        <p:nvSpPr>
          <p:cNvPr id="86024" name="Rectangle 7"/>
          <p:cNvSpPr>
            <a:spLocks noChangeArrowheads="1"/>
          </p:cNvSpPr>
          <p:nvPr/>
        </p:nvSpPr>
        <p:spPr bwMode="auto">
          <a:xfrm>
            <a:off x="2314575" y="2543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8602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940050"/>
            <a:ext cx="8212138" cy="2563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11" name="Rectangle 10">
            <a:hlinkClick r:id="rId4"/>
          </p:cNvPr>
          <p:cNvSpPr>
            <a:spLocks noChangeArrowheads="1"/>
          </p:cNvSpPr>
          <p:nvPr/>
        </p:nvSpPr>
        <p:spPr bwMode="auto">
          <a:xfrm>
            <a:off x="4802430" y="5746748"/>
            <a:ext cx="239794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2000" dirty="0" err="1"/>
              <a:t>CountLettersInArray</a:t>
            </a:r>
            <a:endParaRPr lang="en-US" altLang="en-US" sz="2000" dirty="0"/>
          </a:p>
          <a:p>
            <a:pPr algn="ctr">
              <a:spcBef>
                <a:spcPct val="0"/>
              </a:spcBef>
              <a:buClrTx/>
              <a:buSzTx/>
              <a:buFontTx/>
              <a:buNone/>
            </a:pPr>
            <a:endParaRPr lang="en-US" altLang="en-US" sz="2000" dirty="0"/>
          </a:p>
        </p:txBody>
      </p:sp>
      <p:sp>
        <p:nvSpPr>
          <p:cNvPr id="12" name="AutoShape 10">
            <a:hlinkClick r:id="rId5" action="ppaction://program" highlightClick="1"/>
          </p:cNvPr>
          <p:cNvSpPr>
            <a:spLocks noChangeArrowheads="1"/>
          </p:cNvSpPr>
          <p:nvPr/>
        </p:nvSpPr>
        <p:spPr bwMode="auto">
          <a:xfrm>
            <a:off x="7337160" y="5746748"/>
            <a:ext cx="699614"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1800" dirty="0">
                <a:latin typeface="Book Antiqua" pitchFamily="18" charset="0"/>
              </a:rPr>
              <a:t>Run</a:t>
            </a:r>
            <a:endParaRPr lang="en-US" altLang="en-US" sz="18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319359D-66C5-4EA4-9528-261D42531EA9}" type="slidenum">
              <a:rPr lang="en-US" altLang="en-US" sz="1400" smtClean="0"/>
              <a:pPr/>
              <a:t>84</a:t>
            </a:fld>
            <a:endParaRPr lang="en-US" altLang="en-US" sz="1400"/>
          </a:p>
        </p:txBody>
      </p:sp>
      <p:sp>
        <p:nvSpPr>
          <p:cNvPr id="87043" name="Rectangle 2"/>
          <p:cNvSpPr>
            <a:spLocks noGrp="1" noChangeArrowheads="1"/>
          </p:cNvSpPr>
          <p:nvPr>
            <p:ph type="title"/>
          </p:nvPr>
        </p:nvSpPr>
        <p:spPr>
          <a:xfrm>
            <a:off x="762000" y="152400"/>
            <a:ext cx="7772400" cy="838200"/>
          </a:xfrm>
        </p:spPr>
        <p:txBody>
          <a:bodyPr/>
          <a:lstStyle/>
          <a:p>
            <a:r>
              <a:rPr lang="en-US" altLang="en-US" dirty="0"/>
              <a:t>Variable-Length Arguments</a:t>
            </a:r>
            <a:endParaRPr lang="en-US" altLang="en-US" u="sng" dirty="0">
              <a:latin typeface="Book Antiqua" pitchFamily="18" charset="0"/>
              <a:hlinkClick r:id="rId2" action="ppaction://program"/>
            </a:endParaRPr>
          </a:p>
        </p:txBody>
      </p:sp>
      <p:sp>
        <p:nvSpPr>
          <p:cNvPr id="87044" name="Rectangle 6"/>
          <p:cNvSpPr>
            <a:spLocks noChangeArrowheads="1"/>
          </p:cNvSpPr>
          <p:nvPr/>
        </p:nvSpPr>
        <p:spPr bwMode="auto">
          <a:xfrm>
            <a:off x="0" y="2816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87046" name="Rectangle 7"/>
          <p:cNvSpPr>
            <a:spLocks noGrp="1" noChangeArrowheads="1"/>
          </p:cNvSpPr>
          <p:nvPr>
            <p:ph type="body" idx="1"/>
          </p:nvPr>
        </p:nvSpPr>
        <p:spPr>
          <a:xfrm>
            <a:off x="152400" y="1066800"/>
            <a:ext cx="8839200" cy="2971800"/>
          </a:xfrm>
          <a:noFill/>
        </p:spPr>
        <p:txBody>
          <a:bodyPr/>
          <a:lstStyle/>
          <a:p>
            <a:pPr marL="0" indent="0">
              <a:lnSpc>
                <a:spcPct val="90000"/>
              </a:lnSpc>
              <a:buFont typeface="Monotype Sorts" pitchFamily="2" charset="2"/>
              <a:buNone/>
            </a:pPr>
            <a:r>
              <a:rPr lang="en-US" altLang="en-US" sz="2800" dirty="0"/>
              <a:t>You can pass a variable number of arguments of the same type to a method.</a:t>
            </a:r>
          </a:p>
        </p:txBody>
      </p:sp>
      <p:sp>
        <p:nvSpPr>
          <p:cNvPr id="10" name="Rectangle 9">
            <a:hlinkClick r:id="rId3"/>
          </p:cNvPr>
          <p:cNvSpPr>
            <a:spLocks noChangeArrowheads="1"/>
          </p:cNvSpPr>
          <p:nvPr/>
        </p:nvSpPr>
        <p:spPr bwMode="auto">
          <a:xfrm>
            <a:off x="5203315" y="5257798"/>
            <a:ext cx="1706655" cy="381000"/>
          </a:xfrm>
          <a:prstGeom prst="rect">
            <a:avLst/>
          </a:prstGeom>
          <a:solidFill>
            <a:srgbClr val="92D050"/>
          </a:solidFill>
          <a:ln>
            <a:noFill/>
          </a:ln>
          <a:extLst>
            <a:ext uri="{91240B29-F687-4F45-9708-019B960494DF}">
              <a14:hiddenLine xmlns:a14="http://schemas.microsoft.com/office/drawing/2010/main" w="12700" algn="ctr">
                <a:solidFill>
                  <a:srgbClr val="000000"/>
                </a:solidFill>
                <a:round/>
                <a:headEnd type="none" w="sm" len="sm"/>
                <a:tailEnd type="none" w="sm" len="sm"/>
              </a14:hiddenLine>
            </a:ext>
          </a:extLst>
        </p:spPr>
        <p:txBody>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2000" dirty="0" err="1"/>
              <a:t>VarArgsDemo</a:t>
            </a:r>
            <a:endParaRPr lang="en-US" altLang="en-US" sz="2000" dirty="0"/>
          </a:p>
        </p:txBody>
      </p:sp>
      <p:sp>
        <p:nvSpPr>
          <p:cNvPr id="11" name="AutoShape 10">
            <a:hlinkClick r:id="rId4" action="ppaction://program" highlightClick="1"/>
          </p:cNvPr>
          <p:cNvSpPr>
            <a:spLocks noChangeArrowheads="1"/>
          </p:cNvSpPr>
          <p:nvPr/>
        </p:nvSpPr>
        <p:spPr bwMode="auto">
          <a:xfrm>
            <a:off x="7046755" y="5257798"/>
            <a:ext cx="699614" cy="381000"/>
          </a:xfrm>
          <a:prstGeom prst="actionButtonBlank">
            <a:avLst/>
          </a:prstGeom>
          <a:solidFill>
            <a:srgbClr val="38A1BA"/>
          </a:solidFill>
          <a:ln>
            <a:noFill/>
          </a:ln>
          <a:effectLst>
            <a:prstShdw prst="shdw17" dist="17961" dir="2700000">
              <a:srgbClr val="226170"/>
            </a:prstShdw>
          </a:effectLst>
          <a:extLst>
            <a:ext uri="{91240B29-F687-4F45-9708-019B960494DF}">
              <a14:hiddenLine xmlns:a14="http://schemas.microsoft.com/office/drawing/2010/main" w="19050">
                <a:solidFill>
                  <a:schemeClr val="tx1"/>
                </a:solidFill>
                <a:miter lim="800000"/>
                <a:headEnd type="none" w="sm" len="sm"/>
                <a:tailEnd type="none" w="sm" len="sm"/>
              </a14:hiddenLine>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spcBef>
                <a:spcPct val="0"/>
              </a:spcBef>
              <a:buClrTx/>
              <a:buSzTx/>
              <a:buFontTx/>
              <a:buNone/>
            </a:pPr>
            <a:r>
              <a:rPr lang="en-US" altLang="en-US" sz="1800" dirty="0">
                <a:latin typeface="Book Antiqua" pitchFamily="18" charset="0"/>
              </a:rPr>
              <a:t>Run</a:t>
            </a:r>
            <a:endParaRPr lang="en-US" altLang="en-US" sz="1800" dirty="0"/>
          </a:p>
        </p:txBody>
      </p:sp>
    </p:spTree>
    <p:extLst>
      <p:ext uri="{BB962C8B-B14F-4D97-AF65-F5344CB8AC3E}">
        <p14:creationId xmlns:p14="http://schemas.microsoft.com/office/powerpoint/2010/main" val="30670688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2319359D-66C5-4EA4-9528-261D42531EA9}" type="slidenum">
              <a:rPr lang="en-US" altLang="en-US" sz="1400" smtClean="0"/>
              <a:pPr/>
              <a:t>85</a:t>
            </a:fld>
            <a:endParaRPr lang="en-US" altLang="en-US" sz="1400"/>
          </a:p>
        </p:txBody>
      </p:sp>
      <p:sp>
        <p:nvSpPr>
          <p:cNvPr id="87043" name="Rectangle 2"/>
          <p:cNvSpPr>
            <a:spLocks noGrp="1" noChangeArrowheads="1"/>
          </p:cNvSpPr>
          <p:nvPr>
            <p:ph type="title"/>
          </p:nvPr>
        </p:nvSpPr>
        <p:spPr>
          <a:xfrm>
            <a:off x="762000" y="152400"/>
            <a:ext cx="7772400" cy="838200"/>
          </a:xfrm>
        </p:spPr>
        <p:txBody>
          <a:bodyPr/>
          <a:lstStyle/>
          <a:p>
            <a:r>
              <a:rPr lang="en-US" altLang="en-US"/>
              <a:t>Searching Arrays</a:t>
            </a:r>
            <a:endParaRPr lang="en-US" altLang="en-US" u="sng">
              <a:latin typeface="Book Antiqua" pitchFamily="18" charset="0"/>
              <a:hlinkClick r:id="rId3" action="ppaction://program"/>
            </a:endParaRPr>
          </a:p>
        </p:txBody>
      </p:sp>
      <p:sp>
        <p:nvSpPr>
          <p:cNvPr id="87044" name="Rectangle 6"/>
          <p:cNvSpPr>
            <a:spLocks noChangeArrowheads="1"/>
          </p:cNvSpPr>
          <p:nvPr/>
        </p:nvSpPr>
        <p:spPr bwMode="auto">
          <a:xfrm>
            <a:off x="0" y="2816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87045" name="Object 5"/>
          <p:cNvGraphicFramePr>
            <a:graphicFrameLocks noChangeAspect="1"/>
          </p:cNvGraphicFramePr>
          <p:nvPr/>
        </p:nvGraphicFramePr>
        <p:xfrm>
          <a:off x="0" y="4043363"/>
          <a:ext cx="9290050" cy="2379662"/>
        </p:xfrm>
        <a:graphic>
          <a:graphicData uri="http://schemas.openxmlformats.org/presentationml/2006/ole">
            <mc:AlternateContent xmlns:mc="http://schemas.openxmlformats.org/markup-compatibility/2006">
              <mc:Choice xmlns:v="urn:schemas-microsoft-com:vml" Requires="v">
                <p:oleObj spid="_x0000_s21506" name="Picture" r:id="rId4" imgW="4800600" imgH="1219200" progId="Word.Picture.8">
                  <p:embed/>
                </p:oleObj>
              </mc:Choice>
              <mc:Fallback>
                <p:oleObj name="Picture" r:id="rId4" imgW="4800600" imgH="1219200" progId="Word.Picture.8">
                  <p:embed/>
                  <p:pic>
                    <p:nvPicPr>
                      <p:cNvPr id="8704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043363"/>
                        <a:ext cx="9290050"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7046" name="Rectangle 7"/>
          <p:cNvSpPr>
            <a:spLocks noGrp="1" noChangeArrowheads="1"/>
          </p:cNvSpPr>
          <p:nvPr>
            <p:ph type="body" idx="1"/>
          </p:nvPr>
        </p:nvSpPr>
        <p:spPr>
          <a:xfrm>
            <a:off x="152400" y="1066800"/>
            <a:ext cx="8839200" cy="2971800"/>
          </a:xfrm>
          <a:noFill/>
        </p:spPr>
        <p:txBody>
          <a:bodyPr/>
          <a:lstStyle/>
          <a:p>
            <a:pPr marL="0" indent="0">
              <a:lnSpc>
                <a:spcPct val="90000"/>
              </a:lnSpc>
              <a:buFont typeface="Monotype Sorts" pitchFamily="2" charset="2"/>
              <a:buNone/>
            </a:pPr>
            <a:r>
              <a:rPr lang="en-US" altLang="en-US" sz="2800"/>
              <a:t>Searching is the process of looking for a specific element in an array; for example, discovering whether a certain score is included in a list of scores. Searching is a common task in computer programming. There are many algorithms and data structures devoted to searching. In this section, two commonly used approaches are discussed, </a:t>
            </a:r>
            <a:r>
              <a:rPr lang="en-US" altLang="en-US" sz="2800" i="1"/>
              <a:t>linear search</a:t>
            </a:r>
            <a:r>
              <a:rPr lang="en-US" altLang="en-US" sz="2800"/>
              <a:t> and </a:t>
            </a:r>
            <a:r>
              <a:rPr lang="en-US" altLang="en-US" sz="2800" i="1"/>
              <a:t>binary search</a:t>
            </a:r>
            <a:r>
              <a:rPr lang="en-US" altLang="en-US" sz="2800"/>
              <a:t>.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F19E037-1C68-4EDB-88DA-D7BCCD86B9B9}" type="slidenum">
              <a:rPr lang="en-US" altLang="en-US" sz="1400" smtClean="0"/>
              <a:pPr/>
              <a:t>86</a:t>
            </a:fld>
            <a:endParaRPr lang="en-US" altLang="en-US" sz="1400"/>
          </a:p>
        </p:txBody>
      </p:sp>
      <p:sp>
        <p:nvSpPr>
          <p:cNvPr id="88067" name="Rectangle 2"/>
          <p:cNvSpPr>
            <a:spLocks noGrp="1" noChangeArrowheads="1"/>
          </p:cNvSpPr>
          <p:nvPr>
            <p:ph type="title"/>
          </p:nvPr>
        </p:nvSpPr>
        <p:spPr>
          <a:xfrm>
            <a:off x="685800" y="457200"/>
            <a:ext cx="7772400" cy="838200"/>
          </a:xfrm>
        </p:spPr>
        <p:txBody>
          <a:bodyPr/>
          <a:lstStyle/>
          <a:p>
            <a:r>
              <a:rPr lang="en-US" altLang="en-US"/>
              <a:t>Linear Search</a:t>
            </a:r>
            <a:endParaRPr lang="en-US" altLang="en-US" u="sng">
              <a:latin typeface="Book Antiqua" pitchFamily="18" charset="0"/>
              <a:hlinkClick r:id="rId2" action="ppaction://program"/>
            </a:endParaRPr>
          </a:p>
        </p:txBody>
      </p:sp>
      <p:sp>
        <p:nvSpPr>
          <p:cNvPr id="88068" name="Rectangle 3"/>
          <p:cNvSpPr>
            <a:spLocks noGrp="1" noChangeArrowheads="1"/>
          </p:cNvSpPr>
          <p:nvPr>
            <p:ph type="body" idx="1"/>
          </p:nvPr>
        </p:nvSpPr>
        <p:spPr>
          <a:xfrm>
            <a:off x="685800" y="1447800"/>
            <a:ext cx="7924800" cy="4648200"/>
          </a:xfrm>
        </p:spPr>
        <p:txBody>
          <a:bodyPr/>
          <a:lstStyle/>
          <a:p>
            <a:pPr marL="0" indent="0">
              <a:buFont typeface="Monotype Sorts" pitchFamily="2" charset="2"/>
              <a:buNone/>
            </a:pPr>
            <a:r>
              <a:rPr lang="en-US" altLang="en-US">
                <a:cs typeface="Times New Roman" pitchFamily="18" charset="0"/>
              </a:rPr>
              <a:t>The linear search approach compares the key element, </a:t>
            </a:r>
            <a:r>
              <a:rPr lang="en-US" altLang="en-US" u="sng">
                <a:cs typeface="Times New Roman" pitchFamily="18" charset="0"/>
              </a:rPr>
              <a:t>key</a:t>
            </a:r>
            <a:r>
              <a:rPr lang="en-US" altLang="en-US">
                <a:cs typeface="Times New Roman" pitchFamily="18" charset="0"/>
              </a:rPr>
              <a:t>, </a:t>
            </a:r>
            <a:r>
              <a:rPr lang="en-US" altLang="en-US" i="1">
                <a:cs typeface="Times New Roman" pitchFamily="18" charset="0"/>
              </a:rPr>
              <a:t>sequentially</a:t>
            </a:r>
            <a:r>
              <a:rPr lang="en-US" altLang="en-US">
                <a:cs typeface="Times New Roman" pitchFamily="18" charset="0"/>
              </a:rPr>
              <a:t> with each element in the array </a:t>
            </a:r>
            <a:r>
              <a:rPr lang="en-US" altLang="en-US" u="sng">
                <a:cs typeface="Times New Roman" pitchFamily="18" charset="0"/>
              </a:rPr>
              <a:t>list</a:t>
            </a:r>
            <a:r>
              <a:rPr lang="en-US" altLang="en-US">
                <a:cs typeface="Times New Roman" pitchFamily="18" charset="0"/>
              </a:rPr>
              <a:t>. The method continues to do so until the key matches an element in the list or the list is exhausted without a match being found. If a match is made, the linear search returns the index of the element in the array that matches the key. If no match is found, the search returns </a:t>
            </a:r>
            <a:r>
              <a:rPr lang="en-US" altLang="en-US" u="sng">
                <a:cs typeface="Times New Roman" pitchFamily="18" charset="0"/>
              </a:rPr>
              <a:t>-1</a:t>
            </a:r>
            <a:r>
              <a:rPr lang="en-US" altLang="en-US">
                <a:cs typeface="Times New Roman" pitchFamily="18" charset="0"/>
              </a:rPr>
              <a:t>.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7"/>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E070EFF-BCF2-4B70-97D7-F41FCDB515FD}" type="slidenum">
              <a:rPr lang="en-US" altLang="en-US" sz="1400" smtClean="0"/>
              <a:pPr/>
              <a:t>87</a:t>
            </a:fld>
            <a:endParaRPr lang="en-US" altLang="en-US" sz="1400"/>
          </a:p>
        </p:txBody>
      </p:sp>
      <p:sp>
        <p:nvSpPr>
          <p:cNvPr id="89091" name="Rectangle 2"/>
          <p:cNvSpPr>
            <a:spLocks noGrp="1" noChangeArrowheads="1"/>
          </p:cNvSpPr>
          <p:nvPr>
            <p:ph type="title" sz="quarter"/>
          </p:nvPr>
        </p:nvSpPr>
        <p:spPr>
          <a:xfrm>
            <a:off x="685800" y="285750"/>
            <a:ext cx="7772400" cy="685800"/>
          </a:xfrm>
        </p:spPr>
        <p:txBody>
          <a:bodyPr/>
          <a:lstStyle/>
          <a:p>
            <a:r>
              <a:rPr lang="en-US" altLang="en-US" sz="4000"/>
              <a:t>Linear Search Animation</a:t>
            </a:r>
          </a:p>
        </p:txBody>
      </p:sp>
      <p:graphicFrame>
        <p:nvGraphicFramePr>
          <p:cNvPr id="385027" name="Group 3"/>
          <p:cNvGraphicFramePr>
            <a:graphicFrameLocks noGrp="1"/>
          </p:cNvGraphicFramePr>
          <p:nvPr/>
        </p:nvGraphicFramePr>
        <p:xfrm>
          <a:off x="1884363" y="1662113"/>
          <a:ext cx="4267200" cy="517602"/>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tblGrid>
              <a:tr h="517525">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6</a:t>
                      </a:r>
                    </a:p>
                  </a:txBody>
                  <a:tcPr marT="45441" marB="454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4</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1</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9</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7</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3</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2</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8</a:t>
                      </a:r>
                    </a:p>
                  </a:txBody>
                  <a:tcPr marT="45441" marB="454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85047" name="Group 23"/>
          <p:cNvGraphicFramePr>
            <a:graphicFrameLocks noGrp="1"/>
          </p:cNvGraphicFramePr>
          <p:nvPr/>
        </p:nvGraphicFramePr>
        <p:xfrm>
          <a:off x="1884363" y="2408238"/>
          <a:ext cx="4267200" cy="533400"/>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85067" name="Group 43"/>
          <p:cNvGraphicFramePr>
            <a:graphicFrameLocks noGrp="1"/>
          </p:cNvGraphicFramePr>
          <p:nvPr/>
        </p:nvGraphicFramePr>
        <p:xfrm>
          <a:off x="1884363" y="3170238"/>
          <a:ext cx="4267200" cy="533400"/>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85087" name="Group 63"/>
          <p:cNvGraphicFramePr>
            <a:graphicFrameLocks noGrp="1"/>
          </p:cNvGraphicFramePr>
          <p:nvPr/>
        </p:nvGraphicFramePr>
        <p:xfrm>
          <a:off x="1884363" y="4846638"/>
          <a:ext cx="4267200" cy="533400"/>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85107" name="Group 83"/>
          <p:cNvGraphicFramePr>
            <a:graphicFrameLocks noGrp="1"/>
          </p:cNvGraphicFramePr>
          <p:nvPr/>
        </p:nvGraphicFramePr>
        <p:xfrm>
          <a:off x="1884363" y="5684838"/>
          <a:ext cx="4267200" cy="533400"/>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85127" name="Group 103"/>
          <p:cNvGraphicFramePr>
            <a:graphicFrameLocks noGrp="1"/>
          </p:cNvGraphicFramePr>
          <p:nvPr/>
        </p:nvGraphicFramePr>
        <p:xfrm>
          <a:off x="1884363" y="4008438"/>
          <a:ext cx="4267200" cy="533400"/>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385147" name="Rectangle 123"/>
          <p:cNvSpPr>
            <a:spLocks noChangeArrowheads="1"/>
          </p:cNvSpPr>
          <p:nvPr/>
        </p:nvSpPr>
        <p:spPr bwMode="auto">
          <a:xfrm>
            <a:off x="817563" y="1646238"/>
            <a:ext cx="533400" cy="533400"/>
          </a:xfrm>
          <a:prstGeom prst="rect">
            <a:avLst/>
          </a:prstGeom>
          <a:solidFill>
            <a:srgbClr val="FF0000"/>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3</a:t>
            </a:r>
          </a:p>
        </p:txBody>
      </p:sp>
      <p:sp>
        <p:nvSpPr>
          <p:cNvPr id="385148" name="Rectangle 124"/>
          <p:cNvSpPr>
            <a:spLocks noChangeArrowheads="1"/>
          </p:cNvSpPr>
          <p:nvPr/>
        </p:nvSpPr>
        <p:spPr bwMode="auto">
          <a:xfrm>
            <a:off x="817563" y="2408238"/>
            <a:ext cx="533400" cy="533400"/>
          </a:xfrm>
          <a:prstGeom prst="rect">
            <a:avLst/>
          </a:prstGeom>
          <a:solidFill>
            <a:srgbClr val="FF0000"/>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3</a:t>
            </a:r>
          </a:p>
        </p:txBody>
      </p:sp>
      <p:sp>
        <p:nvSpPr>
          <p:cNvPr id="385149" name="Rectangle 125"/>
          <p:cNvSpPr>
            <a:spLocks noChangeArrowheads="1"/>
          </p:cNvSpPr>
          <p:nvPr/>
        </p:nvSpPr>
        <p:spPr bwMode="auto">
          <a:xfrm>
            <a:off x="817563" y="3170238"/>
            <a:ext cx="533400" cy="533400"/>
          </a:xfrm>
          <a:prstGeom prst="rect">
            <a:avLst/>
          </a:prstGeom>
          <a:solidFill>
            <a:srgbClr val="FF0000"/>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3</a:t>
            </a:r>
          </a:p>
        </p:txBody>
      </p:sp>
      <p:sp>
        <p:nvSpPr>
          <p:cNvPr id="385150" name="Rectangle 126"/>
          <p:cNvSpPr>
            <a:spLocks noChangeArrowheads="1"/>
          </p:cNvSpPr>
          <p:nvPr/>
        </p:nvSpPr>
        <p:spPr bwMode="auto">
          <a:xfrm>
            <a:off x="817563" y="4008438"/>
            <a:ext cx="533400" cy="533400"/>
          </a:xfrm>
          <a:prstGeom prst="rect">
            <a:avLst/>
          </a:prstGeom>
          <a:solidFill>
            <a:srgbClr val="FF0000"/>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3</a:t>
            </a:r>
          </a:p>
        </p:txBody>
      </p:sp>
      <p:sp>
        <p:nvSpPr>
          <p:cNvPr id="385151" name="Rectangle 127"/>
          <p:cNvSpPr>
            <a:spLocks noChangeArrowheads="1"/>
          </p:cNvSpPr>
          <p:nvPr/>
        </p:nvSpPr>
        <p:spPr bwMode="auto">
          <a:xfrm>
            <a:off x="817563" y="4846638"/>
            <a:ext cx="533400" cy="533400"/>
          </a:xfrm>
          <a:prstGeom prst="rect">
            <a:avLst/>
          </a:prstGeom>
          <a:solidFill>
            <a:srgbClr val="FF0000"/>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3</a:t>
            </a:r>
          </a:p>
        </p:txBody>
      </p:sp>
      <p:sp>
        <p:nvSpPr>
          <p:cNvPr id="385152" name="Rectangle 128"/>
          <p:cNvSpPr>
            <a:spLocks noChangeArrowheads="1"/>
          </p:cNvSpPr>
          <p:nvPr/>
        </p:nvSpPr>
        <p:spPr bwMode="auto">
          <a:xfrm>
            <a:off x="817563" y="5684838"/>
            <a:ext cx="533400" cy="533400"/>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3</a:t>
            </a:r>
          </a:p>
        </p:txBody>
      </p:sp>
      <p:sp>
        <p:nvSpPr>
          <p:cNvPr id="89218" name="Rectangle 130"/>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
        <p:nvSpPr>
          <p:cNvPr id="89219" name="Text Box 131"/>
          <p:cNvSpPr txBox="1">
            <a:spLocks noChangeArrowheads="1"/>
          </p:cNvSpPr>
          <p:nvPr/>
        </p:nvSpPr>
        <p:spPr bwMode="auto">
          <a:xfrm>
            <a:off x="693738" y="1123950"/>
            <a:ext cx="1114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Key</a:t>
            </a:r>
          </a:p>
        </p:txBody>
      </p:sp>
      <p:sp>
        <p:nvSpPr>
          <p:cNvPr id="89220" name="Text Box 132"/>
          <p:cNvSpPr txBox="1">
            <a:spLocks noChangeArrowheads="1"/>
          </p:cNvSpPr>
          <p:nvPr/>
        </p:nvSpPr>
        <p:spPr bwMode="auto">
          <a:xfrm>
            <a:off x="2268538" y="1123950"/>
            <a:ext cx="2227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50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514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850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514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50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514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851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515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8508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515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38510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85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147" grpId="0" animBg="1"/>
      <p:bldP spid="385148" grpId="0" animBg="1"/>
      <p:bldP spid="385149" grpId="0" animBg="1"/>
      <p:bldP spid="385150" grpId="0" animBg="1"/>
      <p:bldP spid="385151" grpId="0" animBg="1"/>
      <p:bldP spid="38515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F5842FE5-EC37-4180-9909-4FF42D8B49A2}" type="slidenum">
              <a:rPr lang="en-US" altLang="en-US" sz="1400" smtClean="0"/>
              <a:pPr/>
              <a:t>88</a:t>
            </a:fld>
            <a:endParaRPr lang="en-US" altLang="en-US" sz="1400"/>
          </a:p>
        </p:txBody>
      </p:sp>
      <p:sp>
        <p:nvSpPr>
          <p:cNvPr id="90115" name="Rectangle 2"/>
          <p:cNvSpPr>
            <a:spLocks noChangeArrowheads="1"/>
          </p:cNvSpPr>
          <p:nvPr/>
        </p:nvSpPr>
        <p:spPr bwMode="auto">
          <a:xfrm>
            <a:off x="2036763" y="433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0116" name="Rectangle 3"/>
          <p:cNvSpPr>
            <a:spLocks noGrp="1" noChangeArrowheads="1"/>
          </p:cNvSpPr>
          <p:nvPr>
            <p:ph type="body" idx="1"/>
          </p:nvPr>
        </p:nvSpPr>
        <p:spPr>
          <a:xfrm>
            <a:off x="270640" y="1431940"/>
            <a:ext cx="8529638" cy="863600"/>
          </a:xfrm>
          <a:noFill/>
        </p:spPr>
        <p:txBody>
          <a:bodyPr/>
          <a:lstStyle/>
          <a:p>
            <a:pPr marL="0" indent="0">
              <a:lnSpc>
                <a:spcPct val="90000"/>
              </a:lnSpc>
              <a:buFont typeface="Monotype Sorts" pitchFamily="2" charset="2"/>
              <a:buNone/>
            </a:pPr>
            <a:r>
              <a:rPr lang="en-US" altLang="en-US" sz="2800" dirty="0"/>
              <a:t>http://www.cs.armstrong.edu/liang/animation/web/LinearSearch.html</a:t>
            </a:r>
          </a:p>
        </p:txBody>
      </p:sp>
      <p:sp>
        <p:nvSpPr>
          <p:cNvPr id="90117" name="Rectangle 4"/>
          <p:cNvSpPr>
            <a:spLocks noGrp="1" noChangeArrowheads="1"/>
          </p:cNvSpPr>
          <p:nvPr>
            <p:ph type="title"/>
          </p:nvPr>
        </p:nvSpPr>
        <p:spPr>
          <a:xfrm>
            <a:off x="228600" y="228600"/>
            <a:ext cx="8299450" cy="396875"/>
          </a:xfrm>
          <a:noFill/>
        </p:spPr>
        <p:txBody>
          <a:bodyPr/>
          <a:lstStyle/>
          <a:p>
            <a:r>
              <a:rPr lang="en-US" altLang="en-US" sz="3200"/>
              <a:t>Linear Search Animation</a:t>
            </a:r>
            <a:endParaRPr lang="en-US" altLang="en-US" sz="3200">
              <a:solidFill>
                <a:schemeClr val="tx1"/>
              </a:solidFill>
              <a:latin typeface="Book Antiqua" pitchFamily="18" charset="0"/>
              <a:hlinkClick r:id="rId2" action="ppaction://program"/>
            </a:endParaRPr>
          </a:p>
        </p:txBody>
      </p:sp>
      <p:sp>
        <p:nvSpPr>
          <p:cNvPr id="90118" name="Rectangle 5"/>
          <p:cNvSpPr>
            <a:spLocks noChangeArrowheads="1"/>
          </p:cNvSpPr>
          <p:nvPr/>
        </p:nvSpPr>
        <p:spPr bwMode="auto">
          <a:xfrm>
            <a:off x="0" y="1501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0119" name="Rectangle 6"/>
          <p:cNvSpPr>
            <a:spLocks noChangeArrowheads="1"/>
          </p:cNvSpPr>
          <p:nvPr/>
        </p:nvSpPr>
        <p:spPr bwMode="auto">
          <a:xfrm>
            <a:off x="0" y="14970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0120" name="Rectangle 8"/>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pic>
        <p:nvPicPr>
          <p:cNvPr id="9012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1320" y="2968140"/>
            <a:ext cx="4448175"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19">
            <a:hlinkClick r:id="rId4" highlightClick="1"/>
          </p:cNvPr>
          <p:cNvSpPr>
            <a:spLocks noChangeArrowheads="1"/>
          </p:cNvSpPr>
          <p:nvPr/>
        </p:nvSpPr>
        <p:spPr bwMode="auto">
          <a:xfrm>
            <a:off x="2187163" y="1892800"/>
            <a:ext cx="468313" cy="576263"/>
          </a:xfrm>
          <a:prstGeom prst="actionButtonDocumen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40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FBF0081-EB2E-4AD4-A2C9-A65850E6F0D6}" type="slidenum">
              <a:rPr lang="en-US" altLang="en-US" sz="1400" smtClean="0"/>
              <a:pPr/>
              <a:t>89</a:t>
            </a:fld>
            <a:endParaRPr lang="en-US" altLang="en-US" sz="1400"/>
          </a:p>
        </p:txBody>
      </p:sp>
      <p:sp>
        <p:nvSpPr>
          <p:cNvPr id="91139" name="Rectangle 2"/>
          <p:cNvSpPr>
            <a:spLocks noGrp="1" noChangeArrowheads="1"/>
          </p:cNvSpPr>
          <p:nvPr>
            <p:ph type="title"/>
          </p:nvPr>
        </p:nvSpPr>
        <p:spPr>
          <a:xfrm>
            <a:off x="685800" y="304800"/>
            <a:ext cx="7772400" cy="609600"/>
          </a:xfrm>
        </p:spPr>
        <p:txBody>
          <a:bodyPr/>
          <a:lstStyle/>
          <a:p>
            <a:r>
              <a:rPr lang="en-US" altLang="en-US"/>
              <a:t>From Idea to Solution</a:t>
            </a:r>
            <a:endParaRPr lang="en-US" altLang="en-US" u="sng">
              <a:latin typeface="Book Antiqua" pitchFamily="18" charset="0"/>
              <a:hlinkClick r:id="rId2" action="ppaction://program"/>
            </a:endParaRPr>
          </a:p>
        </p:txBody>
      </p:sp>
      <p:sp>
        <p:nvSpPr>
          <p:cNvPr id="94212" name="Rectangle 3"/>
          <p:cNvSpPr>
            <a:spLocks noGrp="1" noChangeArrowheads="1"/>
          </p:cNvSpPr>
          <p:nvPr>
            <p:ph type="body" idx="1"/>
          </p:nvPr>
        </p:nvSpPr>
        <p:spPr>
          <a:xfrm>
            <a:off x="228600" y="1143000"/>
            <a:ext cx="8534400" cy="2590800"/>
          </a:xfrm>
        </p:spPr>
        <p:txBody>
          <a:bodyPr/>
          <a:lstStyle/>
          <a:p>
            <a:pPr marL="0" indent="0">
              <a:buFont typeface="Monotype Sorts" pitchFamily="2" charset="2"/>
              <a:buNone/>
              <a:defRPr/>
            </a:pPr>
            <a:r>
              <a:rPr lang="en-US" sz="2000" b="1" dirty="0">
                <a:solidFill>
                  <a:schemeClr val="accent4"/>
                </a:solidFill>
                <a:latin typeface="Courier New" pitchFamily="49" charset="0"/>
                <a:cs typeface="Courier New" pitchFamily="49" charset="0"/>
              </a:rPr>
              <a:t>/** The method for finding a key in the list */</a:t>
            </a:r>
            <a:endParaRPr lang="en-US" sz="2000" b="1" dirty="0">
              <a:solidFill>
                <a:schemeClr val="accent4"/>
              </a:solidFill>
              <a:latin typeface="Courier"/>
              <a:cs typeface="Times New Roman" pitchFamily="18" charset="0"/>
            </a:endParaRPr>
          </a:p>
          <a:p>
            <a:pPr marL="0" indent="0">
              <a:buFont typeface="Monotype Sorts" pitchFamily="2" charset="2"/>
              <a:buNone/>
              <a:defRPr/>
            </a:pPr>
            <a:r>
              <a:rPr lang="en-US" sz="2000" b="1" dirty="0">
                <a:solidFill>
                  <a:schemeClr val="accent4"/>
                </a:solidFill>
                <a:latin typeface="Courier New" pitchFamily="49" charset="0"/>
                <a:cs typeface="Courier New" pitchFamily="49" charset="0"/>
              </a:rPr>
              <a:t>public static </a:t>
            </a: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a:t>
            </a:r>
            <a:r>
              <a:rPr lang="en-US" sz="2000" b="1" dirty="0" err="1">
                <a:solidFill>
                  <a:schemeClr val="accent4"/>
                </a:solidFill>
                <a:latin typeface="Courier New" pitchFamily="49" charset="0"/>
                <a:cs typeface="Courier New" pitchFamily="49" charset="0"/>
              </a:rPr>
              <a:t>linearSearch</a:t>
            </a:r>
            <a:r>
              <a:rPr lang="en-US" sz="2000" b="1" dirty="0">
                <a:solidFill>
                  <a:schemeClr val="accent4"/>
                </a:solidFill>
                <a:latin typeface="Courier New" pitchFamily="49" charset="0"/>
                <a:cs typeface="Courier New" pitchFamily="49" charset="0"/>
              </a:rPr>
              <a:t>(</a:t>
            </a: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list, </a:t>
            </a: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key) {</a:t>
            </a:r>
            <a:endParaRPr lang="en-US" sz="2000" b="1" dirty="0">
              <a:solidFill>
                <a:schemeClr val="accent4"/>
              </a:solidFill>
              <a:latin typeface="Courier"/>
              <a:cs typeface="Times New Roman" pitchFamily="18" charset="0"/>
            </a:endParaRPr>
          </a:p>
          <a:p>
            <a:pPr marL="0" indent="0">
              <a:buFont typeface="Monotype Sorts" pitchFamily="2" charset="2"/>
              <a:buNone/>
              <a:defRPr/>
            </a:pPr>
            <a:r>
              <a:rPr lang="en-US" sz="2000" b="1" dirty="0">
                <a:solidFill>
                  <a:schemeClr val="accent4"/>
                </a:solidFill>
                <a:latin typeface="Courier New" pitchFamily="49" charset="0"/>
                <a:cs typeface="Courier New" pitchFamily="49" charset="0"/>
              </a:rPr>
              <a:t>  for (</a:t>
            </a: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a:t>
            </a:r>
            <a:r>
              <a:rPr lang="en-US" sz="2000" b="1" dirty="0" err="1">
                <a:solidFill>
                  <a:schemeClr val="accent4"/>
                </a:solidFill>
                <a:latin typeface="Courier New" pitchFamily="49" charset="0"/>
                <a:cs typeface="Courier New" pitchFamily="49" charset="0"/>
              </a:rPr>
              <a:t>i</a:t>
            </a:r>
            <a:r>
              <a:rPr lang="en-US" sz="2000" b="1" dirty="0">
                <a:solidFill>
                  <a:schemeClr val="accent4"/>
                </a:solidFill>
                <a:latin typeface="Courier New" pitchFamily="49" charset="0"/>
                <a:cs typeface="Courier New" pitchFamily="49" charset="0"/>
              </a:rPr>
              <a:t> = 0; </a:t>
            </a:r>
            <a:r>
              <a:rPr lang="en-US" sz="2000" b="1" dirty="0" err="1">
                <a:solidFill>
                  <a:schemeClr val="accent4"/>
                </a:solidFill>
                <a:latin typeface="Courier New" pitchFamily="49" charset="0"/>
                <a:cs typeface="Courier New" pitchFamily="49" charset="0"/>
              </a:rPr>
              <a:t>i</a:t>
            </a:r>
            <a:r>
              <a:rPr lang="en-US" sz="2000" b="1" dirty="0">
                <a:solidFill>
                  <a:schemeClr val="accent4"/>
                </a:solidFill>
                <a:latin typeface="Courier New" pitchFamily="49" charset="0"/>
                <a:cs typeface="Courier New" pitchFamily="49" charset="0"/>
              </a:rPr>
              <a:t> &lt; </a:t>
            </a:r>
            <a:r>
              <a:rPr lang="en-US" sz="2000" b="1" dirty="0" err="1">
                <a:solidFill>
                  <a:schemeClr val="accent4"/>
                </a:solidFill>
                <a:latin typeface="Courier New" pitchFamily="49" charset="0"/>
                <a:cs typeface="Courier New" pitchFamily="49" charset="0"/>
              </a:rPr>
              <a:t>list.length</a:t>
            </a:r>
            <a:r>
              <a:rPr lang="en-US" sz="2000" b="1" dirty="0">
                <a:solidFill>
                  <a:schemeClr val="accent4"/>
                </a:solidFill>
                <a:latin typeface="Courier New" pitchFamily="49" charset="0"/>
                <a:cs typeface="Courier New" pitchFamily="49" charset="0"/>
              </a:rPr>
              <a:t>; </a:t>
            </a:r>
            <a:r>
              <a:rPr lang="en-US" sz="2000" b="1" dirty="0" err="1">
                <a:solidFill>
                  <a:schemeClr val="accent4"/>
                </a:solidFill>
                <a:latin typeface="Courier New" pitchFamily="49" charset="0"/>
                <a:cs typeface="Courier New" pitchFamily="49" charset="0"/>
              </a:rPr>
              <a:t>i</a:t>
            </a:r>
            <a:r>
              <a:rPr lang="en-US" sz="2000" b="1" dirty="0">
                <a:solidFill>
                  <a:schemeClr val="accent4"/>
                </a:solidFill>
                <a:latin typeface="Courier New" pitchFamily="49" charset="0"/>
                <a:cs typeface="Courier New" pitchFamily="49" charset="0"/>
              </a:rPr>
              <a:t>++)</a:t>
            </a:r>
            <a:endParaRPr lang="en-US" sz="2000" b="1" dirty="0">
              <a:solidFill>
                <a:schemeClr val="accent4"/>
              </a:solidFill>
              <a:latin typeface="Courier"/>
              <a:cs typeface="Times New Roman" pitchFamily="18" charset="0"/>
            </a:endParaRPr>
          </a:p>
          <a:p>
            <a:pPr marL="0" indent="0">
              <a:buFont typeface="Monotype Sorts" pitchFamily="2" charset="2"/>
              <a:buNone/>
              <a:defRPr/>
            </a:pPr>
            <a:r>
              <a:rPr lang="en-US" sz="2000" b="1" dirty="0">
                <a:solidFill>
                  <a:schemeClr val="accent4"/>
                </a:solidFill>
                <a:latin typeface="Courier New" pitchFamily="49" charset="0"/>
                <a:cs typeface="Courier New" pitchFamily="49" charset="0"/>
              </a:rPr>
              <a:t>    if (key == list[</a:t>
            </a:r>
            <a:r>
              <a:rPr lang="en-US" sz="2000" b="1" dirty="0" err="1">
                <a:solidFill>
                  <a:schemeClr val="accent4"/>
                </a:solidFill>
                <a:latin typeface="Courier New" pitchFamily="49" charset="0"/>
                <a:cs typeface="Courier New" pitchFamily="49" charset="0"/>
              </a:rPr>
              <a:t>i</a:t>
            </a:r>
            <a:r>
              <a:rPr lang="en-US" sz="2000" b="1" dirty="0">
                <a:solidFill>
                  <a:schemeClr val="accent4"/>
                </a:solidFill>
                <a:latin typeface="Courier New" pitchFamily="49" charset="0"/>
                <a:cs typeface="Courier New" pitchFamily="49" charset="0"/>
              </a:rPr>
              <a:t>])</a:t>
            </a:r>
            <a:endParaRPr lang="en-US" sz="2000" b="1" dirty="0">
              <a:solidFill>
                <a:schemeClr val="accent4"/>
              </a:solidFill>
              <a:latin typeface="Courier"/>
              <a:cs typeface="Times New Roman" pitchFamily="18" charset="0"/>
            </a:endParaRPr>
          </a:p>
          <a:p>
            <a:pPr marL="0" indent="0">
              <a:buFont typeface="Monotype Sorts" pitchFamily="2" charset="2"/>
              <a:buNone/>
              <a:defRPr/>
            </a:pPr>
            <a:r>
              <a:rPr lang="en-US" sz="2000" b="1" dirty="0">
                <a:solidFill>
                  <a:schemeClr val="accent4"/>
                </a:solidFill>
                <a:latin typeface="Courier New" pitchFamily="49" charset="0"/>
                <a:cs typeface="Courier New" pitchFamily="49" charset="0"/>
              </a:rPr>
              <a:t>      return </a:t>
            </a:r>
            <a:r>
              <a:rPr lang="en-US" sz="2000" b="1" dirty="0" err="1">
                <a:solidFill>
                  <a:schemeClr val="accent4"/>
                </a:solidFill>
                <a:latin typeface="Courier New" pitchFamily="49" charset="0"/>
                <a:cs typeface="Courier New" pitchFamily="49" charset="0"/>
              </a:rPr>
              <a:t>i</a:t>
            </a:r>
            <a:r>
              <a:rPr lang="en-US" sz="2000" b="1" dirty="0">
                <a:solidFill>
                  <a:schemeClr val="accent4"/>
                </a:solidFill>
                <a:latin typeface="Courier New" pitchFamily="49" charset="0"/>
                <a:cs typeface="Courier New" pitchFamily="49" charset="0"/>
              </a:rPr>
              <a:t>;</a:t>
            </a:r>
            <a:endParaRPr lang="en-US" sz="2000" b="1" dirty="0">
              <a:solidFill>
                <a:schemeClr val="accent4"/>
              </a:solidFill>
              <a:latin typeface="Courier"/>
              <a:cs typeface="Times New Roman" pitchFamily="18" charset="0"/>
            </a:endParaRPr>
          </a:p>
          <a:p>
            <a:pPr marL="0" indent="0">
              <a:buFont typeface="Monotype Sorts" pitchFamily="2" charset="2"/>
              <a:buNone/>
              <a:defRPr/>
            </a:pPr>
            <a:r>
              <a:rPr lang="en-US" sz="2000" b="1" dirty="0">
                <a:solidFill>
                  <a:schemeClr val="accent4"/>
                </a:solidFill>
                <a:latin typeface="Courier New" pitchFamily="49" charset="0"/>
                <a:cs typeface="Courier New" pitchFamily="49" charset="0"/>
              </a:rPr>
              <a:t>  return -1;</a:t>
            </a:r>
            <a:endParaRPr lang="en-US" sz="2000" b="1" dirty="0">
              <a:solidFill>
                <a:schemeClr val="accent4"/>
              </a:solidFill>
              <a:latin typeface="Courier"/>
              <a:cs typeface="Times New Roman" pitchFamily="18" charset="0"/>
            </a:endParaRPr>
          </a:p>
          <a:p>
            <a:pPr marL="0" indent="0">
              <a:buFont typeface="Monotype Sorts" pitchFamily="2" charset="2"/>
              <a:buNone/>
              <a:defRPr/>
            </a:pPr>
            <a:r>
              <a:rPr lang="en-US" sz="2000" b="1" dirty="0">
                <a:solidFill>
                  <a:schemeClr val="accent4"/>
                </a:solidFill>
                <a:latin typeface="Courier New" pitchFamily="49" charset="0"/>
                <a:cs typeface="Courier New" pitchFamily="49" charset="0"/>
              </a:rPr>
              <a:t>}</a:t>
            </a:r>
            <a:endParaRPr lang="en-US" sz="2000" b="1" dirty="0">
              <a:solidFill>
                <a:schemeClr val="accent4"/>
              </a:solidFill>
            </a:endParaRPr>
          </a:p>
        </p:txBody>
      </p:sp>
      <p:sp>
        <p:nvSpPr>
          <p:cNvPr id="94213" name="Rectangle 7"/>
          <p:cNvSpPr>
            <a:spLocks noChangeArrowheads="1"/>
          </p:cNvSpPr>
          <p:nvPr/>
        </p:nvSpPr>
        <p:spPr bwMode="auto">
          <a:xfrm>
            <a:off x="228600" y="4876800"/>
            <a:ext cx="8534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a:spcBef>
                <a:spcPct val="20000"/>
              </a:spcBef>
              <a:buClr>
                <a:schemeClr val="tx2"/>
              </a:buClr>
              <a:buSzPct val="75000"/>
              <a:buFont typeface="Monotype Sorts" pitchFamily="2" charset="2"/>
              <a:buNone/>
              <a:defRPr/>
            </a:pP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list = {1, 4, 4, 2, 5, -3, 6, 2};</a:t>
            </a:r>
            <a:endParaRPr lang="en-US" sz="2000" b="1" dirty="0">
              <a:solidFill>
                <a:schemeClr val="accent4"/>
              </a:solidFill>
              <a:latin typeface="Courier"/>
              <a:cs typeface="Times New Roman" pitchFamily="18" charset="0"/>
            </a:endParaRPr>
          </a:p>
          <a:p>
            <a:pPr>
              <a:spcBef>
                <a:spcPct val="20000"/>
              </a:spcBef>
              <a:buClr>
                <a:schemeClr val="tx2"/>
              </a:buClr>
              <a:buSzPct val="75000"/>
              <a:buFont typeface="Monotype Sorts" pitchFamily="2" charset="2"/>
              <a:buNone/>
              <a:defRPr/>
            </a:pP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a:t>
            </a:r>
            <a:r>
              <a:rPr lang="en-US" sz="2000" b="1" dirty="0" err="1">
                <a:solidFill>
                  <a:schemeClr val="accent4"/>
                </a:solidFill>
                <a:latin typeface="Courier New" pitchFamily="49" charset="0"/>
                <a:cs typeface="Courier New" pitchFamily="49" charset="0"/>
              </a:rPr>
              <a:t>i</a:t>
            </a:r>
            <a:r>
              <a:rPr lang="en-US" sz="2000" b="1" dirty="0">
                <a:solidFill>
                  <a:schemeClr val="accent4"/>
                </a:solidFill>
                <a:latin typeface="Courier New" pitchFamily="49" charset="0"/>
                <a:cs typeface="Courier New" pitchFamily="49" charset="0"/>
              </a:rPr>
              <a:t> = </a:t>
            </a:r>
            <a:r>
              <a:rPr lang="en-US" sz="2000" b="1" dirty="0" err="1">
                <a:solidFill>
                  <a:schemeClr val="accent4"/>
                </a:solidFill>
                <a:latin typeface="Courier New" pitchFamily="49" charset="0"/>
                <a:cs typeface="Courier New" pitchFamily="49" charset="0"/>
              </a:rPr>
              <a:t>linearSearch</a:t>
            </a:r>
            <a:r>
              <a:rPr lang="en-US" sz="2000" b="1" dirty="0">
                <a:solidFill>
                  <a:schemeClr val="accent4"/>
                </a:solidFill>
                <a:latin typeface="Courier New" pitchFamily="49" charset="0"/>
                <a:cs typeface="Courier New" pitchFamily="49" charset="0"/>
              </a:rPr>
              <a:t>(list, 4);  // returns 1</a:t>
            </a:r>
            <a:endParaRPr lang="en-US" sz="2000" b="1" dirty="0">
              <a:solidFill>
                <a:schemeClr val="accent4"/>
              </a:solidFill>
              <a:latin typeface="Courier"/>
              <a:cs typeface="Times New Roman" pitchFamily="18" charset="0"/>
            </a:endParaRPr>
          </a:p>
          <a:p>
            <a:pPr>
              <a:spcBef>
                <a:spcPct val="20000"/>
              </a:spcBef>
              <a:buClr>
                <a:schemeClr val="tx2"/>
              </a:buClr>
              <a:buSzPct val="75000"/>
              <a:buFont typeface="Monotype Sorts" pitchFamily="2" charset="2"/>
              <a:buNone/>
              <a:defRPr/>
            </a:pP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j = </a:t>
            </a:r>
            <a:r>
              <a:rPr lang="en-US" sz="2000" b="1" dirty="0" err="1">
                <a:solidFill>
                  <a:schemeClr val="accent4"/>
                </a:solidFill>
                <a:latin typeface="Courier New" pitchFamily="49" charset="0"/>
                <a:cs typeface="Courier New" pitchFamily="49" charset="0"/>
              </a:rPr>
              <a:t>linearSearch</a:t>
            </a:r>
            <a:r>
              <a:rPr lang="en-US" sz="2000" b="1" dirty="0">
                <a:solidFill>
                  <a:schemeClr val="accent4"/>
                </a:solidFill>
                <a:latin typeface="Courier New" pitchFamily="49" charset="0"/>
                <a:cs typeface="Courier New" pitchFamily="49" charset="0"/>
              </a:rPr>
              <a:t>(list, -4); // returns -1</a:t>
            </a:r>
            <a:endParaRPr lang="en-US" sz="2000" b="1" dirty="0">
              <a:solidFill>
                <a:schemeClr val="accent4"/>
              </a:solidFill>
              <a:latin typeface="Courier"/>
              <a:cs typeface="Times New Roman" pitchFamily="18" charset="0"/>
            </a:endParaRPr>
          </a:p>
          <a:p>
            <a:pPr>
              <a:spcBef>
                <a:spcPct val="20000"/>
              </a:spcBef>
              <a:buClr>
                <a:schemeClr val="tx2"/>
              </a:buClr>
              <a:buSzPct val="75000"/>
              <a:buFont typeface="Monotype Sorts" pitchFamily="2" charset="2"/>
              <a:buNone/>
              <a:defRPr/>
            </a:pPr>
            <a:r>
              <a:rPr lang="en-US" sz="2000" b="1" dirty="0" err="1">
                <a:solidFill>
                  <a:schemeClr val="accent4"/>
                </a:solidFill>
                <a:latin typeface="Courier New" pitchFamily="49" charset="0"/>
                <a:cs typeface="Courier New" pitchFamily="49" charset="0"/>
              </a:rPr>
              <a:t>int</a:t>
            </a:r>
            <a:r>
              <a:rPr lang="en-US" sz="2000" b="1" dirty="0">
                <a:solidFill>
                  <a:schemeClr val="accent4"/>
                </a:solidFill>
                <a:latin typeface="Courier New" pitchFamily="49" charset="0"/>
                <a:cs typeface="Courier New" pitchFamily="49" charset="0"/>
              </a:rPr>
              <a:t> k = </a:t>
            </a:r>
            <a:r>
              <a:rPr lang="en-US" sz="2000" b="1" dirty="0" err="1">
                <a:solidFill>
                  <a:schemeClr val="accent4"/>
                </a:solidFill>
                <a:latin typeface="Courier New" pitchFamily="49" charset="0"/>
                <a:cs typeface="Courier New" pitchFamily="49" charset="0"/>
              </a:rPr>
              <a:t>linearSearch</a:t>
            </a:r>
            <a:r>
              <a:rPr lang="en-US" sz="2000" b="1" dirty="0">
                <a:solidFill>
                  <a:schemeClr val="accent4"/>
                </a:solidFill>
                <a:latin typeface="Courier New" pitchFamily="49" charset="0"/>
                <a:cs typeface="Courier New" pitchFamily="49" charset="0"/>
              </a:rPr>
              <a:t>(list, -3); // returns 5</a:t>
            </a:r>
          </a:p>
        </p:txBody>
      </p:sp>
      <p:sp>
        <p:nvSpPr>
          <p:cNvPr id="91142" name="Rectangle 8"/>
          <p:cNvSpPr>
            <a:spLocks noChangeArrowheads="1"/>
          </p:cNvSpPr>
          <p:nvPr/>
        </p:nvSpPr>
        <p:spPr bwMode="auto">
          <a:xfrm>
            <a:off x="304800" y="3962400"/>
            <a:ext cx="8305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Clr>
                <a:schemeClr val="tx2"/>
              </a:buClr>
              <a:buSzPct val="75000"/>
              <a:buFont typeface="Monotype Sorts" pitchFamily="2" charset="2"/>
              <a:buNone/>
            </a:pPr>
            <a:r>
              <a:rPr lang="en-US" altLang="en-US" sz="3200">
                <a:cs typeface="Times New Roman" pitchFamily="18" charset="0"/>
              </a:rPr>
              <a:t>Trace the method</a:t>
            </a:r>
          </a:p>
        </p:txBody>
      </p:sp>
      <p:sp>
        <p:nvSpPr>
          <p:cNvPr id="91143" name="Rectangle 9"/>
          <p:cNvSpPr>
            <a:spLocks noChangeArrowheads="1"/>
          </p:cNvSpPr>
          <p:nvPr/>
        </p:nvSpPr>
        <p:spPr bwMode="auto">
          <a:xfrm>
            <a:off x="533400" y="1905000"/>
            <a:ext cx="6629400" cy="1447800"/>
          </a:xfrm>
          <a:prstGeom prst="rect">
            <a:avLst/>
          </a:prstGeom>
          <a:noFill/>
          <a:ln w="12700">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DE6B87C7-C685-46D4-B7CE-4FAD2F376461}" type="slidenum">
              <a:rPr lang="en-US" altLang="en-US" sz="1400" smtClean="0"/>
              <a:pPr/>
              <a:t>9</a:t>
            </a:fld>
            <a:endParaRPr lang="en-US" altLang="en-US" sz="1400"/>
          </a:p>
        </p:txBody>
      </p:sp>
      <p:sp>
        <p:nvSpPr>
          <p:cNvPr id="10243" name="Rectangle 2"/>
          <p:cNvSpPr>
            <a:spLocks noGrp="1" noChangeArrowheads="1"/>
          </p:cNvSpPr>
          <p:nvPr>
            <p:ph type="title"/>
          </p:nvPr>
        </p:nvSpPr>
        <p:spPr>
          <a:xfrm>
            <a:off x="685800" y="0"/>
            <a:ext cx="7772400" cy="1428750"/>
          </a:xfrm>
          <a:noFill/>
        </p:spPr>
        <p:txBody>
          <a:bodyPr/>
          <a:lstStyle/>
          <a:p>
            <a:r>
              <a:rPr lang="en-US" altLang="en-US"/>
              <a:t>The Length of an Array</a:t>
            </a:r>
          </a:p>
        </p:txBody>
      </p:sp>
      <p:sp>
        <p:nvSpPr>
          <p:cNvPr id="10244" name="Rectangle 3"/>
          <p:cNvSpPr>
            <a:spLocks noGrp="1" noChangeArrowheads="1"/>
          </p:cNvSpPr>
          <p:nvPr>
            <p:ph type="body" idx="1"/>
          </p:nvPr>
        </p:nvSpPr>
        <p:spPr>
          <a:xfrm>
            <a:off x="228600" y="1447800"/>
            <a:ext cx="8686800" cy="4114800"/>
          </a:xfrm>
          <a:noFill/>
        </p:spPr>
        <p:txBody>
          <a:bodyPr/>
          <a:lstStyle/>
          <a:p>
            <a:pPr marL="0" indent="0" algn="just">
              <a:buFont typeface="Monotype Sorts" pitchFamily="2" charset="2"/>
              <a:buNone/>
            </a:pPr>
            <a:r>
              <a:rPr lang="en-US" altLang="en-US" sz="3000"/>
              <a:t>Once an array is created, its size is fixed. It cannot be changed. You can find its size using</a:t>
            </a:r>
          </a:p>
          <a:p>
            <a:pPr marL="0" indent="0" algn="just">
              <a:buFont typeface="Monotype Sorts" pitchFamily="2" charset="2"/>
              <a:buNone/>
            </a:pPr>
            <a:endParaRPr lang="en-US" altLang="en-US"/>
          </a:p>
          <a:p>
            <a:pPr lvl="2" algn="just">
              <a:buFont typeface="Monotype Sorts" pitchFamily="2" charset="2"/>
              <a:buNone/>
            </a:pPr>
            <a:r>
              <a:rPr lang="en-US" altLang="en-US"/>
              <a:t>arrayRefVar.length</a:t>
            </a:r>
          </a:p>
          <a:p>
            <a:pPr lvl="2" algn="just">
              <a:buFont typeface="Monotype Sorts" pitchFamily="2" charset="2"/>
              <a:buNone/>
            </a:pPr>
            <a:endParaRPr lang="en-US" altLang="en-US"/>
          </a:p>
          <a:p>
            <a:pPr marL="0" indent="0" algn="just">
              <a:buFont typeface="Monotype Sorts" pitchFamily="2" charset="2"/>
              <a:buNone/>
            </a:pPr>
            <a:r>
              <a:rPr lang="en-US" altLang="en-US"/>
              <a:t>For example,</a:t>
            </a:r>
          </a:p>
          <a:p>
            <a:pPr marL="0" indent="0" algn="just">
              <a:buFont typeface="Monotype Sorts" pitchFamily="2" charset="2"/>
              <a:buNone/>
            </a:pPr>
            <a:endParaRPr lang="en-US" altLang="en-US"/>
          </a:p>
          <a:p>
            <a:pPr lvl="2" algn="just">
              <a:buFont typeface="Monotype Sorts" pitchFamily="2" charset="2"/>
              <a:buNone/>
            </a:pPr>
            <a:r>
              <a:rPr lang="en-US" altLang="en-US"/>
              <a:t>myList.length returns 10</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E1BE7CC-BA5F-4870-9006-E9931839E41A}" type="slidenum">
              <a:rPr lang="en-US" altLang="en-US" sz="1400" smtClean="0"/>
              <a:pPr/>
              <a:t>90</a:t>
            </a:fld>
            <a:endParaRPr lang="en-US" altLang="en-US" sz="1400"/>
          </a:p>
        </p:txBody>
      </p:sp>
      <p:sp>
        <p:nvSpPr>
          <p:cNvPr id="92163" name="Rectangle 2"/>
          <p:cNvSpPr>
            <a:spLocks noGrp="1" noChangeArrowheads="1"/>
          </p:cNvSpPr>
          <p:nvPr>
            <p:ph type="title"/>
          </p:nvPr>
        </p:nvSpPr>
        <p:spPr>
          <a:xfrm>
            <a:off x="685800" y="457200"/>
            <a:ext cx="7772400" cy="838200"/>
          </a:xfrm>
        </p:spPr>
        <p:txBody>
          <a:bodyPr/>
          <a:lstStyle/>
          <a:p>
            <a:r>
              <a:rPr lang="en-US" altLang="en-US"/>
              <a:t>Binary Search</a:t>
            </a:r>
            <a:endParaRPr lang="en-US" altLang="en-US" u="sng">
              <a:latin typeface="Book Antiqua" pitchFamily="18" charset="0"/>
              <a:hlinkClick r:id="rId2" action="ppaction://program"/>
            </a:endParaRPr>
          </a:p>
        </p:txBody>
      </p:sp>
      <p:sp>
        <p:nvSpPr>
          <p:cNvPr id="92164" name="Rectangle 3"/>
          <p:cNvSpPr>
            <a:spLocks noGrp="1" noChangeArrowheads="1"/>
          </p:cNvSpPr>
          <p:nvPr>
            <p:ph type="body" idx="1"/>
          </p:nvPr>
        </p:nvSpPr>
        <p:spPr>
          <a:xfrm>
            <a:off x="685800" y="1447800"/>
            <a:ext cx="7924800" cy="4648200"/>
          </a:xfrm>
        </p:spPr>
        <p:txBody>
          <a:bodyPr/>
          <a:lstStyle/>
          <a:p>
            <a:pPr marL="0" indent="0">
              <a:buFont typeface="Monotype Sorts" pitchFamily="2" charset="2"/>
              <a:buNone/>
            </a:pPr>
            <a:r>
              <a:rPr lang="en-US" altLang="en-US">
                <a:cs typeface="Times New Roman" pitchFamily="18" charset="0"/>
              </a:rPr>
              <a:t>For binary search to work, the elements in the array must already be ordered. Without loss of generality, assume that the array is in ascending order. </a:t>
            </a:r>
          </a:p>
          <a:p>
            <a:pPr marL="292100" lvl="1" indent="165100">
              <a:buFontTx/>
              <a:buNone/>
            </a:pPr>
            <a:r>
              <a:rPr lang="en-US" altLang="en-US">
                <a:cs typeface="Times New Roman" pitchFamily="18" charset="0"/>
              </a:rPr>
              <a:t>e.g., 2 4 7 10 11 45 50 59 60 66 69 70 79</a:t>
            </a:r>
          </a:p>
          <a:p>
            <a:pPr marL="0" indent="0">
              <a:buFont typeface="Monotype Sorts" pitchFamily="2" charset="2"/>
              <a:buNone/>
            </a:pPr>
            <a:r>
              <a:rPr lang="en-US" altLang="en-US">
                <a:cs typeface="Times New Roman" pitchFamily="18" charset="0"/>
              </a:rPr>
              <a:t>The binary search first compares the key with the element in the middle of the array.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5DB32B0-877B-4B55-BF75-6041D186CECF}" type="slidenum">
              <a:rPr lang="en-US" altLang="en-US" sz="1400" smtClean="0"/>
              <a:pPr/>
              <a:t>91</a:t>
            </a:fld>
            <a:endParaRPr lang="en-US" altLang="en-US" sz="1400"/>
          </a:p>
        </p:txBody>
      </p:sp>
      <p:sp>
        <p:nvSpPr>
          <p:cNvPr id="93187" name="Rectangle 2"/>
          <p:cNvSpPr>
            <a:spLocks noGrp="1" noChangeArrowheads="1"/>
          </p:cNvSpPr>
          <p:nvPr>
            <p:ph type="title"/>
          </p:nvPr>
        </p:nvSpPr>
        <p:spPr>
          <a:xfrm>
            <a:off x="685800" y="457200"/>
            <a:ext cx="7772400" cy="838200"/>
          </a:xfrm>
        </p:spPr>
        <p:txBody>
          <a:bodyPr/>
          <a:lstStyle/>
          <a:p>
            <a:r>
              <a:rPr lang="en-US" altLang="en-US"/>
              <a:t>Binary Search, cont.</a:t>
            </a:r>
            <a:endParaRPr lang="en-US" altLang="en-US" u="sng">
              <a:latin typeface="Book Antiqua" pitchFamily="18" charset="0"/>
              <a:hlinkClick r:id="rId2" action="ppaction://program"/>
            </a:endParaRPr>
          </a:p>
        </p:txBody>
      </p:sp>
      <p:sp>
        <p:nvSpPr>
          <p:cNvPr id="93188" name="Rectangle 3"/>
          <p:cNvSpPr>
            <a:spLocks noGrp="1" noChangeArrowheads="1"/>
          </p:cNvSpPr>
          <p:nvPr>
            <p:ph type="body" idx="1"/>
          </p:nvPr>
        </p:nvSpPr>
        <p:spPr>
          <a:xfrm>
            <a:off x="609600" y="2390775"/>
            <a:ext cx="7924800" cy="4011613"/>
          </a:xfrm>
        </p:spPr>
        <p:txBody>
          <a:bodyPr/>
          <a:lstStyle/>
          <a:p>
            <a:pPr marL="512763" indent="-512763">
              <a:lnSpc>
                <a:spcPct val="90000"/>
              </a:lnSpc>
            </a:pPr>
            <a:r>
              <a:rPr lang="en-US" altLang="en-US">
                <a:cs typeface="Times New Roman" pitchFamily="18" charset="0"/>
              </a:rPr>
              <a:t>If the key is less than the middle element, you only need to search the key in the first half of the array.</a:t>
            </a:r>
          </a:p>
          <a:p>
            <a:pPr marL="512763" indent="-512763">
              <a:lnSpc>
                <a:spcPct val="90000"/>
              </a:lnSpc>
            </a:pPr>
            <a:r>
              <a:rPr lang="en-US" altLang="en-US">
                <a:cs typeface="Times New Roman" pitchFamily="18" charset="0"/>
              </a:rPr>
              <a:t>If the key is equal to the middle element, the search ends with a match.</a:t>
            </a:r>
          </a:p>
          <a:p>
            <a:pPr marL="512763" indent="-512763">
              <a:lnSpc>
                <a:spcPct val="90000"/>
              </a:lnSpc>
            </a:pPr>
            <a:r>
              <a:rPr lang="en-US" altLang="en-US">
                <a:cs typeface="Times New Roman" pitchFamily="18" charset="0"/>
              </a:rPr>
              <a:t>If the key is greater than the middle element, you only need to search the key in the second half of the array.</a:t>
            </a:r>
            <a:endParaRPr lang="en-US" altLang="en-US"/>
          </a:p>
        </p:txBody>
      </p:sp>
      <p:sp>
        <p:nvSpPr>
          <p:cNvPr id="93189" name="Rectangle 4"/>
          <p:cNvSpPr>
            <a:spLocks noChangeArrowheads="1"/>
          </p:cNvSpPr>
          <p:nvPr/>
        </p:nvSpPr>
        <p:spPr bwMode="auto">
          <a:xfrm>
            <a:off x="693738" y="1662113"/>
            <a:ext cx="7221537" cy="690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512763" indent="-512763">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Clr>
                <a:schemeClr val="tx2"/>
              </a:buClr>
              <a:buSzPct val="75000"/>
              <a:buFont typeface="Monotype Sorts" pitchFamily="2" charset="2"/>
              <a:buNone/>
            </a:pPr>
            <a:r>
              <a:rPr lang="en-US" altLang="en-US" sz="3200">
                <a:cs typeface="Times New Roman" pitchFamily="18" charset="0"/>
              </a:rPr>
              <a:t>Consider the following three cases: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88614DAF-9F01-478C-961A-0B5A95E6BC0E}" type="slidenum">
              <a:rPr lang="en-US" altLang="en-US" sz="1400" smtClean="0"/>
              <a:pPr/>
              <a:t>92</a:t>
            </a:fld>
            <a:endParaRPr lang="en-US" altLang="en-US" sz="1400"/>
          </a:p>
        </p:txBody>
      </p:sp>
      <p:sp>
        <p:nvSpPr>
          <p:cNvPr id="94211" name="Rectangle 2"/>
          <p:cNvSpPr>
            <a:spLocks noGrp="1" noChangeArrowheads="1"/>
          </p:cNvSpPr>
          <p:nvPr>
            <p:ph type="title"/>
          </p:nvPr>
        </p:nvSpPr>
        <p:spPr/>
        <p:txBody>
          <a:bodyPr/>
          <a:lstStyle/>
          <a:p>
            <a:r>
              <a:rPr lang="en-US" altLang="en-US"/>
              <a:t>Binary Search</a:t>
            </a:r>
          </a:p>
        </p:txBody>
      </p:sp>
      <p:graphicFrame>
        <p:nvGraphicFramePr>
          <p:cNvPr id="386051" name="Group 3"/>
          <p:cNvGraphicFramePr>
            <a:graphicFrameLocks noGrp="1"/>
          </p:cNvGraphicFramePr>
          <p:nvPr/>
        </p:nvGraphicFramePr>
        <p:xfrm>
          <a:off x="2590800" y="3216275"/>
          <a:ext cx="4267200" cy="517602"/>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tblGrid>
              <a:tr h="517525">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1</a:t>
                      </a:r>
                    </a:p>
                  </a:txBody>
                  <a:tcPr marT="45441" marB="4544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2</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3</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4</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6</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7</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8</a:t>
                      </a:r>
                    </a:p>
                  </a:txBody>
                  <a:tcPr marT="45441" marB="4544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9</a:t>
                      </a:r>
                    </a:p>
                  </a:txBody>
                  <a:tcPr marT="45441" marB="4544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extLst>
                  <a:ext uri="{0D108BD9-81ED-4DB2-BD59-A6C34878D82A}">
                    <a16:rowId xmlns:a16="http://schemas.microsoft.com/office/drawing/2014/main" val="10000"/>
                  </a:ext>
                </a:extLst>
              </a:tr>
            </a:tbl>
          </a:graphicData>
        </a:graphic>
      </p:graphicFrame>
      <p:graphicFrame>
        <p:nvGraphicFramePr>
          <p:cNvPr id="386071" name="Group 23"/>
          <p:cNvGraphicFramePr>
            <a:graphicFrameLocks noGrp="1"/>
          </p:cNvGraphicFramePr>
          <p:nvPr/>
        </p:nvGraphicFramePr>
        <p:xfrm>
          <a:off x="2590800" y="3962400"/>
          <a:ext cx="4267200" cy="533400"/>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extLst>
                  <a:ext uri="{0D108BD9-81ED-4DB2-BD59-A6C34878D82A}">
                    <a16:rowId xmlns:a16="http://schemas.microsoft.com/office/drawing/2014/main" val="10000"/>
                  </a:ext>
                </a:extLst>
              </a:tr>
            </a:tbl>
          </a:graphicData>
        </a:graphic>
      </p:graphicFrame>
      <p:graphicFrame>
        <p:nvGraphicFramePr>
          <p:cNvPr id="386091" name="Group 43"/>
          <p:cNvGraphicFramePr>
            <a:graphicFrameLocks noGrp="1"/>
          </p:cNvGraphicFramePr>
          <p:nvPr/>
        </p:nvGraphicFramePr>
        <p:xfrm>
          <a:off x="2590800" y="4724400"/>
          <a:ext cx="4267200" cy="533400"/>
        </p:xfrm>
        <a:graphic>
          <a:graphicData uri="http://schemas.openxmlformats.org/drawingml/2006/table">
            <a:tbl>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tblGrid>
              <a:tr h="533400">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33"/>
                    </a:solidFill>
                  </a:tcPr>
                </a:tc>
                <a:tc>
                  <a:txBody>
                    <a:bodyPr/>
                    <a:lstStyle>
                      <a:lvl1pPr>
                        <a:spcBef>
                          <a:spcPct val="20000"/>
                        </a:spcBef>
                        <a:buClr>
                          <a:schemeClr val="tx2"/>
                        </a:buClr>
                        <a:buSzPct val="75000"/>
                        <a:buFont typeface="Monotype Sorts" pitchFamily="2" charset="2"/>
                        <a:defRPr sz="2800">
                          <a:solidFill>
                            <a:schemeClr val="tx1"/>
                          </a:solidFill>
                          <a:latin typeface="Times New Roman" panose="02020603050405020304" pitchFamily="18" charset="0"/>
                        </a:defRPr>
                      </a:lvl1pPr>
                      <a:lvl2pPr>
                        <a:spcBef>
                          <a:spcPct val="20000"/>
                        </a:spcBef>
                        <a:buClr>
                          <a:schemeClr val="tx1"/>
                        </a:buClr>
                        <a:defRPr sz="2400">
                          <a:solidFill>
                            <a:schemeClr val="tx1"/>
                          </a:solidFill>
                          <a:latin typeface="Times New Roman" panose="02020603050405020304" pitchFamily="18" charset="0"/>
                        </a:defRPr>
                      </a:lvl2pPr>
                      <a:lvl3pPr>
                        <a:spcBef>
                          <a:spcPct val="20000"/>
                        </a:spcBef>
                        <a:buClr>
                          <a:schemeClr val="accent2"/>
                        </a:buClr>
                        <a:buSzPct val="65000"/>
                        <a:buFont typeface="Monotype Sorts" pitchFamily="2" charset="2"/>
                        <a:defRPr sz="2000">
                          <a:solidFill>
                            <a:schemeClr val="tx1"/>
                          </a:solidFill>
                          <a:latin typeface="Times New Roman" panose="02020603050405020304" pitchFamily="18" charset="0"/>
                        </a:defRPr>
                      </a:lvl3pPr>
                      <a:lvl4pPr>
                        <a:spcBef>
                          <a:spcPct val="20000"/>
                        </a:spcBef>
                        <a:buClr>
                          <a:schemeClr val="tx1"/>
                        </a:buClr>
                        <a:defRPr>
                          <a:solidFill>
                            <a:schemeClr val="tx1"/>
                          </a:solidFill>
                          <a:latin typeface="Times New Roman" panose="02020603050405020304" pitchFamily="18" charset="0"/>
                        </a:defRPr>
                      </a:lvl4pPr>
                      <a:lvl5pPr>
                        <a:spcBef>
                          <a:spcPct val="20000"/>
                        </a:spcBef>
                        <a:buClr>
                          <a:schemeClr val="tx2"/>
                        </a:buClr>
                        <a:defRPr>
                          <a:solidFill>
                            <a:schemeClr val="tx1"/>
                          </a:solidFill>
                          <a:latin typeface="Times New Roman" panose="02020603050405020304" pitchFamily="18" charset="0"/>
                        </a:defRPr>
                      </a:lvl5pPr>
                      <a:lvl6pPr eaLnBrk="0" fontAlgn="base" hangingPunct="0">
                        <a:spcBef>
                          <a:spcPct val="20000"/>
                        </a:spcBef>
                        <a:spcAft>
                          <a:spcPct val="0"/>
                        </a:spcAft>
                        <a:buClr>
                          <a:schemeClr val="tx2"/>
                        </a:buClr>
                        <a:defRPr>
                          <a:solidFill>
                            <a:schemeClr val="tx1"/>
                          </a:solidFill>
                          <a:latin typeface="Times New Roman" panose="02020603050405020304" pitchFamily="18" charset="0"/>
                        </a:defRPr>
                      </a:lvl6pPr>
                      <a:lvl7pPr eaLnBrk="0" fontAlgn="base" hangingPunct="0">
                        <a:spcBef>
                          <a:spcPct val="20000"/>
                        </a:spcBef>
                        <a:spcAft>
                          <a:spcPct val="0"/>
                        </a:spcAft>
                        <a:buClr>
                          <a:schemeClr val="tx2"/>
                        </a:buClr>
                        <a:defRPr>
                          <a:solidFill>
                            <a:schemeClr val="tx1"/>
                          </a:solidFill>
                          <a:latin typeface="Times New Roman" panose="02020603050405020304" pitchFamily="18" charset="0"/>
                        </a:defRPr>
                      </a:lvl7pPr>
                      <a:lvl8pPr eaLnBrk="0" fontAlgn="base" hangingPunct="0">
                        <a:spcBef>
                          <a:spcPct val="20000"/>
                        </a:spcBef>
                        <a:spcAft>
                          <a:spcPct val="0"/>
                        </a:spcAft>
                        <a:buClr>
                          <a:schemeClr val="tx2"/>
                        </a:buClr>
                        <a:defRPr>
                          <a:solidFill>
                            <a:schemeClr val="tx1"/>
                          </a:solidFill>
                          <a:latin typeface="Times New Roman" panose="02020603050405020304" pitchFamily="18" charset="0"/>
                        </a:defRPr>
                      </a:lvl8pPr>
                      <a:lvl9pPr eaLnBrk="0" fontAlgn="base" hangingPunct="0">
                        <a:spcBef>
                          <a:spcPct val="20000"/>
                        </a:spcBef>
                        <a:spcAft>
                          <a:spcPct val="0"/>
                        </a:spcAft>
                        <a:buClr>
                          <a:schemeClr val="tx2"/>
                        </a:buClr>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Monotype Sorts" pitchFamily="2" charset="2"/>
                        <a:buNone/>
                        <a:tabLst/>
                      </a:pPr>
                      <a:r>
                        <a:rPr kumimoji="0" lang="en-US" sz="2800" b="0" i="0" u="none" strike="noStrike" cap="none" normalizeH="0" baseline="0">
                          <a:ln>
                            <a:noFill/>
                          </a:ln>
                          <a:solidFill>
                            <a:schemeClr val="tx1"/>
                          </a:solidFill>
                          <a:effectLst/>
                          <a:latin typeface="Times New Roman" panose="02020603050405020304" pitchFamily="18" charset="0"/>
                        </a:rPr>
                        <a:t>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alpha val="50000"/>
                      </a:srgbClr>
                    </a:solidFill>
                  </a:tcPr>
                </a:tc>
                <a:extLst>
                  <a:ext uri="{0D108BD9-81ED-4DB2-BD59-A6C34878D82A}">
                    <a16:rowId xmlns:a16="http://schemas.microsoft.com/office/drawing/2014/main" val="10000"/>
                  </a:ext>
                </a:extLst>
              </a:tr>
            </a:tbl>
          </a:graphicData>
        </a:graphic>
      </p:graphicFrame>
      <p:sp>
        <p:nvSpPr>
          <p:cNvPr id="386111" name="Rectangle 63"/>
          <p:cNvSpPr>
            <a:spLocks noChangeArrowheads="1"/>
          </p:cNvSpPr>
          <p:nvPr/>
        </p:nvSpPr>
        <p:spPr bwMode="auto">
          <a:xfrm>
            <a:off x="1524000" y="3200400"/>
            <a:ext cx="533400" cy="533400"/>
          </a:xfrm>
          <a:prstGeom prst="rect">
            <a:avLst/>
          </a:prstGeom>
          <a:solidFill>
            <a:srgbClr val="FF0000"/>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8</a:t>
            </a:r>
          </a:p>
        </p:txBody>
      </p:sp>
      <p:sp>
        <p:nvSpPr>
          <p:cNvPr id="386112" name="Rectangle 64"/>
          <p:cNvSpPr>
            <a:spLocks noChangeArrowheads="1"/>
          </p:cNvSpPr>
          <p:nvPr/>
        </p:nvSpPr>
        <p:spPr bwMode="auto">
          <a:xfrm>
            <a:off x="1524000" y="3962400"/>
            <a:ext cx="533400" cy="533400"/>
          </a:xfrm>
          <a:prstGeom prst="rect">
            <a:avLst/>
          </a:prstGeom>
          <a:solidFill>
            <a:srgbClr val="FF0000"/>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8</a:t>
            </a:r>
          </a:p>
        </p:txBody>
      </p:sp>
      <p:sp>
        <p:nvSpPr>
          <p:cNvPr id="386113" name="Rectangle 65"/>
          <p:cNvSpPr>
            <a:spLocks noChangeArrowheads="1"/>
          </p:cNvSpPr>
          <p:nvPr/>
        </p:nvSpPr>
        <p:spPr bwMode="auto">
          <a:xfrm>
            <a:off x="1524000" y="4724400"/>
            <a:ext cx="533400" cy="533400"/>
          </a:xfrm>
          <a:prstGeom prst="rect">
            <a:avLst/>
          </a:prstGeom>
          <a:solidFill>
            <a:srgbClr val="66FF33"/>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latin typeface="Arial" pitchFamily="34" charset="0"/>
              </a:rPr>
              <a:t>8</a:t>
            </a:r>
          </a:p>
        </p:txBody>
      </p:sp>
      <p:sp>
        <p:nvSpPr>
          <p:cNvPr id="94275" name="Text Box 68"/>
          <p:cNvSpPr txBox="1">
            <a:spLocks noChangeArrowheads="1"/>
          </p:cNvSpPr>
          <p:nvPr/>
        </p:nvSpPr>
        <p:spPr bwMode="auto">
          <a:xfrm>
            <a:off x="1422400" y="2354263"/>
            <a:ext cx="1114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Key</a:t>
            </a:r>
          </a:p>
        </p:txBody>
      </p:sp>
      <p:sp>
        <p:nvSpPr>
          <p:cNvPr id="94276" name="Text Box 69"/>
          <p:cNvSpPr txBox="1">
            <a:spLocks noChangeArrowheads="1"/>
          </p:cNvSpPr>
          <p:nvPr/>
        </p:nvSpPr>
        <p:spPr bwMode="auto">
          <a:xfrm>
            <a:off x="2997200" y="2354263"/>
            <a:ext cx="2227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a:t>List</a:t>
            </a:r>
          </a:p>
        </p:txBody>
      </p:sp>
      <p:sp>
        <p:nvSpPr>
          <p:cNvPr id="94277" name="Rectangle 71"/>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60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61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860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61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609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6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111" grpId="0" animBg="1"/>
      <p:bldP spid="386112" grpId="0" animBg="1"/>
      <p:bldP spid="38611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BB2E4FD-3357-4E08-B2D3-EC2854E19E44}" type="slidenum">
              <a:rPr lang="en-US" altLang="en-US" sz="1400" smtClean="0"/>
              <a:pPr/>
              <a:t>93</a:t>
            </a:fld>
            <a:endParaRPr lang="en-US" altLang="en-US" sz="1400"/>
          </a:p>
        </p:txBody>
      </p:sp>
      <p:sp>
        <p:nvSpPr>
          <p:cNvPr id="95235" name="Rectangle 2"/>
          <p:cNvSpPr>
            <a:spLocks noChangeArrowheads="1"/>
          </p:cNvSpPr>
          <p:nvPr/>
        </p:nvSpPr>
        <p:spPr bwMode="auto">
          <a:xfrm>
            <a:off x="2036763" y="4333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5236" name="Rectangle 3"/>
          <p:cNvSpPr>
            <a:spLocks noGrp="1" noChangeArrowheads="1"/>
          </p:cNvSpPr>
          <p:nvPr>
            <p:ph type="body" idx="1"/>
          </p:nvPr>
        </p:nvSpPr>
        <p:spPr>
          <a:xfrm>
            <a:off x="231775" y="931863"/>
            <a:ext cx="8529638" cy="863600"/>
          </a:xfrm>
          <a:noFill/>
        </p:spPr>
        <p:txBody>
          <a:bodyPr/>
          <a:lstStyle/>
          <a:p>
            <a:pPr marL="0" indent="0">
              <a:lnSpc>
                <a:spcPct val="90000"/>
              </a:lnSpc>
              <a:buFont typeface="Monotype Sorts" pitchFamily="2" charset="2"/>
              <a:buNone/>
            </a:pPr>
            <a:r>
              <a:rPr lang="en-US" altLang="en-US" sz="2800" dirty="0"/>
              <a:t>http://www.cs.armstrong.edu/liang/animation/web/BinarySearch.html</a:t>
            </a:r>
          </a:p>
        </p:txBody>
      </p:sp>
      <p:sp>
        <p:nvSpPr>
          <p:cNvPr id="95237" name="Rectangle 4"/>
          <p:cNvSpPr>
            <a:spLocks noGrp="1" noChangeArrowheads="1"/>
          </p:cNvSpPr>
          <p:nvPr>
            <p:ph type="title"/>
          </p:nvPr>
        </p:nvSpPr>
        <p:spPr>
          <a:xfrm>
            <a:off x="228600" y="228600"/>
            <a:ext cx="8299450" cy="396875"/>
          </a:xfrm>
          <a:noFill/>
        </p:spPr>
        <p:txBody>
          <a:bodyPr/>
          <a:lstStyle/>
          <a:p>
            <a:r>
              <a:rPr lang="en-US" altLang="en-US" sz="3200"/>
              <a:t>Binary Search Animation</a:t>
            </a:r>
            <a:endParaRPr lang="en-US" altLang="en-US" sz="3200">
              <a:solidFill>
                <a:schemeClr val="tx1"/>
              </a:solidFill>
              <a:latin typeface="Book Antiqua" pitchFamily="18" charset="0"/>
              <a:hlinkClick r:id="rId2" action="ppaction://program"/>
            </a:endParaRPr>
          </a:p>
        </p:txBody>
      </p:sp>
      <p:sp>
        <p:nvSpPr>
          <p:cNvPr id="95238" name="Rectangle 7"/>
          <p:cNvSpPr>
            <a:spLocks noChangeArrowheads="1"/>
          </p:cNvSpPr>
          <p:nvPr/>
        </p:nvSpPr>
        <p:spPr bwMode="auto">
          <a:xfrm>
            <a:off x="0" y="0"/>
            <a:ext cx="1524000" cy="381000"/>
          </a:xfrm>
          <a:prstGeom prst="rect">
            <a:avLst/>
          </a:prstGeom>
          <a:noFill/>
          <a:ln w="12700">
            <a:solidFill>
              <a:srgbClr val="FF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800">
                <a:solidFill>
                  <a:schemeClr val="bg2"/>
                </a:solidFill>
                <a:latin typeface="Forte" pitchFamily="66" charset="0"/>
              </a:rPr>
              <a:t>animation</a:t>
            </a:r>
          </a:p>
        </p:txBody>
      </p:sp>
      <p:pic>
        <p:nvPicPr>
          <p:cNvPr id="9523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9295" y="2699305"/>
            <a:ext cx="4762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19">
            <a:hlinkClick r:id="rId4" highlightClick="1"/>
          </p:cNvPr>
          <p:cNvSpPr>
            <a:spLocks noChangeArrowheads="1"/>
          </p:cNvSpPr>
          <p:nvPr/>
        </p:nvSpPr>
        <p:spPr bwMode="auto">
          <a:xfrm>
            <a:off x="2229295" y="1423987"/>
            <a:ext cx="468313" cy="576263"/>
          </a:xfrm>
          <a:prstGeom prst="actionButtonDocumen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itchFamily="18" charset="0"/>
              </a:defRPr>
            </a:lvl3pPr>
            <a:lvl4pPr marL="1600200" indent="-228600">
              <a:spcBef>
                <a:spcPct val="20000"/>
              </a:spcBef>
              <a:buClr>
                <a:schemeClr val="tx1"/>
              </a:buClr>
              <a:buChar char="–"/>
              <a:defRPr sz="2000">
                <a:solidFill>
                  <a:schemeClr val="tx1"/>
                </a:solidFill>
                <a:latin typeface="Times New Roman" pitchFamily="18" charset="0"/>
              </a:defRPr>
            </a:lvl4pPr>
            <a:lvl5pPr marL="2057400" indent="-228600">
              <a:spcBef>
                <a:spcPct val="20000"/>
              </a:spcBef>
              <a:buClr>
                <a:schemeClr val="tx2"/>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itchFamily="18" charset="0"/>
              </a:defRPr>
            </a:lvl9pPr>
          </a:lstStyle>
          <a:p>
            <a:pPr>
              <a:spcBef>
                <a:spcPct val="0"/>
              </a:spcBef>
              <a:buClrTx/>
              <a:buSzTx/>
              <a:buFontTx/>
              <a:buNone/>
            </a:pPr>
            <a:endParaRPr lang="en-US" altLang="en-US" sz="240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C2D7A79-428B-436A-B773-FEC04EDC81FB}" type="slidenum">
              <a:rPr lang="en-US" altLang="en-US" sz="1400" smtClean="0"/>
              <a:pPr/>
              <a:t>94</a:t>
            </a:fld>
            <a:endParaRPr lang="en-US" altLang="en-US" sz="1400"/>
          </a:p>
        </p:txBody>
      </p:sp>
      <p:sp>
        <p:nvSpPr>
          <p:cNvPr id="96259" name="Rectangle 2"/>
          <p:cNvSpPr>
            <a:spLocks noGrp="1" noChangeArrowheads="1"/>
          </p:cNvSpPr>
          <p:nvPr>
            <p:ph type="title"/>
          </p:nvPr>
        </p:nvSpPr>
        <p:spPr>
          <a:xfrm>
            <a:off x="685800" y="304800"/>
            <a:ext cx="7772400" cy="533400"/>
          </a:xfrm>
        </p:spPr>
        <p:txBody>
          <a:bodyPr/>
          <a:lstStyle/>
          <a:p>
            <a:r>
              <a:rPr lang="en-US" altLang="en-US"/>
              <a:t>Binary Search, cont.</a:t>
            </a:r>
            <a:endParaRPr lang="en-US" altLang="en-US" u="sng">
              <a:latin typeface="Book Antiqua" pitchFamily="18" charset="0"/>
              <a:hlinkClick r:id="rId2" action="ppaction://program"/>
            </a:endParaRPr>
          </a:p>
        </p:txBody>
      </p:sp>
      <p:sp>
        <p:nvSpPr>
          <p:cNvPr id="96260" name="Rectangle 6"/>
          <p:cNvSpPr>
            <a:spLocks noChangeArrowheads="1"/>
          </p:cNvSpPr>
          <p:nvPr/>
        </p:nvSpPr>
        <p:spPr bwMode="auto">
          <a:xfrm>
            <a:off x="2914650" y="2171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6261" name="Rectangle 8"/>
          <p:cNvSpPr>
            <a:spLocks noChangeArrowheads="1"/>
          </p:cNvSpPr>
          <p:nvPr/>
        </p:nvSpPr>
        <p:spPr bwMode="auto">
          <a:xfrm>
            <a:off x="2433638" y="2390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pic>
        <p:nvPicPr>
          <p:cNvPr id="9626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75" y="1201738"/>
            <a:ext cx="8680450" cy="487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7CDE3BE-E91A-4AB4-B04F-DF93D05A7830}" type="slidenum">
              <a:rPr lang="en-US" altLang="en-US" sz="1400" smtClean="0"/>
              <a:pPr/>
              <a:t>95</a:t>
            </a:fld>
            <a:endParaRPr lang="en-US" altLang="en-US" sz="1400"/>
          </a:p>
        </p:txBody>
      </p:sp>
      <p:sp>
        <p:nvSpPr>
          <p:cNvPr id="97283" name="Rectangle 2"/>
          <p:cNvSpPr>
            <a:spLocks noGrp="1" noChangeArrowheads="1"/>
          </p:cNvSpPr>
          <p:nvPr>
            <p:ph type="title"/>
          </p:nvPr>
        </p:nvSpPr>
        <p:spPr>
          <a:xfrm>
            <a:off x="731838" y="87313"/>
            <a:ext cx="7772400" cy="422275"/>
          </a:xfrm>
        </p:spPr>
        <p:txBody>
          <a:bodyPr/>
          <a:lstStyle/>
          <a:p>
            <a:r>
              <a:rPr lang="en-US" altLang="en-US"/>
              <a:t>Binary Search, cont.</a:t>
            </a:r>
            <a:endParaRPr lang="en-US" altLang="en-US" u="sng">
              <a:latin typeface="Book Antiqua" pitchFamily="18" charset="0"/>
              <a:hlinkClick r:id="rId3" action="ppaction://program"/>
            </a:endParaRPr>
          </a:p>
        </p:txBody>
      </p:sp>
      <p:sp>
        <p:nvSpPr>
          <p:cNvPr id="97284" name="Rectangle 3"/>
          <p:cNvSpPr>
            <a:spLocks noChangeArrowheads="1"/>
          </p:cNvSpPr>
          <p:nvPr/>
        </p:nvSpPr>
        <p:spPr bwMode="auto">
          <a:xfrm>
            <a:off x="2914650" y="2171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7285" name="Rectangle 4"/>
          <p:cNvSpPr>
            <a:spLocks noChangeArrowheads="1"/>
          </p:cNvSpPr>
          <p:nvPr/>
        </p:nvSpPr>
        <p:spPr bwMode="auto">
          <a:xfrm>
            <a:off x="2433638" y="2390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aphicFrame>
        <p:nvGraphicFramePr>
          <p:cNvPr id="97286" name="Object 5"/>
          <p:cNvGraphicFramePr>
            <a:graphicFrameLocks noChangeAspect="1"/>
          </p:cNvGraphicFramePr>
          <p:nvPr/>
        </p:nvGraphicFramePr>
        <p:xfrm>
          <a:off x="-382588" y="509588"/>
          <a:ext cx="9380538" cy="6130925"/>
        </p:xfrm>
        <a:graphic>
          <a:graphicData uri="http://schemas.openxmlformats.org/presentationml/2006/ole">
            <mc:AlternateContent xmlns:mc="http://schemas.openxmlformats.org/markup-compatibility/2006">
              <mc:Choice xmlns:v="urn:schemas-microsoft-com:vml" Requires="v">
                <p:oleObj spid="_x0000_s22530" name="Picture" r:id="rId4" imgW="4282440" imgH="2796540" progId="Word.Picture.8">
                  <p:embed/>
                </p:oleObj>
              </mc:Choice>
              <mc:Fallback>
                <p:oleObj name="Picture" r:id="rId4" imgW="4282440" imgH="2796540" progId="Word.Picture.8">
                  <p:embed/>
                  <p:pic>
                    <p:nvPicPr>
                      <p:cNvPr id="9728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588" y="509588"/>
                        <a:ext cx="9380538"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15C0E605-7BE0-42B5-A979-511F0A385F5D}" type="slidenum">
              <a:rPr lang="en-US" altLang="en-US" sz="1400" smtClean="0"/>
              <a:pPr/>
              <a:t>96</a:t>
            </a:fld>
            <a:endParaRPr lang="en-US" altLang="en-US" sz="1400"/>
          </a:p>
        </p:txBody>
      </p:sp>
      <p:sp>
        <p:nvSpPr>
          <p:cNvPr id="98307" name="Rectangle 2"/>
          <p:cNvSpPr>
            <a:spLocks noGrp="1" noChangeArrowheads="1"/>
          </p:cNvSpPr>
          <p:nvPr>
            <p:ph type="title"/>
          </p:nvPr>
        </p:nvSpPr>
        <p:spPr>
          <a:xfrm>
            <a:off x="685800" y="152400"/>
            <a:ext cx="7772400" cy="533400"/>
          </a:xfrm>
        </p:spPr>
        <p:txBody>
          <a:bodyPr/>
          <a:lstStyle/>
          <a:p>
            <a:r>
              <a:rPr lang="en-US" altLang="en-US"/>
              <a:t>Binary Search, cont.</a:t>
            </a:r>
            <a:endParaRPr lang="en-US" altLang="en-US" u="sng">
              <a:latin typeface="Book Antiqua" pitchFamily="18" charset="0"/>
              <a:hlinkClick r:id="rId2" action="ppaction://program"/>
            </a:endParaRPr>
          </a:p>
        </p:txBody>
      </p:sp>
      <p:sp>
        <p:nvSpPr>
          <p:cNvPr id="98308" name="Rectangle 3"/>
          <p:cNvSpPr>
            <a:spLocks noGrp="1" noChangeArrowheads="1"/>
          </p:cNvSpPr>
          <p:nvPr>
            <p:ph type="body" idx="1"/>
          </p:nvPr>
        </p:nvSpPr>
        <p:spPr>
          <a:xfrm>
            <a:off x="381000" y="914400"/>
            <a:ext cx="8534400" cy="5334000"/>
          </a:xfrm>
        </p:spPr>
        <p:txBody>
          <a:bodyPr/>
          <a:lstStyle/>
          <a:p>
            <a:pPr marL="0" indent="0">
              <a:buFont typeface="Monotype Sorts" pitchFamily="2" charset="2"/>
              <a:buNone/>
            </a:pPr>
            <a:r>
              <a:rPr lang="en-US" altLang="en-US">
                <a:cs typeface="Times New Roman" pitchFamily="18" charset="0"/>
              </a:rPr>
              <a:t>The binarySearch method returns the index of the element in the list that matches the search key if it is contained in the list. Otherwise, it returns </a:t>
            </a:r>
          </a:p>
          <a:p>
            <a:pPr marL="0" indent="0">
              <a:buFont typeface="Monotype Sorts" pitchFamily="2" charset="2"/>
              <a:buNone/>
            </a:pPr>
            <a:endParaRPr lang="en-US" altLang="en-US">
              <a:cs typeface="Times New Roman" pitchFamily="18" charset="0"/>
            </a:endParaRPr>
          </a:p>
          <a:p>
            <a:pPr marL="0" indent="0">
              <a:buFont typeface="Monotype Sorts" pitchFamily="2" charset="2"/>
              <a:buNone/>
            </a:pPr>
            <a:r>
              <a:rPr lang="en-US" altLang="en-US">
                <a:cs typeface="Times New Roman" pitchFamily="18" charset="0"/>
              </a:rPr>
              <a:t> -insertion point - 1. </a:t>
            </a:r>
          </a:p>
          <a:p>
            <a:pPr marL="0" indent="0">
              <a:buFont typeface="Monotype Sorts" pitchFamily="2" charset="2"/>
              <a:buNone/>
            </a:pPr>
            <a:endParaRPr lang="en-US" altLang="en-US">
              <a:cs typeface="Times New Roman" pitchFamily="18" charset="0"/>
            </a:endParaRPr>
          </a:p>
          <a:p>
            <a:pPr marL="0" indent="0">
              <a:buFont typeface="Monotype Sorts" pitchFamily="2" charset="2"/>
              <a:buNone/>
            </a:pPr>
            <a:r>
              <a:rPr lang="en-US" altLang="en-US">
                <a:cs typeface="Times New Roman" pitchFamily="18" charset="0"/>
              </a:rPr>
              <a:t>The insertion point is the point at which the key would be inserted into the list.</a:t>
            </a:r>
            <a:r>
              <a:rPr lang="en-US" altLang="en-US" sz="4000">
                <a:cs typeface="Times New Roman" pitchFamily="18" charset="0"/>
              </a:rPr>
              <a:t> </a:t>
            </a:r>
          </a:p>
          <a:p>
            <a:pPr marL="0" indent="0">
              <a:buFont typeface="Monotype Sorts" pitchFamily="2" charset="2"/>
              <a:buNone/>
            </a:pPr>
            <a:endParaRPr lang="en-US" altLang="en-US" sz="4000">
              <a:cs typeface="Times New Roman"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1EEA90B-15CB-4775-93E8-41625507C281}" type="slidenum">
              <a:rPr lang="en-US" altLang="en-US" sz="1400" smtClean="0"/>
              <a:pPr/>
              <a:t>97</a:t>
            </a:fld>
            <a:endParaRPr lang="en-US" altLang="en-US" sz="1400"/>
          </a:p>
        </p:txBody>
      </p:sp>
      <p:sp>
        <p:nvSpPr>
          <p:cNvPr id="99331" name="Rectangle 2"/>
          <p:cNvSpPr>
            <a:spLocks noGrp="1" noChangeArrowheads="1"/>
          </p:cNvSpPr>
          <p:nvPr>
            <p:ph type="title"/>
          </p:nvPr>
        </p:nvSpPr>
        <p:spPr>
          <a:xfrm>
            <a:off x="685800" y="152400"/>
            <a:ext cx="7772400" cy="533400"/>
          </a:xfrm>
        </p:spPr>
        <p:txBody>
          <a:bodyPr/>
          <a:lstStyle/>
          <a:p>
            <a:r>
              <a:rPr lang="en-US" altLang="en-US"/>
              <a:t>From Idea to Soluton</a:t>
            </a:r>
            <a:endParaRPr lang="en-US" altLang="en-US" u="sng">
              <a:latin typeface="Book Antiqua" pitchFamily="18" charset="0"/>
              <a:hlinkClick r:id="rId2" action="ppaction://program"/>
            </a:endParaRPr>
          </a:p>
        </p:txBody>
      </p:sp>
      <p:sp>
        <p:nvSpPr>
          <p:cNvPr id="102404" name="Rectangle 3"/>
          <p:cNvSpPr>
            <a:spLocks noGrp="1" noChangeArrowheads="1"/>
          </p:cNvSpPr>
          <p:nvPr>
            <p:ph type="body" idx="1"/>
          </p:nvPr>
        </p:nvSpPr>
        <p:spPr>
          <a:xfrm>
            <a:off x="381000" y="914400"/>
            <a:ext cx="8610600" cy="5257800"/>
          </a:xfrm>
        </p:spPr>
        <p:txBody>
          <a:bodyPr/>
          <a:lstStyle/>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Use binary search to find the key in the list */</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public static </a:t>
            </a: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a:t>
            </a:r>
            <a:r>
              <a:rPr lang="en-US" sz="1800" b="1" dirty="0" err="1">
                <a:solidFill>
                  <a:schemeClr val="accent4"/>
                </a:solidFill>
                <a:latin typeface="Courier New" pitchFamily="49" charset="0"/>
                <a:cs typeface="Courier New" pitchFamily="49" charset="0"/>
              </a:rPr>
              <a:t>binarySearch</a:t>
            </a:r>
            <a:r>
              <a:rPr lang="en-US" sz="1800" b="1" dirty="0">
                <a:solidFill>
                  <a:schemeClr val="accent4"/>
                </a:solidFill>
                <a:latin typeface="Courier New" pitchFamily="49" charset="0"/>
                <a:cs typeface="Courier New" pitchFamily="49" charset="0"/>
              </a:rPr>
              <a:t>(</a:t>
            </a: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list, </a:t>
            </a: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key) {</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a:t>
            </a: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low = 0;</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a:t>
            </a: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high = </a:t>
            </a:r>
            <a:r>
              <a:rPr lang="en-US" sz="1800" b="1" dirty="0" err="1">
                <a:solidFill>
                  <a:schemeClr val="accent4"/>
                </a:solidFill>
                <a:latin typeface="Courier New" pitchFamily="49" charset="0"/>
                <a:cs typeface="Courier New" pitchFamily="49" charset="0"/>
              </a:rPr>
              <a:t>list.length</a:t>
            </a:r>
            <a:r>
              <a:rPr lang="en-US" sz="1800" b="1" dirty="0">
                <a:solidFill>
                  <a:schemeClr val="accent4"/>
                </a:solidFill>
                <a:latin typeface="Courier New" pitchFamily="49" charset="0"/>
                <a:cs typeface="Courier New" pitchFamily="49" charset="0"/>
              </a:rPr>
              <a:t> - 1;</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cs typeface="Courier New" pitchFamily="49" charset="0"/>
              </a:rPr>
              <a:t> </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while (high &gt;= low) {</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a:t>
            </a:r>
            <a:r>
              <a:rPr lang="en-US" sz="1800" b="1" dirty="0" err="1">
                <a:solidFill>
                  <a:schemeClr val="accent4"/>
                </a:solidFill>
                <a:latin typeface="Courier New" pitchFamily="49" charset="0"/>
                <a:cs typeface="Courier New" pitchFamily="49" charset="0"/>
              </a:rPr>
              <a:t>int</a:t>
            </a:r>
            <a:r>
              <a:rPr lang="en-US" sz="1800" b="1" dirty="0">
                <a:solidFill>
                  <a:schemeClr val="accent4"/>
                </a:solidFill>
                <a:latin typeface="Courier New" pitchFamily="49" charset="0"/>
                <a:cs typeface="Courier New" pitchFamily="49" charset="0"/>
              </a:rPr>
              <a:t> mid = (low + high) / 2;</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if (key &lt; list[mid])</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high = mid - 1;</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else if (key == list[mid])</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return mid;</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else</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low = mid + 1;</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cs typeface="Courier New" pitchFamily="49" charset="0"/>
              </a:rPr>
              <a:t> </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  return -1 - low;</a:t>
            </a:r>
            <a:endParaRPr lang="en-US" sz="1800" b="1" dirty="0">
              <a:solidFill>
                <a:schemeClr val="accent4"/>
              </a:solidFill>
              <a:latin typeface="Courier"/>
              <a:cs typeface="Times New Roman" pitchFamily="18" charset="0"/>
            </a:endParaRPr>
          </a:p>
          <a:p>
            <a:pPr marL="0" indent="0">
              <a:lnSpc>
                <a:spcPct val="90000"/>
              </a:lnSpc>
              <a:buFont typeface="Monotype Sorts" pitchFamily="2" charset="2"/>
              <a:buNone/>
              <a:defRPr/>
            </a:pPr>
            <a:r>
              <a:rPr lang="en-US" sz="1800" b="1" dirty="0">
                <a:solidFill>
                  <a:schemeClr val="accent4"/>
                </a:solidFill>
                <a:latin typeface="Courier New" pitchFamily="49" charset="0"/>
                <a:cs typeface="Courier New" pitchFamily="49" charset="0"/>
              </a:rPr>
              <a:t>}</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A191DA9-3E76-4F5D-B4F7-AD9F1E79668B}" type="slidenum">
              <a:rPr lang="en-US" altLang="en-US" sz="1400" smtClean="0"/>
              <a:pPr/>
              <a:t>98</a:t>
            </a:fld>
            <a:endParaRPr lang="en-US" altLang="en-US" sz="1400"/>
          </a:p>
        </p:txBody>
      </p:sp>
      <p:sp>
        <p:nvSpPr>
          <p:cNvPr id="100355" name="Rectangle 2"/>
          <p:cNvSpPr>
            <a:spLocks noGrp="1" noChangeArrowheads="1"/>
          </p:cNvSpPr>
          <p:nvPr>
            <p:ph type="title"/>
          </p:nvPr>
        </p:nvSpPr>
        <p:spPr>
          <a:xfrm>
            <a:off x="685800" y="304800"/>
            <a:ext cx="7772400" cy="609600"/>
          </a:xfrm>
        </p:spPr>
        <p:txBody>
          <a:bodyPr/>
          <a:lstStyle/>
          <a:p>
            <a:r>
              <a:rPr lang="en-US" altLang="en-US"/>
              <a:t>The Arrays.binarySearch Method</a:t>
            </a:r>
            <a:endParaRPr lang="en-US" altLang="en-US" u="sng">
              <a:latin typeface="Book Antiqua" pitchFamily="18" charset="0"/>
              <a:hlinkClick r:id="rId2" action="ppaction://program"/>
            </a:endParaRPr>
          </a:p>
        </p:txBody>
      </p:sp>
      <p:sp>
        <p:nvSpPr>
          <p:cNvPr id="100356" name="Rectangle 3"/>
          <p:cNvSpPr>
            <a:spLocks noGrp="1" noChangeArrowheads="1"/>
          </p:cNvSpPr>
          <p:nvPr>
            <p:ph type="body" idx="1"/>
          </p:nvPr>
        </p:nvSpPr>
        <p:spPr>
          <a:xfrm>
            <a:off x="381000" y="990600"/>
            <a:ext cx="8534400" cy="5257800"/>
          </a:xfrm>
        </p:spPr>
        <p:txBody>
          <a:bodyPr/>
          <a:lstStyle/>
          <a:p>
            <a:pPr marL="0" indent="0">
              <a:lnSpc>
                <a:spcPct val="90000"/>
              </a:lnSpc>
              <a:buFont typeface="Monotype Sorts" pitchFamily="2" charset="2"/>
              <a:buNone/>
            </a:pPr>
            <a:r>
              <a:rPr lang="en-US" altLang="en-US" sz="2000" dirty="0">
                <a:cs typeface="Courier New" pitchFamily="49" charset="0"/>
              </a:rPr>
              <a:t>Since binary search is frequently used in programming, Java provides several overloaded </a:t>
            </a:r>
            <a:r>
              <a:rPr lang="en-US" altLang="en-US" sz="2000" dirty="0" err="1">
                <a:cs typeface="Courier New" pitchFamily="49" charset="0"/>
              </a:rPr>
              <a:t>binarySearch</a:t>
            </a:r>
            <a:r>
              <a:rPr lang="en-US" altLang="en-US" sz="2000" dirty="0">
                <a:cs typeface="Courier New" pitchFamily="49" charset="0"/>
              </a:rPr>
              <a:t> methods for searching a key in an array of </a:t>
            </a:r>
            <a:r>
              <a:rPr lang="en-US" altLang="en-US" sz="2000" dirty="0" err="1">
                <a:cs typeface="Courier New" pitchFamily="49" charset="0"/>
              </a:rPr>
              <a:t>int</a:t>
            </a:r>
            <a:r>
              <a:rPr lang="en-US" altLang="en-US" sz="2000" dirty="0">
                <a:cs typeface="Courier New" pitchFamily="49" charset="0"/>
              </a:rPr>
              <a:t>, double, char, short, long, and float in the </a:t>
            </a:r>
            <a:r>
              <a:rPr lang="en-US" altLang="en-US" sz="2000" dirty="0" err="1">
                <a:cs typeface="Courier New" pitchFamily="49" charset="0"/>
              </a:rPr>
              <a:t>java.util.Arrays</a:t>
            </a:r>
            <a:r>
              <a:rPr lang="en-US" altLang="en-US" sz="2000" dirty="0">
                <a:cs typeface="Courier New" pitchFamily="49" charset="0"/>
              </a:rPr>
              <a:t> class. For example, the following code searches the keys in an array of numbers and an array of characters.</a:t>
            </a:r>
          </a:p>
          <a:p>
            <a:pPr marL="0" indent="0">
              <a:lnSpc>
                <a:spcPct val="90000"/>
              </a:lnSpc>
              <a:buFont typeface="Monotype Sorts" pitchFamily="2" charset="2"/>
              <a:buNone/>
            </a:pPr>
            <a:endParaRPr lang="en-US" altLang="en-US" sz="2000" dirty="0">
              <a:cs typeface="Times New Roman" pitchFamily="18" charset="0"/>
            </a:endParaRPr>
          </a:p>
          <a:p>
            <a:pPr lvl="1">
              <a:lnSpc>
                <a:spcPct val="90000"/>
              </a:lnSpc>
              <a:buFontTx/>
              <a:buNone/>
            </a:pPr>
            <a:r>
              <a:rPr lang="en-US" altLang="en-US" sz="1800" dirty="0" err="1">
                <a:cs typeface="Courier New" pitchFamily="49" charset="0"/>
              </a:rPr>
              <a:t>int</a:t>
            </a:r>
            <a:r>
              <a:rPr lang="en-US" altLang="en-US" sz="1800" dirty="0">
                <a:cs typeface="Courier New" pitchFamily="49" charset="0"/>
              </a:rPr>
              <a:t>[] list = {2, 4, 7, 10, 11, 45, 50, 59, 60, 66, 69, 70, 79};</a:t>
            </a:r>
            <a:endParaRPr lang="en-US" altLang="en-US" sz="1800" dirty="0">
              <a:cs typeface="Times New Roman" pitchFamily="18" charset="0"/>
            </a:endParaRPr>
          </a:p>
          <a:p>
            <a:pPr lvl="1">
              <a:lnSpc>
                <a:spcPct val="90000"/>
              </a:lnSpc>
              <a:buFontTx/>
              <a:buNone/>
            </a:pPr>
            <a:r>
              <a:rPr lang="en-US" altLang="en-US" sz="1800" dirty="0" err="1">
                <a:cs typeface="Courier New" pitchFamily="49" charset="0"/>
              </a:rPr>
              <a:t>System.out.println</a:t>
            </a:r>
            <a:r>
              <a:rPr lang="en-US" altLang="en-US" sz="1800" dirty="0">
                <a:cs typeface="Courier New" pitchFamily="49" charset="0"/>
              </a:rPr>
              <a:t>("Index is " + </a:t>
            </a:r>
            <a:endParaRPr lang="en-US" altLang="en-US" sz="1800" dirty="0">
              <a:cs typeface="Times New Roman" pitchFamily="18" charset="0"/>
            </a:endParaRPr>
          </a:p>
          <a:p>
            <a:pPr lvl="1">
              <a:lnSpc>
                <a:spcPct val="90000"/>
              </a:lnSpc>
              <a:buFontTx/>
              <a:buNone/>
            </a:pPr>
            <a:r>
              <a:rPr lang="en-US" altLang="en-US" sz="1800" dirty="0">
                <a:cs typeface="Courier New" pitchFamily="49" charset="0"/>
              </a:rPr>
              <a:t>  </a:t>
            </a:r>
            <a:r>
              <a:rPr lang="en-US" altLang="en-US" sz="1800" dirty="0" err="1">
                <a:cs typeface="Courier New" pitchFamily="49" charset="0"/>
              </a:rPr>
              <a:t>java.util.Arrays.binarySearch</a:t>
            </a:r>
            <a:r>
              <a:rPr lang="en-US" altLang="en-US" sz="1800" dirty="0">
                <a:cs typeface="Courier New" pitchFamily="49" charset="0"/>
              </a:rPr>
              <a:t>(list, 11));</a:t>
            </a:r>
            <a:endParaRPr lang="en-US" altLang="en-US" sz="1800" dirty="0">
              <a:cs typeface="Times New Roman" pitchFamily="18" charset="0"/>
            </a:endParaRPr>
          </a:p>
          <a:p>
            <a:pPr lvl="1">
              <a:lnSpc>
                <a:spcPct val="90000"/>
              </a:lnSpc>
              <a:buFontTx/>
              <a:buNone/>
            </a:pPr>
            <a:r>
              <a:rPr lang="en-US" altLang="en-US" sz="1800" dirty="0">
                <a:cs typeface="Courier New" pitchFamily="49" charset="0"/>
              </a:rPr>
              <a:t> </a:t>
            </a:r>
            <a:endParaRPr lang="en-US" altLang="en-US" sz="1800" dirty="0">
              <a:cs typeface="Times New Roman" pitchFamily="18" charset="0"/>
            </a:endParaRPr>
          </a:p>
          <a:p>
            <a:pPr lvl="1">
              <a:lnSpc>
                <a:spcPct val="90000"/>
              </a:lnSpc>
              <a:buFontTx/>
              <a:buNone/>
            </a:pPr>
            <a:r>
              <a:rPr lang="en-US" altLang="en-US" sz="1800" dirty="0">
                <a:cs typeface="Courier New" pitchFamily="49" charset="0"/>
              </a:rPr>
              <a:t>char[] chars = {'a', 'c', 'g', 'x', 'y', 'z'};</a:t>
            </a:r>
            <a:endParaRPr lang="en-US" altLang="en-US" sz="1800" dirty="0">
              <a:cs typeface="Times New Roman" pitchFamily="18" charset="0"/>
            </a:endParaRPr>
          </a:p>
          <a:p>
            <a:pPr lvl="1">
              <a:lnSpc>
                <a:spcPct val="90000"/>
              </a:lnSpc>
              <a:buFontTx/>
              <a:buNone/>
            </a:pPr>
            <a:r>
              <a:rPr lang="en-US" altLang="en-US" sz="1800" dirty="0" err="1">
                <a:cs typeface="Courier New" pitchFamily="49" charset="0"/>
              </a:rPr>
              <a:t>System.out.println</a:t>
            </a:r>
            <a:r>
              <a:rPr lang="en-US" altLang="en-US" sz="1800" dirty="0">
                <a:cs typeface="Courier New" pitchFamily="49" charset="0"/>
              </a:rPr>
              <a:t>("Index is " + </a:t>
            </a:r>
            <a:endParaRPr lang="en-US" altLang="en-US" sz="1800" dirty="0">
              <a:cs typeface="Times New Roman" pitchFamily="18" charset="0"/>
            </a:endParaRPr>
          </a:p>
          <a:p>
            <a:pPr lvl="1">
              <a:lnSpc>
                <a:spcPct val="90000"/>
              </a:lnSpc>
              <a:buFontTx/>
              <a:buNone/>
            </a:pPr>
            <a:r>
              <a:rPr lang="en-US" altLang="en-US" sz="1800" dirty="0">
                <a:cs typeface="Courier New" pitchFamily="49" charset="0"/>
              </a:rPr>
              <a:t>  </a:t>
            </a:r>
            <a:r>
              <a:rPr lang="en-US" altLang="en-US" sz="1800" dirty="0" err="1">
                <a:cs typeface="Courier New" pitchFamily="49" charset="0"/>
              </a:rPr>
              <a:t>java.util.Arrays.binarySearch</a:t>
            </a:r>
            <a:r>
              <a:rPr lang="en-US" altLang="en-US" sz="1800" dirty="0">
                <a:cs typeface="Courier New" pitchFamily="49" charset="0"/>
              </a:rPr>
              <a:t>(chars, 't'));</a:t>
            </a:r>
            <a:endParaRPr lang="en-US" altLang="en-US" sz="1800" dirty="0">
              <a:cs typeface="Times New Roman" pitchFamily="18" charset="0"/>
            </a:endParaRPr>
          </a:p>
          <a:p>
            <a:pPr marL="0" indent="0">
              <a:lnSpc>
                <a:spcPct val="90000"/>
              </a:lnSpc>
              <a:buFont typeface="Monotype Sorts" pitchFamily="2" charset="2"/>
              <a:buNone/>
            </a:pPr>
            <a:r>
              <a:rPr lang="en-US" altLang="en-US" sz="2000" dirty="0">
                <a:cs typeface="Courier New" pitchFamily="49" charset="0"/>
              </a:rPr>
              <a:t> </a:t>
            </a:r>
            <a:endParaRPr lang="en-US" altLang="en-US" sz="2000" dirty="0">
              <a:cs typeface="Times New Roman" pitchFamily="18" charset="0"/>
            </a:endParaRPr>
          </a:p>
          <a:p>
            <a:pPr marL="0" indent="0">
              <a:lnSpc>
                <a:spcPct val="90000"/>
              </a:lnSpc>
              <a:buFont typeface="Monotype Sorts" pitchFamily="2" charset="2"/>
              <a:buNone/>
            </a:pPr>
            <a:r>
              <a:rPr lang="en-US" altLang="en-US" sz="2000" dirty="0">
                <a:cs typeface="Courier New" pitchFamily="49" charset="0"/>
              </a:rPr>
              <a:t>For the </a:t>
            </a:r>
            <a:r>
              <a:rPr lang="en-US" altLang="en-US" sz="2000" dirty="0" err="1">
                <a:cs typeface="Courier New" pitchFamily="49" charset="0"/>
              </a:rPr>
              <a:t>binarySearch</a:t>
            </a:r>
            <a:r>
              <a:rPr lang="en-US" altLang="en-US" sz="2000" dirty="0">
                <a:cs typeface="Courier New" pitchFamily="49" charset="0"/>
              </a:rPr>
              <a:t> method to work, the array must be pre-sorted in increasing order. </a:t>
            </a:r>
          </a:p>
        </p:txBody>
      </p:sp>
      <p:sp>
        <p:nvSpPr>
          <p:cNvPr id="100357" name="Line 7"/>
          <p:cNvSpPr>
            <a:spLocks noChangeShapeType="1"/>
          </p:cNvSpPr>
          <p:nvPr/>
        </p:nvSpPr>
        <p:spPr bwMode="auto">
          <a:xfrm flipH="1" flipV="1">
            <a:off x="3124200" y="2971800"/>
            <a:ext cx="1143000" cy="38100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358" name="Rectangle 8"/>
          <p:cNvSpPr>
            <a:spLocks noChangeArrowheads="1"/>
          </p:cNvSpPr>
          <p:nvPr/>
        </p:nvSpPr>
        <p:spPr bwMode="auto">
          <a:xfrm>
            <a:off x="5486400" y="3352800"/>
            <a:ext cx="2743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2000">
                <a:cs typeface="Courier New" pitchFamily="49" charset="0"/>
              </a:rPr>
              <a:t>Return is 4</a:t>
            </a:r>
          </a:p>
        </p:txBody>
      </p:sp>
      <p:sp>
        <p:nvSpPr>
          <p:cNvPr id="100359" name="Rectangle 9"/>
          <p:cNvSpPr>
            <a:spLocks noChangeArrowheads="1"/>
          </p:cNvSpPr>
          <p:nvPr/>
        </p:nvSpPr>
        <p:spPr bwMode="auto">
          <a:xfrm>
            <a:off x="5410200" y="4419600"/>
            <a:ext cx="3276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20000"/>
              </a:spcBef>
              <a:buClr>
                <a:schemeClr val="tx2"/>
              </a:buClr>
              <a:buSzPct val="75000"/>
              <a:buFont typeface="Monotype Sorts" pitchFamily="2" charset="2"/>
              <a:buNone/>
            </a:pPr>
            <a:r>
              <a:rPr lang="en-US" altLang="en-US" sz="2000">
                <a:cs typeface="Courier New" pitchFamily="49" charset="0"/>
              </a:rPr>
              <a:t>Return is –4 (insertion point is 3, so return is -3-1)</a:t>
            </a:r>
          </a:p>
        </p:txBody>
      </p:sp>
      <p:sp>
        <p:nvSpPr>
          <p:cNvPr id="100360" name="Line 10"/>
          <p:cNvSpPr>
            <a:spLocks noChangeShapeType="1"/>
          </p:cNvSpPr>
          <p:nvPr/>
        </p:nvSpPr>
        <p:spPr bwMode="auto">
          <a:xfrm flipH="1" flipV="1">
            <a:off x="3429000" y="4267200"/>
            <a:ext cx="914400" cy="381000"/>
          </a:xfrm>
          <a:prstGeom prst="line">
            <a:avLst/>
          </a:prstGeom>
          <a:noFill/>
          <a:ln w="12700">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4"/>
          <p:cNvSpPr>
            <a:spLocks noGrp="1"/>
          </p:cNvSpPr>
          <p:nvPr>
            <p:ph type="sldNum"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4D34121D-B318-4128-B745-22CC140335FF}" type="slidenum">
              <a:rPr lang="en-US" altLang="en-US" sz="1400" smtClean="0"/>
              <a:pPr/>
              <a:t>99</a:t>
            </a:fld>
            <a:endParaRPr lang="en-US" altLang="en-US" sz="1400"/>
          </a:p>
        </p:txBody>
      </p:sp>
      <p:sp>
        <p:nvSpPr>
          <p:cNvPr id="101379" name="Rectangle 2"/>
          <p:cNvSpPr>
            <a:spLocks noGrp="1" noChangeArrowheads="1"/>
          </p:cNvSpPr>
          <p:nvPr>
            <p:ph type="title"/>
          </p:nvPr>
        </p:nvSpPr>
        <p:spPr>
          <a:xfrm>
            <a:off x="762000" y="152400"/>
            <a:ext cx="7772400" cy="838200"/>
          </a:xfrm>
        </p:spPr>
        <p:txBody>
          <a:bodyPr/>
          <a:lstStyle/>
          <a:p>
            <a:r>
              <a:rPr lang="en-US" altLang="en-US"/>
              <a:t>Sorting Arrays</a:t>
            </a:r>
            <a:endParaRPr lang="en-US" altLang="en-US" u="sng">
              <a:latin typeface="Book Antiqua" pitchFamily="18" charset="0"/>
              <a:hlinkClick r:id="rId2" action="ppaction://program"/>
            </a:endParaRPr>
          </a:p>
        </p:txBody>
      </p:sp>
      <p:sp>
        <p:nvSpPr>
          <p:cNvPr id="101380" name="Rectangle 3"/>
          <p:cNvSpPr>
            <a:spLocks noChangeArrowheads="1"/>
          </p:cNvSpPr>
          <p:nvPr/>
        </p:nvSpPr>
        <p:spPr bwMode="auto">
          <a:xfrm>
            <a:off x="0" y="2816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1381" name="Rectangle 5"/>
          <p:cNvSpPr>
            <a:spLocks noGrp="1" noChangeArrowheads="1"/>
          </p:cNvSpPr>
          <p:nvPr>
            <p:ph type="body" idx="1"/>
          </p:nvPr>
        </p:nvSpPr>
        <p:spPr>
          <a:xfrm>
            <a:off x="155575" y="1201738"/>
            <a:ext cx="8759825" cy="4090987"/>
          </a:xfrm>
          <a:noFill/>
        </p:spPr>
        <p:txBody>
          <a:bodyPr/>
          <a:lstStyle/>
          <a:p>
            <a:pPr marL="0" indent="0">
              <a:buFont typeface="Monotype Sorts" pitchFamily="2" charset="2"/>
              <a:buNone/>
            </a:pPr>
            <a:r>
              <a:rPr lang="en-US" altLang="en-US"/>
              <a:t>Sorting, like searching, is also a common task in computer programming. Many different algorithms have been developed for sorting. This section introduces a simple, intuitive sorting algorithms: </a:t>
            </a:r>
            <a:r>
              <a:rPr lang="en-US" altLang="en-US" i="1"/>
              <a:t>selection sort</a:t>
            </a:r>
            <a:r>
              <a:rPr lang="en-US" altLang="en-US"/>
              <a:t>.</a:t>
            </a:r>
          </a:p>
        </p:txBody>
      </p:sp>
    </p:spTree>
  </p:cSld>
  <p:clrMapOvr>
    <a:masterClrMapping/>
  </p:clrMapOvr>
</p:sld>
</file>

<file path=ppt/theme/theme1.xml><?xml version="1.0" encoding="utf-8"?>
<a:theme xmlns:a="http://schemas.openxmlformats.org/drawingml/2006/main" name="International">
  <a:themeElements>
    <a:clrScheme name="International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fontScheme name="Internati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International 1">
        <a:dk1>
          <a:srgbClr val="000000"/>
        </a:dk1>
        <a:lt1>
          <a:srgbClr val="FFFFFF"/>
        </a:lt1>
        <a:dk2>
          <a:srgbClr val="0000FF"/>
        </a:dk2>
        <a:lt2>
          <a:srgbClr val="FFFF99"/>
        </a:lt2>
        <a:accent1>
          <a:srgbClr val="009966"/>
        </a:accent1>
        <a:accent2>
          <a:srgbClr val="00CCCC"/>
        </a:accent2>
        <a:accent3>
          <a:srgbClr val="AAAAFF"/>
        </a:accent3>
        <a:accent4>
          <a:srgbClr val="DADADA"/>
        </a:accent4>
        <a:accent5>
          <a:srgbClr val="AACAB8"/>
        </a:accent5>
        <a:accent6>
          <a:srgbClr val="00B9B9"/>
        </a:accent6>
        <a:hlink>
          <a:srgbClr val="000080"/>
        </a:hlink>
        <a:folHlink>
          <a:srgbClr val="9999FF"/>
        </a:folHlink>
      </a:clrScheme>
      <a:clrMap bg1="dk2" tx1="lt1" bg2="dk1" tx2="lt2" accent1="accent1" accent2="accent2" accent3="accent3" accent4="accent4" accent5="accent5" accent6="accent6" hlink="hlink" folHlink="folHlink"/>
    </a:extraClrScheme>
    <a:extraClrScheme>
      <a:clrScheme name="International 2">
        <a:dk1>
          <a:srgbClr val="000000"/>
        </a:dk1>
        <a:lt1>
          <a:srgbClr val="FFFFFF"/>
        </a:lt1>
        <a:dk2>
          <a:srgbClr val="000080"/>
        </a:dk2>
        <a:lt2>
          <a:srgbClr val="003399"/>
        </a:lt2>
        <a:accent1>
          <a:srgbClr val="9999FF"/>
        </a:accent1>
        <a:accent2>
          <a:srgbClr val="FF99FF"/>
        </a:accent2>
        <a:accent3>
          <a:srgbClr val="FFFFFF"/>
        </a:accent3>
        <a:accent4>
          <a:srgbClr val="000000"/>
        </a:accent4>
        <a:accent5>
          <a:srgbClr val="CACAFF"/>
        </a:accent5>
        <a:accent6>
          <a:srgbClr val="E78AE7"/>
        </a:accent6>
        <a:hlink>
          <a:srgbClr val="85ADFF"/>
        </a:hlink>
        <a:folHlink>
          <a:srgbClr val="00CCCC"/>
        </a:folHlink>
      </a:clrScheme>
      <a:clrMap bg1="lt1" tx1="dk1" bg2="lt2" tx2="dk2" accent1="accent1" accent2="accent2" accent3="accent3" accent4="accent4" accent5="accent5" accent6="accent6" hlink="hlink" folHlink="folHlink"/>
    </a:extraClrScheme>
    <a:extraClrScheme>
      <a:clrScheme name="International 3">
        <a:dk1>
          <a:srgbClr val="000000"/>
        </a:dk1>
        <a:lt1>
          <a:srgbClr val="FFFFFF"/>
        </a:lt1>
        <a:dk2>
          <a:srgbClr val="000000"/>
        </a:dk2>
        <a:lt2>
          <a:srgbClr val="5F5F5F"/>
        </a:lt2>
        <a:accent1>
          <a:srgbClr val="CBCBCB"/>
        </a:accent1>
        <a:accent2>
          <a:srgbClr val="969696"/>
        </a:accent2>
        <a:accent3>
          <a:srgbClr val="FFFFFF"/>
        </a:accent3>
        <a:accent4>
          <a:srgbClr val="000000"/>
        </a:accent4>
        <a:accent5>
          <a:srgbClr val="E2E2E2"/>
        </a:accent5>
        <a:accent6>
          <a:srgbClr val="878787"/>
        </a:accent6>
        <a:hlink>
          <a:srgbClr val="DDDDDD"/>
        </a:hlink>
        <a:folHlink>
          <a:srgbClr val="EAEA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C:\MSOffice\Templates\Presentation Designs\International.pot</Template>
  <TotalTime>66626</TotalTime>
  <Words>7188</Words>
  <Application>Microsoft Office PowerPoint</Application>
  <PresentationFormat>On-screen Show (4:3)</PresentationFormat>
  <Paragraphs>1498</Paragraphs>
  <Slides>113</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113</vt:i4>
      </vt:variant>
    </vt:vector>
  </HeadingPairs>
  <TitlesOfParts>
    <vt:vector size="122" baseType="lpstr">
      <vt:lpstr>Arial</vt:lpstr>
      <vt:lpstr>Book Antiqua</vt:lpstr>
      <vt:lpstr>Courier</vt:lpstr>
      <vt:lpstr>Courier New</vt:lpstr>
      <vt:lpstr>Forte</vt:lpstr>
      <vt:lpstr>Monotype Sorts</vt:lpstr>
      <vt:lpstr>Times New Roman</vt:lpstr>
      <vt:lpstr>International</vt:lpstr>
      <vt:lpstr>Picture</vt:lpstr>
      <vt:lpstr>Chapter 7: Single-Dimensional Arrays</vt:lpstr>
      <vt:lpstr>Opening Problem</vt:lpstr>
      <vt:lpstr>Opening Problem</vt:lpstr>
      <vt:lpstr>Objectives</vt:lpstr>
      <vt:lpstr>Introducing Arrays</vt:lpstr>
      <vt:lpstr>Declaring Array Variables</vt:lpstr>
      <vt:lpstr>Creating Arrays</vt:lpstr>
      <vt:lpstr>Declaring and Creating in One Step</vt:lpstr>
      <vt:lpstr>The Length of an Array</vt:lpstr>
      <vt:lpstr>Default Values</vt:lpstr>
      <vt:lpstr>Indexed Variables</vt:lpstr>
      <vt:lpstr>Using Indexed Variables</vt:lpstr>
      <vt:lpstr>Array Initializers</vt:lpstr>
      <vt:lpstr>Declaring, creating, initializing Using the Shorthand Notation</vt:lpstr>
      <vt:lpstr>CAUTION</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Trace Program with Arrays</vt:lpstr>
      <vt:lpstr>Processing Arrays</vt:lpstr>
      <vt:lpstr>Initializing arrays with input values</vt:lpstr>
      <vt:lpstr>Initializing arrays with random values</vt:lpstr>
      <vt:lpstr>Printing arrays</vt:lpstr>
      <vt:lpstr>Summing all elements</vt:lpstr>
      <vt:lpstr>Finding the largest element</vt:lpstr>
      <vt:lpstr>Random shuffling</vt:lpstr>
      <vt:lpstr>Shifting Elements</vt:lpstr>
      <vt:lpstr>Enhanced for Loop (for-each loop)</vt:lpstr>
      <vt:lpstr>Analyze Numbers</vt:lpstr>
      <vt:lpstr>Problem: Deck of Cards</vt:lpstr>
      <vt:lpstr>Problem: Deck of Cards, cont.</vt:lpstr>
      <vt:lpstr>Problem: Deck of Cards, cont.</vt:lpstr>
      <vt:lpstr>Problem: Deck of Cards</vt:lpstr>
      <vt:lpstr>Problem: Lotto Numbers</vt:lpstr>
      <vt:lpstr>Problem: Lotto Numbers</vt:lpstr>
      <vt:lpstr>Copying Arrays</vt:lpstr>
      <vt:lpstr>Copying Arrays</vt:lpstr>
      <vt:lpstr>The arraycopy Utility</vt:lpstr>
      <vt:lpstr>Passing Arrays to Methods</vt:lpstr>
      <vt:lpstr>Anonymous Array</vt:lpstr>
      <vt:lpstr>Pass By Value</vt:lpstr>
      <vt:lpstr>Simple Example</vt:lpstr>
      <vt:lpstr>Call Stack</vt:lpstr>
      <vt:lpstr>Call Stack</vt:lpstr>
      <vt:lpstr>Heap</vt:lpstr>
      <vt:lpstr>Passing Arrays as Arguments</vt:lpstr>
      <vt:lpstr>Example, cont.</vt:lpstr>
      <vt:lpstr>Returning an Array from a Method</vt:lpstr>
      <vt:lpstr>Trace the reverse Method</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Trace the reverse Method, cont.</vt:lpstr>
      <vt:lpstr>Problem: Counting Occurrence of Each Letter</vt:lpstr>
      <vt:lpstr>Variable-Length Arguments</vt:lpstr>
      <vt:lpstr>Searching Arrays</vt:lpstr>
      <vt:lpstr>Linear Search</vt:lpstr>
      <vt:lpstr>Linear Search Animation</vt:lpstr>
      <vt:lpstr>Linear Search Animation</vt:lpstr>
      <vt:lpstr>From Idea to Solution</vt:lpstr>
      <vt:lpstr>Binary Search</vt:lpstr>
      <vt:lpstr>Binary Search, cont.</vt:lpstr>
      <vt:lpstr>Binary Search</vt:lpstr>
      <vt:lpstr>Binary Search Animation</vt:lpstr>
      <vt:lpstr>Binary Search, cont.</vt:lpstr>
      <vt:lpstr>Binary Search, cont.</vt:lpstr>
      <vt:lpstr>Binary Search, cont.</vt:lpstr>
      <vt:lpstr>From Idea to Soluton</vt:lpstr>
      <vt:lpstr>The Arrays.binarySearch Method</vt:lpstr>
      <vt:lpstr>Sorting Arrays</vt:lpstr>
      <vt:lpstr>Selection Sort</vt:lpstr>
      <vt:lpstr>Selection Sort Animation</vt:lpstr>
      <vt:lpstr>From Idea to Solution</vt:lpstr>
      <vt:lpstr>Expand</vt:lpstr>
      <vt:lpstr>Expand</vt:lpstr>
      <vt:lpstr>Expand</vt:lpstr>
      <vt:lpstr>Wrap it in a Method</vt:lpstr>
      <vt:lpstr>The Arrays.sort Method</vt:lpstr>
      <vt:lpstr>The Arrays.toString(list) Method</vt:lpstr>
      <vt:lpstr>Pass Arguments to Invoke the Main Method</vt:lpstr>
      <vt:lpstr>Main Method Is Just a Regular Method</vt:lpstr>
      <vt:lpstr>Command-Line Parameters</vt:lpstr>
      <vt:lpstr>Processing Command-Line Parameters</vt:lpstr>
      <vt:lpstr>Problem: Calculator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Arrays</dc:title>
  <dc:creator>Y. Daniel Liang</dc:creator>
  <cp:lastModifiedBy>Say,Benjamin</cp:lastModifiedBy>
  <cp:revision>333</cp:revision>
  <dcterms:created xsi:type="dcterms:W3CDTF">1995-06-10T17:31:50Z</dcterms:created>
  <dcterms:modified xsi:type="dcterms:W3CDTF">2019-10-07T18:13:53Z</dcterms:modified>
</cp:coreProperties>
</file>