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9" r:id="rId9"/>
    <p:sldId id="263" r:id="rId10"/>
    <p:sldId id="262" r:id="rId11"/>
    <p:sldId id="267" r:id="rId12"/>
    <p:sldId id="278" r:id="rId13"/>
    <p:sldId id="279" r:id="rId14"/>
    <p:sldId id="281" r:id="rId15"/>
    <p:sldId id="282" r:id="rId16"/>
    <p:sldId id="280" r:id="rId17"/>
    <p:sldId id="298" r:id="rId18"/>
    <p:sldId id="299" r:id="rId19"/>
    <p:sldId id="289" r:id="rId20"/>
    <p:sldId id="290" r:id="rId21"/>
    <p:sldId id="291" r:id="rId22"/>
    <p:sldId id="292" r:id="rId23"/>
    <p:sldId id="293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000000"/>
          </p15:clr>
        </p15:guide>
        <p15:guide id="2" pos="57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000000"/>
          </p15:clr>
        </p15:guide>
        <p15:guide id="2" pos="2304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BD5ECD-8B51-40C9-A067-E71B652B7ABC}" v="6" dt="2020-01-22T15:11:17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632"/>
  </p:normalViewPr>
  <p:slideViewPr>
    <p:cSldViewPr snapToGrid="0">
      <p:cViewPr varScale="1">
        <p:scale>
          <a:sx n="111" d="100"/>
          <a:sy n="111" d="100"/>
        </p:scale>
        <p:origin x="126" y="882"/>
      </p:cViewPr>
      <p:guideLst>
        <p:guide orient="horz" pos="86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45BD5ECD-8B51-40C9-A067-E71B652B7ABC}"/>
    <pc:docChg chg="addSld delSld modSld sldOrd">
      <pc:chgData name="Say,Benjamin" userId="12accc6f-d5d5-4773-a929-5f4f5530135e" providerId="ADAL" clId="{45BD5ECD-8B51-40C9-A067-E71B652B7ABC}" dt="2020-01-22T15:11:17.323" v="281"/>
      <pc:docMkLst>
        <pc:docMk/>
      </pc:docMkLst>
      <pc:sldChg chg="modSp del">
        <pc:chgData name="Say,Benjamin" userId="12accc6f-d5d5-4773-a929-5f4f5530135e" providerId="ADAL" clId="{45BD5ECD-8B51-40C9-A067-E71B652B7ABC}" dt="2020-01-21T15:10:39.609" v="1" actId="47"/>
        <pc:sldMkLst>
          <pc:docMk/>
          <pc:sldMk cId="0" sldId="257"/>
        </pc:sldMkLst>
        <pc:spChg chg="mod">
          <ac:chgData name="Say,Benjamin" userId="12accc6f-d5d5-4773-a929-5f4f5530135e" providerId="ADAL" clId="{45BD5ECD-8B51-40C9-A067-E71B652B7ABC}" dt="2020-01-21T15:10:31.572" v="0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Say,Benjamin" userId="12accc6f-d5d5-4773-a929-5f4f5530135e" providerId="ADAL" clId="{45BD5ECD-8B51-40C9-A067-E71B652B7ABC}" dt="2020-01-22T15:04:58.337" v="269" actId="6549"/>
        <pc:sldMkLst>
          <pc:docMk/>
          <pc:sldMk cId="0" sldId="259"/>
        </pc:sldMkLst>
        <pc:spChg chg="mod">
          <ac:chgData name="Say,Benjamin" userId="12accc6f-d5d5-4773-a929-5f4f5530135e" providerId="ADAL" clId="{45BD5ECD-8B51-40C9-A067-E71B652B7ABC}" dt="2020-01-22T15:04:58.337" v="269" actId="6549"/>
          <ac:spMkLst>
            <pc:docMk/>
            <pc:sldMk cId="0" sldId="259"/>
            <ac:spMk id="115" creationId="{00000000-0000-0000-0000-000000000000}"/>
          </ac:spMkLst>
        </pc:spChg>
      </pc:sldChg>
      <pc:sldChg chg="del mod modShow">
        <pc:chgData name="Say,Benjamin" userId="12accc6f-d5d5-4773-a929-5f4f5530135e" providerId="ADAL" clId="{45BD5ECD-8B51-40C9-A067-E71B652B7ABC}" dt="2020-01-21T15:14:42.837" v="132" actId="47"/>
        <pc:sldMkLst>
          <pc:docMk/>
          <pc:sldMk cId="0" sldId="260"/>
        </pc:sldMkLst>
      </pc:sldChg>
      <pc:sldChg chg="del mod modShow">
        <pc:chgData name="Say,Benjamin" userId="12accc6f-d5d5-4773-a929-5f4f5530135e" providerId="ADAL" clId="{45BD5ECD-8B51-40C9-A067-E71B652B7ABC}" dt="2020-01-21T15:14:42.837" v="132" actId="47"/>
        <pc:sldMkLst>
          <pc:docMk/>
          <pc:sldMk cId="0" sldId="261"/>
        </pc:sldMkLst>
      </pc:sldChg>
      <pc:sldChg chg="ord">
        <pc:chgData name="Say,Benjamin" userId="12accc6f-d5d5-4773-a929-5f4f5530135e" providerId="ADAL" clId="{45BD5ECD-8B51-40C9-A067-E71B652B7ABC}" dt="2020-01-21T15:14:47.373" v="134"/>
        <pc:sldMkLst>
          <pc:docMk/>
          <pc:sldMk cId="0" sldId="262"/>
        </pc:sldMkLst>
      </pc:sldChg>
      <pc:sldChg chg="del">
        <pc:chgData name="Say,Benjamin" userId="12accc6f-d5d5-4773-a929-5f4f5530135e" providerId="ADAL" clId="{45BD5ECD-8B51-40C9-A067-E71B652B7ABC}" dt="2020-01-21T15:11:42.788" v="4" actId="47"/>
        <pc:sldMkLst>
          <pc:docMk/>
          <pc:sldMk cId="0" sldId="268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69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996521743" sldId="269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0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293998445" sldId="270"/>
        </pc:sldMkLst>
      </pc:sldChg>
      <pc:sldChg chg="modSp 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1"/>
        </pc:sldMkLst>
        <pc:spChg chg="mod">
          <ac:chgData name="Say,Benjamin" userId="12accc6f-d5d5-4773-a929-5f4f5530135e" providerId="ADAL" clId="{45BD5ECD-8B51-40C9-A067-E71B652B7ABC}" dt="2020-01-21T15:12:25.987" v="21" actId="20577"/>
          <ac:spMkLst>
            <pc:docMk/>
            <pc:sldMk cId="0" sldId="271"/>
            <ac:spMk id="196" creationId="{00000000-0000-0000-0000-000000000000}"/>
          </ac:spMkLst>
        </pc:spChg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739557929" sldId="271"/>
        </pc:sldMkLst>
      </pc:sldChg>
      <pc:sldChg chg="modSp 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2"/>
        </pc:sldMkLst>
        <pc:spChg chg="mod">
          <ac:chgData name="Say,Benjamin" userId="12accc6f-d5d5-4773-a929-5f4f5530135e" providerId="ADAL" clId="{45BD5ECD-8B51-40C9-A067-E71B652B7ABC}" dt="2020-01-21T15:13:15.117" v="88" actId="20577"/>
          <ac:spMkLst>
            <pc:docMk/>
            <pc:sldMk cId="0" sldId="272"/>
            <ac:spMk id="202" creationId="{00000000-0000-0000-0000-000000000000}"/>
          </ac:spMkLst>
        </pc:spChg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562681549" sldId="272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3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748033860" sldId="273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4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4115934743" sldId="274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5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564277521" sldId="275"/>
        </pc:sldMkLst>
      </pc:sldChg>
      <pc:sldChg chg="modSp 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6"/>
        </pc:sldMkLst>
        <pc:spChg chg="mod">
          <ac:chgData name="Say,Benjamin" userId="12accc6f-d5d5-4773-a929-5f4f5530135e" providerId="ADAL" clId="{45BD5ECD-8B51-40C9-A067-E71B652B7ABC}" dt="2020-01-21T15:13:52.863" v="131" actId="20577"/>
          <ac:spMkLst>
            <pc:docMk/>
            <pc:sldMk cId="0" sldId="276"/>
            <ac:spMk id="226" creationId="{00000000-0000-0000-0000-000000000000}"/>
          </ac:spMkLst>
        </pc:spChg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3626366550" sldId="276"/>
        </pc:sldMkLst>
      </pc:sldChg>
      <pc:sldChg chg="del">
        <pc:chgData name="Say,Benjamin" userId="12accc6f-d5d5-4773-a929-5f4f5530135e" providerId="ADAL" clId="{45BD5ECD-8B51-40C9-A067-E71B652B7ABC}" dt="2020-01-22T15:06:39.246" v="270" actId="2696"/>
        <pc:sldMkLst>
          <pc:docMk/>
          <pc:sldMk cId="0" sldId="277"/>
        </pc:sldMkLst>
      </pc:sldChg>
      <pc:sldChg chg="add">
        <pc:chgData name="Say,Benjamin" userId="12accc6f-d5d5-4773-a929-5f4f5530135e" providerId="ADAL" clId="{45BD5ECD-8B51-40C9-A067-E71B652B7ABC}" dt="2020-01-22T15:06:43.750" v="271"/>
        <pc:sldMkLst>
          <pc:docMk/>
          <pc:sldMk cId="2179990685" sldId="277"/>
        </pc:sldMkLst>
      </pc:sldChg>
      <pc:sldChg chg="del">
        <pc:chgData name="Say,Benjamin" userId="12accc6f-d5d5-4773-a929-5f4f5530135e" providerId="ADAL" clId="{45BD5ECD-8B51-40C9-A067-E71B652B7ABC}" dt="2020-01-22T15:08:47.575" v="276" actId="47"/>
        <pc:sldMkLst>
          <pc:docMk/>
          <pc:sldMk cId="3511107222" sldId="294"/>
        </pc:sldMkLst>
      </pc:sldChg>
      <pc:sldChg chg="del mod modShow">
        <pc:chgData name="Say,Benjamin" userId="12accc6f-d5d5-4773-a929-5f4f5530135e" providerId="ADAL" clId="{45BD5ECD-8B51-40C9-A067-E71B652B7ABC}" dt="2020-01-22T15:11:06.164" v="280" actId="47"/>
        <pc:sldMkLst>
          <pc:docMk/>
          <pc:sldMk cId="2618698893" sldId="296"/>
        </pc:sldMkLst>
      </pc:sldChg>
      <pc:sldChg chg="del mod modShow">
        <pc:chgData name="Say,Benjamin" userId="12accc6f-d5d5-4773-a929-5f4f5530135e" providerId="ADAL" clId="{45BD5ECD-8B51-40C9-A067-E71B652B7ABC}" dt="2020-01-22T15:11:06.164" v="280" actId="47"/>
        <pc:sldMkLst>
          <pc:docMk/>
          <pc:sldMk cId="577917941" sldId="297"/>
        </pc:sldMkLst>
      </pc:sldChg>
      <pc:sldChg chg="addSp modSp add ord">
        <pc:chgData name="Say,Benjamin" userId="12accc6f-d5d5-4773-a929-5f4f5530135e" providerId="ADAL" clId="{45BD5ECD-8B51-40C9-A067-E71B652B7ABC}" dt="2020-01-22T15:09:12.222" v="278"/>
        <pc:sldMkLst>
          <pc:docMk/>
          <pc:sldMk cId="3052556108" sldId="298"/>
        </pc:sldMkLst>
        <pc:picChg chg="add mod">
          <ac:chgData name="Say,Benjamin" userId="12accc6f-d5d5-4773-a929-5f4f5530135e" providerId="ADAL" clId="{45BD5ECD-8B51-40C9-A067-E71B652B7ABC}" dt="2020-01-22T15:07:13.871" v="275" actId="1076"/>
          <ac:picMkLst>
            <pc:docMk/>
            <pc:sldMk cId="3052556108" sldId="298"/>
            <ac:picMk id="1026" creationId="{9020A417-3BE2-4944-A9A5-615B93F4C394}"/>
          </ac:picMkLst>
        </pc:picChg>
      </pc:sldChg>
      <pc:sldChg chg="add">
        <pc:chgData name="Say,Benjamin" userId="12accc6f-d5d5-4773-a929-5f4f5530135e" providerId="ADAL" clId="{45BD5ECD-8B51-40C9-A067-E71B652B7ABC}" dt="2020-01-22T15:11:17.323" v="281"/>
        <pc:sldMkLst>
          <pc:docMk/>
          <pc:sldMk cId="1576158992" sldId="299"/>
        </pc:sldMkLst>
      </pc:sldChg>
    </pc:docChg>
  </pc:docChgLst>
  <pc:docChgLst>
    <pc:chgData name="Say,Benjamin" userId="12accc6f-d5d5-4773-a929-5f4f5530135e" providerId="ADAL" clId="{020300F3-DB5A-40E8-A10F-E9A3A2018DAA}"/>
    <pc:docChg chg="custSel addSld modSld sldOrd">
      <pc:chgData name="Say,Benjamin" userId="12accc6f-d5d5-4773-a929-5f4f5530135e" providerId="ADAL" clId="{020300F3-DB5A-40E8-A10F-E9A3A2018DAA}" dt="2019-08-28T18:58:25.706" v="131"/>
      <pc:docMkLst>
        <pc:docMk/>
      </pc:docMkLst>
      <pc:sldChg chg="addSp delSp modSp">
        <pc:chgData name="Say,Benjamin" userId="12accc6f-d5d5-4773-a929-5f4f5530135e" providerId="ADAL" clId="{020300F3-DB5A-40E8-A10F-E9A3A2018DAA}" dt="2019-08-26T18:37:55.371" v="117"/>
        <pc:sldMkLst>
          <pc:docMk/>
          <pc:sldMk cId="0" sldId="256"/>
        </pc:sldMkLst>
        <pc:spChg chg="add del">
          <ac:chgData name="Say,Benjamin" userId="12accc6f-d5d5-4773-a929-5f4f5530135e" providerId="ADAL" clId="{020300F3-DB5A-40E8-A10F-E9A3A2018DAA}" dt="2019-08-26T18:37:55.371" v="117"/>
          <ac:spMkLst>
            <pc:docMk/>
            <pc:sldMk cId="0" sldId="256"/>
            <ac:spMk id="2" creationId="{F825D387-5AC7-4A98-BD0E-E0305A79799F}"/>
          </ac:spMkLst>
        </pc:spChg>
        <pc:spChg chg="mod">
          <ac:chgData name="Say,Benjamin" userId="12accc6f-d5d5-4773-a929-5f4f5530135e" providerId="ADAL" clId="{020300F3-DB5A-40E8-A10F-E9A3A2018DAA}" dt="2019-08-26T17:09:39.468" v="115" actId="20577"/>
          <ac:spMkLst>
            <pc:docMk/>
            <pc:sldMk cId="0" sldId="256"/>
            <ac:spMk id="90" creationId="{00000000-0000-0000-0000-000000000000}"/>
          </ac:spMkLst>
        </pc:spChg>
      </pc:sldChg>
      <pc:sldChg chg="modSp">
        <pc:chgData name="Say,Benjamin" userId="12accc6f-d5d5-4773-a929-5f4f5530135e" providerId="ADAL" clId="{020300F3-DB5A-40E8-A10F-E9A3A2018DAA}" dt="2019-08-26T17:07:38.540" v="103" actId="20577"/>
        <pc:sldMkLst>
          <pc:docMk/>
          <pc:sldMk cId="0" sldId="257"/>
        </pc:sldMkLst>
        <pc:spChg chg="mod">
          <ac:chgData name="Say,Benjamin" userId="12accc6f-d5d5-4773-a929-5f4f5530135e" providerId="ADAL" clId="{020300F3-DB5A-40E8-A10F-E9A3A2018DAA}" dt="2019-08-26T17:07:38.540" v="103" actId="20577"/>
          <ac:spMkLst>
            <pc:docMk/>
            <pc:sldMk cId="0" sldId="257"/>
            <ac:spMk id="97" creationId="{00000000-0000-0000-0000-000000000000}"/>
          </ac:spMkLst>
        </pc:spChg>
        <pc:spChg chg="mod">
          <ac:chgData name="Say,Benjamin" userId="12accc6f-d5d5-4773-a929-5f4f5530135e" providerId="ADAL" clId="{020300F3-DB5A-40E8-A10F-E9A3A2018DAA}" dt="2019-08-26T17:07:13.270" v="101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Say,Benjamin" userId="12accc6f-d5d5-4773-a929-5f4f5530135e" providerId="ADAL" clId="{020300F3-DB5A-40E8-A10F-E9A3A2018DAA}" dt="2019-08-26T17:07:46.103" v="108" actId="20577"/>
        <pc:sldMkLst>
          <pc:docMk/>
          <pc:sldMk cId="0" sldId="273"/>
        </pc:sldMkLst>
        <pc:spChg chg="mod">
          <ac:chgData name="Say,Benjamin" userId="12accc6f-d5d5-4773-a929-5f4f5530135e" providerId="ADAL" clId="{020300F3-DB5A-40E8-A10F-E9A3A2018DAA}" dt="2019-08-26T17:07:46.103" v="108" actId="20577"/>
          <ac:spMkLst>
            <pc:docMk/>
            <pc:sldMk cId="0" sldId="273"/>
            <ac:spMk id="208" creationId="{00000000-0000-0000-0000-000000000000}"/>
          </ac:spMkLst>
        </pc:spChg>
      </pc:sldChg>
      <pc:sldChg chg="ord">
        <pc:chgData name="Say,Benjamin" userId="12accc6f-d5d5-4773-a929-5f4f5530135e" providerId="ADAL" clId="{020300F3-DB5A-40E8-A10F-E9A3A2018DAA}" dt="2019-08-28T18:58:25.706" v="131"/>
        <pc:sldMkLst>
          <pc:docMk/>
          <pc:sldMk cId="0" sldId="280"/>
        </pc:sldMkLst>
      </pc:sldChg>
      <pc:sldChg chg="modSp add">
        <pc:chgData name="Say,Benjamin" userId="12accc6f-d5d5-4773-a929-5f4f5530135e" providerId="ADAL" clId="{020300F3-DB5A-40E8-A10F-E9A3A2018DAA}" dt="2019-08-26T18:38:23.438" v="120" actId="14100"/>
        <pc:sldMkLst>
          <pc:docMk/>
          <pc:sldMk cId="3511107222" sldId="294"/>
        </pc:sldMkLst>
        <pc:picChg chg="mod">
          <ac:chgData name="Say,Benjamin" userId="12accc6f-d5d5-4773-a929-5f4f5530135e" providerId="ADAL" clId="{020300F3-DB5A-40E8-A10F-E9A3A2018DAA}" dt="2019-08-26T18:38:23.438" v="120" actId="14100"/>
          <ac:picMkLst>
            <pc:docMk/>
            <pc:sldMk cId="3511107222" sldId="294"/>
            <ac:picMk id="1026" creationId="{E860D849-386F-41C6-92FE-0034D2BB9F57}"/>
          </ac:picMkLst>
        </pc:picChg>
      </pc:sldChg>
      <pc:sldChg chg="modSp add">
        <pc:chgData name="Say,Benjamin" userId="12accc6f-d5d5-4773-a929-5f4f5530135e" providerId="ADAL" clId="{020300F3-DB5A-40E8-A10F-E9A3A2018DAA}" dt="2019-08-26T18:40:32.404" v="130" actId="1076"/>
        <pc:sldMkLst>
          <pc:docMk/>
          <pc:sldMk cId="2618698893" sldId="296"/>
        </pc:sldMkLst>
        <pc:spChg chg="mod">
          <ac:chgData name="Say,Benjamin" userId="12accc6f-d5d5-4773-a929-5f4f5530135e" providerId="ADAL" clId="{020300F3-DB5A-40E8-A10F-E9A3A2018DAA}" dt="2019-08-26T18:40:28.652" v="129" actId="1076"/>
          <ac:spMkLst>
            <pc:docMk/>
            <pc:sldMk cId="2618698893" sldId="296"/>
            <ac:spMk id="9" creationId="{64F878E4-8E97-44E9-A85A-70FF7F2AAD5A}"/>
          </ac:spMkLst>
        </pc:spChg>
        <pc:spChg chg="mod">
          <ac:chgData name="Say,Benjamin" userId="12accc6f-d5d5-4773-a929-5f4f5530135e" providerId="ADAL" clId="{020300F3-DB5A-40E8-A10F-E9A3A2018DAA}" dt="2019-08-26T18:40:32.404" v="130" actId="1076"/>
          <ac:spMkLst>
            <pc:docMk/>
            <pc:sldMk cId="2618698893" sldId="296"/>
            <ac:spMk id="17" creationId="{BFBAE096-EE52-4421-8512-B06D9B504D51}"/>
          </ac:spMkLst>
        </pc:spChg>
        <pc:picChg chg="mod">
          <ac:chgData name="Say,Benjamin" userId="12accc6f-d5d5-4773-a929-5f4f5530135e" providerId="ADAL" clId="{020300F3-DB5A-40E8-A10F-E9A3A2018DAA}" dt="2019-08-26T18:40:25.686" v="128" actId="1076"/>
          <ac:picMkLst>
            <pc:docMk/>
            <pc:sldMk cId="2618698893" sldId="296"/>
            <ac:picMk id="6" creationId="{6A4A6DD8-3C11-405A-AA80-3B80A5AC86D3}"/>
          </ac:picMkLst>
        </pc:picChg>
        <pc:picChg chg="mod">
          <ac:chgData name="Say,Benjamin" userId="12accc6f-d5d5-4773-a929-5f4f5530135e" providerId="ADAL" clId="{020300F3-DB5A-40E8-A10F-E9A3A2018DAA}" dt="2019-08-26T18:40:21.365" v="126" actId="1076"/>
          <ac:picMkLst>
            <pc:docMk/>
            <pc:sldMk cId="2618698893" sldId="296"/>
            <ac:picMk id="13" creationId="{A9C8E163-4F07-4328-A22E-6BC0EA6A0336}"/>
          </ac:picMkLst>
        </pc:picChg>
      </pc:sldChg>
      <pc:sldChg chg="modSp add">
        <pc:chgData name="Say,Benjamin" userId="12accc6f-d5d5-4773-a929-5f4f5530135e" providerId="ADAL" clId="{020300F3-DB5A-40E8-A10F-E9A3A2018DAA}" dt="2019-08-26T18:39:15.598" v="122" actId="14100"/>
        <pc:sldMkLst>
          <pc:docMk/>
          <pc:sldMk cId="577917941" sldId="297"/>
        </pc:sldMkLst>
        <pc:spChg chg="mod">
          <ac:chgData name="Say,Benjamin" userId="12accc6f-d5d5-4773-a929-5f4f5530135e" providerId="ADAL" clId="{020300F3-DB5A-40E8-A10F-E9A3A2018DAA}" dt="2019-08-26T18:39:15.598" v="122" actId="14100"/>
          <ac:spMkLst>
            <pc:docMk/>
            <pc:sldMk cId="577917941" sldId="29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bf443ee19_0_2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bf443ee1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100" cy="360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024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i.e. work more at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83899-C900-6845-99CC-195870D7B3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0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14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3BF7-F716-44F7-8FF9-719C913599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00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836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08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621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046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160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890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327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78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Example application: bio informatics, study of genomics,</a:t>
            </a:r>
            <a:r>
              <a:rPr lang="en-US" baseline="0" dirty="0"/>
              <a:t> </a:t>
            </a:r>
            <a:r>
              <a:rPr lang="en-US" dirty="0"/>
              <a:t>DNA and proteins </a:t>
            </a:r>
          </a:p>
          <a:p>
            <a:r>
              <a:rPr lang="en-US" dirty="0"/>
              <a:t>  DNA</a:t>
            </a:r>
            <a:r>
              <a:rPr lang="en-US" baseline="0" dirty="0"/>
              <a:t> very large string of 4 letters  (A,T,C,G)  (millions)</a:t>
            </a:r>
          </a:p>
          <a:p>
            <a:r>
              <a:rPr lang="en-US" baseline="0" dirty="0"/>
              <a:t>  DNA is involved in the production of proteins in your body</a:t>
            </a:r>
          </a:p>
          <a:p>
            <a:r>
              <a:rPr lang="en-US" baseline="0" dirty="0"/>
              <a:t>  Unique per human, but similar between them</a:t>
            </a:r>
          </a:p>
          <a:p>
            <a:r>
              <a:rPr lang="en-US" baseline="0" dirty="0"/>
              <a:t>  DNA matching is finding out how similar DNA strings are</a:t>
            </a:r>
          </a:p>
          <a:p>
            <a:r>
              <a:rPr lang="en-US" baseline="0" dirty="0"/>
              <a:t>     e.g. finding the closest to to yours in a large data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Bioinformatics is part of AI. </a:t>
            </a:r>
          </a:p>
          <a:p>
            <a:r>
              <a:rPr lang="en-US" dirty="0"/>
              <a:t>Neural</a:t>
            </a:r>
            <a:r>
              <a:rPr lang="en-US" baseline="0" dirty="0"/>
              <a:t> networks are employed in AI to solve hard </a:t>
            </a:r>
          </a:p>
          <a:p>
            <a:r>
              <a:rPr lang="en-US" baseline="0" dirty="0"/>
              <a:t>problems through deep learning using neural nets with many layers.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Neurons and how they simulate brain cells  through firing messages at each other </a:t>
            </a:r>
          </a:p>
          <a:p>
            <a:r>
              <a:rPr lang="en-US" baseline="0" dirty="0"/>
              <a:t>Deep learning</a:t>
            </a:r>
            <a:r>
              <a:rPr lang="is-IS" baseline="0" dirty="0"/>
              <a:t>…  many layers to emulate complex behavior, the layers represent </a:t>
            </a:r>
          </a:p>
          <a:p>
            <a:r>
              <a:rPr lang="is-IS" baseline="0" dirty="0"/>
              <a:t>different levels of abstraction</a:t>
            </a:r>
          </a:p>
          <a:p>
            <a:r>
              <a:rPr lang="is-IS" baseline="0" dirty="0"/>
              <a:t>      e.g. words  ..  sentences .. meaning wrt the world</a:t>
            </a:r>
          </a:p>
          <a:p>
            <a:r>
              <a:rPr lang="is-IS" baseline="0" dirty="0"/>
              <a:t>       face recognition, GO, Google translate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hardware and software to compute.</a:t>
            </a:r>
          </a:p>
          <a:p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the machine, e.g. the cloud (data centers GOOGLE Amazon, employing </a:t>
            </a:r>
          </a:p>
          <a:p>
            <a:r>
              <a:rPr lang="en-US" dirty="0"/>
              <a:t>          parallel and distributed computing: many computers solving large problems </a:t>
            </a:r>
          </a:p>
          <a:p>
            <a:r>
              <a:rPr lang="en-US" dirty="0"/>
              <a:t>          on large data sets)</a:t>
            </a:r>
          </a:p>
          <a:p>
            <a:r>
              <a:rPr lang="is-IS" baseline="0" dirty="0"/>
              <a:t>          Large volumes of data:  Data analytics, data science</a:t>
            </a:r>
          </a:p>
          <a:p>
            <a:endParaRPr lang="is-IS" baseline="0" dirty="0"/>
          </a:p>
          <a:p>
            <a:endParaRPr lang="en-US" dirty="0"/>
          </a:p>
          <a:p>
            <a:r>
              <a:rPr lang="en-US" dirty="0" err="1"/>
              <a:t>sw</a:t>
            </a:r>
            <a:r>
              <a:rPr lang="en-US" dirty="0"/>
              <a:t>: programs: much like recipes</a:t>
            </a:r>
            <a:r>
              <a:rPr lang="en-US" baseline="0" dirty="0"/>
              <a:t> for cooking.  SW can have (HAS) errors (MARS rover)</a:t>
            </a:r>
          </a:p>
          <a:p>
            <a:r>
              <a:rPr lang="en-US" dirty="0"/>
              <a:t>    SW testing:  Finding errors *bug*s in code, </a:t>
            </a:r>
          </a:p>
          <a:p>
            <a:r>
              <a:rPr lang="en-US" dirty="0"/>
              <a:t>    by </a:t>
            </a:r>
            <a:r>
              <a:rPr lang="en-US" baseline="0" dirty="0"/>
              <a:t>checking valid input /output vectors,   </a:t>
            </a:r>
          </a:p>
          <a:p>
            <a:r>
              <a:rPr lang="en-US" baseline="0" dirty="0"/>
              <a:t>         </a:t>
            </a:r>
            <a:r>
              <a:rPr lang="en-US" dirty="0"/>
              <a:t>checking all (many) possible *paths* through</a:t>
            </a:r>
            <a:r>
              <a:rPr lang="en-US" baseline="0" dirty="0"/>
              <a:t> a program</a:t>
            </a:r>
            <a:endParaRPr lang="is-I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/>
          </a:p>
          <a:p>
            <a:r>
              <a:rPr lang="is-IS" baseline="0" dirty="0"/>
              <a:t>People abuse computers: Malware, hacking, stealing data</a:t>
            </a:r>
          </a:p>
          <a:p>
            <a:endParaRPr lang="is-IS" baseline="0" dirty="0"/>
          </a:p>
          <a:p>
            <a:r>
              <a:rPr lang="is-IS" baseline="0" dirty="0"/>
              <a:t>Computer security: protection layers</a:t>
            </a:r>
          </a:p>
          <a:p>
            <a:r>
              <a:rPr lang="is-IS" baseline="0" dirty="0"/>
              <a:t>    firewall:  network level,  the wire:  filter malicious packets</a:t>
            </a:r>
          </a:p>
          <a:p>
            <a:r>
              <a:rPr lang="is-IS" baseline="0" dirty="0"/>
              <a:t>    antivirus:  OS level scan computer for malicious sw: stop malicious pgm from executing </a:t>
            </a:r>
          </a:p>
          <a:p>
            <a:r>
              <a:rPr lang="is-IS" baseline="0" dirty="0"/>
              <a:t>    authentication: to make sure I am who I say I am.  Passwords are hard to manage, easily stolen and used</a:t>
            </a:r>
          </a:p>
          <a:p>
            <a:r>
              <a:rPr lang="is-IS" baseline="0" dirty="0"/>
              <a:t>    email: application level, prevents malware coming in, bad url-s, attachments, phishing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DA277-F3E6-DB48-91BE-D389AC7D7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games: (graphics, physics simulation (smoke, fire, fluid), AI, special hardware (co processor) design</a:t>
            </a:r>
          </a:p>
          <a:p>
            <a:r>
              <a:rPr lang="en-US" baseline="0" dirty="0"/>
              <a:t>related: robotics (</a:t>
            </a:r>
            <a:r>
              <a:rPr lang="en-US" baseline="0" dirty="0" err="1"/>
              <a:t>robo</a:t>
            </a:r>
            <a:r>
              <a:rPr lang="en-US" baseline="0" dirty="0"/>
              <a:t> cup), </a:t>
            </a:r>
            <a:r>
              <a:rPr lang="en-US" baseline="0" dirty="0" err="1"/>
              <a:t>exa</a:t>
            </a:r>
            <a:r>
              <a:rPr lang="en-US" baseline="0" dirty="0"/>
              <a:t> skeletons</a:t>
            </a:r>
          </a:p>
          <a:p>
            <a:r>
              <a:rPr lang="en-US" baseline="0" dirty="0"/>
              <a:t>Web programming and </a:t>
            </a:r>
            <a:r>
              <a:rPr lang="en-US" b="1" baseline="0" dirty="0"/>
              <a:t>app</a:t>
            </a:r>
            <a:r>
              <a:rPr lang="en-US" baseline="0" dirty="0"/>
              <a:t> development</a:t>
            </a:r>
          </a:p>
          <a:p>
            <a:r>
              <a:rPr lang="en-US" baseline="0" dirty="0"/>
              <a:t>HPC: weather prediction, car design  celestial mechanics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B3BF7-F716-44F7-8FF9-719C913599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90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2905125" y="6484937"/>
            <a:ext cx="3333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r>
              <a:rPr lang="en-US" sz="1400" b="1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CS1 Java Programming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colostate.edu/~cs16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andsafety.colostate.edu/tellsomeo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colostate.edu/~cs163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Computer Science Building"/>
          <p:cNvPicPr preferRelativeResize="0"/>
          <p:nvPr/>
        </p:nvPicPr>
        <p:blipFill rotWithShape="1">
          <a:blip r:embed="rId3">
            <a:alphaModFix/>
          </a:blip>
          <a:srcRect l="19494" r="19516"/>
          <a:stretch/>
        </p:blipFill>
        <p:spPr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052762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24050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22637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-266700" y="2879725"/>
            <a:ext cx="792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4951412"/>
            <a:ext cx="7924800" cy="1506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163: Java (CS1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prior 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experience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http://www.cs.colostate.edu/~cs163/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05125" y="6484937"/>
            <a:ext cx="3333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CS1 Java Programming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Resources: Java Textbook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38200" y="1600200"/>
            <a:ext cx="76200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Introduction to Java Programming – Daniel Liang, 10</a:t>
            </a:r>
            <a:r>
              <a:rPr lang="en-US" sz="2800" b="1" i="0" u="none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or 11</a:t>
            </a:r>
            <a:r>
              <a:rPr lang="en-US" sz="2800" b="1" i="0" u="none" baseline="30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Edition</a:t>
            </a:r>
            <a:endParaRPr/>
          </a:p>
        </p:txBody>
      </p:sp>
      <p:pic>
        <p:nvPicPr>
          <p:cNvPr id="135" name="Google Shape;135;p19" descr="LiangTextboo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2730500"/>
            <a:ext cx="2743200" cy="34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body" idx="4294967295"/>
          </p:nvPr>
        </p:nvSpPr>
        <p:spPr>
          <a:xfrm>
            <a:off x="914399" y="1985200"/>
            <a:ext cx="78687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/>
              <a:t>Have a question about content? Check Piazza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/>
              <a:t>Need clarification on an assignment? Check Piazza</a:t>
            </a:r>
            <a:endParaRPr sz="2800"/>
          </a:p>
          <a:p>
            <a:pPr marL="457200" marR="0" lvl="0" indent="-42164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DO NOT post code to Piazza. You WILL get a zero on the assignment.</a:t>
            </a:r>
            <a:endParaRPr sz="2800"/>
          </a:p>
        </p:txBody>
      </p:sp>
      <p:sp>
        <p:nvSpPr>
          <p:cNvPr id="171" name="Google Shape;171;p24"/>
          <p:cNvSpPr txBox="1"/>
          <p:nvPr/>
        </p:nvSpPr>
        <p:spPr>
          <a:xfrm>
            <a:off x="944562" y="457200"/>
            <a:ext cx="7496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Resources: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Piazza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313" y="4639025"/>
            <a:ext cx="6550584" cy="1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715962" y="1676400"/>
            <a:ext cx="784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see something concerning, please Tell Someone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Instructor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TA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CSU Tell Someone Office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http://supportandsafety.colostate.edu/tellsomeone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239" name="Google Shape;239;p35"/>
          <p:cNvSpPr txBox="1"/>
          <p:nvPr/>
        </p:nvSpPr>
        <p:spPr>
          <a:xfrm>
            <a:off x="685800" y="3857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Someone!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/>
        </p:nvSpPr>
        <p:spPr>
          <a:xfrm>
            <a:off x="973137" y="1560512"/>
            <a:ext cx="7467600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student asks a roommate, “Could you please go shopping for us and buy one carton of milk and, if they have avocados, get six.” A short time later, the roommate returns with six cartons of milk.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“Why did you buy six cartons of milk?” asks the student. The reply: “They had avocados.”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1" u="none">
              <a:solidFill>
                <a:srgbClr val="8787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Reader’s Digest, September 2013</a:t>
            </a:r>
            <a:endParaRPr/>
          </a:p>
        </p:txBody>
      </p:sp>
      <p:sp>
        <p:nvSpPr>
          <p:cNvPr id="245" name="Google Shape;245;p36"/>
          <p:cNvSpPr txBox="1"/>
          <p:nvPr/>
        </p:nvSpPr>
        <p:spPr>
          <a:xfrm>
            <a:off x="973137" y="4699000"/>
            <a:ext cx="70866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exactly what your Java program will do, because computers do what you ask them to do, not what you want them to do!</a:t>
            </a: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 descr="ProgrammingLangu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143000"/>
            <a:ext cx="5486400" cy="516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  <p:pic>
        <p:nvPicPr>
          <p:cNvPr id="264" name="Google Shape;26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13" y="4161550"/>
            <a:ext cx="81438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388" y="1568450"/>
            <a:ext cx="3201077" cy="22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/>
        </p:nvSpPr>
        <p:spPr>
          <a:xfrm>
            <a:off x="1998662" y="425450"/>
            <a:ext cx="5416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662" y="1581150"/>
            <a:ext cx="47815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x_x_FFA853BE-693B-4408-9949-8E0CD20BA13C" descr="cid:image001.jpg@01D433E3.02680030">
            <a:extLst>
              <a:ext uri="{FF2B5EF4-FFF2-40B4-BE49-F238E27FC236}">
                <a16:creationId xmlns:a16="http://schemas.microsoft.com/office/drawing/2014/main" id="{9020A417-3BE2-4944-A9A5-615B93F4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1" y="108279"/>
            <a:ext cx="8466377" cy="63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5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Computer Science Building"/>
          <p:cNvPicPr preferRelativeResize="0"/>
          <p:nvPr/>
        </p:nvPicPr>
        <p:blipFill rotWithShape="1">
          <a:blip r:embed="rId3">
            <a:alphaModFix/>
          </a:blip>
          <a:srcRect l="19494" r="19516"/>
          <a:stretch/>
        </p:blipFill>
        <p:spPr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052762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24050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22637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-266700" y="2879725"/>
            <a:ext cx="7924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62000" y="4951412"/>
            <a:ext cx="7924800" cy="1506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163: Java (CS1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prior 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experience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http://www.cs.colostate.edu/~cs163/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905125" y="6484937"/>
            <a:ext cx="3333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CS1 Java Programming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615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definitions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663" y="1646006"/>
            <a:ext cx="7886700" cy="43513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Learning</a:t>
            </a:r>
            <a:r>
              <a:rPr lang="en-US" sz="2800" dirty="0"/>
              <a:t> is a biological process. It occurs when </a:t>
            </a:r>
          </a:p>
          <a:p>
            <a:pPr marL="0" indent="0">
              <a:buNone/>
            </a:pPr>
            <a:r>
              <a:rPr lang="en-US" sz="2800" dirty="0"/>
              <a:t>    networks of neurons in your brain send each </a:t>
            </a:r>
          </a:p>
          <a:p>
            <a:pPr marL="0" indent="0">
              <a:buNone/>
            </a:pPr>
            <a:r>
              <a:rPr lang="en-US" sz="2800" dirty="0"/>
              <a:t>    other signals.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Thinking </a:t>
            </a:r>
            <a:r>
              <a:rPr lang="en-US" sz="2800" dirty="0"/>
              <a:t>is webs (of neurons) sending signals to</a:t>
            </a:r>
          </a:p>
          <a:p>
            <a:pPr marL="0" indent="0">
              <a:buNone/>
            </a:pPr>
            <a:r>
              <a:rPr lang="en-US" sz="2800" dirty="0"/>
              <a:t>    other webs. A new idea is a newly formed sub   </a:t>
            </a:r>
          </a:p>
          <a:p>
            <a:pPr marL="0" indent="0">
              <a:buNone/>
            </a:pPr>
            <a:r>
              <a:rPr lang="en-US" sz="2800" dirty="0"/>
              <a:t>    network of neurons firing signals at each other </a:t>
            </a:r>
          </a:p>
          <a:p>
            <a:r>
              <a:rPr lang="en-US" sz="2800" dirty="0"/>
              <a:t>Two aspects:</a:t>
            </a:r>
          </a:p>
          <a:p>
            <a:pPr lvl="1"/>
            <a:r>
              <a:rPr lang="en-US" sz="2400" dirty="0"/>
              <a:t>Understanding</a:t>
            </a:r>
          </a:p>
          <a:p>
            <a:pPr lvl="1"/>
            <a:r>
              <a:rPr lang="en-US" sz="2400" dirty="0"/>
              <a:t>Remembering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0DF0-91B8-004E-B4FF-FAB4527D82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7091"/>
            <a:ext cx="906462" cy="112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5867400"/>
            <a:ext cx="7848600" cy="579119"/>
          </a:xfrm>
          <a:prstGeom prst="rect">
            <a:avLst/>
          </a:prstGeom>
          <a:gradFill flip="none" rotWithShape="1">
            <a:gsLst>
              <a:gs pos="60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650" y="6019800"/>
            <a:ext cx="52885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cap="small" spc="40" dirty="0">
                <a:solidFill>
                  <a:schemeClr val="bg1"/>
                </a:solidFill>
                <a:latin typeface="Minion Pro" pitchFamily="18" charset="0"/>
              </a:rPr>
              <a:t>Department of Computer Science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535" y="1238822"/>
            <a:ext cx="8229600" cy="45719"/>
          </a:xfrm>
          <a:prstGeom prst="rect">
            <a:avLst/>
          </a:prstGeom>
          <a:gradFill flip="none" rotWithShape="1">
            <a:gsLst>
              <a:gs pos="90000">
                <a:srgbClr val="528A5D"/>
              </a:gs>
              <a:gs pos="12000">
                <a:srgbClr val="8CB193"/>
              </a:gs>
              <a:gs pos="2000">
                <a:schemeClr val="bg1"/>
              </a:gs>
              <a:gs pos="52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oftware-te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4" y="1565087"/>
            <a:ext cx="4571996" cy="1142999"/>
          </a:xfrm>
          <a:prstGeom prst="rect">
            <a:avLst/>
          </a:prstGeom>
        </p:spPr>
      </p:pic>
      <p:pic>
        <p:nvPicPr>
          <p:cNvPr id="9" name="Picture 8" descr="computational-biolog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38" y="1411938"/>
            <a:ext cx="2674469" cy="1337235"/>
          </a:xfrm>
          <a:prstGeom prst="rect">
            <a:avLst/>
          </a:prstGeom>
        </p:spPr>
      </p:pic>
      <p:pic>
        <p:nvPicPr>
          <p:cNvPr id="10" name="Picture 9" descr="Computer-Securi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37416"/>
            <a:ext cx="2151529" cy="1950720"/>
          </a:xfrm>
          <a:prstGeom prst="rect">
            <a:avLst/>
          </a:prstGeom>
        </p:spPr>
      </p:pic>
      <p:pic>
        <p:nvPicPr>
          <p:cNvPr id="11" name="Picture 10" descr="deep_neural_network_deskto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52" y="3210672"/>
            <a:ext cx="3115061" cy="2009214"/>
          </a:xfrm>
          <a:prstGeom prst="rect">
            <a:avLst/>
          </a:prstGeom>
        </p:spPr>
      </p:pic>
      <p:pic>
        <p:nvPicPr>
          <p:cNvPr id="12" name="Picture 11" descr="CloudSolution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29" y="2978972"/>
            <a:ext cx="2804160" cy="2468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654" y="382219"/>
            <a:ext cx="802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Computer Science:  it touches everything!</a:t>
            </a:r>
          </a:p>
        </p:txBody>
      </p:sp>
    </p:spTree>
    <p:extLst>
      <p:ext uri="{BB962C8B-B14F-4D97-AF65-F5344CB8AC3E}">
        <p14:creationId xmlns:p14="http://schemas.microsoft.com/office/powerpoint/2010/main" val="184369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161"/>
            <a:ext cx="8491928" cy="4953000"/>
          </a:xfrm>
        </p:spPr>
        <p:txBody>
          <a:bodyPr>
            <a:normAutofit/>
          </a:bodyPr>
          <a:lstStyle/>
          <a:p>
            <a:r>
              <a:rPr lang="en-US" sz="2800" dirty="0"/>
              <a:t>Comes sometimes in a </a:t>
            </a:r>
            <a:r>
              <a:rPr lang="en-US" sz="2800" dirty="0">
                <a:solidFill>
                  <a:srgbClr val="FF0000"/>
                </a:solidFill>
              </a:rPr>
              <a:t>“flash” </a:t>
            </a:r>
            <a:r>
              <a:rPr lang="en-US" sz="2800" dirty="0"/>
              <a:t>(Oh I get it)</a:t>
            </a:r>
          </a:p>
          <a:p>
            <a:r>
              <a:rPr lang="en-US" sz="2800" dirty="0"/>
              <a:t>Often times it takes </a:t>
            </a:r>
            <a:r>
              <a:rPr lang="en-US" sz="2800" dirty="0">
                <a:solidFill>
                  <a:srgbClr val="FF0000"/>
                </a:solidFill>
              </a:rPr>
              <a:t>repeated exposure</a:t>
            </a:r>
            <a:r>
              <a:rPr lang="en-US" sz="2800" dirty="0"/>
              <a:t>, examples, associations, hard work</a:t>
            </a:r>
          </a:p>
          <a:p>
            <a:r>
              <a:rPr lang="en-US" sz="2800" dirty="0"/>
              <a:t>If you don’t get it, go for a walk, come back, try more circuits in your brain</a:t>
            </a:r>
          </a:p>
          <a:p>
            <a:pPr marL="0" indent="0">
              <a:buNone/>
            </a:pPr>
            <a:r>
              <a:rPr lang="en-US" sz="2800" dirty="0"/>
              <a:t>              </a:t>
            </a:r>
            <a:r>
              <a:rPr lang="en-US" sz="3200" dirty="0">
                <a:solidFill>
                  <a:srgbClr val="FF0000"/>
                </a:solidFill>
              </a:rPr>
              <a:t>what does that mean?</a:t>
            </a:r>
          </a:p>
          <a:p>
            <a:r>
              <a:rPr lang="en-US" sz="2800" dirty="0"/>
              <a:t>This requires FOCUS of ATTENTION  (concentration) and REPEATED ACTION (do it, do it!)</a:t>
            </a:r>
          </a:p>
          <a:p>
            <a:pPr marL="0" indent="0">
              <a:buNone/>
            </a:pPr>
            <a:r>
              <a:rPr lang="en-US" sz="2800" dirty="0"/>
              <a:t>    Understanding cannot be achieved passively; it </a:t>
            </a:r>
          </a:p>
          <a:p>
            <a:pPr marL="0" indent="0">
              <a:buNone/>
            </a:pPr>
            <a:r>
              <a:rPr lang="en-US" sz="2800" dirty="0"/>
              <a:t>     demands an </a:t>
            </a:r>
            <a:r>
              <a:rPr lang="en-US" sz="2800" b="1" dirty="0">
                <a:solidFill>
                  <a:srgbClr val="FF0000"/>
                </a:solidFill>
              </a:rPr>
              <a:t>active and focused mind.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9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8664"/>
            <a:ext cx="7886700" cy="4351337"/>
          </a:xfrm>
        </p:spPr>
        <p:txBody>
          <a:bodyPr/>
          <a:lstStyle/>
          <a:p>
            <a:r>
              <a:rPr lang="en-US" sz="2800" dirty="0"/>
              <a:t>Memory: also a biological process involving firing of neurons.</a:t>
            </a:r>
          </a:p>
          <a:p>
            <a:r>
              <a:rPr lang="en-US" sz="2800" dirty="0"/>
              <a:t>Memories are </a:t>
            </a:r>
            <a:r>
              <a:rPr lang="en-US" sz="2800" b="1" dirty="0">
                <a:solidFill>
                  <a:srgbClr val="FF0000"/>
                </a:solidFill>
              </a:rPr>
              <a:t>RECONSTRUCTED</a:t>
            </a:r>
            <a:r>
              <a:rPr lang="en-US" sz="2800" dirty="0"/>
              <a:t> (replayed) each time remembering happens.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Use it or lose it: </a:t>
            </a:r>
            <a:r>
              <a:rPr lang="en-US" sz="2800" dirty="0"/>
              <a:t>our brain’s web connections are not permanent, they need to be reused / reactivated to stay</a:t>
            </a:r>
          </a:p>
          <a:p>
            <a:r>
              <a:rPr lang="en-US" sz="2800" dirty="0"/>
              <a:t>Neural nets that get used a lot become stable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9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33577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Learning does NOT just happen to you</a:t>
            </a:r>
          </a:p>
          <a:p>
            <a:pPr marL="0" indent="0">
              <a:buNone/>
            </a:pPr>
            <a:r>
              <a:rPr lang="en-US" sz="2800" dirty="0"/>
              <a:t>       it is something </a:t>
            </a:r>
            <a:r>
              <a:rPr lang="en-US" sz="2800" b="1" dirty="0">
                <a:solidFill>
                  <a:srgbClr val="FF0000"/>
                </a:solidFill>
              </a:rPr>
              <a:t>you do to yourself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The instructor can teach you theory and practice,  </a:t>
            </a:r>
          </a:p>
          <a:p>
            <a:pPr marL="0" indent="0">
              <a:buNone/>
            </a:pPr>
            <a:r>
              <a:rPr lang="en-US" sz="2800" dirty="0"/>
              <a:t>point the way, give you exercises, problems to solve, </a:t>
            </a:r>
          </a:p>
          <a:p>
            <a:pPr marL="0" indent="0">
              <a:buNone/>
            </a:pPr>
            <a:r>
              <a:rPr lang="en-US" sz="2800" dirty="0"/>
              <a:t>do the </a:t>
            </a:r>
            <a:r>
              <a:rPr lang="en-US" sz="2800" dirty="0" err="1"/>
              <a:t>hoki</a:t>
            </a:r>
            <a:r>
              <a:rPr lang="en-US" sz="2800" dirty="0"/>
              <a:t> </a:t>
            </a:r>
            <a:r>
              <a:rPr lang="en-US" sz="2800" dirty="0" err="1"/>
              <a:t>poki</a:t>
            </a:r>
            <a:r>
              <a:rPr lang="en-US" sz="2800" dirty="0"/>
              <a:t>, BUT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Learning is all </a:t>
            </a:r>
            <a:r>
              <a:rPr lang="en-US" sz="2800" b="1" dirty="0">
                <a:solidFill>
                  <a:srgbClr val="FF0000"/>
                </a:solidFill>
              </a:rPr>
              <a:t>YOUR ACTIVITY</a:t>
            </a:r>
          </a:p>
          <a:p>
            <a:pPr marL="0" indent="0">
              <a:buNone/>
            </a:pPr>
            <a:r>
              <a:rPr lang="en-US" sz="2800" dirty="0"/>
              <a:t>     The basic assumption is that you </a:t>
            </a:r>
            <a:r>
              <a:rPr lang="en-US" sz="2800" b="1" dirty="0">
                <a:solidFill>
                  <a:srgbClr val="FF0000"/>
                </a:solidFill>
              </a:rPr>
              <a:t>want to </a:t>
            </a:r>
            <a:r>
              <a:rPr lang="en-US" sz="2800" dirty="0"/>
              <a:t>learn. </a:t>
            </a:r>
          </a:p>
          <a:p>
            <a:pPr marL="0" indent="0">
              <a:buNone/>
            </a:pPr>
            <a:r>
              <a:rPr lang="en-US" sz="2800" dirty="0"/>
              <a:t>      Without that, nothing will work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6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won’t learn unless you want to!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648200"/>
          </a:xfrm>
        </p:spPr>
        <p:txBody>
          <a:bodyPr/>
          <a:lstStyle/>
          <a:p>
            <a:r>
              <a:rPr lang="en-US" sz="2800" dirty="0"/>
              <a:t>Learning relies on your brain, which demands the same maintenance (food, exercise) as the rest of your body.</a:t>
            </a:r>
          </a:p>
          <a:p>
            <a:r>
              <a:rPr lang="en-US" sz="2800" dirty="0"/>
              <a:t>Learning is difficult and it requires repeated effort.</a:t>
            </a:r>
          </a:p>
          <a:p>
            <a:r>
              <a:rPr lang="en-US" sz="2800" dirty="0"/>
              <a:t>Don’t cram the night before a test. Set yourself up for success!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But if done right, it is </a:t>
            </a:r>
            <a:r>
              <a:rPr lang="en-US" sz="2800" b="1" dirty="0">
                <a:solidFill>
                  <a:srgbClr val="FF0000"/>
                </a:solidFill>
              </a:rPr>
              <a:t>GREAT!  </a:t>
            </a:r>
          </a:p>
          <a:p>
            <a:pPr marL="0" indent="0">
              <a:buNone/>
            </a:pPr>
            <a:r>
              <a:rPr lang="en-US" sz="2800" b="1">
                <a:solidFill>
                  <a:srgbClr val="FF0000"/>
                </a:solidFill>
              </a:rPr>
              <a:t>W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wish you the best in your college days.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36CE-D48D-CC48-898A-F58C0EB2285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57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823912" y="431800"/>
            <a:ext cx="7496175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Criteria</a:t>
            </a:r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628650" y="1423987"/>
            <a:ext cx="78867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Grades will not be assigned lower than shown: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90%  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80%  B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70%  C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&gt;= 60%  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        F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0" i="1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must have a minimum average of 60% on the exams to receive a C </a:t>
            </a:r>
            <a:endParaRPr/>
          </a:p>
        </p:txBody>
      </p:sp>
      <p:sp>
        <p:nvSpPr>
          <p:cNvPr id="185" name="Google Shape;185;p26"/>
          <p:cNvSpPr txBox="1"/>
          <p:nvPr/>
        </p:nvSpPr>
        <p:spPr>
          <a:xfrm>
            <a:off x="3733800" y="2051050"/>
            <a:ext cx="51816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instructor reserves the right to assign plus and minus grades.  However, an A- (a minus), for example, is a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than an A and therefore cannot be assigned to a score &gt;= 90%.  The instructor may choose to lower the cutoffs (i.e. be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generous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at his sole discretion at the end of the semester.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652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609600" y="1752600"/>
            <a:ext cx="8077200" cy="426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think you have been graded unfairly on a programming assignment, visit the cs163 help desk for an explanation.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lab grading issues should be resolved in lab with the lead Lab TA BEFORE seeing the instructor.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cannot resolve the problem, email the instructor.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440"/>
              <a:buFont typeface="Noto Sans Symbols"/>
              <a:buChar char="■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Complaints about grades must be made within two weeks of when the grade is released</a:t>
            </a:r>
            <a:r>
              <a:rPr lang="en-US" sz="2400"/>
              <a:t> - you cannot come to be more than two weeks after the grade is released to dispute a grade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Grading Policy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3998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/>
        </p:nvSpPr>
        <p:spPr>
          <a:xfrm>
            <a:off x="457200" y="1585912"/>
            <a:ext cx="8305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 with your teaching assistant before or after labs, at help desk, or during lab hours.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Talk with your instructor during office hours.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your instructor directly, especially if privacy is needed (health issue, staff complaint, etc.) 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attach comments to Canvas, use the </a:t>
            </a:r>
            <a:r>
              <a:rPr lang="en-US" sz="2800" b="1" i="0" u="none" dirty="0">
                <a:solidFill>
                  <a:srgbClr val="000000"/>
                </a:solidFill>
              </a:rPr>
              <a:t>Piazza 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bulletin board instead.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Piazza is in Canvas modules.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Topics for assignments, Labs, ...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955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660400" y="1600200"/>
            <a:ext cx="8001000" cy="474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assignment </a:t>
            </a:r>
            <a:r>
              <a:rPr lang="en-US" sz="2800" dirty="0"/>
              <a:t>ha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a due date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credit requires meeting this deadline</a:t>
            </a:r>
            <a:endParaRPr dirty="0"/>
          </a:p>
          <a:p>
            <a:pPr marL="339725" marR="0" lvl="0" indent="-3397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dirty="0"/>
              <a:t>There are no late submissions!</a:t>
            </a:r>
          </a:p>
          <a:p>
            <a:pPr marL="339725" marR="0" lvl="0" indent="-3397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dirty="0"/>
              <a:t>Do the in class worksheets</a:t>
            </a:r>
          </a:p>
          <a:p>
            <a:pPr lvl="8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ts val="1680"/>
            </a:pPr>
            <a:r>
              <a:rPr lang="en-US" sz="2800" dirty="0"/>
              <a:t>       </a:t>
            </a:r>
            <a:r>
              <a:rPr lang="en-US" sz="2000" dirty="0">
                <a:solidFill>
                  <a:srgbClr val="FF0000"/>
                </a:solidFill>
              </a:rPr>
              <a:t>They help you prepare for tests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dirty="0"/>
              <a:t>Exceptions only for excused absences</a:t>
            </a:r>
            <a:endParaRPr sz="28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emergencies, family emergencies, with documentation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an emergency happens, email your instructor right away</a:t>
            </a:r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■"/>
            </a:pPr>
            <a:r>
              <a:rPr lang="en-US" sz="2000" dirty="0"/>
              <a:t>You will have to get documentation from Student Case Management or another University office.</a:t>
            </a:r>
          </a:p>
          <a:p>
            <a:pPr marR="0" lvl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203" name="Google Shape;203;p29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Policy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268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/>
        </p:nvSpPr>
        <p:spPr>
          <a:xfrm>
            <a:off x="490330" y="1185449"/>
            <a:ext cx="7829757" cy="483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Sites: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dirty="0">
                <a:solidFill>
                  <a:srgbClr val="7030A0"/>
                </a:solidFill>
              </a:rPr>
              <a:t>www.cs.colostate.edu/~cs163</a:t>
            </a:r>
            <a:endParaRPr lang="en-US" sz="28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680"/>
              <a:buFont typeface="Noto Sans Symbols"/>
              <a:buChar char="■"/>
            </a:pPr>
            <a:r>
              <a:rPr lang="en-US" sz="2800" dirty="0">
                <a:solidFill>
                  <a:srgbClr val="FF0000"/>
                </a:solidFill>
              </a:rPr>
              <a:t>Especially the Schedule Page</a:t>
            </a:r>
            <a:endParaRPr dirty="0">
              <a:solidFill>
                <a:srgbClr val="FF0000"/>
              </a:solidFill>
            </a:endParaRPr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Lectures, Recitations, Lab Hours, Help Desk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 operators (general questions)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 Hours (see syllabus)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Tutors, Friends, Consultants (be careful, you are responsible for your work)</a:t>
            </a:r>
            <a:endParaRPr dirty="0"/>
          </a:p>
          <a:p>
            <a:pPr marL="339725" marR="0" lvl="0" indent="-3397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Textbook, Internet</a:t>
            </a:r>
            <a:endParaRPr dirty="0"/>
          </a:p>
        </p:txBody>
      </p:sp>
      <p:sp>
        <p:nvSpPr>
          <p:cNvPr id="209" name="Google Shape;209;p30"/>
          <p:cNvSpPr txBox="1"/>
          <p:nvPr/>
        </p:nvSpPr>
        <p:spPr>
          <a:xfrm>
            <a:off x="685800" y="29199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Help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03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/>
        </p:nvSpPr>
        <p:spPr>
          <a:xfrm>
            <a:off x="609600" y="1744651"/>
            <a:ext cx="8534400" cy="4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assignments, labs, quizzes, exams are solo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Unless otherwise specified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get help from course instructors and TAs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32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may discuss concepts with other students, but: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share code with another student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copy code from another student</a:t>
            </a:r>
            <a:endParaRPr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Never let anyone else type in code for you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 the department academic honesty code!</a:t>
            </a:r>
            <a:endParaRPr/>
          </a:p>
          <a:p>
            <a:pPr marL="339725" marR="0" lvl="0" indent="-33972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Integrity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93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544"/>
          </a:xfrm>
        </p:spPr>
        <p:txBody>
          <a:bodyPr/>
          <a:lstStyle/>
          <a:p>
            <a:pPr algn="ctr"/>
            <a:r>
              <a:rPr lang="en-US" dirty="0"/>
              <a:t>Bio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4" y="1316183"/>
            <a:ext cx="7380829" cy="5063981"/>
          </a:xfrm>
        </p:spPr>
        <p:txBody>
          <a:bodyPr>
            <a:normAutofit/>
          </a:bodyPr>
          <a:lstStyle/>
          <a:p>
            <a:r>
              <a:rPr lang="en-US" sz="2800" dirty="0"/>
              <a:t>DNA &amp; genomics: who / what we are</a:t>
            </a:r>
          </a:p>
          <a:p>
            <a:r>
              <a:rPr lang="en-US" sz="2800" dirty="0"/>
              <a:t>DNA: string made out of  millions of letters </a:t>
            </a:r>
          </a:p>
          <a:p>
            <a:pPr marL="114300" indent="0">
              <a:buNone/>
            </a:pPr>
            <a:r>
              <a:rPr lang="en-US" sz="2800" dirty="0"/>
              <a:t>      A,T,C,G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sz="2400" dirty="0"/>
              <a:t> involved in the production of proteins in your body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sz="2400" dirty="0"/>
              <a:t> unique per human, but similar between them</a:t>
            </a:r>
            <a:r>
              <a:rPr lang="en-US" sz="2000" dirty="0"/>
              <a:t>      </a:t>
            </a:r>
          </a:p>
          <a:p>
            <a:pPr marL="400050" lvl="1" indent="0">
              <a:buNone/>
            </a:pPr>
            <a:r>
              <a:rPr lang="en-US" sz="2000" dirty="0"/>
              <a:t>  </a:t>
            </a:r>
            <a:r>
              <a:rPr lang="en-US" sz="2400" dirty="0">
                <a:solidFill>
                  <a:srgbClr val="FF0000"/>
                </a:solidFill>
              </a:rPr>
              <a:t>matching: </a:t>
            </a:r>
            <a:r>
              <a:rPr lang="en-US" sz="2400" dirty="0"/>
              <a:t>finding similarity  of DNA strings, just like</a:t>
            </a:r>
          </a:p>
          <a:p>
            <a:pPr marL="400050" lvl="1" indent="0">
              <a:buNone/>
            </a:pPr>
            <a:r>
              <a:rPr lang="en-US" sz="2400" dirty="0"/>
              <a:t> Google when you make a typo</a:t>
            </a:r>
          </a:p>
          <a:p>
            <a:pPr marL="400050" lvl="1" indent="0">
              <a:buNone/>
            </a:pPr>
            <a:r>
              <a:rPr lang="en-US" sz="2400" dirty="0"/>
              <a:t>      you Google    </a:t>
            </a:r>
            <a:r>
              <a:rPr lang="en-US" sz="2400" b="1" dirty="0"/>
              <a:t>"</a:t>
            </a:r>
            <a:r>
              <a:rPr lang="en-US" sz="2400" b="1" dirty="0" err="1"/>
              <a:t>ocurrance</a:t>
            </a:r>
            <a:r>
              <a:rPr lang="en-US" sz="2400" b="1" dirty="0"/>
              <a:t>"  </a:t>
            </a:r>
            <a:r>
              <a:rPr lang="en-US" sz="2400" dirty="0"/>
              <a:t>Google says:</a:t>
            </a:r>
          </a:p>
          <a:p>
            <a:pPr marL="400050" lvl="1" indent="0">
              <a:buNone/>
            </a:pPr>
            <a:r>
              <a:rPr lang="en-US" sz="2400" dirty="0"/>
              <a:t>     did you mean “</a:t>
            </a:r>
            <a:r>
              <a:rPr lang="en-US" sz="2400" b="1" u="sng" dirty="0"/>
              <a:t>oc</a:t>
            </a:r>
            <a:r>
              <a:rPr lang="en-US" sz="2400" b="1" u="sng" dirty="0">
                <a:solidFill>
                  <a:srgbClr val="FF0000"/>
                </a:solidFill>
              </a:rPr>
              <a:t>c</a:t>
            </a:r>
            <a:r>
              <a:rPr lang="en-US" sz="2400" b="1" u="sng" dirty="0"/>
              <a:t>urr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/>
              <a:t>nce”</a:t>
            </a:r>
            <a:r>
              <a:rPr lang="en-US" sz="2400" dirty="0"/>
              <a:t>?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gene expression:  </a:t>
            </a:r>
            <a:r>
              <a:rPr lang="en-US" sz="2400" dirty="0"/>
              <a:t>finding which parts of the DNA build</a:t>
            </a:r>
          </a:p>
          <a:p>
            <a:pPr marL="400050" lvl="1" indent="0">
              <a:buNone/>
            </a:pPr>
            <a:r>
              <a:rPr lang="en-US" sz="2400" dirty="0"/>
              <a:t> which proteins for which purpose</a:t>
            </a:r>
          </a:p>
          <a:p>
            <a:pPr marL="400050" lvl="1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many other applications</a:t>
            </a:r>
          </a:p>
          <a:p>
            <a:pPr marL="400050" lvl="1" indent="0">
              <a:buNone/>
            </a:pPr>
            <a:endParaRPr lang="en-US" sz="2400" dirty="0"/>
          </a:p>
        </p:txBody>
      </p:sp>
      <p:pic>
        <p:nvPicPr>
          <p:cNvPr id="4" name="Picture 3" descr="computational-biolo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2757" y="2520306"/>
            <a:ext cx="2674469" cy="13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685800" y="1752600"/>
            <a:ext cx="7772400" cy="412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to class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Attendance predicts success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active, not passive: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Take notes, Ask questions</a:t>
            </a:r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dirty="0"/>
              <a:t> Do the worksheets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prepared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reading assignments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lecture</a:t>
            </a:r>
            <a:endParaRPr dirty="0"/>
          </a:p>
          <a:p>
            <a:pPr marL="739775" marR="0" lvl="1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on time</a:t>
            </a:r>
            <a:endParaRPr dirty="0"/>
          </a:p>
          <a:p>
            <a:pPr marL="914400" marR="0" lvl="2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Lectures start and end on time</a:t>
            </a:r>
            <a:endParaRPr dirty="0"/>
          </a:p>
        </p:txBody>
      </p:sp>
      <p:sp>
        <p:nvSpPr>
          <p:cNvPr id="221" name="Google Shape;221;p32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Expectations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277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573087" y="1752600"/>
            <a:ext cx="7772400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phones on vibrate-only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need to answer, leave the room first</a:t>
            </a:r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400" dirty="0"/>
              <a:t>You may use your phone as your </a:t>
            </a:r>
            <a:r>
              <a:rPr lang="en-US" sz="2400" dirty="0" err="1"/>
              <a:t>iClicker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Laptops for note taking or coding!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games, audio, video, inappropriate websites</a:t>
            </a:r>
            <a:endParaRPr dirty="0"/>
          </a:p>
          <a:p>
            <a:pPr marL="739775" marR="0" lvl="1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 your colleagues</a:t>
            </a:r>
            <a:endParaRPr dirty="0"/>
          </a:p>
          <a:p>
            <a:pPr marL="914400" marR="0" lvl="2" indent="-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0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snide or rude comments</a:t>
            </a:r>
            <a:endParaRPr dirty="0"/>
          </a:p>
          <a:p>
            <a:pPr marL="9144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comments on abilities</a:t>
            </a:r>
            <a:endParaRPr dirty="0"/>
          </a:p>
          <a:p>
            <a:pPr marL="9144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extended conversations</a:t>
            </a:r>
            <a:endParaRPr dirty="0"/>
          </a:p>
        </p:txBody>
      </p:sp>
      <p:sp>
        <p:nvSpPr>
          <p:cNvPr id="227" name="Google Shape;227;p33"/>
          <p:cNvSpPr txBox="1"/>
          <p:nvPr/>
        </p:nvSpPr>
        <p:spPr>
          <a:xfrm>
            <a:off x="711200" y="2333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Expectations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366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685800" y="1679575"/>
            <a:ext cx="784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Linux Lab – </a:t>
            </a:r>
            <a:r>
              <a:rPr lang="en-US" sz="2800"/>
              <a:t>CSB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120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the Windows Lab – </a:t>
            </a:r>
            <a:r>
              <a:rPr lang="en-US" sz="2400"/>
              <a:t>CSB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uncovered drinks and no food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339725" marR="0" lvl="0" indent="-3397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540"/>
              <a:buFont typeface="Noto Sans Symbols"/>
              <a:buChar char="■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Treat the lab as a professional workplace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disparaging comments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loud/rude/distracting behavior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lang="en-US" sz="2400"/>
              <a:t>composure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all times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8B20"/>
              </a:buClr>
              <a:buSzPts val="1200"/>
              <a:buFont typeface="Noto Sans Symbols"/>
              <a:buChar char="■"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sexual harassment of any sort, not ever!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685800" y="385762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Expectations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999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726"/>
          </a:xfrm>
        </p:spPr>
        <p:txBody>
          <a:bodyPr/>
          <a:lstStyle/>
          <a:p>
            <a:pPr algn="ctr"/>
            <a:r>
              <a:rPr lang="en-US" dirty="0"/>
              <a:t>AI: Artificial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5523345" cy="4809981"/>
          </a:xfrm>
        </p:spPr>
        <p:txBody>
          <a:bodyPr>
            <a:normAutofit/>
          </a:bodyPr>
          <a:lstStyle/>
          <a:p>
            <a:r>
              <a:rPr lang="en-US" dirty="0"/>
              <a:t>Neural nets </a:t>
            </a:r>
            <a:r>
              <a:rPr lang="en-US" b="1" dirty="0">
                <a:solidFill>
                  <a:srgbClr val="FF0000"/>
                </a:solidFill>
              </a:rPr>
              <a:t>simulate brains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800" dirty="0"/>
              <a:t>Cells firing signals at each other</a:t>
            </a:r>
          </a:p>
          <a:p>
            <a:r>
              <a:rPr lang="en-US" dirty="0"/>
              <a:t>Deep learning</a:t>
            </a:r>
          </a:p>
          <a:p>
            <a:pPr marL="0" indent="0">
              <a:buNone/>
            </a:pPr>
            <a:r>
              <a:rPr lang="en-US" sz="2800" dirty="0"/>
              <a:t>        many layers</a:t>
            </a:r>
          </a:p>
          <a:p>
            <a:pPr marL="0" indent="0">
              <a:buNone/>
            </a:pPr>
            <a:r>
              <a:rPr lang="en-US" sz="2800" dirty="0"/>
              <a:t>        complex behavior </a:t>
            </a:r>
          </a:p>
          <a:p>
            <a:r>
              <a:rPr lang="en-US" dirty="0"/>
              <a:t>Google</a:t>
            </a:r>
          </a:p>
          <a:p>
            <a:pPr marL="0" indent="0">
              <a:buNone/>
            </a:pPr>
            <a:r>
              <a:rPr lang="en-US" sz="2800" dirty="0"/>
              <a:t>        Face recognition, language  </a:t>
            </a:r>
          </a:p>
          <a:p>
            <a:pPr marL="0" indent="0">
              <a:buNone/>
            </a:pPr>
            <a:r>
              <a:rPr lang="en-US" sz="2800" dirty="0"/>
              <a:t>        translation, game playing </a:t>
            </a:r>
          </a:p>
          <a:p>
            <a:pPr marL="0" indent="0">
              <a:buNone/>
            </a:pPr>
            <a:r>
              <a:rPr lang="en-US" sz="2800" dirty="0"/>
              <a:t>          (chess, go)</a:t>
            </a:r>
            <a:endParaRPr lang="en-US" dirty="0"/>
          </a:p>
        </p:txBody>
      </p:sp>
      <p:pic>
        <p:nvPicPr>
          <p:cNvPr id="4" name="Picture 3" descr="deep_neural_network_desk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1" y="2740193"/>
            <a:ext cx="3115061" cy="20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1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Computers: hardware and software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364"/>
            <a:ext cx="5038436" cy="47637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Hardware: 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dirty="0"/>
              <a:t>data centers, racks and racks of servers,      </a:t>
            </a:r>
          </a:p>
          <a:p>
            <a:pPr marL="0" indent="0">
              <a:buNone/>
            </a:pPr>
            <a:r>
              <a:rPr lang="en-US" dirty="0"/>
              <a:t>        large volumes of  data (disks), </a:t>
            </a:r>
          </a:p>
          <a:p>
            <a:pPr marL="0" indent="0">
              <a:buNone/>
            </a:pPr>
            <a:r>
              <a:rPr lang="en-US" dirty="0"/>
              <a:t>        data communication</a:t>
            </a:r>
          </a:p>
          <a:p>
            <a:r>
              <a:rPr lang="en-US" sz="3600" dirty="0"/>
              <a:t>Software:</a:t>
            </a:r>
          </a:p>
          <a:p>
            <a:pPr marL="0" indent="0">
              <a:buNone/>
            </a:pPr>
            <a:r>
              <a:rPr lang="en-US" dirty="0"/>
              <a:t>        Programs are like recipes for </a:t>
            </a:r>
          </a:p>
          <a:p>
            <a:pPr marL="0" indent="0">
              <a:buNone/>
            </a:pPr>
            <a:r>
              <a:rPr lang="en-US" dirty="0"/>
              <a:t>        cooking 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sz="3600" dirty="0"/>
              <a:t>ERRORS (bugs): </a:t>
            </a:r>
          </a:p>
          <a:p>
            <a:pPr marL="0" indent="0">
              <a:buNone/>
            </a:pPr>
            <a:r>
              <a:rPr lang="en-US" dirty="0"/>
              <a:t>        need checking / testing / logic</a:t>
            </a:r>
          </a:p>
        </p:txBody>
      </p:sp>
      <p:pic>
        <p:nvPicPr>
          <p:cNvPr id="5" name="Picture 4" descr="CloudSolu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25" y="1547330"/>
            <a:ext cx="2804160" cy="2468880"/>
          </a:xfrm>
          <a:prstGeom prst="rect">
            <a:avLst/>
          </a:prstGeom>
        </p:spPr>
      </p:pic>
      <p:pic>
        <p:nvPicPr>
          <p:cNvPr id="6" name="Picture 5" descr="software-te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91" y="4126725"/>
            <a:ext cx="4571996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0635"/>
          </a:xfrm>
        </p:spPr>
        <p:txBody>
          <a:bodyPr/>
          <a:lstStyle/>
          <a:p>
            <a:pPr algn="ctr"/>
            <a:r>
              <a:rPr lang="en-US" dirty="0"/>
              <a:t>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46"/>
            <a:ext cx="5662246" cy="471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500" dirty="0"/>
              <a:t>protection layers</a:t>
            </a:r>
          </a:p>
          <a:p>
            <a:r>
              <a:rPr lang="is-IS" sz="2800" dirty="0">
                <a:solidFill>
                  <a:srgbClr val="FF0000"/>
                </a:solidFill>
              </a:rPr>
              <a:t>firewall: </a:t>
            </a:r>
          </a:p>
          <a:p>
            <a:pPr marL="0" indent="0">
              <a:buNone/>
            </a:pPr>
            <a:r>
              <a:rPr lang="is-IS" sz="2800" dirty="0"/>
              <a:t>        wire / network level</a:t>
            </a:r>
          </a:p>
          <a:p>
            <a:r>
              <a:rPr lang="is-IS" sz="2800" dirty="0">
                <a:solidFill>
                  <a:srgbClr val="FF0000"/>
                </a:solidFill>
              </a:rPr>
              <a:t>antivirus: OS level</a:t>
            </a:r>
          </a:p>
          <a:p>
            <a:pPr marL="0" indent="0">
              <a:buNone/>
            </a:pPr>
            <a:r>
              <a:rPr lang="is-IS" sz="2800" dirty="0"/>
              <a:t>         stop malicious program from </a:t>
            </a:r>
          </a:p>
          <a:p>
            <a:pPr marL="0" indent="0">
              <a:buNone/>
            </a:pPr>
            <a:r>
              <a:rPr lang="is-IS" sz="2800" dirty="0"/>
              <a:t>         executing</a:t>
            </a:r>
          </a:p>
          <a:p>
            <a:r>
              <a:rPr lang="is-IS" sz="2800" dirty="0">
                <a:solidFill>
                  <a:srgbClr val="FF0000"/>
                </a:solidFill>
              </a:rPr>
              <a:t>authentication:</a:t>
            </a:r>
          </a:p>
          <a:p>
            <a:pPr marL="0" indent="0">
              <a:buNone/>
            </a:pPr>
            <a:r>
              <a:rPr lang="is-IS" dirty="0"/>
              <a:t>       </a:t>
            </a:r>
            <a:r>
              <a:rPr lang="is-IS" sz="2800" dirty="0"/>
              <a:t> are you who you say you are</a:t>
            </a:r>
          </a:p>
          <a:p>
            <a:pPr marL="0" indent="0">
              <a:buNone/>
            </a:pPr>
            <a:r>
              <a:rPr lang="is-IS" sz="2800" dirty="0"/>
              <a:t>      does this e-mail have malware?</a:t>
            </a:r>
          </a:p>
        </p:txBody>
      </p:sp>
      <p:pic>
        <p:nvPicPr>
          <p:cNvPr id="4" name="Picture 3" descr="Computer-Secu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61" y="2253672"/>
            <a:ext cx="3032796" cy="27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77091"/>
            <a:ext cx="906462" cy="112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5867400"/>
            <a:ext cx="7848600" cy="579119"/>
          </a:xfrm>
          <a:prstGeom prst="rect">
            <a:avLst/>
          </a:prstGeom>
          <a:gradFill flip="none" rotWithShape="1">
            <a:gsLst>
              <a:gs pos="60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650" y="6019800"/>
            <a:ext cx="528854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cap="small" spc="40" dirty="0">
                <a:solidFill>
                  <a:schemeClr val="bg1"/>
                </a:solidFill>
                <a:latin typeface="Minion Pro" pitchFamily="18" charset="0"/>
              </a:rPr>
              <a:t>Department of Computer Science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535" y="1238822"/>
            <a:ext cx="8229600" cy="45719"/>
          </a:xfrm>
          <a:prstGeom prst="rect">
            <a:avLst/>
          </a:prstGeom>
          <a:gradFill flip="none" rotWithShape="1">
            <a:gsLst>
              <a:gs pos="90000">
                <a:srgbClr val="528A5D"/>
              </a:gs>
              <a:gs pos="12000">
                <a:srgbClr val="8CB193"/>
              </a:gs>
              <a:gs pos="2000">
                <a:schemeClr val="bg1"/>
              </a:gs>
              <a:gs pos="52000">
                <a:srgbClr val="186226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862" y="-65869"/>
            <a:ext cx="8354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MORE: games, robots, supercomputing</a:t>
            </a:r>
          </a:p>
          <a:p>
            <a:r>
              <a:rPr lang="en-US" sz="4000" dirty="0"/>
              <a:t>                     (phone) apps</a:t>
            </a:r>
          </a:p>
        </p:txBody>
      </p:sp>
      <p:pic>
        <p:nvPicPr>
          <p:cNvPr id="15" name="Picture 14" descr="m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7" y="1494978"/>
            <a:ext cx="2050958" cy="1526295"/>
          </a:xfrm>
          <a:prstGeom prst="rect">
            <a:avLst/>
          </a:prstGeom>
        </p:spPr>
      </p:pic>
      <p:pic>
        <p:nvPicPr>
          <p:cNvPr id="16" name="Picture 15" descr="rob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06" y="1531966"/>
            <a:ext cx="1632473" cy="2451495"/>
          </a:xfrm>
          <a:prstGeom prst="rect">
            <a:avLst/>
          </a:prstGeom>
        </p:spPr>
      </p:pic>
      <p:pic>
        <p:nvPicPr>
          <p:cNvPr id="17" name="Picture 16" descr="blueGe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0" y="3292712"/>
            <a:ext cx="3672517" cy="2431608"/>
          </a:xfrm>
          <a:prstGeom prst="rect">
            <a:avLst/>
          </a:prstGeom>
        </p:spPr>
      </p:pic>
      <p:pic>
        <p:nvPicPr>
          <p:cNvPr id="18" name="Picture 17" descr="iPhi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30" y="3371210"/>
            <a:ext cx="1909610" cy="20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0599" y="73581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CS1 Course Topics</a:t>
            </a:r>
            <a:endParaRPr dirty="0"/>
          </a:p>
        </p:txBody>
      </p:sp>
      <p:sp>
        <p:nvSpPr>
          <p:cNvPr id="115" name="Google Shape;115;p16"/>
          <p:cNvSpPr txBox="1"/>
          <p:nvPr/>
        </p:nvSpPr>
        <p:spPr>
          <a:xfrm>
            <a:off x="-214009" y="1446212"/>
            <a:ext cx="935800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739775" marR="0" lvl="1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Languages, Computers, Operating Systems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Identifiers, Variables, Expressions, Operators</a:t>
            </a:r>
            <a:endParaRPr dirty="0"/>
          </a:p>
          <a:p>
            <a:pPr marL="739775" lvl="1" indent="-282575">
              <a:lnSpc>
                <a:spcPct val="80000"/>
              </a:lnSpc>
              <a:spcBef>
                <a:spcPts val="500"/>
              </a:spcBef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dirty="0"/>
              <a:t>Methods: Parameters, Return Values </a:t>
            </a:r>
            <a:endParaRPr lang="en-US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Conditionals, Booleans, Logical Operators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 Functions, Characters, Strings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Loops: while, do/while, for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and Multidimensional Arrays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Objects and Classes</a:t>
            </a:r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Inheritance</a:t>
            </a:r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dirty="0"/>
              <a:t>Abstract Classes and Interfaces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Exceptions and File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Input/Output</a:t>
            </a:r>
            <a:endParaRPr dirty="0"/>
          </a:p>
          <a:p>
            <a:pPr marL="739775" marR="0" lvl="1" indent="-28257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40"/>
              <a:buFont typeface="Noto Sans Symbols"/>
              <a:buChar char="■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Recursion</a:t>
            </a:r>
            <a:endParaRPr dirty="0"/>
          </a:p>
        </p:txBody>
      </p:sp>
      <p:sp>
        <p:nvSpPr>
          <p:cNvPr id="116" name="Google Shape;116;p16"/>
          <p:cNvSpPr txBox="1"/>
          <p:nvPr/>
        </p:nvSpPr>
        <p:spPr>
          <a:xfrm>
            <a:off x="6553200" y="639921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685800" y="280987"/>
            <a:ext cx="7496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 eBook: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zyBooks</a:t>
            </a:r>
            <a:endParaRPr dirty="0"/>
          </a:p>
        </p:txBody>
      </p:sp>
      <p:pic>
        <p:nvPicPr>
          <p:cNvPr id="141" name="Google Shape;141;p20" descr="http://www.zybooks.com/wp-content/uploads/2017/02/newhero-photo2a-cropped-b.jpg"/>
          <p:cNvPicPr preferRelativeResize="0"/>
          <p:nvPr/>
        </p:nvPicPr>
        <p:blipFill rotWithShape="1">
          <a:blip r:embed="rId3">
            <a:alphaModFix/>
          </a:blip>
          <a:srcRect l="45832"/>
          <a:stretch/>
        </p:blipFill>
        <p:spPr>
          <a:xfrm>
            <a:off x="3886200" y="2300287"/>
            <a:ext cx="4953000" cy="391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7625" y="2300287"/>
            <a:ext cx="2119312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57200" y="2286000"/>
            <a:ext cx="3400425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instructions on syllabus</a:t>
            </a: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are graded!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336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Introduced in</a:t>
            </a: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 this week!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1971</Words>
  <Application>Microsoft Office PowerPoint</Application>
  <PresentationFormat>On-screen Show (4:3)</PresentationFormat>
  <Paragraphs>268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Minion Pro</vt:lpstr>
      <vt:lpstr>Noto Sans Symbols</vt:lpstr>
      <vt:lpstr>Times New Roman</vt:lpstr>
      <vt:lpstr>Office Theme</vt:lpstr>
      <vt:lpstr>PowerPoint Presentation</vt:lpstr>
      <vt:lpstr>PowerPoint Presentation</vt:lpstr>
      <vt:lpstr>Bio Informatics</vt:lpstr>
      <vt:lpstr>AI: Artificial Intelligence</vt:lpstr>
      <vt:lpstr>Computers: hardware and software </vt:lpstr>
      <vt:lpstr>Computer Security</vt:lpstr>
      <vt:lpstr>PowerPoint Presentation</vt:lpstr>
      <vt:lpstr>CS1 Course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LEARNING: definitions</vt:lpstr>
      <vt:lpstr>Understanding</vt:lpstr>
      <vt:lpstr>Remembering</vt:lpstr>
      <vt:lpstr>Learning</vt:lpstr>
      <vt:lpstr>You won’t learn unless you want to!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16</cp:revision>
  <dcterms:modified xsi:type="dcterms:W3CDTF">2020-01-22T15:11:18Z</dcterms:modified>
</cp:coreProperties>
</file>