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ED31F-41FD-43DF-A4CB-DCC192A2609A}" v="1" dt="2020-01-24T14:58:13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0" y="16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C91ED31F-41FD-43DF-A4CB-DCC192A2609A}"/>
    <pc:docChg chg="custSel addSld delSld modSld">
      <pc:chgData name="Say,Benjamin" userId="12accc6f-d5d5-4773-a929-5f4f5530135e" providerId="ADAL" clId="{C91ED31F-41FD-43DF-A4CB-DCC192A2609A}" dt="2020-01-24T14:59:32.995" v="63" actId="20577"/>
      <pc:docMkLst>
        <pc:docMk/>
      </pc:docMkLst>
      <pc:sldChg chg="modSp">
        <pc:chgData name="Say,Benjamin" userId="12accc6f-d5d5-4773-a929-5f4f5530135e" providerId="ADAL" clId="{C91ED31F-41FD-43DF-A4CB-DCC192A2609A}" dt="2020-01-24T14:59:32.995" v="63" actId="20577"/>
        <pc:sldMkLst>
          <pc:docMk/>
          <pc:sldMk cId="0" sldId="257"/>
        </pc:sldMkLst>
        <pc:spChg chg="mod">
          <ac:chgData name="Say,Benjamin" userId="12accc6f-d5d5-4773-a929-5f4f5530135e" providerId="ADAL" clId="{C91ED31F-41FD-43DF-A4CB-DCC192A2609A}" dt="2020-01-24T14:59:32.995" v="63" actId="20577"/>
          <ac:spMkLst>
            <pc:docMk/>
            <pc:sldMk cId="0" sldId="257"/>
            <ac:spMk id="151" creationId="{00000000-0000-0000-0000-000000000000}"/>
          </ac:spMkLst>
        </pc:spChg>
      </pc:sldChg>
      <pc:sldChg chg="add del">
        <pc:chgData name="Say,Benjamin" userId="12accc6f-d5d5-4773-a929-5f4f5530135e" providerId="ADAL" clId="{C91ED31F-41FD-43DF-A4CB-DCC192A2609A}" dt="2020-01-24T14:58:49.885" v="1" actId="47"/>
        <pc:sldMkLst>
          <pc:docMk/>
          <pc:sldMk cId="0" sldId="263"/>
        </pc:sldMkLst>
      </pc:sldChg>
      <pc:sldChg chg="add del">
        <pc:chgData name="Say,Benjamin" userId="12accc6f-d5d5-4773-a929-5f4f5530135e" providerId="ADAL" clId="{C91ED31F-41FD-43DF-A4CB-DCC192A2609A}" dt="2020-01-24T14:58:49.885" v="1" actId="47"/>
        <pc:sldMkLst>
          <pc:docMk/>
          <pc:sldMk cId="0" sldId="264"/>
        </pc:sldMkLst>
      </pc:sldChg>
      <pc:sldChg chg="add">
        <pc:chgData name="Say,Benjamin" userId="12accc6f-d5d5-4773-a929-5f4f5530135e" providerId="ADAL" clId="{C91ED31F-41FD-43DF-A4CB-DCC192A2609A}" dt="2020-01-24T14:58:13.194" v="0"/>
        <pc:sldMkLst>
          <pc:docMk/>
          <pc:sldMk cId="0" sldId="265"/>
        </pc:sldMkLst>
      </pc:sldChg>
      <pc:sldChg chg="add">
        <pc:chgData name="Say,Benjamin" userId="12accc6f-d5d5-4773-a929-5f4f5530135e" providerId="ADAL" clId="{C91ED31F-41FD-43DF-A4CB-DCC192A2609A}" dt="2020-01-24T14:58:13.194" v="0"/>
        <pc:sldMkLst>
          <pc:docMk/>
          <pc:sldMk cId="0" sldId="266"/>
        </pc:sldMkLst>
      </pc:sldChg>
      <pc:sldChg chg="add del">
        <pc:chgData name="Say,Benjamin" userId="12accc6f-d5d5-4773-a929-5f4f5530135e" providerId="ADAL" clId="{C91ED31F-41FD-43DF-A4CB-DCC192A2609A}" dt="2020-01-24T14:58:58.827" v="2" actId="47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29e6e8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29e6e8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29e6e8c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29e6e8c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blocks like a paragraph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the major components of any language: assignment, repitition, conditions, abstraction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TODO: remove imports, split into 3 slides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4326f3a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4326f3a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326f3ac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326f3ac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Brace-up vs Brace-down, camelCase vs. underscores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326f3a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326f3a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Tradeoff between “length” of identifier and easy of use. Maybe describe  how to abbreviate (e.g.max instead of maximum)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3b79b97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3b79b97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slides with example errors/code OR show our examples as part of the activity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3b79b9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3b79b9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 students know enough to do this? Ie, bad syntax?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Green Bar">
  <p:cSld name="Photo and Green Ba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ctr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Right">
  <p:cSld name="Content and Photo Righ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 Left">
  <p:cSld name="Content and Photo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Header">
  <p:cSld name="Photo and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and Content">
  <p:cSld name="Chart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400" tIns="33700" rIns="67400" bIns="33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2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Ram">
  <p:cSld name="Closing Green Ram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Green Dots">
  <p:cSld name="Closing Green Dots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t="6240" r="31394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White">
  <p:cSld name="Closing Whit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" sz="4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000" b="0" i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CSU">
  <p:cSld name="Title Green Dots CSU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Green">
  <p:cSld name="Section Green">
    <p:bg>
      <p:bgPr>
        <a:solidFill>
          <a:schemeClr val="dk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l="-221" t="28562" r="1" b="57447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Footer">
  <p:cSld name="Blank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solidFill>
          <a:schemeClr val="dk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Dots UnitID">
  <p:cSld name="Title Green Dots UnitID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t="29515" r="52955" b="10580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CSU">
  <p:cSld name="Title Green Ram CSU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 Ram UnitID">
  <p:cSld name="Title Green Ram UnitID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t="14710" r="30639" b="6932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CSU">
  <p:cSld name="Title White CSU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 UnitID">
  <p:cSld name="Title White UnitI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30250" rIns="60500" bIns="302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8"/>
          <p:cNvSpPr>
            <a:spLocks noGrp="1"/>
          </p:cNvSpPr>
          <p:nvPr>
            <p:ph type="pic" idx="3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0500" tIns="30250" rIns="60500" bIns="302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White">
  <p:cSld name="Section Whit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l="79831" t="28562" b="11533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>
            <a:lvl1pPr marL="457200" marR="0" lvl="0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Java Programs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2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2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15638" y="35111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539600" y="4183176"/>
            <a:ext cx="8312700" cy="796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To understand the components of a Java program</a:t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zyBooks Chapter 1 – Today</a:t>
            </a: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1 - Monday</a:t>
            </a: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b="1" dirty="0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415650" y="599080"/>
            <a:ext cx="8312700" cy="1170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Essentials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415650" y="1897581"/>
            <a:ext cx="8312700" cy="24219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On a piece of paper, write: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2-4 components you think are essential to a computer application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Pair with a partner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Discuss the ideas you wrote down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Share the answers with others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Share the answer with another group next to you (or same table)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312700" cy="22332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Imports: </a:t>
            </a:r>
            <a:r>
              <a:rPr lang="en" sz="1400"/>
              <a:t>lets your program use other code. For example: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import java.util.Scanner;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Class name:</a:t>
            </a:r>
            <a:r>
              <a:rPr lang="en" sz="1400"/>
              <a:t> the name of the organizational unit in Java. Must start with uppercase letter.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Entry point:</a:t>
            </a:r>
            <a:r>
              <a:rPr lang="en" sz="1400"/>
              <a:t> where the program starts. In Java: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main()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Statements:</a:t>
            </a:r>
            <a:r>
              <a:rPr lang="en" sz="1400"/>
              <a:t> the base unit of code. Represents a single, simple action. Ends with a semicolon.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';'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Reserved words: </a:t>
            </a:r>
            <a:r>
              <a:rPr lang="en" sz="1400"/>
              <a:t>have special meaning and can’t be used for anything else. 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"class", "public"...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Blocks: </a:t>
            </a:r>
            <a:r>
              <a:rPr lang="en" sz="1400"/>
              <a:t>organize your program and help the computer read it. Defined by </a:t>
            </a:r>
            <a:r>
              <a:rPr lang="en" sz="1400" b="1"/>
              <a:t>braces: </a:t>
            </a:r>
            <a:r>
              <a:rPr lang="en" sz="1400" b="1">
                <a:latin typeface="Consolas"/>
                <a:ea typeface="Consolas"/>
                <a:cs typeface="Consolas"/>
                <a:sym typeface="Consolas"/>
              </a:rPr>
              <a:t>{ }</a:t>
            </a:r>
            <a:endParaRPr sz="1400" b="1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 b="1"/>
              <a:t>Comments:</a:t>
            </a:r>
            <a:r>
              <a:rPr lang="en" sz="1400"/>
              <a:t> help people reading the code! Can be </a:t>
            </a:r>
            <a:r>
              <a:rPr lang="en" sz="1400" b="1"/>
              <a:t>line:</a:t>
            </a:r>
            <a:r>
              <a:rPr lang="en" sz="1400"/>
              <a:t> 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a single-line comment</a:t>
            </a:r>
            <a:r>
              <a:rPr lang="en" sz="1400"/>
              <a:t>,</a:t>
            </a:r>
            <a:endParaRPr sz="1400"/>
          </a:p>
          <a:p>
            <a:pPr marL="457200" lvl="0" indent="45720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/>
              <a:t>  or </a:t>
            </a:r>
            <a:r>
              <a:rPr lang="en" sz="1400" b="1"/>
              <a:t>block:</a:t>
            </a:r>
            <a:r>
              <a:rPr lang="en" sz="1400"/>
              <a:t>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/* can span many lines! */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 Java Program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415650" y="1548125"/>
            <a:ext cx="8312700" cy="30384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Whitespace</a:t>
            </a:r>
            <a:r>
              <a:rPr lang="en" sz="1400"/>
              <a:t> means any part of some text that isn’t a symbol. Think spaces, tabs, etc.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In Java, whitespace doesn’t change the way the program works.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It’s a good idea to use good </a:t>
            </a:r>
            <a:r>
              <a:rPr lang="en" sz="1400" b="1"/>
              <a:t>indentation</a:t>
            </a:r>
            <a:r>
              <a:rPr lang="en" sz="1400"/>
              <a:t> and </a:t>
            </a:r>
            <a:r>
              <a:rPr lang="en" sz="1400" b="1"/>
              <a:t>spacing</a:t>
            </a:r>
            <a:r>
              <a:rPr lang="en" sz="1400"/>
              <a:t> to make your code easier to understand</a:t>
            </a:r>
            <a:r>
              <a:rPr lang="en" sz="1400" b="1"/>
              <a:t>.</a:t>
            </a:r>
            <a:endParaRPr sz="1400" b="1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public class Avatar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public static void main(String[] args)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String favoriteElement = "water";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System.out.println("My cabbages!");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Whitespace in code</a:t>
            </a:r>
            <a:endParaRPr/>
          </a:p>
        </p:txBody>
      </p:sp>
      <p:cxnSp>
        <p:nvCxnSpPr>
          <p:cNvPr id="170" name="Google Shape;170;p31"/>
          <p:cNvCxnSpPr>
            <a:stCxn id="171" idx="0"/>
          </p:cNvCxnSpPr>
          <p:nvPr/>
        </p:nvCxnSpPr>
        <p:spPr>
          <a:xfrm rot="10800000" flipH="1">
            <a:off x="791850" y="3287050"/>
            <a:ext cx="540300" cy="56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1" name="Google Shape;171;p31"/>
          <p:cNvSpPr txBox="1"/>
          <p:nvPr/>
        </p:nvSpPr>
        <p:spPr>
          <a:xfrm>
            <a:off x="240450" y="3854950"/>
            <a:ext cx="11028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Indentation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2" name="Google Shape;172;p31"/>
          <p:cNvCxnSpPr/>
          <p:nvPr/>
        </p:nvCxnSpPr>
        <p:spPr>
          <a:xfrm flipH="1">
            <a:off x="4826650" y="3657850"/>
            <a:ext cx="818700" cy="12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31"/>
          <p:cNvSpPr txBox="1"/>
          <p:nvPr/>
        </p:nvSpPr>
        <p:spPr>
          <a:xfrm>
            <a:off x="5645350" y="3407075"/>
            <a:ext cx="11028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Proxima Nova"/>
                <a:ea typeface="Proxima Nova"/>
                <a:cs typeface="Proxima Nova"/>
                <a:sym typeface="Proxima Nova"/>
              </a:rPr>
              <a:t>Spacing</a:t>
            </a:r>
            <a:endParaRPr i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74" name="Google Shape;174;p31"/>
          <p:cNvCxnSpPr>
            <a:stCxn id="171" idx="0"/>
          </p:cNvCxnSpPr>
          <p:nvPr/>
        </p:nvCxnSpPr>
        <p:spPr>
          <a:xfrm rot="10800000" flipH="1">
            <a:off x="791850" y="3570850"/>
            <a:ext cx="922500" cy="28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5" name="Google Shape;175;p31"/>
          <p:cNvSpPr txBox="1"/>
          <p:nvPr/>
        </p:nvSpPr>
        <p:spPr>
          <a:xfrm>
            <a:off x="5645350" y="298250"/>
            <a:ext cx="3137700" cy="97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Pro Tip: Auto-Indent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Many IDE’s support auto-indentation! In Eclipse, it’s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Ctrl + I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body" idx="1"/>
          </p:nvPr>
        </p:nvSpPr>
        <p:spPr>
          <a:xfrm>
            <a:off x="415650" y="1271075"/>
            <a:ext cx="8312700" cy="34137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In programming, there are many </a:t>
            </a:r>
            <a:r>
              <a:rPr lang="en" sz="1400" b="1"/>
              <a:t>conventions</a:t>
            </a:r>
            <a:r>
              <a:rPr lang="en" sz="1400"/>
              <a:t> around style choices.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Brace positioning, variable names, etc…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It’s usually good to </a:t>
            </a:r>
            <a:r>
              <a:rPr lang="en" sz="1400" b="1"/>
              <a:t>choose</a:t>
            </a:r>
            <a:r>
              <a:rPr lang="en" sz="1400"/>
              <a:t> a convention.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Be </a:t>
            </a:r>
            <a:r>
              <a:rPr lang="en" sz="1400" b="1"/>
              <a:t>consistent</a:t>
            </a:r>
            <a:r>
              <a:rPr lang="en" sz="1400"/>
              <a:t>! Don’t mix and match.</a:t>
            </a:r>
            <a:endParaRPr sz="1400"/>
          </a:p>
          <a:p>
            <a:pPr marL="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public static int answerToTheUniverse() </a:t>
            </a:r>
            <a:r>
              <a:rPr lang="en" sz="1400" b="1">
                <a:latin typeface="Consolas"/>
                <a:ea typeface="Consolas"/>
                <a:cs typeface="Consolas"/>
                <a:sym typeface="Consolas"/>
              </a:rPr>
              <a:t>{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// brace-up style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variable_with_underscores = 42;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String getSomeText()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{ // brace-down style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45720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String camelCaseVariable = "&lt;3";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415650" y="1271075"/>
            <a:ext cx="8312700" cy="34137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Let’s practice! Write </a:t>
            </a:r>
            <a:r>
              <a:rPr lang="en" sz="1400" b="1"/>
              <a:t>declarations</a:t>
            </a:r>
            <a:r>
              <a:rPr lang="en" sz="1400"/>
              <a:t> for variables to store some pieces of information. Pick a style and be consistent.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Example: </a:t>
            </a:r>
            <a:r>
              <a:rPr lang="en" sz="1400" i="1"/>
              <a:t>A student’s name</a:t>
            </a:r>
            <a:r>
              <a:rPr lang="en" sz="1400"/>
              <a:t> =&gt; </a:t>
            </a: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String studentName;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Try these:</a:t>
            </a:r>
            <a:endParaRPr sz="1400"/>
          </a:p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The radius of the Earth in miles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The character at the end of a sentence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Your favorite ice cream flavor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Then, think about the two brace placement styles (brace-up and brace-down).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Which do you prefer? Why?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 i="1"/>
              <a:t>Compare your variables and brace reasoning with a friend.</a:t>
            </a:r>
            <a:endParaRPr sz="1400" i="1"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 yourself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415650" y="1646400"/>
            <a:ext cx="8312700" cy="27015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Compile Error: </a:t>
            </a:r>
            <a:r>
              <a:rPr lang="en" sz="1400"/>
              <a:t>a problem with the actual text of the code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Detected by the </a:t>
            </a:r>
            <a:r>
              <a:rPr lang="en" sz="1400" b="1"/>
              <a:t>compiler</a:t>
            </a:r>
            <a:r>
              <a:rPr lang="en" sz="1400"/>
              <a:t>. Code will not run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Examples: mismatched braces, missing semicolons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Runtime Error: </a:t>
            </a:r>
            <a:r>
              <a:rPr lang="en" sz="1400"/>
              <a:t>the code runs, but crashes/aborts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Encountered at </a:t>
            </a:r>
            <a:r>
              <a:rPr lang="en" sz="1400" b="1"/>
              <a:t>runtime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Examples: divide by zero, index out of bounds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b="1"/>
              <a:t>Logic Error: </a:t>
            </a:r>
            <a:r>
              <a:rPr lang="en" sz="1400"/>
              <a:t>the code will run and doesn’t crash, but gets the </a:t>
            </a:r>
            <a:r>
              <a:rPr lang="en" sz="1400" b="1"/>
              <a:t>wrong answer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Could be caused by a typo, or a misunderstanding of the logic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Examples: adding instead of subtracting, off-by-one</a:t>
            </a:r>
            <a:endParaRPr sz="1400"/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programming errors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50" y="599080"/>
            <a:ext cx="8312700" cy="1170000"/>
          </a:xfrm>
          <a:prstGeom prst="rect">
            <a:avLst/>
          </a:prstGeom>
        </p:spPr>
        <p:txBody>
          <a:bodyPr spcFirstLastPara="1" wrap="square" lIns="60500" tIns="60500" rIns="60500" bIns="605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Organizing functionality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15650" y="1897581"/>
            <a:ext cx="8312700" cy="2421900"/>
          </a:xfrm>
          <a:prstGeom prst="rect">
            <a:avLst/>
          </a:prstGeom>
        </p:spPr>
        <p:txBody>
          <a:bodyPr spcFirstLastPara="1" wrap="square" lIns="60500" tIns="60500" rIns="60500" bIns="60500" anchor="t" anchorCtr="0">
            <a:noAutofit/>
          </a:bodyPr>
          <a:lstStyle/>
          <a:p>
            <a:pPr marL="457200" lvl="0" indent="-317500" algn="l" rtl="0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On a piece of paper, try to come up with examples of: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A syntax error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A runtime error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A logic error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Pair with a partner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Talk about the error examples you came up with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Share the answers with others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arenBoth"/>
            </a:pPr>
            <a:r>
              <a:rPr lang="en" sz="1400"/>
              <a:t>Share the answer with another group next to you (or same table)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Microsoft Office PowerPoint</Application>
  <PresentationFormat>On-screen Show (16:9)</PresentationFormat>
  <Paragraphs>95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Proxima Nova</vt:lpstr>
      <vt:lpstr>Arial</vt:lpstr>
      <vt:lpstr>Source Sans Pro</vt:lpstr>
      <vt:lpstr>Consolas</vt:lpstr>
      <vt:lpstr>Office Theme</vt:lpstr>
      <vt:lpstr>PowerPoint Presentation</vt:lpstr>
      <vt:lpstr>Announcements</vt:lpstr>
      <vt:lpstr>Think-Pair-Share: Application Essentials</vt:lpstr>
      <vt:lpstr>Anatomy of a Java Program</vt:lpstr>
      <vt:lpstr>Whitespace in code</vt:lpstr>
      <vt:lpstr>Convention</vt:lpstr>
      <vt:lpstr>Try it yourself</vt:lpstr>
      <vt:lpstr>Types of programming errors</vt:lpstr>
      <vt:lpstr>Think-Pair-Share: Organizing functionality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Say,Benjamin</cp:lastModifiedBy>
  <cp:revision>1</cp:revision>
  <dcterms:modified xsi:type="dcterms:W3CDTF">2020-01-24T14:59:37Z</dcterms:modified>
</cp:coreProperties>
</file>