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4CC4162-4BA2-4EA6-9C95-C400284FA63F}">
  <a:tblStyle styleId="{E4CC4162-4BA2-4EA6-9C95-C400284FA6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5d56cf0d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5d56cf0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Overall, this one still has a fair amount  of slides. It however is early in the </a:t>
            </a:r>
            <a:r>
              <a:rPr lang="en"/>
              <a:t>semester</a:t>
            </a:r>
            <a:r>
              <a:rPr lang="en"/>
              <a:t> (you know first week) - so figure it is better to ease  them into having to read the book first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51980c2b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51980c2b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51980c2b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51980c2b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51980c2b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51980c2b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showing System.out.println() not limited to strings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51980c2b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51980c2b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want to start out with nextLine() instead of next() for Scanner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51980c2b2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51980c2b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have them submit the answer to canvas after the class? Or just let them grade it on their own? Do we walk them through an example after doing this - as this replacing the ‘code tracing’ slides - by having them go through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“why didn’t we ask you what the fourth print was?”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621d86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621d86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51980c2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51980c2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spend 2 minutes on think - and a couple more on the rest - this is just to get them practicing think-pair-sharing.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51980c2b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51980c2b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51980c2b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51980c2b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51980c2b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51980c2b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51980c2b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51980c2b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51980c2b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51980c2b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51980c2b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51980c2b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boolean and char?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sure if we need byte, short, long, float at this point?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4879108"/>
            <a:ext cx="9165280" cy="264755"/>
            <a:chOff x="0" y="7372350"/>
            <a:chExt cx="13817700" cy="400053"/>
          </a:xfrm>
        </p:grpSpPr>
        <p:sp>
          <p:nvSpPr>
            <p:cNvPr id="10" name="Google Shape;10;p2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Green Bar">
  <p:cSld name="Photo and Green Ba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>
            <p:ph idx="2" type="pic"/>
          </p:nvPr>
        </p:nvSpPr>
        <p:spPr>
          <a:xfrm>
            <a:off x="0" y="0"/>
            <a:ext cx="6051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/>
          <p:nvPr/>
        </p:nvSpPr>
        <p:spPr>
          <a:xfrm>
            <a:off x="6051176" y="0"/>
            <a:ext cx="309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6326841" y="1880795"/>
            <a:ext cx="25416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3700" lIns="67400" spcFirstLastPara="1" rIns="67400" wrap="square" tIns="33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6326841" y="2571750"/>
            <a:ext cx="2541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8216" y="4598058"/>
            <a:ext cx="323565" cy="32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Right">
  <p:cSld name="Content and Photo Righ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411449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411449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/>
          <p:nvPr>
            <p:ph idx="2" type="pic"/>
          </p:nvPr>
        </p:nvSpPr>
        <p:spPr>
          <a:xfrm>
            <a:off x="4040664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Left">
  <p:cSld name="Content and Photo Lef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5514785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5514785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3"/>
          <p:cNvSpPr/>
          <p:nvPr>
            <p:ph idx="2" type="pic"/>
          </p:nvPr>
        </p:nvSpPr>
        <p:spPr>
          <a:xfrm>
            <a:off x="1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Header">
  <p:cSld name="Photo and 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>
            <p:ph idx="2" type="pic"/>
          </p:nvPr>
        </p:nvSpPr>
        <p:spPr>
          <a:xfrm>
            <a:off x="0" y="0"/>
            <a:ext cx="9144000" cy="42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264986" y="4403848"/>
            <a:ext cx="8613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00" lIns="67400" spcFirstLastPara="1" rIns="67400" wrap="square" tIns="3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Photo">
  <p:cSld name="Full Phot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and Content">
  <p:cSld name="Chart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6055167" y="1533699"/>
            <a:ext cx="26733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00" lIns="67400" spcFirstLastPara="1" rIns="67400" wrap="square" tIns="3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6055167" y="2468061"/>
            <a:ext cx="26733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6"/>
          <p:cNvSpPr/>
          <p:nvPr>
            <p:ph idx="2" type="chart"/>
          </p:nvPr>
        </p:nvSpPr>
        <p:spPr>
          <a:xfrm>
            <a:off x="839933" y="954952"/>
            <a:ext cx="45417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0" name="Google Shape;90;p16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91" name="Google Shape;91;p16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hite">
  <p:cSld name="Blank Whit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Green Ram">
  <p:cSld name="Closing Green Ram">
    <p:bg>
      <p:bgPr>
        <a:solidFill>
          <a:schemeClr val="dk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9" name="Google Shape;9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Green Dots">
  <p:cSld name="Closing Green Dots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31394" t="6240"/>
          <a:stretch/>
        </p:blipFill>
        <p:spPr>
          <a:xfrm>
            <a:off x="5563251" y="0"/>
            <a:ext cx="3580748" cy="500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9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White">
  <p:cSld name="Closing Whit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482653" y="2778619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0"/>
          <p:cNvCxnSpPr/>
          <p:nvPr/>
        </p:nvCxnSpPr>
        <p:spPr>
          <a:xfrm>
            <a:off x="583506" y="3928468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452" y="4182976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Dots CSU">
  <p:cSld name="Title Green Dots CSU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10580" l="0" r="52955" t="29515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" name="Google Shape;20;p3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Green">
  <p:cSld name="Section Green">
    <p:bg>
      <p:bgPr>
        <a:solidFill>
          <a:schemeClr val="dk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2279997" y="2899851"/>
            <a:ext cx="6448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 b="11533" l="79831" r="0" t="28562"/>
          <a:stretch/>
        </p:blipFill>
        <p:spPr>
          <a:xfrm>
            <a:off x="0" y="0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1347817" y="1851211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b="57447" l="-221" r="1" t="28562"/>
          <a:stretch/>
        </p:blipFill>
        <p:spPr>
          <a:xfrm>
            <a:off x="163382" y="3993671"/>
            <a:ext cx="8780259" cy="124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bg>
      <p:bgPr>
        <a:solidFill>
          <a:schemeClr val="dk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491658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9" name="Google Shape;119;p23"/>
          <p:cNvGrpSpPr/>
          <p:nvPr/>
        </p:nvGrpSpPr>
        <p:grpSpPr>
          <a:xfrm>
            <a:off x="0" y="4498086"/>
            <a:ext cx="9144488" cy="408426"/>
            <a:chOff x="0" y="6739600"/>
            <a:chExt cx="13817600" cy="617144"/>
          </a:xfrm>
        </p:grpSpPr>
        <p:pic>
          <p:nvPicPr>
            <p:cNvPr id="120" name="Google Shape;120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00229" y="6739600"/>
              <a:ext cx="617144" cy="617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3"/>
          <p:cNvSpPr txBox="1"/>
          <p:nvPr>
            <p:ph idx="2" type="body"/>
          </p:nvPr>
        </p:nvSpPr>
        <p:spPr>
          <a:xfrm>
            <a:off x="3379284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3" type="body"/>
          </p:nvPr>
        </p:nvSpPr>
        <p:spPr>
          <a:xfrm>
            <a:off x="6266909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Footer">
  <p:cSld name="Blank Foot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4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27" name="Google Shape;127;p24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4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Green">
  <p:cSld name="Blank Green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Dots UnitID">
  <p:cSld name="Title Green Dots UnitID">
    <p:bg>
      <p:bgPr>
        <a:solidFill>
          <a:schemeClr val="dk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10580" l="0" r="52955" t="29515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4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Ram CSU">
  <p:cSld name="Title Green Ram CSU">
    <p:bg>
      <p:bgPr>
        <a:solidFill>
          <a:schemeClr val="dk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2" name="Google Shape;32;p5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Ram UnitID">
  <p:cSld name="Title Green Ram UnitID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8" name="Google Shape;38;p6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6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CSU">
  <p:cSld name="Title White CSU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6" name="Google Shape;46;p7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UnitID">
  <p:cSld name="Title White UnitID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8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9A9A9C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9A9A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grpSp>
        <p:nvGrpSpPr>
          <p:cNvPr id="58" name="Google Shape;58;p9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59" name="Google Shape;59;p9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Google Shape;60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9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White">
  <p:cSld name="Section Whit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2279997" y="2899851"/>
            <a:ext cx="64485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b="11533" l="79831" r="0" t="28562"/>
          <a:stretch/>
        </p:blipFill>
        <p:spPr>
          <a:xfrm>
            <a:off x="0" y="1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37" y="1646393"/>
            <a:ext cx="8312700" cy="2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Starting Programming</a:t>
            </a:r>
            <a:endParaRPr/>
          </a:p>
        </p:txBody>
      </p:sp>
      <p:sp>
        <p:nvSpPr>
          <p:cNvPr id="141" name="Google Shape;141;p27"/>
          <p:cNvSpPr txBox="1"/>
          <p:nvPr>
            <p:ph idx="2" type="body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7"/>
          <p:cNvSpPr txBox="1"/>
          <p:nvPr>
            <p:ph idx="2" type="body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A9A9C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Strings are fun </a:t>
            </a:r>
            <a:endParaRPr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415650" y="1646408"/>
            <a:ext cx="8312700" cy="28782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They have </a:t>
            </a:r>
            <a:r>
              <a:rPr b="1" lang="en"/>
              <a:t>fun</a:t>
            </a:r>
            <a:r>
              <a:rPr lang="en"/>
              <a:t>ctionality (actions) to them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Called Methods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String ironMan = “Stark”;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nt len = ironMan.length();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/>
              <a:t>What is the value of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1" lang="en"/>
              <a:t>?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add Strings!</a:t>
            </a:r>
            <a:endParaRPr/>
          </a:p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415650" y="1646407"/>
            <a:ext cx="8312700" cy="27237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Adding strings is called String </a:t>
            </a:r>
            <a:r>
              <a:rPr b="1" lang="en"/>
              <a:t>concatenation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String whoIsShe = “C” + “M”;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nt len = whoIsShe.length(); 			// what is the value of len?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You can also add the variables together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String addedTogether = whoIsShe + len;     //  the value is “CM2” (notice no space)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Printing</a:t>
            </a:r>
            <a:endParaRPr/>
          </a:p>
        </p:txBody>
      </p:sp>
      <p:sp>
        <p:nvSpPr>
          <p:cNvPr id="219" name="Google Shape;219;p38"/>
          <p:cNvSpPr txBox="1"/>
          <p:nvPr>
            <p:ph idx="1" type="body"/>
          </p:nvPr>
        </p:nvSpPr>
        <p:spPr>
          <a:xfrm>
            <a:off x="415650" y="1271083"/>
            <a:ext cx="8312700" cy="29556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Variables are great, but…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We want the computer screen to show us something!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Computer == The System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Screen == the output device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To the rescue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nsolas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System.out.print(“I want to print something”);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nsolas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System.out.println(“I want to print something and move to next line”);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Consolas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System.out.println(10);  // prints the number 10 to the  screen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It can also take in variables</a:t>
            </a:r>
            <a:endParaRPr/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String captain = “Marvel”;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System.out.println(captain);  // Will print out Marvel on the screen (note no quotes)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System.out.println(“Captain ” + captain); // prints Captain Marvel on the screen!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0" name="Google Shape;220;p38"/>
          <p:cNvSpPr/>
          <p:nvPr/>
        </p:nvSpPr>
        <p:spPr>
          <a:xfrm>
            <a:off x="5233725" y="232050"/>
            <a:ext cx="3609600" cy="82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 Tip: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System.out.println() for debugging in your code - every good developer does.</a:t>
            </a:r>
            <a:endParaRPr/>
          </a:p>
        </p:txBody>
      </p:sp>
      <p:sp>
        <p:nvSpPr>
          <p:cNvPr id="221" name="Google Shape;221;p38"/>
          <p:cNvSpPr/>
          <p:nvPr/>
        </p:nvSpPr>
        <p:spPr>
          <a:xfrm>
            <a:off x="3609025" y="3981175"/>
            <a:ext cx="191400" cy="4377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input?</a:t>
            </a:r>
            <a:endParaRPr/>
          </a:p>
        </p:txBody>
      </p:sp>
      <p:sp>
        <p:nvSpPr>
          <p:cNvPr id="227" name="Google Shape;227;p39"/>
          <p:cNvSpPr txBox="1"/>
          <p:nvPr>
            <p:ph idx="1" type="body"/>
          </p:nvPr>
        </p:nvSpPr>
        <p:spPr>
          <a:xfrm>
            <a:off x="415650" y="1324123"/>
            <a:ext cx="8312700" cy="32265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You want to *read* in from the system (computer) - using the keyboard.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This is called </a:t>
            </a:r>
            <a:r>
              <a:rPr b="1" lang="en"/>
              <a:t>System.in</a:t>
            </a:r>
            <a:endParaRPr b="1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We need to scan that information to use it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Scanner input = new Scanner(System.in);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How do we use it?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System.out.print(“Enter your name, hero: ”);  // notice we use print, not println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Scanner input = new Scanner(System.in);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String heroName = input.next(); // grabs the next word - through the next space!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8" name="Google Shape;228;p39"/>
          <p:cNvSpPr/>
          <p:nvPr/>
        </p:nvSpPr>
        <p:spPr>
          <a:xfrm>
            <a:off x="6058775" y="167575"/>
            <a:ext cx="2964900" cy="1959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 Tip: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S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canner has a number of methods (actions) that help with input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.next()  - grabs the next word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.nextLine() - entire line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.nextInt()  - grabs the next, converts to int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.nextDouble() - grabs the next, converts  to double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/>
          <p:nvPr>
            <p:ph type="title"/>
          </p:nvPr>
        </p:nvSpPr>
        <p:spPr>
          <a:xfrm>
            <a:off x="415638" y="4572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together</a:t>
            </a:r>
            <a:endParaRPr/>
          </a:p>
        </p:txBody>
      </p:sp>
      <p:sp>
        <p:nvSpPr>
          <p:cNvPr id="234" name="Google Shape;234;p40"/>
          <p:cNvSpPr txBox="1"/>
          <p:nvPr>
            <p:ph idx="1" type="body"/>
          </p:nvPr>
        </p:nvSpPr>
        <p:spPr>
          <a:xfrm>
            <a:off x="415650" y="1039036"/>
            <a:ext cx="8312700" cy="3537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What is printed at each print? Work as a group to figure it out - write it down</a:t>
            </a:r>
            <a:endParaRPr sz="6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ublic class MyClass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ublic static void main(String[] args)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String captain = “Marvel”; 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nt stones = 6;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System.out.println(captain);    // first line - what is printed?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nt timeStoneIsMissing = stones - 1;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System.out.println(stones); 	// second line printed - is this what I wanted? oops!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Scanner scanner = new Scanner(System.in);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System.out.print(“Who is your favorite hero? ”);  // third line printed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String yourName = scanner.next();   // Assume the client enters “Vision”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System.out.println();   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System.out.println(“Who is better ” + captain “ or ” + yourName + “?”);  // fifth print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 txBox="1"/>
          <p:nvPr>
            <p:ph type="title"/>
          </p:nvPr>
        </p:nvSpPr>
        <p:spPr>
          <a:xfrm>
            <a:off x="415638" y="35111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539600" y="4183176"/>
            <a:ext cx="8312700" cy="7965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To be able to read, write, declare and </a:t>
            </a:r>
            <a:r>
              <a:rPr lang="en"/>
              <a:t>initialize</a:t>
            </a:r>
            <a:r>
              <a:rPr lang="en"/>
              <a:t> basic types.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/>
              <a:t>To trace programs, figuring out what is going on. </a:t>
            </a:r>
            <a:endParaRPr/>
          </a:p>
        </p:txBody>
      </p:sp>
      <p:sp>
        <p:nvSpPr>
          <p:cNvPr id="151" name="Google Shape;151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programming?  Think-Pair-Share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415650" y="1646406"/>
            <a:ext cx="8312700" cy="24219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AutoNum type="arabicParenBoth"/>
            </a:pPr>
            <a:r>
              <a:rPr lang="en"/>
              <a:t>On a piece of paper, write: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Both"/>
            </a:pPr>
            <a:r>
              <a:rPr lang="en"/>
              <a:t>6 Reasons why people program / </a:t>
            </a:r>
            <a:r>
              <a:rPr lang="en"/>
              <a:t>advantages</a:t>
            </a:r>
            <a:r>
              <a:rPr lang="en"/>
              <a:t> of computer programs - start now!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arenBoth"/>
            </a:pPr>
            <a:r>
              <a:rPr lang="en"/>
              <a:t>Pair with a partner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Both"/>
            </a:pPr>
            <a:r>
              <a:rPr lang="en"/>
              <a:t>Talk through the different reasons you found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arenBoth"/>
            </a:pPr>
            <a:r>
              <a:rPr lang="en"/>
              <a:t>Share the answers with others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arenBoth"/>
            </a:pPr>
            <a:r>
              <a:rPr lang="en"/>
              <a:t>Share the answer with another group next to you (or same table)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415650" y="1646406"/>
            <a:ext cx="8312700" cy="24369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Computers hold *data* as Zeros and Ones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Data is stored in variables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Variables have type (size)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Some common Java ones?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</a:t>
            </a:r>
            <a:r>
              <a:rPr lang="en"/>
              <a:t>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double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char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String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Declaring a Variable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415650" y="1646407"/>
            <a:ext cx="8312700" cy="26574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nt puppyCounter; </a:t>
            </a:r>
            <a:r>
              <a:rPr lang="en"/>
              <a:t>          </a:t>
            </a:r>
            <a:r>
              <a:rPr lang="en" sz="1400"/>
              <a:t>// Reserves space to store the number of </a:t>
            </a:r>
            <a:endParaRPr sz="1400"/>
          </a:p>
          <a:p>
            <a:pPr indent="0" lvl="0" marL="18288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     puppies we want to count - </a:t>
            </a:r>
            <a:r>
              <a:rPr b="1" lang="en" sz="1400"/>
              <a:t>whole numbers: </a:t>
            </a:r>
            <a:r>
              <a:rPr lang="en" sz="1400"/>
              <a:t>1, 10, 100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ouble price; </a:t>
            </a:r>
            <a:r>
              <a:rPr lang="en"/>
              <a:t>                   </a:t>
            </a:r>
            <a:r>
              <a:rPr lang="en" sz="1400"/>
              <a:t>// Reserves space to store the price of an </a:t>
            </a:r>
            <a:r>
              <a:rPr lang="en" sz="1400"/>
              <a:t>amazon</a:t>
            </a:r>
            <a:r>
              <a:rPr lang="en" sz="1400"/>
              <a:t> item -</a:t>
            </a:r>
            <a:endParaRPr sz="1400"/>
          </a:p>
          <a:p>
            <a:pPr indent="0" lvl="0" marL="18288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     includes </a:t>
            </a:r>
            <a:r>
              <a:rPr b="1" lang="en" sz="1400"/>
              <a:t>decimals: </a:t>
            </a:r>
            <a:r>
              <a:rPr lang="en" sz="1400"/>
              <a:t>1.5, 10.45, -10.0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har favoriteLetter;  </a:t>
            </a:r>
            <a:r>
              <a:rPr lang="en"/>
              <a:t>  </a:t>
            </a:r>
            <a:r>
              <a:rPr lang="en" sz="1400"/>
              <a:t>// Reserves space to store my favorite single character. </a:t>
            </a:r>
            <a:endParaRPr sz="1400"/>
          </a:p>
          <a:p>
            <a:pPr indent="457200" lvl="0" marL="13716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      Only a </a:t>
            </a:r>
            <a:r>
              <a:rPr b="1" lang="en" sz="1400"/>
              <a:t>single</a:t>
            </a:r>
            <a:r>
              <a:rPr lang="en" sz="1400"/>
              <a:t> character:  ‘A’  ‘a’  ‘x’  ‘  ’  ‘&amp;’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String hero; </a:t>
            </a:r>
            <a:r>
              <a:rPr lang="en"/>
              <a:t>		  </a:t>
            </a:r>
            <a:r>
              <a:rPr lang="en" sz="1400"/>
              <a:t>// Reserves space to store ‘an ordered collection of characters’ -  </a:t>
            </a:r>
            <a:endParaRPr sz="1400"/>
          </a:p>
          <a:p>
            <a:pPr indent="457200" lvl="0" marL="137160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" sz="1400"/>
              <a:t>      </a:t>
            </a:r>
            <a:r>
              <a:rPr b="1" lang="en" sz="1400"/>
              <a:t>a</a:t>
            </a:r>
            <a:r>
              <a:rPr b="1" lang="en" sz="1400"/>
              <a:t> word or sentence</a:t>
            </a:r>
            <a:r>
              <a:rPr lang="en" sz="1400"/>
              <a:t>: “marvel”, “iron man”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Assigning Values</a:t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415650" y="1646407"/>
            <a:ext cx="8312700" cy="27834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We want to assign values to variables!! They have to match the type!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heroCounter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= 6;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price = 14.7;                  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favoriteLetter = ‘y’;   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String hero = “Marvel”;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415638" y="547493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</a:t>
            </a:r>
            <a:endParaRPr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415650" y="1069750"/>
            <a:ext cx="8312700" cy="1502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04800" lvl="0" marL="457200" rtl="0" algn="l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Match the assignment with the declaration!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–"/>
            </a:pPr>
            <a:r>
              <a:rPr lang="en"/>
              <a:t>First by yourself - on paper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What would the code look like? Can you do it in one line per variable?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/>
              <a:t>In addition to the variables below, </a:t>
            </a:r>
            <a:r>
              <a:rPr b="1" lang="en"/>
              <a:t>create 5 more of your own!</a:t>
            </a:r>
            <a:r>
              <a:rPr lang="en"/>
              <a:t>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–"/>
            </a:pPr>
            <a:r>
              <a:rPr lang="en"/>
              <a:t>Then pair up and compare answers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–"/>
            </a:pPr>
            <a:r>
              <a:rPr lang="en"/>
              <a:t>Feel free to use zybooks or other resources.</a:t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2" name="Google Shape;182;p33"/>
          <p:cNvGraphicFramePr/>
          <p:nvPr/>
        </p:nvGraphicFramePr>
        <p:xfrm>
          <a:off x="952500" y="2599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{E4CC4162-4BA2-4EA6-9C95-C400284FA63F}</a:tableStyleId>
              </a:tblPr>
              <a:tblGrid>
                <a:gridCol w="3155450"/>
                <a:gridCol w="3078050"/>
              </a:tblGrid>
              <a:tr h="2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</a:t>
                      </a: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nt blasterCounter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4.5039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4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</a:t>
                      </a: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ouble antCompression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“Marvel”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4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String captain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22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4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</a:t>
                      </a: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har letter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“random%$%$@@!#”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4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</a:t>
                      </a: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nt overTen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345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String randomChactersInString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‘A’</a:t>
                      </a:r>
                      <a:endParaRPr sz="1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3" name="Google Shape;183;p33"/>
          <p:cNvSpPr txBox="1"/>
          <p:nvPr/>
        </p:nvSpPr>
        <p:spPr>
          <a:xfrm>
            <a:off x="786350" y="4441750"/>
            <a:ext cx="670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Answers</a:t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415650" y="1271085"/>
            <a:ext cx="8312700" cy="33180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nt blasterCounter = 4;     //notice the semicolon!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ouble antCompression = 4.5039;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String captain = “Marvel”;  //notice the type String is </a:t>
            </a:r>
            <a:r>
              <a:rPr lang="en" u="sng">
                <a:latin typeface="Consolas"/>
                <a:ea typeface="Consolas"/>
                <a:cs typeface="Consolas"/>
                <a:sym typeface="Consolas"/>
              </a:rPr>
              <a:t>capitalized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. We will get to why later!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har letter = ‘A’;          //In programming ‘A’ and ‘a’ are two different letters- case matters!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nt overTen = 22;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oolean check =  true;  // booleans are either true or false - notice case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String randomCharactersInString = “random%$%$@@!#”;  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Some of my own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String captain2 = “America”;   // I couldn’t use the same variable captain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nt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originalAvengers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= 6;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ouble pieSlices = 6.28;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oolean accrds = false; 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5182175" y="206275"/>
            <a:ext cx="3803100" cy="961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 Tip - camelCase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Notice how we name variables with uppercase letters at the start of every word? That is used in industry. Called camelCase.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Primitives</a:t>
            </a:r>
            <a:r>
              <a:rPr lang="en"/>
              <a:t> are 0s and 1s: bits!</a:t>
            </a:r>
            <a:endParaRPr/>
          </a:p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415638" y="1362793"/>
            <a:ext cx="8312700" cy="13338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/>
              <a:t>There are different </a:t>
            </a:r>
            <a:r>
              <a:rPr b="1" lang="en"/>
              <a:t>types</a:t>
            </a:r>
            <a:r>
              <a:rPr lang="en"/>
              <a:t> of variables, that hold different amounts of data! </a:t>
            </a:r>
            <a:endParaRPr/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25" y="1652518"/>
            <a:ext cx="5566954" cy="1858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100" y="3434825"/>
            <a:ext cx="3585173" cy="13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4688175" y="4477850"/>
            <a:ext cx="25149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Reference: Zybooks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00" name="Google Shape;200;p35"/>
          <p:cNvGraphicFramePr/>
          <p:nvPr/>
        </p:nvGraphicFramePr>
        <p:xfrm>
          <a:off x="6585200" y="1957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{E4CC4162-4BA2-4EA6-9C95-C400284FA63F}</a:tableStyleId>
              </a:tblPr>
              <a:tblGrid>
                <a:gridCol w="968650"/>
                <a:gridCol w="968650"/>
              </a:tblGrid>
              <a:tr h="41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boolean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true/false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417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char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‘A’, ‘B’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01" name="Google Shape;201;p35"/>
          <p:cNvSpPr txBox="1"/>
          <p:nvPr/>
        </p:nvSpPr>
        <p:spPr>
          <a:xfrm>
            <a:off x="6585200" y="1652525"/>
            <a:ext cx="19374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Non-numerics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