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49" r:id="rId1"/>
  </p:sldMasterIdLst>
  <p:notesMasterIdLst>
    <p:notesMasterId r:id="rId5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315" r:id="rId30"/>
    <p:sldId id="286" r:id="rId31"/>
    <p:sldId id="287" r:id="rId32"/>
    <p:sldId id="288" r:id="rId33"/>
    <p:sldId id="289" r:id="rId34"/>
    <p:sldId id="290" r:id="rId35"/>
    <p:sldId id="291" r:id="rId36"/>
    <p:sldId id="314" r:id="rId37"/>
    <p:sldId id="292" r:id="rId38"/>
    <p:sldId id="293" r:id="rId39"/>
    <p:sldId id="31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9" r:id="rId55"/>
    <p:sldId id="310" r:id="rId56"/>
    <p:sldId id="311" r:id="rId57"/>
  </p:sldIdLst>
  <p:sldSz cx="9144000" cy="6858000" type="screen4x3"/>
  <p:notesSz cx="6858000" cy="9144000"/>
  <p:embeddedFontLst>
    <p:embeddedFont>
      <p:font typeface="Book Antiqua" panose="02040602050305030304" pitchFamily="18" charset="0"/>
      <p:regular r:id="rId59"/>
      <p:bold r:id="rId60"/>
      <p:italic r:id="rId61"/>
      <p:boldItalic r:id="rId62"/>
    </p:embeddedFont>
    <p:embeddedFont>
      <p:font typeface="Kaushan Script" panose="03060602040705080205" pitchFamily="66" charset="0"/>
      <p:regular r:id="rId6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64">
          <p15:clr>
            <a:srgbClr val="000000"/>
          </p15:clr>
        </p15:guide>
        <p15:guide id="2" pos="576">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38"/>
    <p:restoredTop sz="82523"/>
  </p:normalViewPr>
  <p:slideViewPr>
    <p:cSldViewPr snapToGrid="0">
      <p:cViewPr varScale="1">
        <p:scale>
          <a:sx n="74" d="100"/>
          <a:sy n="74" d="100"/>
        </p:scale>
        <p:origin x="664" y="184"/>
      </p:cViewPr>
      <p:guideLst>
        <p:guide orient="horz" pos="864"/>
        <p:guide pos="576"/>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font" Target="fonts/font5.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font" Target="fonts/font3.fntdata"/><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1.fntdata"/><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font" Target="fonts/font2.fntdata"/><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c05659f2e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c05659f2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c05659f2e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c05659f2e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11  (count the chars in </a:t>
            </a:r>
            <a:r>
              <a:rPr lang="en-US" dirty="0" err="1"/>
              <a:t>theName</a:t>
            </a:r>
            <a:r>
              <a:rPr lang="en-US" dirty="0"/>
              <a:t>)</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5c05659f2e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7" name="Google Shape;157;g5c05659f2e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5c05659f2e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g5c05659f2e_0_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5c05659f2e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g5c05659f2e_0_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5c05659f2e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g5c05659f2e_0_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5c05659f2e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5" name="Google Shape;215;g5c05659f2e_0_8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0" name="Google Shape;6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5c05659f2e_0_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5c05659f2e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5c06a2c8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5c06a2c8a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G=]final means “it cannot change"</a:t>
            </a:r>
            <a:endParaRPr dirty="0"/>
          </a:p>
        </p:txBody>
      </p:sp>
      <p:sp>
        <p:nvSpPr>
          <p:cNvPr id="252" name="Google Shape;252;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5c06a2c8a7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5c06a2c8a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8" name="Google Shape;288;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5" name="Google Shape;305;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c05659f2e_0_10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c05659f2e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US" sz="2800">
                <a:solidFill>
                  <a:schemeClr val="dk1"/>
                </a:solidFill>
                <a:latin typeface="Times New Roman"/>
                <a:ea typeface="Times New Roman"/>
                <a:cs typeface="Times New Roman"/>
                <a:sym typeface="Times New Roman"/>
              </a:rPr>
              <a:t>A compilation error would occur if the literal were too large for the variable to hold. For example, the statement byte b = 1000 would cause a compilation error, because 1000 cannot be stored in a variable of the byte type.</a:t>
            </a:r>
            <a:endParaRPr sz="2800">
              <a:solidFill>
                <a:schemeClr val="dk1"/>
              </a:solidFill>
              <a:latin typeface="Times New Roman"/>
              <a:ea typeface="Times New Roman"/>
              <a:cs typeface="Times New Roman"/>
              <a:sym typeface="Times New Roman"/>
            </a:endParaRPr>
          </a:p>
          <a:p>
            <a:pPr marL="0" lvl="0" indent="0" algn="just" rtl="0">
              <a:spcBef>
                <a:spcPts val="0"/>
              </a:spcBef>
              <a:spcAft>
                <a:spcPts val="0"/>
              </a:spcAft>
              <a:buClr>
                <a:schemeClr val="dk1"/>
              </a:buClr>
              <a:buSzPts val="2100"/>
              <a:buFont typeface="Arial"/>
              <a:buNone/>
            </a:pPr>
            <a:r>
              <a:rPr lang="en-US" sz="2800">
                <a:solidFill>
                  <a:schemeClr val="dk1"/>
                </a:solidFill>
                <a:latin typeface="Times New Roman"/>
                <a:ea typeface="Times New Roman"/>
                <a:cs typeface="Times New Roman"/>
                <a:sym typeface="Times New Roman"/>
              </a:rPr>
              <a:t>To denote an integer literal of the long type, append it with the letter L or l. L is preferred because l (lowercase L) can easily be confused with 1 (the digit one).</a:t>
            </a:r>
            <a:r>
              <a:rPr lang="en-US" sz="2600">
                <a:solidFill>
                  <a:schemeClr val="dk1"/>
                </a:solidFill>
                <a:latin typeface="Times New Roman"/>
                <a:ea typeface="Times New Roman"/>
                <a:cs typeface="Times New Roman"/>
                <a:sym typeface="Times New Roman"/>
              </a:rPr>
              <a:t> </a:t>
            </a:r>
            <a:endParaRPr sz="28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319" name="Google Shape;319;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2400"/>
              <a:buFont typeface="Arial"/>
              <a:buNone/>
            </a:pPr>
            <a:r>
              <a:rPr lang="en-US" sz="3200">
                <a:solidFill>
                  <a:schemeClr val="dk1"/>
                </a:solidFill>
                <a:latin typeface="Times New Roman"/>
                <a:ea typeface="Times New Roman"/>
                <a:cs typeface="Times New Roman"/>
                <a:sym typeface="Times New Roman"/>
              </a:rPr>
              <a:t>For example, 5.0 is considered a double value, not a float value. You can make a number a float by appending the letter f or F, and make a number a double by appending the letter d or D. For example, you can use 100.2f or 100.2F for a float number, and 100.2d or 100.2D for a double number.</a:t>
            </a:r>
            <a:r>
              <a:rPr lang="en-US" sz="3200">
                <a:solidFill>
                  <a:schemeClr val="dk1"/>
                </a:solidFill>
                <a:latin typeface="Courier"/>
                <a:ea typeface="Courier"/>
                <a:cs typeface="Courier"/>
                <a:sym typeface="Courier"/>
              </a:rPr>
              <a:t> </a:t>
            </a:r>
            <a:endParaRPr sz="32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p>
        </p:txBody>
      </p:sp>
      <p:sp>
        <p:nvSpPr>
          <p:cNvPr id="326" name="Google Shape;326;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3" name="Google Shape;333;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6" name="Google Shape;346;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3" name="Google Shape;353;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2" name="Google Shape;362;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1" name="Google Shape;371;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p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8" name="Google Shape;378;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7" name="Google Shape;387;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4" name="Google Shape;7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1" name="Google Shape;401;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8" name="Google Shape;408;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p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15" name="Google Shape;415;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p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 a byte + byte is equivalent to </a:t>
            </a:r>
            <a:r>
              <a:rPr lang="en-US" dirty="0" err="1"/>
              <a:t>int</a:t>
            </a:r>
            <a:r>
              <a:rPr lang="en-US" dirty="0"/>
              <a:t> + </a:t>
            </a:r>
            <a:r>
              <a:rPr lang="en-US" dirty="0" err="1"/>
              <a:t>int</a:t>
            </a:r>
            <a:endParaRPr lang="en-US" dirty="0"/>
          </a:p>
          <a:p>
            <a:pPr marL="0" lvl="0" indent="0" algn="l" rtl="0">
              <a:spcBef>
                <a:spcPts val="0"/>
              </a:spcBef>
              <a:spcAft>
                <a:spcPts val="0"/>
              </a:spcAft>
              <a:buNone/>
            </a:pPr>
            <a:r>
              <a:rPr lang="en-US" dirty="0"/>
              <a:t>Java has no byte (or short) +</a:t>
            </a:r>
          </a:p>
          <a:p>
            <a:pPr marL="0" lvl="0" indent="0" algn="l" rtl="0">
              <a:spcBef>
                <a:spcPts val="0"/>
              </a:spcBef>
              <a:spcAft>
                <a:spcPts val="0"/>
              </a:spcAft>
              <a:buNone/>
            </a:pPr>
            <a:r>
              <a:rPr lang="en-US" dirty="0"/>
              <a:t>Important Slide!! Everyone forgets this!!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Java automatically converts up, not down. Java doesn’t like to lose information.</a:t>
            </a:r>
            <a:endParaRPr dirty="0"/>
          </a:p>
        </p:txBody>
      </p:sp>
      <p:sp>
        <p:nvSpPr>
          <p:cNvPr id="424" name="Google Shape;424;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Don’t  go overboard with this!! Use  clear and simple typing / casting.</a:t>
            </a:r>
            <a:endParaRPr dirty="0"/>
          </a:p>
        </p:txBody>
      </p:sp>
      <p:sp>
        <p:nvSpPr>
          <p:cNvPr id="431" name="Google Shape;431;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9" name="Google Shape;439;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7" name="Google Shape;447;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5" name="Google Shape;455;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p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2" name="Google Shape;462;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Google Shape;469;p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0" name="Google Shape;470;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
        <p:cNvGrpSpPr/>
        <p:nvPr/>
      </p:nvGrpSpPr>
      <p:grpSpPr>
        <a:xfrm>
          <a:off x="0" y="0"/>
          <a:ext cx="0" cy="0"/>
          <a:chOff x="0" y="0"/>
          <a:chExt cx="0" cy="0"/>
        </a:xfrm>
      </p:grpSpPr>
      <p:sp>
        <p:nvSpPr>
          <p:cNvPr id="477" name="Google Shape;477;g5c06a2c8a7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8" name="Google Shape;478;g5c06a2c8a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g5c05659f2e_0_1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2" name="Google Shape;492;g5c05659f2e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360"/>
              </a:spcBef>
              <a:spcAft>
                <a:spcPts val="0"/>
              </a:spcAft>
              <a:buNone/>
            </a:pPr>
            <a:r>
              <a:rPr lang="en-US" sz="1100" b="1" dirty="0">
                <a:solidFill>
                  <a:srgbClr val="FF0000"/>
                </a:solidFill>
                <a:latin typeface="+mj-lt"/>
                <a:ea typeface="Courier New"/>
                <a:cs typeface="Courier New"/>
                <a:sym typeface="Courier New"/>
              </a:rPr>
              <a:t>THIS IS NOT AT ALL EXPLAINED!!</a:t>
            </a:r>
          </a:p>
          <a:p>
            <a:pPr marL="0" lvl="0" indent="0" algn="l" rtl="0">
              <a:spcBef>
                <a:spcPts val="360"/>
              </a:spcBef>
              <a:spcAft>
                <a:spcPts val="0"/>
              </a:spcAft>
              <a:buNone/>
            </a:pPr>
            <a:r>
              <a:rPr lang="en-US" sz="1100" b="1" dirty="0">
                <a:solidFill>
                  <a:srgbClr val="FF0000"/>
                </a:solidFill>
                <a:latin typeface="+mj-lt"/>
                <a:ea typeface="Courier New"/>
                <a:cs typeface="Courier New"/>
                <a:sym typeface="Courier New"/>
              </a:rPr>
              <a:t>   $ not part of the format specifier</a:t>
            </a:r>
          </a:p>
          <a:p>
            <a:pPr marL="0" lvl="0" indent="0" algn="l" rtl="0">
              <a:spcBef>
                <a:spcPts val="360"/>
              </a:spcBef>
              <a:spcAft>
                <a:spcPts val="0"/>
              </a:spcAft>
              <a:buNone/>
            </a:pPr>
            <a:r>
              <a:rPr lang="en-US" sz="1100" b="1" dirty="0">
                <a:solidFill>
                  <a:srgbClr val="FF0000"/>
                </a:solidFill>
                <a:latin typeface="+mj-lt"/>
                <a:ea typeface="Courier New"/>
                <a:cs typeface="Courier New"/>
                <a:sym typeface="Courier New"/>
              </a:rPr>
              <a:t>   use of , flag: , separated 3 digit groups</a:t>
            </a:r>
          </a:p>
          <a:p>
            <a:pPr marL="0" lvl="0" indent="0" algn="l" rtl="0">
              <a:spcBef>
                <a:spcPts val="360"/>
              </a:spcBef>
              <a:spcAft>
                <a:spcPts val="0"/>
              </a:spcAft>
              <a:buNone/>
            </a:pPr>
            <a:r>
              <a:rPr lang="en-US" sz="1100" b="1" dirty="0">
                <a:solidFill>
                  <a:srgbClr val="FF0000"/>
                </a:solidFill>
                <a:latin typeface="+mj-lt"/>
                <a:ea typeface="Courier New"/>
                <a:cs typeface="Courier New"/>
                <a:sym typeface="Courier New"/>
              </a:rPr>
              <a:t>   meaning of .2 two decimal digit and float/ double type f</a:t>
            </a:r>
          </a:p>
          <a:p>
            <a:pPr marL="0" lvl="0" indent="0" algn="l" rtl="0">
              <a:spcBef>
                <a:spcPts val="360"/>
              </a:spcBef>
              <a:spcAft>
                <a:spcPts val="0"/>
              </a:spcAft>
              <a:buNone/>
            </a:pPr>
            <a:r>
              <a:rPr lang="en-US" sz="1100" b="1" dirty="0">
                <a:solidFill>
                  <a:srgbClr val="FF0000"/>
                </a:solidFill>
                <a:latin typeface="+mj-lt"/>
                <a:ea typeface="Courier New"/>
                <a:cs typeface="Courier New"/>
                <a:sym typeface="Courier New"/>
              </a:rPr>
              <a:t>   meaning of %n newline</a:t>
            </a:r>
          </a:p>
          <a:p>
            <a:pPr marL="0" lvl="0" indent="0" algn="l" rtl="0">
              <a:spcBef>
                <a:spcPts val="360"/>
              </a:spcBef>
              <a:spcAft>
                <a:spcPts val="0"/>
              </a:spcAft>
              <a:buNone/>
            </a:pPr>
            <a:r>
              <a:rPr lang="en-US" sz="1100" b="1" dirty="0">
                <a:solidFill>
                  <a:srgbClr val="FF0000"/>
                </a:solidFill>
                <a:latin typeface="+mj-lt"/>
                <a:ea typeface="Courier New"/>
                <a:cs typeface="Courier New"/>
                <a:sym typeface="Courier New"/>
              </a:rPr>
              <a:t>If we do this shouldn’t we also talk about %d, %s, or:</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 found a useful, short, pdf about </a:t>
            </a:r>
            <a:r>
              <a:rPr lang="en-US" dirty="0" err="1"/>
              <a:t>printf</a:t>
            </a: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9" name="Google Shape;499;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Google Shape;505;p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6" name="Google Shape;506;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Which are valid variable names:   </a:t>
            </a:r>
          </a:p>
          <a:p>
            <a:pPr marL="0" lvl="0" indent="0" algn="l" rtl="0">
              <a:spcBef>
                <a:spcPts val="0"/>
              </a:spcBef>
              <a:spcAft>
                <a:spcPts val="0"/>
              </a:spcAft>
              <a:buNone/>
            </a:pPr>
            <a:r>
              <a:rPr lang="en-US" dirty="0"/>
              <a:t>_special</a:t>
            </a:r>
          </a:p>
          <a:p>
            <a:pPr marL="0" lvl="0" indent="0" algn="l" rtl="0">
              <a:spcBef>
                <a:spcPts val="0"/>
              </a:spcBef>
              <a:spcAft>
                <a:spcPts val="0"/>
              </a:spcAft>
              <a:buNone/>
            </a:pPr>
            <a:r>
              <a:rPr lang="en-US" dirty="0"/>
              <a:t>Message</a:t>
            </a:r>
          </a:p>
          <a:p>
            <a:pPr marL="0" lvl="0" indent="0" algn="l" rtl="0">
              <a:spcBef>
                <a:spcPts val="0"/>
              </a:spcBef>
              <a:spcAft>
                <a:spcPts val="0"/>
              </a:spcAft>
              <a:buNone/>
            </a:pPr>
            <a:r>
              <a:rPr lang="en-US" dirty="0"/>
              <a:t>message</a:t>
            </a:r>
          </a:p>
          <a:p>
            <a:pPr marL="0" lvl="0" indent="0" algn="l" rtl="0">
              <a:spcBef>
                <a:spcPts val="0"/>
              </a:spcBef>
              <a:spcAft>
                <a:spcPts val="0"/>
              </a:spcAft>
              <a:buNone/>
            </a:pPr>
            <a:r>
              <a:rPr lang="en-US" dirty="0"/>
              <a:t>1message</a:t>
            </a:r>
          </a:p>
          <a:p>
            <a:pPr marL="0" lvl="0" indent="0" algn="l" rtl="0">
              <a:spcBef>
                <a:spcPts val="0"/>
              </a:spcBef>
              <a:spcAft>
                <a:spcPts val="0"/>
              </a:spcAft>
              <a:buNone/>
            </a:pPr>
            <a:r>
              <a:rPr lang="en-US" dirty="0"/>
              <a:t>class</a:t>
            </a:r>
          </a:p>
          <a:p>
            <a:pPr marL="0" lvl="0" indent="0" algn="l" rtl="0">
              <a:spcBef>
                <a:spcPts val="0"/>
              </a:spcBef>
              <a:spcAft>
                <a:spcPts val="0"/>
              </a:spcAft>
              <a:buNone/>
            </a:pPr>
            <a:r>
              <a:rPr lang="en-US" dirty="0"/>
              <a:t>true</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95" name="Google Shape;9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c05659f2e_0_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c05659f2e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2"/>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2"/>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lvl="0" indent="-314325" algn="l">
              <a:spcBef>
                <a:spcPts val="360"/>
              </a:spcBef>
              <a:spcAft>
                <a:spcPts val="0"/>
              </a:spcAft>
              <a:buSzPts val="1350"/>
              <a:buChar char="●"/>
              <a:defRPr/>
            </a:lvl1pPr>
            <a:lvl2pPr marL="914400" lvl="1" indent="-342900" algn="l">
              <a:spcBef>
                <a:spcPts val="360"/>
              </a:spcBef>
              <a:spcAft>
                <a:spcPts val="0"/>
              </a:spcAft>
              <a:buSzPts val="1800"/>
              <a:buChar char="–"/>
              <a:defRPr/>
            </a:lvl2pPr>
            <a:lvl3pPr marL="1371600" lvl="2" indent="-302894" algn="l">
              <a:spcBef>
                <a:spcPts val="360"/>
              </a:spcBef>
              <a:spcAft>
                <a:spcPts val="0"/>
              </a:spcAft>
              <a:buSzPts val="117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4367212"/>
            <a:ext cx="9131300" cy="2478087"/>
            <a:chOff x="0" y="2751"/>
            <a:chExt cx="5752" cy="1561"/>
          </a:xfrm>
        </p:grpSpPr>
        <p:sp>
          <p:nvSpPr>
            <p:cNvPr id="7" name="Google Shape;7;p1"/>
            <p:cNvSpPr txBox="1"/>
            <p:nvPr/>
          </p:nvSpPr>
          <p:spPr>
            <a:xfrm>
              <a:off x="0" y="4080"/>
              <a:ext cx="5752" cy="232"/>
            </a:xfrm>
            <a:prstGeom prst="rect">
              <a:avLst/>
            </a:prstGeom>
            <a:gradFill>
              <a:gsLst>
                <a:gs pos="0">
                  <a:schemeClr val="lt1"/>
                </a:gs>
                <a:gs pos="100000">
                  <a:schemeClr val="hlink"/>
                </a:gs>
              </a:gsLst>
              <a:lin ang="540000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nvGrpSpPr>
            <p:cNvPr id="8" name="Google Shape;8;p1"/>
            <p:cNvGrpSpPr/>
            <p:nvPr/>
          </p:nvGrpSpPr>
          <p:grpSpPr>
            <a:xfrm>
              <a:off x="4458" y="2751"/>
              <a:ext cx="1190" cy="1426"/>
              <a:chOff x="4458" y="2751"/>
              <a:chExt cx="1190" cy="1426"/>
            </a:xfrm>
          </p:grpSpPr>
          <p:sp>
            <p:nvSpPr>
              <p:cNvPr id="9" name="Google Shape;9;p1"/>
              <p:cNvSpPr/>
              <p:nvPr/>
            </p:nvSpPr>
            <p:spPr>
              <a:xfrm>
                <a:off x="4614" y="2790"/>
                <a:ext cx="1034" cy="1273"/>
              </a:xfrm>
              <a:custGeom>
                <a:avLst/>
                <a:gdLst/>
                <a:ahLst/>
                <a:cxnLst/>
                <a:rect l="l" t="t" r="r" b="b"/>
                <a:pathLst>
                  <a:path w="1034" h="1273" extrusionOk="0">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a:gsLst>
                  <a:gs pos="0">
                    <a:schemeClr val="lt2"/>
                  </a:gs>
                  <a:gs pos="100000">
                    <a:schemeClr val="lt1"/>
                  </a:gs>
                </a:gsLst>
                <a:lin ang="540000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cxnSp>
            <p:nvCxnSpPr>
              <p:cNvPr id="10" name="Google Shape;10;p1"/>
              <p:cNvCxnSpPr/>
              <p:nvPr/>
            </p:nvCxnSpPr>
            <p:spPr>
              <a:xfrm rot="10800000" flipH="1">
                <a:off x="4639" y="3863"/>
                <a:ext cx="103" cy="186"/>
              </a:xfrm>
              <a:prstGeom prst="straightConnector1">
                <a:avLst/>
              </a:prstGeom>
              <a:noFill/>
              <a:ln w="25400" cap="flat" cmpd="sng">
                <a:solidFill>
                  <a:schemeClr val="lt1"/>
                </a:solidFill>
                <a:prstDash val="solid"/>
                <a:miter lim="800000"/>
                <a:headEnd type="none" w="med" len="med"/>
                <a:tailEnd type="none" w="med" len="med"/>
              </a:ln>
            </p:spPr>
          </p:cxnSp>
          <p:cxnSp>
            <p:nvCxnSpPr>
              <p:cNvPr id="11" name="Google Shape;11;p1"/>
              <p:cNvCxnSpPr/>
              <p:nvPr/>
            </p:nvCxnSpPr>
            <p:spPr>
              <a:xfrm rot="10800000" flipH="1">
                <a:off x="5210" y="2874"/>
                <a:ext cx="36" cy="71"/>
              </a:xfrm>
              <a:prstGeom prst="straightConnector1">
                <a:avLst/>
              </a:prstGeom>
              <a:noFill/>
              <a:ln w="25400" cap="flat" cmpd="sng">
                <a:solidFill>
                  <a:schemeClr val="lt1"/>
                </a:solidFill>
                <a:prstDash val="solid"/>
                <a:miter lim="800000"/>
                <a:headEnd type="none" w="med" len="med"/>
                <a:tailEnd type="none" w="med" len="med"/>
              </a:ln>
            </p:spPr>
          </p:cxnSp>
          <p:cxnSp>
            <p:nvCxnSpPr>
              <p:cNvPr id="12" name="Google Shape;12;p1"/>
              <p:cNvCxnSpPr/>
              <p:nvPr/>
            </p:nvCxnSpPr>
            <p:spPr>
              <a:xfrm rot="10800000" flipH="1">
                <a:off x="5270" y="2751"/>
                <a:ext cx="36" cy="71"/>
              </a:xfrm>
              <a:prstGeom prst="straightConnector1">
                <a:avLst/>
              </a:prstGeom>
              <a:noFill/>
              <a:ln w="25400" cap="flat" cmpd="sng">
                <a:solidFill>
                  <a:schemeClr val="lt1"/>
                </a:solidFill>
                <a:prstDash val="solid"/>
                <a:miter lim="800000"/>
                <a:headEnd type="none" w="med" len="med"/>
                <a:tailEnd type="none" w="med" len="med"/>
              </a:ln>
            </p:spPr>
          </p:cxnSp>
          <p:sp>
            <p:nvSpPr>
              <p:cNvPr id="13" name="Google Shape;13;p1"/>
              <p:cNvSpPr/>
              <p:nvPr/>
            </p:nvSpPr>
            <p:spPr>
              <a:xfrm>
                <a:off x="4753" y="4067"/>
                <a:ext cx="604" cy="110"/>
              </a:xfrm>
              <a:custGeom>
                <a:avLst/>
                <a:gdLst/>
                <a:ahLst/>
                <a:cxnLst/>
                <a:rect l="l" t="t" r="r" b="b"/>
                <a:pathLst>
                  <a:path w="604" h="110" extrusionOk="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a:gsLst>
                  <a:gs pos="0">
                    <a:schemeClr val="lt1"/>
                  </a:gs>
                  <a:gs pos="100000">
                    <a:schemeClr val="lt2"/>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 name="Google Shape;14;p1"/>
              <p:cNvSpPr/>
              <p:nvPr/>
            </p:nvSpPr>
            <p:spPr>
              <a:xfrm>
                <a:off x="4458" y="2879"/>
                <a:ext cx="1074" cy="1073"/>
              </a:xfrm>
              <a:prstGeom prst="ellipse">
                <a:avLst/>
              </a:prstGeom>
              <a:gradFill>
                <a:gsLst>
                  <a:gs pos="0">
                    <a:schemeClr val="lt1"/>
                  </a:gs>
                  <a:gs pos="100000">
                    <a:schemeClr val="lt2"/>
                  </a:gs>
                </a:gsLst>
                <a:lin ang="0" scaled="0"/>
              </a:gra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nvGrpSpPr>
              <p:cNvPr id="15" name="Google Shape;15;p1"/>
              <p:cNvGrpSpPr/>
              <p:nvPr/>
            </p:nvGrpSpPr>
            <p:grpSpPr>
              <a:xfrm>
                <a:off x="4458" y="2991"/>
                <a:ext cx="999" cy="797"/>
                <a:chOff x="4458" y="2991"/>
                <a:chExt cx="999" cy="797"/>
              </a:xfrm>
            </p:grpSpPr>
            <p:sp>
              <p:nvSpPr>
                <p:cNvPr id="16" name="Google Shape;16;p1"/>
                <p:cNvSpPr/>
                <p:nvPr/>
              </p:nvSpPr>
              <p:spPr>
                <a:xfrm>
                  <a:off x="4599" y="3283"/>
                  <a:ext cx="1" cy="17"/>
                </a:xfrm>
                <a:custGeom>
                  <a:avLst/>
                  <a:gdLst/>
                  <a:ahLst/>
                  <a:cxnLst/>
                  <a:rect l="l" t="t" r="r" b="b"/>
                  <a:pathLst>
                    <a:path w="1" h="17" extrusionOk="0">
                      <a:moveTo>
                        <a:pt x="0" y="0"/>
                      </a:moveTo>
                      <a:lnTo>
                        <a:pt x="0" y="16"/>
                      </a:lnTo>
                      <a:lnTo>
                        <a:pt x="0" y="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7" name="Google Shape;17;p1"/>
                <p:cNvSpPr/>
                <p:nvPr/>
              </p:nvSpPr>
              <p:spPr>
                <a:xfrm>
                  <a:off x="4616" y="3305"/>
                  <a:ext cx="17" cy="17"/>
                </a:xfrm>
                <a:custGeom>
                  <a:avLst/>
                  <a:gdLst/>
                  <a:ahLst/>
                  <a:cxnLst/>
                  <a:rect l="l" t="t" r="r" b="b"/>
                  <a:pathLst>
                    <a:path w="17" h="17" extrusionOk="0">
                      <a:moveTo>
                        <a:pt x="0" y="0"/>
                      </a:moveTo>
                      <a:lnTo>
                        <a:pt x="16" y="0"/>
                      </a:lnTo>
                      <a:lnTo>
                        <a:pt x="16" y="16"/>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8" name="Google Shape;18;p1"/>
                <p:cNvSpPr/>
                <p:nvPr/>
              </p:nvSpPr>
              <p:spPr>
                <a:xfrm>
                  <a:off x="4674" y="3275"/>
                  <a:ext cx="37" cy="35"/>
                </a:xfrm>
                <a:custGeom>
                  <a:avLst/>
                  <a:gdLst/>
                  <a:ahLst/>
                  <a:cxnLst/>
                  <a:rect l="l" t="t" r="r" b="b"/>
                  <a:pathLst>
                    <a:path w="37" h="35" extrusionOk="0">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9" name="Google Shape;19;p1"/>
                <p:cNvSpPr/>
                <p:nvPr/>
              </p:nvSpPr>
              <p:spPr>
                <a:xfrm>
                  <a:off x="4458" y="3303"/>
                  <a:ext cx="324" cy="422"/>
                </a:xfrm>
                <a:custGeom>
                  <a:avLst/>
                  <a:gdLst/>
                  <a:ahLst/>
                  <a:cxnLst/>
                  <a:rect l="l" t="t" r="r" b="b"/>
                  <a:pathLst>
                    <a:path w="324" h="422" extrusionOk="0">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0" name="Google Shape;20;p1"/>
                <p:cNvSpPr/>
                <p:nvPr/>
              </p:nvSpPr>
              <p:spPr>
                <a:xfrm>
                  <a:off x="5205" y="3408"/>
                  <a:ext cx="17" cy="21"/>
                </a:xfrm>
                <a:custGeom>
                  <a:avLst/>
                  <a:gdLst/>
                  <a:ahLst/>
                  <a:cxnLst/>
                  <a:rect l="l" t="t" r="r" b="b"/>
                  <a:pathLst>
                    <a:path w="17" h="21" extrusionOk="0">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1" name="Google Shape;21;p1"/>
                <p:cNvSpPr/>
                <p:nvPr/>
              </p:nvSpPr>
              <p:spPr>
                <a:xfrm>
                  <a:off x="5144" y="3496"/>
                  <a:ext cx="49" cy="70"/>
                </a:xfrm>
                <a:custGeom>
                  <a:avLst/>
                  <a:gdLst/>
                  <a:ahLst/>
                  <a:cxnLst/>
                  <a:rect l="l" t="t" r="r" b="b"/>
                  <a:pathLst>
                    <a:path w="49" h="70" extrusionOk="0">
                      <a:moveTo>
                        <a:pt x="0" y="34"/>
                      </a:moveTo>
                      <a:lnTo>
                        <a:pt x="17" y="34"/>
                      </a:lnTo>
                      <a:lnTo>
                        <a:pt x="37" y="0"/>
                      </a:lnTo>
                      <a:lnTo>
                        <a:pt x="48" y="20"/>
                      </a:lnTo>
                      <a:lnTo>
                        <a:pt x="39" y="69"/>
                      </a:lnTo>
                      <a:lnTo>
                        <a:pt x="3" y="57"/>
                      </a:lnTo>
                      <a:lnTo>
                        <a:pt x="0" y="3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2" name="Google Shape;22;p1"/>
                <p:cNvSpPr/>
                <p:nvPr/>
              </p:nvSpPr>
              <p:spPr>
                <a:xfrm>
                  <a:off x="5241" y="3523"/>
                  <a:ext cx="84" cy="67"/>
                </a:xfrm>
                <a:custGeom>
                  <a:avLst/>
                  <a:gdLst/>
                  <a:ahLst/>
                  <a:cxnLst/>
                  <a:rect l="l" t="t" r="r" b="b"/>
                  <a:pathLst>
                    <a:path w="84" h="67" extrusionOk="0">
                      <a:moveTo>
                        <a:pt x="5" y="15"/>
                      </a:moveTo>
                      <a:lnTo>
                        <a:pt x="0" y="0"/>
                      </a:lnTo>
                      <a:lnTo>
                        <a:pt x="27" y="6"/>
                      </a:lnTo>
                      <a:lnTo>
                        <a:pt x="67" y="22"/>
                      </a:lnTo>
                      <a:lnTo>
                        <a:pt x="67" y="34"/>
                      </a:lnTo>
                      <a:lnTo>
                        <a:pt x="83" y="66"/>
                      </a:lnTo>
                      <a:lnTo>
                        <a:pt x="52" y="36"/>
                      </a:lnTo>
                      <a:lnTo>
                        <a:pt x="31" y="38"/>
                      </a:lnTo>
                      <a:lnTo>
                        <a:pt x="5" y="1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3" name="Google Shape;23;p1"/>
                <p:cNvSpPr/>
                <p:nvPr/>
              </p:nvSpPr>
              <p:spPr>
                <a:xfrm>
                  <a:off x="5400" y="3660"/>
                  <a:ext cx="57" cy="73"/>
                </a:xfrm>
                <a:custGeom>
                  <a:avLst/>
                  <a:gdLst/>
                  <a:ahLst/>
                  <a:cxnLst/>
                  <a:rect l="l" t="t" r="r" b="b"/>
                  <a:pathLst>
                    <a:path w="57" h="73" extrusionOk="0">
                      <a:moveTo>
                        <a:pt x="34" y="0"/>
                      </a:moveTo>
                      <a:lnTo>
                        <a:pt x="56" y="21"/>
                      </a:lnTo>
                      <a:lnTo>
                        <a:pt x="11" y="72"/>
                      </a:lnTo>
                      <a:lnTo>
                        <a:pt x="0" y="60"/>
                      </a:lnTo>
                      <a:lnTo>
                        <a:pt x="32" y="28"/>
                      </a:lnTo>
                      <a:lnTo>
                        <a:pt x="34"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4" name="Google Shape;24;p1"/>
                <p:cNvSpPr/>
                <p:nvPr/>
              </p:nvSpPr>
              <p:spPr>
                <a:xfrm>
                  <a:off x="4558" y="3167"/>
                  <a:ext cx="29" cy="48"/>
                </a:xfrm>
                <a:custGeom>
                  <a:avLst/>
                  <a:gdLst/>
                  <a:ahLst/>
                  <a:cxnLst/>
                  <a:rect l="l" t="t" r="r" b="b"/>
                  <a:pathLst>
                    <a:path w="29" h="48" extrusionOk="0">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5" name="Google Shape;25;p1"/>
                <p:cNvSpPr/>
                <p:nvPr/>
              </p:nvSpPr>
              <p:spPr>
                <a:xfrm>
                  <a:off x="4549" y="3183"/>
                  <a:ext cx="17" cy="17"/>
                </a:xfrm>
                <a:custGeom>
                  <a:avLst/>
                  <a:gdLst/>
                  <a:ahLst/>
                  <a:cxnLst/>
                  <a:rect l="l" t="t" r="r" b="b"/>
                  <a:pathLst>
                    <a:path w="17" h="17" extrusionOk="0">
                      <a:moveTo>
                        <a:pt x="13" y="5"/>
                      </a:moveTo>
                      <a:lnTo>
                        <a:pt x="16" y="5"/>
                      </a:lnTo>
                      <a:lnTo>
                        <a:pt x="16" y="0"/>
                      </a:lnTo>
                      <a:lnTo>
                        <a:pt x="10" y="0"/>
                      </a:lnTo>
                      <a:lnTo>
                        <a:pt x="0" y="10"/>
                      </a:lnTo>
                      <a:lnTo>
                        <a:pt x="0" y="16"/>
                      </a:lnTo>
                      <a:lnTo>
                        <a:pt x="9" y="16"/>
                      </a:lnTo>
                      <a:lnTo>
                        <a:pt x="13" y="11"/>
                      </a:lnTo>
                      <a:lnTo>
                        <a:pt x="13" y="5"/>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6" name="Google Shape;26;p1"/>
                <p:cNvSpPr/>
                <p:nvPr/>
              </p:nvSpPr>
              <p:spPr>
                <a:xfrm>
                  <a:off x="4527" y="3155"/>
                  <a:ext cx="184" cy="155"/>
                </a:xfrm>
                <a:custGeom>
                  <a:avLst/>
                  <a:gdLst/>
                  <a:ahLst/>
                  <a:cxnLst/>
                  <a:rect l="l" t="t" r="r" b="b"/>
                  <a:pathLst>
                    <a:path w="184" h="155" extrusionOk="0">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7" name="Google Shape;27;p1"/>
                <p:cNvSpPr/>
                <p:nvPr/>
              </p:nvSpPr>
              <p:spPr>
                <a:xfrm>
                  <a:off x="4605" y="2991"/>
                  <a:ext cx="782" cy="553"/>
                </a:xfrm>
                <a:custGeom>
                  <a:avLst/>
                  <a:gdLst/>
                  <a:ahLst/>
                  <a:cxnLst/>
                  <a:rect l="l" t="t" r="r" b="b"/>
                  <a:pathLst>
                    <a:path w="782" h="553" extrusionOk="0">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8" name="Google Shape;28;p1"/>
                <p:cNvSpPr/>
                <p:nvPr/>
              </p:nvSpPr>
              <p:spPr>
                <a:xfrm>
                  <a:off x="5221" y="3217"/>
                  <a:ext cx="68" cy="113"/>
                </a:xfrm>
                <a:custGeom>
                  <a:avLst/>
                  <a:gdLst/>
                  <a:ahLst/>
                  <a:cxnLst/>
                  <a:rect l="l" t="t" r="r" b="b"/>
                  <a:pathLst>
                    <a:path w="68" h="113" extrusionOk="0">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29" name="Google Shape;29;p1"/>
                <p:cNvSpPr/>
                <p:nvPr/>
              </p:nvSpPr>
              <p:spPr>
                <a:xfrm>
                  <a:off x="4967" y="3518"/>
                  <a:ext cx="17" cy="26"/>
                </a:xfrm>
                <a:custGeom>
                  <a:avLst/>
                  <a:gdLst/>
                  <a:ahLst/>
                  <a:cxnLst/>
                  <a:rect l="l" t="t" r="r" b="b"/>
                  <a:pathLst>
                    <a:path w="17" h="26" extrusionOk="0">
                      <a:moveTo>
                        <a:pt x="8" y="0"/>
                      </a:moveTo>
                      <a:lnTo>
                        <a:pt x="0" y="11"/>
                      </a:lnTo>
                      <a:lnTo>
                        <a:pt x="5" y="25"/>
                      </a:lnTo>
                      <a:lnTo>
                        <a:pt x="16" y="15"/>
                      </a:lnTo>
                      <a:lnTo>
                        <a:pt x="8"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0" name="Google Shape;30;p1"/>
                <p:cNvSpPr/>
                <p:nvPr/>
              </p:nvSpPr>
              <p:spPr>
                <a:xfrm>
                  <a:off x="5069" y="3545"/>
                  <a:ext cx="158" cy="68"/>
                </a:xfrm>
                <a:custGeom>
                  <a:avLst/>
                  <a:gdLst/>
                  <a:ahLst/>
                  <a:cxnLst/>
                  <a:rect l="l" t="t" r="r" b="b"/>
                  <a:pathLst>
                    <a:path w="158" h="68" extrusionOk="0">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1" name="Google Shape;31;p1"/>
                <p:cNvSpPr/>
                <p:nvPr/>
              </p:nvSpPr>
              <p:spPr>
                <a:xfrm>
                  <a:off x="5195" y="3601"/>
                  <a:ext cx="169" cy="159"/>
                </a:xfrm>
                <a:custGeom>
                  <a:avLst/>
                  <a:gdLst/>
                  <a:ahLst/>
                  <a:cxnLst/>
                  <a:rect l="l" t="t" r="r" b="b"/>
                  <a:pathLst>
                    <a:path w="169" h="159" extrusionOk="0">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2" name="Google Shape;32;p1"/>
                <p:cNvSpPr/>
                <p:nvPr/>
              </p:nvSpPr>
              <p:spPr>
                <a:xfrm>
                  <a:off x="5330" y="3768"/>
                  <a:ext cx="17" cy="20"/>
                </a:xfrm>
                <a:custGeom>
                  <a:avLst/>
                  <a:gdLst/>
                  <a:ahLst/>
                  <a:cxnLst/>
                  <a:rect l="l" t="t" r="r" b="b"/>
                  <a:pathLst>
                    <a:path w="17" h="20" extrusionOk="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3" name="Google Shape;33;p1"/>
                <p:cNvSpPr/>
                <p:nvPr/>
              </p:nvSpPr>
              <p:spPr>
                <a:xfrm>
                  <a:off x="4739" y="3587"/>
                  <a:ext cx="19" cy="76"/>
                </a:xfrm>
                <a:custGeom>
                  <a:avLst/>
                  <a:gdLst/>
                  <a:ahLst/>
                  <a:cxnLst/>
                  <a:rect l="l" t="t" r="r" b="b"/>
                  <a:pathLst>
                    <a:path w="19" h="76" extrusionOk="0">
                      <a:moveTo>
                        <a:pt x="2" y="26"/>
                      </a:moveTo>
                      <a:lnTo>
                        <a:pt x="9" y="20"/>
                      </a:lnTo>
                      <a:lnTo>
                        <a:pt x="14" y="0"/>
                      </a:lnTo>
                      <a:lnTo>
                        <a:pt x="18" y="30"/>
                      </a:lnTo>
                      <a:lnTo>
                        <a:pt x="12" y="67"/>
                      </a:lnTo>
                      <a:lnTo>
                        <a:pt x="0" y="75"/>
                      </a:lnTo>
                      <a:lnTo>
                        <a:pt x="0" y="57"/>
                      </a:lnTo>
                      <a:lnTo>
                        <a:pt x="3" y="45"/>
                      </a:lnTo>
                      <a:lnTo>
                        <a:pt x="2" y="26"/>
                      </a:lnTo>
                    </a:path>
                  </a:pathLst>
                </a:cu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grpSp>
        </p:grpSp>
      </p:grpSp>
      <p:sp>
        <p:nvSpPr>
          <p:cNvPr id="34" name="Google Shape;34;p1"/>
          <p:cNvSpPr txBox="1"/>
          <p:nvPr/>
        </p:nvSpPr>
        <p:spPr>
          <a:xfrm>
            <a:off x="1676400" y="6438900"/>
            <a:ext cx="5581650" cy="419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000"/>
              <a:buFont typeface="Arial"/>
              <a:buNone/>
            </a:pPr>
            <a:r>
              <a:rPr lang="en-US" sz="1000" b="0" i="0" u="none">
                <a:solidFill>
                  <a:schemeClr val="dk1"/>
                </a:solidFill>
                <a:latin typeface="Arial"/>
                <a:ea typeface="Arial"/>
                <a:cs typeface="Arial"/>
                <a:sym typeface="Arial"/>
              </a:rPr>
              <a:t>Liang, Introduction to Java Programming, Tenth Edition, (c) 2015 Pearson Education, Inc. All rights reserved. </a:t>
            </a:r>
            <a:endParaRPr/>
          </a:p>
        </p:txBody>
      </p:sp>
      <p:sp>
        <p:nvSpPr>
          <p:cNvPr id="35" name="Google Shape;35;p1"/>
          <p:cNvSpPr txBox="1">
            <a:spLocks noGrp="1"/>
          </p:cNvSpPr>
          <p:nvPr>
            <p:ph type="title"/>
          </p:nvPr>
        </p:nvSpPr>
        <p:spPr>
          <a:xfrm>
            <a:off x="685800" y="285750"/>
            <a:ext cx="7772400" cy="11430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36" name="Google Shape;36;p1"/>
          <p:cNvSpPr txBox="1">
            <a:spLocks noGrp="1"/>
          </p:cNvSpPr>
          <p:nvPr>
            <p:ph type="body" idx="1"/>
          </p:nvPr>
        </p:nvSpPr>
        <p:spPr>
          <a:xfrm>
            <a:off x="685800" y="1657350"/>
            <a:ext cx="7772400" cy="4114800"/>
          </a:xfrm>
          <a:prstGeom prst="rect">
            <a:avLst/>
          </a:prstGeom>
          <a:noFill/>
          <a:ln>
            <a:noFill/>
          </a:ln>
        </p:spPr>
        <p:txBody>
          <a:bodyPr spcFirstLastPara="1" wrap="square" lIns="92075" tIns="46025" rIns="92075" bIns="46025" anchor="t" anchorCtr="0">
            <a:noAutofit/>
          </a:bodyPr>
          <a:lstStyle>
            <a:lvl1pPr marL="457200" marR="0" lvl="0" indent="-381000" algn="l" rtl="0">
              <a:spcBef>
                <a:spcPts val="640"/>
              </a:spcBef>
              <a:spcAft>
                <a:spcPts val="0"/>
              </a:spcAft>
              <a:buClr>
                <a:schemeClr val="dk2"/>
              </a:buClr>
              <a:buSzPts val="2400"/>
              <a:buFont typeface="Arial"/>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27660" algn="l" rtl="0">
              <a:spcBef>
                <a:spcPts val="480"/>
              </a:spcBef>
              <a:spcAft>
                <a:spcPts val="0"/>
              </a:spcAft>
              <a:buClr>
                <a:schemeClr val="accent2"/>
              </a:buClr>
              <a:buSzPts val="1560"/>
              <a:buFont typeface="Arial"/>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2"/>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37" name="Google Shape;37;p1"/>
          <p:cNvSpPr txBox="1">
            <a:spLocks noGrp="1"/>
          </p:cNvSpPr>
          <p:nvPr>
            <p:ph type="dt" idx="10"/>
          </p:nvPr>
        </p:nvSpPr>
        <p:spPr>
          <a:xfrm>
            <a:off x="685800" y="6400800"/>
            <a:ext cx="1905000" cy="457200"/>
          </a:xfrm>
          <a:prstGeom prst="rect">
            <a:avLst/>
          </a:prstGeom>
          <a:noFill/>
          <a:ln>
            <a:noFill/>
          </a:ln>
        </p:spPr>
        <p:txBody>
          <a:bodyPr spcFirstLastPara="1" wrap="square" lIns="92075" tIns="46025" rIns="92075" bIns="46025" anchor="ctr" anchorCtr="0">
            <a:noAutofit/>
          </a:bodyPr>
          <a:lstStyle>
            <a:lvl1pPr marR="0" lvl="0" algn="l" rtl="0">
              <a:lnSpc>
                <a:spcPct val="100000"/>
              </a:lnSpc>
              <a:spcBef>
                <a:spcPts val="0"/>
              </a:spcBef>
              <a:spcAft>
                <a:spcPts val="0"/>
              </a:spcAft>
              <a:buSzPts val="1400"/>
              <a:buNone/>
              <a:defRPr sz="16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38" name="Google Shape;38;p1"/>
          <p:cNvSpPr txBox="1">
            <a:spLocks noGrp="1"/>
          </p:cNvSpPr>
          <p:nvPr>
            <p:ph type="sldNum" idx="12"/>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a:t>
            </a:fld>
            <a:endParaRPr/>
          </a:p>
        </p:txBody>
      </p:sp>
      <p:sp>
        <p:nvSpPr>
          <p:cNvPr id="49" name="Google Shape;49;p3"/>
          <p:cNvSpPr txBox="1">
            <a:spLocks noGrp="1"/>
          </p:cNvSpPr>
          <p:nvPr>
            <p:ph type="title"/>
          </p:nvPr>
        </p:nvSpPr>
        <p:spPr>
          <a:xfrm>
            <a:off x="693737" y="893762"/>
            <a:ext cx="7772400" cy="1143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Chapter 2: </a:t>
            </a:r>
            <a:r>
              <a:rPr lang="en-US"/>
              <a:t>Beginning to Program</a:t>
            </a:r>
            <a:endParaRPr/>
          </a:p>
        </p:txBody>
      </p:sp>
      <p:sp>
        <p:nvSpPr>
          <p:cNvPr id="50" name="Google Shape;50;p3"/>
          <p:cNvSpPr txBox="1"/>
          <p:nvPr/>
        </p:nvSpPr>
        <p:spPr>
          <a:xfrm>
            <a:off x="-266700" y="2879725"/>
            <a:ext cx="7924800" cy="2438400"/>
          </a:xfrm>
          <a:prstGeom prst="rect">
            <a:avLst/>
          </a:prstGeom>
          <a:noFill/>
          <a:ln>
            <a:noFill/>
          </a:ln>
        </p:spPr>
        <p:txBody>
          <a:bodyPr spcFirstLastPara="1" wrap="square" lIns="92075" tIns="46025" rIns="92075" bIns="46025" anchor="ctr" anchorCtr="0">
            <a:noAutofit/>
          </a:bodyPr>
          <a:lstStyle/>
          <a:p>
            <a:pPr marL="0" marR="0" lvl="0" indent="0" algn="ctr" rtl="0">
              <a:lnSpc>
                <a:spcPct val="100000"/>
              </a:lnSpc>
              <a:spcBef>
                <a:spcPts val="0"/>
              </a:spcBef>
              <a:spcAft>
                <a:spcPts val="0"/>
              </a:spcAft>
              <a:buClr>
                <a:srgbClr val="0070C0"/>
              </a:buClr>
              <a:buSzPts val="3600"/>
              <a:buFont typeface="Times New Roman"/>
              <a:buNone/>
            </a:pPr>
            <a:r>
              <a:rPr lang="en-US" sz="3600" b="0" i="0" u="none" dirty="0">
                <a:solidFill>
                  <a:srgbClr val="0070C0"/>
                </a:solidFill>
                <a:latin typeface="Times New Roman"/>
                <a:ea typeface="Times New Roman"/>
                <a:cs typeface="Times New Roman"/>
                <a:sym typeface="Times New Roman"/>
              </a:rPr>
              <a:t>CS1: Java Programming</a:t>
            </a:r>
            <a:endParaRPr dirty="0"/>
          </a:p>
          <a:p>
            <a:pPr marL="0" marR="0" lvl="0" indent="0" algn="ctr" rtl="0">
              <a:lnSpc>
                <a:spcPct val="100000"/>
              </a:lnSpc>
              <a:spcBef>
                <a:spcPts val="0"/>
              </a:spcBef>
              <a:spcAft>
                <a:spcPts val="0"/>
              </a:spcAft>
              <a:buClr>
                <a:srgbClr val="0070C0"/>
              </a:buClr>
              <a:buSzPts val="3600"/>
              <a:buFont typeface="Times New Roman"/>
              <a:buNone/>
            </a:pPr>
            <a:r>
              <a:rPr lang="en-US" sz="3600" b="0" i="0" u="none" dirty="0">
                <a:solidFill>
                  <a:srgbClr val="0070C0"/>
                </a:solidFill>
                <a:latin typeface="Times New Roman"/>
                <a:ea typeface="Times New Roman"/>
                <a:cs typeface="Times New Roman"/>
                <a:sym typeface="Times New Roman"/>
              </a:rPr>
              <a:t>Colorado State University</a:t>
            </a:r>
            <a:endParaRPr dirty="0"/>
          </a:p>
          <a:p>
            <a:pPr marL="0" marR="0" lvl="0" indent="0" algn="ctr" rtl="0">
              <a:lnSpc>
                <a:spcPct val="100000"/>
              </a:lnSpc>
              <a:spcBef>
                <a:spcPts val="0"/>
              </a:spcBef>
              <a:spcAft>
                <a:spcPts val="0"/>
              </a:spcAft>
              <a:buClr>
                <a:schemeClr val="dk1"/>
              </a:buClr>
              <a:buSzPts val="3600"/>
              <a:buFont typeface="Times New Roman"/>
              <a:buNone/>
            </a:pPr>
            <a:endParaRPr sz="3600" b="0" i="0" u="none" dirty="0">
              <a:solidFill>
                <a:srgbClr val="0070C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70C0"/>
              </a:buClr>
              <a:buSzPts val="2800"/>
              <a:buFont typeface="Times New Roman"/>
              <a:buNone/>
            </a:pPr>
            <a:r>
              <a:rPr lang="en-US" sz="2800" b="0" i="0" u="none" dirty="0">
                <a:solidFill>
                  <a:srgbClr val="0070C0"/>
                </a:solidFill>
                <a:latin typeface="Times New Roman"/>
                <a:ea typeface="Times New Roman"/>
                <a:cs typeface="Times New Roman"/>
                <a:sym typeface="Times New Roman"/>
              </a:rPr>
              <a:t>Original slides by Daniel Liang</a:t>
            </a:r>
            <a:endParaRPr dirty="0"/>
          </a:p>
          <a:p>
            <a:pPr marL="0" marR="0" lvl="0" indent="0" algn="ctr" rtl="0">
              <a:lnSpc>
                <a:spcPct val="100000"/>
              </a:lnSpc>
              <a:spcBef>
                <a:spcPts val="0"/>
              </a:spcBef>
              <a:spcAft>
                <a:spcPts val="0"/>
              </a:spcAft>
              <a:buClr>
                <a:srgbClr val="0070C0"/>
              </a:buClr>
              <a:buSzPts val="2800"/>
              <a:buFont typeface="Times New Roman"/>
              <a:buNone/>
            </a:pPr>
            <a:r>
              <a:rPr lang="en-US" sz="2800" b="0" i="0" u="none" dirty="0">
                <a:solidFill>
                  <a:srgbClr val="0070C0"/>
                </a:solidFill>
                <a:latin typeface="Times New Roman"/>
                <a:ea typeface="Times New Roman"/>
                <a:cs typeface="Times New Roman"/>
                <a:sym typeface="Times New Roman"/>
              </a:rPr>
              <a:t>Modified by </a:t>
            </a:r>
            <a:r>
              <a:rPr lang="en-US" sz="2800" dirty="0">
                <a:solidFill>
                  <a:srgbClr val="0070C0"/>
                </a:solidFill>
                <a:latin typeface="Times New Roman"/>
                <a:ea typeface="Times New Roman"/>
                <a:cs typeface="Times New Roman"/>
                <a:sym typeface="Times New Roman"/>
              </a:rPr>
              <a:t>Kris Brown, Ben Say, Wim Bohm</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3"/>
          <p:cNvSpPr txBox="1">
            <a:spLocks noGrp="1"/>
          </p:cNvSpPr>
          <p:nvPr>
            <p:ph type="title"/>
          </p:nvPr>
        </p:nvSpPr>
        <p:spPr>
          <a:xfrm>
            <a:off x="685800" y="285750"/>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a:t>Simple String Operations</a:t>
            </a:r>
            <a:endParaRPr/>
          </a:p>
        </p:txBody>
      </p:sp>
      <p:sp>
        <p:nvSpPr>
          <p:cNvPr id="121" name="Google Shape;121;p13"/>
          <p:cNvSpPr txBox="1">
            <a:spLocks noGrp="1"/>
          </p:cNvSpPr>
          <p:nvPr>
            <p:ph type="body" idx="1"/>
          </p:nvPr>
        </p:nvSpPr>
        <p:spPr>
          <a:xfrm>
            <a:off x="685800" y="1657350"/>
            <a:ext cx="7772400" cy="4114800"/>
          </a:xfrm>
          <a:prstGeom prst="rect">
            <a:avLst/>
          </a:prstGeom>
        </p:spPr>
        <p:txBody>
          <a:bodyPr spcFirstLastPara="1" wrap="square" lIns="92075" tIns="46025" rIns="92075" bIns="46025" anchor="t" anchorCtr="0">
            <a:noAutofit/>
          </a:bodyPr>
          <a:lstStyle/>
          <a:p>
            <a:pPr marL="0" lvl="0" indent="0" algn="l" rtl="0">
              <a:spcBef>
                <a:spcPts val="360"/>
              </a:spcBef>
              <a:spcAft>
                <a:spcPts val="0"/>
              </a:spcAft>
              <a:buNone/>
            </a:pPr>
            <a:r>
              <a:rPr lang="en-US" dirty="0"/>
              <a:t>Concatenation:</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t>Use the “+” (plus sign) to concatenate strings</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sz="2800" b="1" dirty="0" err="1">
                <a:latin typeface="Courier New"/>
                <a:ea typeface="Courier New"/>
                <a:cs typeface="Courier New"/>
                <a:sym typeface="Courier New"/>
              </a:rPr>
              <a:t>System.out.println</a:t>
            </a:r>
            <a:r>
              <a:rPr lang="en-US" sz="2800" b="1" dirty="0">
                <a:latin typeface="Courier New"/>
                <a:ea typeface="Courier New"/>
                <a:cs typeface="Courier New"/>
                <a:sym typeface="Courier New"/>
              </a:rPr>
              <a:t>(mm + “ “ + </a:t>
            </a:r>
            <a:r>
              <a:rPr lang="en-US" sz="2800" b="1" dirty="0" err="1">
                <a:latin typeface="Courier New"/>
                <a:ea typeface="Courier New"/>
                <a:cs typeface="Courier New"/>
                <a:sym typeface="Courier New"/>
              </a:rPr>
              <a:t>yy</a:t>
            </a:r>
            <a:r>
              <a:rPr lang="en-US" sz="2800" b="1" dirty="0">
                <a:latin typeface="Courier New"/>
                <a:ea typeface="Courier New"/>
                <a:cs typeface="Courier New"/>
                <a:sym typeface="Courier New"/>
              </a:rPr>
              <a:t>);</a:t>
            </a:r>
            <a:endParaRPr sz="2800" b="1" dirty="0">
              <a:latin typeface="Courier New"/>
              <a:ea typeface="Courier New"/>
              <a:cs typeface="Courier New"/>
              <a:sym typeface="Courier New"/>
            </a:endParaRPr>
          </a:p>
        </p:txBody>
      </p:sp>
      <p:sp>
        <p:nvSpPr>
          <p:cNvPr id="122" name="Google Shape;122;p13"/>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4"/>
          <p:cNvSpPr txBox="1">
            <a:spLocks noGrp="1"/>
          </p:cNvSpPr>
          <p:nvPr>
            <p:ph type="title"/>
          </p:nvPr>
        </p:nvSpPr>
        <p:spPr>
          <a:xfrm>
            <a:off x="685800" y="285750"/>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a:t>Simple String Operations</a:t>
            </a:r>
            <a:endParaRPr/>
          </a:p>
        </p:txBody>
      </p:sp>
      <p:sp>
        <p:nvSpPr>
          <p:cNvPr id="128" name="Google Shape;128;p14"/>
          <p:cNvSpPr txBox="1">
            <a:spLocks noGrp="1"/>
          </p:cNvSpPr>
          <p:nvPr>
            <p:ph type="body" idx="1"/>
          </p:nvPr>
        </p:nvSpPr>
        <p:spPr>
          <a:xfrm>
            <a:off x="685800" y="1657350"/>
            <a:ext cx="7772400" cy="4114800"/>
          </a:xfrm>
          <a:prstGeom prst="rect">
            <a:avLst/>
          </a:prstGeom>
        </p:spPr>
        <p:txBody>
          <a:bodyPr spcFirstLastPara="1" wrap="square" lIns="92075" tIns="46025" rIns="92075" bIns="46025" anchor="t" anchorCtr="0">
            <a:noAutofit/>
          </a:bodyPr>
          <a:lstStyle/>
          <a:p>
            <a:pPr marL="0" lvl="0" indent="0" algn="l" rtl="0">
              <a:spcBef>
                <a:spcPts val="360"/>
              </a:spcBef>
              <a:spcAft>
                <a:spcPts val="0"/>
              </a:spcAft>
              <a:buNone/>
            </a:pPr>
            <a:r>
              <a:rPr lang="en-US" dirty="0"/>
              <a:t>The </a:t>
            </a:r>
            <a:r>
              <a:rPr lang="en-US" i="1" dirty="0"/>
              <a:t>length() </a:t>
            </a:r>
            <a:r>
              <a:rPr lang="en-US" dirty="0"/>
              <a:t>method</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latin typeface="Courier New"/>
                <a:ea typeface="Courier New"/>
                <a:cs typeface="Courier New"/>
                <a:sym typeface="Courier New"/>
              </a:rPr>
              <a:t>String </a:t>
            </a:r>
            <a:r>
              <a:rPr lang="en-US" dirty="0" err="1">
                <a:latin typeface="Courier New"/>
                <a:ea typeface="Courier New"/>
                <a:cs typeface="Courier New"/>
                <a:sym typeface="Courier New"/>
              </a:rPr>
              <a:t>theName</a:t>
            </a:r>
            <a:r>
              <a:rPr lang="en-US" dirty="0">
                <a:latin typeface="Courier New"/>
                <a:ea typeface="Courier New"/>
                <a:cs typeface="Courier New"/>
                <a:sym typeface="Courier New"/>
              </a:rPr>
              <a:t> = ”Donald Duck”;</a:t>
            </a:r>
            <a:endParaRPr dirty="0">
              <a:latin typeface="Courier New"/>
              <a:ea typeface="Courier New"/>
              <a:cs typeface="Courier New"/>
              <a:sym typeface="Courier New"/>
            </a:endParaRPr>
          </a:p>
          <a:p>
            <a:pPr marL="0" lvl="0" indent="0" algn="l" rtl="0">
              <a:spcBef>
                <a:spcPts val="360"/>
              </a:spcBef>
              <a:spcAft>
                <a:spcPts val="0"/>
              </a:spcAft>
              <a:buNone/>
            </a:pPr>
            <a:r>
              <a:rPr lang="en-US" dirty="0" err="1">
                <a:latin typeface="Courier New"/>
                <a:ea typeface="Courier New"/>
                <a:cs typeface="Courier New"/>
                <a:sym typeface="Courier New"/>
              </a:rPr>
              <a:t>int</a:t>
            </a:r>
            <a:r>
              <a:rPr lang="en-US" dirty="0">
                <a:latin typeface="Courier New"/>
                <a:ea typeface="Courier New"/>
                <a:cs typeface="Courier New"/>
                <a:sym typeface="Courier New"/>
              </a:rPr>
              <a:t> </a:t>
            </a:r>
            <a:r>
              <a:rPr lang="en-US" dirty="0" err="1">
                <a:latin typeface="Courier New"/>
                <a:ea typeface="Courier New"/>
                <a:cs typeface="Courier New"/>
                <a:sym typeface="Courier New"/>
              </a:rPr>
              <a:t>len</a:t>
            </a:r>
            <a:r>
              <a:rPr lang="en-US" dirty="0">
                <a:latin typeface="Courier New"/>
                <a:ea typeface="Courier New"/>
                <a:cs typeface="Courier New"/>
                <a:sym typeface="Courier New"/>
              </a:rPr>
              <a:t> = </a:t>
            </a:r>
            <a:r>
              <a:rPr lang="en-US" dirty="0" err="1">
                <a:latin typeface="Courier New"/>
                <a:ea typeface="Courier New"/>
                <a:cs typeface="Courier New"/>
                <a:sym typeface="Courier New"/>
              </a:rPr>
              <a:t>theName.length</a:t>
            </a:r>
            <a:r>
              <a:rPr lang="en-US" dirty="0">
                <a:latin typeface="Courier New"/>
                <a:ea typeface="Courier New"/>
                <a:cs typeface="Courier New"/>
                <a:sym typeface="Courier New"/>
              </a:rPr>
              <a:t>();</a:t>
            </a:r>
            <a:endParaRPr dirty="0">
              <a:latin typeface="Courier New"/>
              <a:ea typeface="Courier New"/>
              <a:cs typeface="Courier New"/>
              <a:sym typeface="Courier New"/>
            </a:endParaRPr>
          </a:p>
          <a:p>
            <a:pPr marL="0" lvl="0" indent="0" algn="l" rtl="0">
              <a:spcBef>
                <a:spcPts val="360"/>
              </a:spcBef>
              <a:spcAft>
                <a:spcPts val="0"/>
              </a:spcAft>
              <a:buNone/>
            </a:pPr>
            <a:endParaRPr dirty="0"/>
          </a:p>
          <a:p>
            <a:pPr marL="0" lvl="0" indent="0" algn="l" rtl="0">
              <a:spcBef>
                <a:spcPts val="360"/>
              </a:spcBef>
              <a:spcAft>
                <a:spcPts val="0"/>
              </a:spcAft>
              <a:buNone/>
            </a:pPr>
            <a:r>
              <a:rPr lang="en-US" dirty="0"/>
              <a:t>What is returned by length() ?</a:t>
            </a:r>
            <a:endParaRPr dirty="0"/>
          </a:p>
        </p:txBody>
      </p:sp>
      <p:sp>
        <p:nvSpPr>
          <p:cNvPr id="129" name="Google Shape;129;p14"/>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12</a:t>
            </a:fld>
            <a:endParaRPr/>
          </a:p>
        </p:txBody>
      </p:sp>
      <p:sp>
        <p:nvSpPr>
          <p:cNvPr id="135" name="Google Shape;135;p15"/>
          <p:cNvSpPr txBox="1">
            <a:spLocks noGrp="1"/>
          </p:cNvSpPr>
          <p:nvPr>
            <p:ph type="title"/>
          </p:nvPr>
        </p:nvSpPr>
        <p:spPr>
          <a:xfrm>
            <a:off x="423862" y="296862"/>
            <a:ext cx="8334375" cy="417512"/>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Reading Input from the Console</a:t>
            </a:r>
            <a:endParaRPr/>
          </a:p>
        </p:txBody>
      </p:sp>
      <p:sp>
        <p:nvSpPr>
          <p:cNvPr id="136" name="Google Shape;136;p15"/>
          <p:cNvSpPr txBox="1"/>
          <p:nvPr/>
        </p:nvSpPr>
        <p:spPr>
          <a:xfrm>
            <a:off x="914400" y="1524000"/>
            <a:ext cx="7543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37" name="Google Shape;137;p15"/>
          <p:cNvSpPr txBox="1"/>
          <p:nvPr/>
        </p:nvSpPr>
        <p:spPr>
          <a:xfrm>
            <a:off x="228600" y="990599"/>
            <a:ext cx="8763000" cy="515728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dirty="0">
                <a:solidFill>
                  <a:schemeClr val="dk1"/>
                </a:solidFill>
                <a:latin typeface="Times New Roman"/>
                <a:ea typeface="Times New Roman"/>
                <a:cs typeface="Times New Roman"/>
                <a:sym typeface="Times New Roman"/>
              </a:rPr>
              <a:t>1. Create a Scanner object </a:t>
            </a:r>
            <a:endParaRPr dirty="0"/>
          </a:p>
          <a:p>
            <a:pPr marL="457200" marR="0" lvl="1" indent="0" algn="l" rtl="0">
              <a:lnSpc>
                <a:spcPct val="100000"/>
              </a:lnSpc>
              <a:spcBef>
                <a:spcPts val="1200"/>
              </a:spcBef>
              <a:spcAft>
                <a:spcPts val="0"/>
              </a:spcAft>
              <a:buClr>
                <a:schemeClr val="dk1"/>
              </a:buClr>
              <a:buSzPts val="2400"/>
              <a:buFont typeface="Courier New"/>
              <a:buNone/>
            </a:pPr>
            <a:r>
              <a:rPr lang="en-US" sz="2400" b="1" i="0" u="none" strike="noStrike" cap="none" dirty="0">
                <a:solidFill>
                  <a:schemeClr val="dk1"/>
                </a:solidFill>
                <a:latin typeface="Courier New"/>
                <a:ea typeface="Courier New"/>
                <a:cs typeface="Courier New"/>
                <a:sym typeface="Courier New"/>
              </a:rPr>
              <a:t>Scanner input = new Scanner(</a:t>
            </a:r>
            <a:r>
              <a:rPr lang="en-US" sz="2400" b="1" i="0" u="none" strike="noStrike" cap="none" dirty="0" err="1">
                <a:solidFill>
                  <a:schemeClr val="dk1"/>
                </a:solidFill>
                <a:latin typeface="Courier New"/>
                <a:ea typeface="Courier New"/>
                <a:cs typeface="Courier New"/>
                <a:sym typeface="Courier New"/>
              </a:rPr>
              <a:t>System.in</a:t>
            </a:r>
            <a:r>
              <a:rPr lang="en-US" sz="2400" b="1" i="0" u="none" strike="noStrike" cap="none" dirty="0">
                <a:solidFill>
                  <a:schemeClr val="dk1"/>
                </a:solidFill>
                <a:latin typeface="Courier New"/>
                <a:ea typeface="Courier New"/>
                <a:cs typeface="Courier New"/>
                <a:sym typeface="Courier New"/>
              </a:rPr>
              <a:t>);</a:t>
            </a:r>
            <a:endParaRPr sz="2400" b="1" i="0" u="none" strike="noStrike" cap="none" dirty="0">
              <a:solidFill>
                <a:schemeClr val="dk1"/>
              </a:solidFill>
              <a:latin typeface="Courier"/>
              <a:ea typeface="Courier"/>
              <a:cs typeface="Courier"/>
              <a:sym typeface="Courier"/>
            </a:endParaRPr>
          </a:p>
          <a:p>
            <a:pPr marL="0" marR="0" lvl="0" indent="0" algn="l" rtl="0">
              <a:lnSpc>
                <a:spcPct val="100000"/>
              </a:lnSpc>
              <a:spcBef>
                <a:spcPts val="1400"/>
              </a:spcBef>
              <a:spcAft>
                <a:spcPts val="0"/>
              </a:spcAft>
              <a:buClr>
                <a:schemeClr val="dk1"/>
              </a:buClr>
              <a:buSzPts val="2800"/>
              <a:buFont typeface="Times New Roman"/>
              <a:buNone/>
            </a:pPr>
            <a:r>
              <a:rPr lang="en-US" sz="2800" b="0" i="0" u="none" dirty="0">
                <a:solidFill>
                  <a:schemeClr val="dk1"/>
                </a:solidFill>
                <a:latin typeface="Times New Roman"/>
                <a:ea typeface="Times New Roman"/>
                <a:cs typeface="Times New Roman"/>
                <a:sym typeface="Times New Roman"/>
              </a:rPr>
              <a:t>2. Use the method</a:t>
            </a:r>
            <a:r>
              <a:rPr lang="en-US" sz="2800" b="0" i="0" u="none" dirty="0">
                <a:solidFill>
                  <a:schemeClr val="dk1"/>
                </a:solidFill>
                <a:latin typeface="Palatino"/>
                <a:ea typeface="Palatino"/>
                <a:cs typeface="Palatino"/>
                <a:sym typeface="Palatino"/>
              </a:rPr>
              <a:t> </a:t>
            </a:r>
            <a:r>
              <a:rPr lang="en-US" sz="2800" b="0" i="0" u="none" dirty="0" err="1">
                <a:solidFill>
                  <a:schemeClr val="dk1"/>
                </a:solidFill>
                <a:latin typeface="Palatino"/>
                <a:ea typeface="Palatino"/>
                <a:cs typeface="Palatino"/>
                <a:sym typeface="Palatino"/>
              </a:rPr>
              <a:t>nextDouble</a:t>
            </a:r>
            <a:r>
              <a:rPr lang="en-US" sz="2800" b="0" i="0" u="none" dirty="0">
                <a:solidFill>
                  <a:schemeClr val="dk1"/>
                </a:solidFill>
                <a:latin typeface="Palatino"/>
                <a:ea typeface="Palatino"/>
                <a:cs typeface="Palatino"/>
                <a:sym typeface="Palatino"/>
              </a:rPr>
              <a:t>() to obtain to a double value. For example,</a:t>
            </a:r>
            <a:endParaRPr dirty="0"/>
          </a:p>
          <a:p>
            <a:pPr marL="457200" marR="0" lvl="1" indent="0" algn="l" rtl="0">
              <a:lnSpc>
                <a:spcPct val="100000"/>
              </a:lnSpc>
              <a:spcBef>
                <a:spcPts val="1200"/>
              </a:spcBef>
              <a:spcAft>
                <a:spcPts val="0"/>
              </a:spcAft>
              <a:buClr>
                <a:schemeClr val="dk1"/>
              </a:buClr>
              <a:buSzPts val="2400"/>
              <a:buFont typeface="Courier New"/>
              <a:buNone/>
            </a:pPr>
            <a:r>
              <a:rPr lang="en-US" sz="2400" b="1" i="0" u="none" strike="noStrike" cap="none" dirty="0" err="1">
                <a:solidFill>
                  <a:schemeClr val="dk1"/>
                </a:solidFill>
                <a:latin typeface="Courier New"/>
                <a:ea typeface="Courier New"/>
                <a:cs typeface="Courier New"/>
                <a:sym typeface="Courier New"/>
              </a:rPr>
              <a:t>System.out.print</a:t>
            </a:r>
            <a:r>
              <a:rPr lang="en-US" sz="2400" b="1" i="0" u="none" strike="noStrike" cap="none" dirty="0">
                <a:solidFill>
                  <a:schemeClr val="dk1"/>
                </a:solidFill>
                <a:latin typeface="Courier New"/>
                <a:ea typeface="Courier New"/>
                <a:cs typeface="Courier New"/>
                <a:sym typeface="Courier New"/>
              </a:rPr>
              <a:t>("Enter a double value: ");</a:t>
            </a:r>
            <a:endParaRPr sz="2400" b="1" i="0" u="none" strike="noStrike" cap="none" dirty="0">
              <a:solidFill>
                <a:schemeClr val="dk1"/>
              </a:solidFill>
              <a:latin typeface="Courier"/>
              <a:ea typeface="Courier"/>
              <a:cs typeface="Courier"/>
              <a:sym typeface="Courier"/>
            </a:endParaRPr>
          </a:p>
          <a:p>
            <a:pPr marL="457200" marR="0" lvl="1" indent="0" algn="l" rtl="0">
              <a:lnSpc>
                <a:spcPct val="100000"/>
              </a:lnSpc>
              <a:spcBef>
                <a:spcPts val="0"/>
              </a:spcBef>
              <a:spcAft>
                <a:spcPts val="0"/>
              </a:spcAft>
              <a:buClr>
                <a:schemeClr val="dk1"/>
              </a:buClr>
              <a:buSzPts val="2400"/>
              <a:buFont typeface="Courier New"/>
              <a:buNone/>
            </a:pPr>
            <a:r>
              <a:rPr lang="en-US" sz="2400" b="1" i="0" u="none" strike="noStrike" cap="none" dirty="0">
                <a:solidFill>
                  <a:schemeClr val="dk1"/>
                </a:solidFill>
                <a:latin typeface="Courier New"/>
                <a:ea typeface="Courier New"/>
                <a:cs typeface="Courier New"/>
                <a:sym typeface="Courier New"/>
              </a:rPr>
              <a:t>Scanner input = new Scanner(</a:t>
            </a:r>
            <a:r>
              <a:rPr lang="en-US" sz="2400" b="1" i="0" u="none" strike="noStrike" cap="none" dirty="0" err="1">
                <a:solidFill>
                  <a:schemeClr val="dk1"/>
                </a:solidFill>
                <a:latin typeface="Courier New"/>
                <a:ea typeface="Courier New"/>
                <a:cs typeface="Courier New"/>
                <a:sym typeface="Courier New"/>
              </a:rPr>
              <a:t>System.in</a:t>
            </a:r>
            <a:r>
              <a:rPr lang="en-US" sz="2400" b="1" i="0" u="none" strike="noStrike" cap="none" dirty="0">
                <a:solidFill>
                  <a:schemeClr val="dk1"/>
                </a:solidFill>
                <a:latin typeface="Courier New"/>
                <a:ea typeface="Courier New"/>
                <a:cs typeface="Courier New"/>
                <a:sym typeface="Courier New"/>
              </a:rPr>
              <a:t>);</a:t>
            </a:r>
            <a:endParaRPr sz="2400" b="1" i="0" u="none" strike="noStrike" cap="none" dirty="0">
              <a:solidFill>
                <a:schemeClr val="dk1"/>
              </a:solidFill>
              <a:latin typeface="Courier"/>
              <a:ea typeface="Courier"/>
              <a:cs typeface="Courier"/>
              <a:sym typeface="Courier"/>
            </a:endParaRPr>
          </a:p>
          <a:p>
            <a:pPr marL="457200" marR="0" lvl="1" indent="0" algn="l" rtl="0">
              <a:lnSpc>
                <a:spcPct val="100000"/>
              </a:lnSpc>
              <a:spcBef>
                <a:spcPts val="0"/>
              </a:spcBef>
              <a:spcAft>
                <a:spcPts val="0"/>
              </a:spcAft>
              <a:buClr>
                <a:schemeClr val="dk1"/>
              </a:buClr>
              <a:buSzPts val="2400"/>
              <a:buFont typeface="Courier New"/>
              <a:buNone/>
            </a:pPr>
            <a:r>
              <a:rPr lang="en-US" sz="2400" b="1" i="0" u="none" strike="noStrike" cap="none" dirty="0">
                <a:solidFill>
                  <a:schemeClr val="dk1"/>
                </a:solidFill>
                <a:latin typeface="Courier New"/>
                <a:ea typeface="Courier New"/>
                <a:cs typeface="Courier New"/>
                <a:sym typeface="Courier New"/>
              </a:rPr>
              <a:t>double d = </a:t>
            </a:r>
            <a:r>
              <a:rPr lang="en-US" sz="2400" b="1" i="0" u="none" strike="noStrike" cap="none" dirty="0" err="1">
                <a:solidFill>
                  <a:schemeClr val="dk1"/>
                </a:solidFill>
                <a:latin typeface="Courier New"/>
                <a:ea typeface="Courier New"/>
                <a:cs typeface="Courier New"/>
                <a:sym typeface="Courier New"/>
              </a:rPr>
              <a:t>input.nextDouble</a:t>
            </a:r>
            <a:r>
              <a:rPr lang="en-US" sz="2400" b="1" i="0" u="none" strike="noStrike" cap="none" dirty="0">
                <a:solidFill>
                  <a:schemeClr val="dk1"/>
                </a:solidFill>
                <a:latin typeface="Courier New"/>
                <a:ea typeface="Courier New"/>
                <a:cs typeface="Courier New"/>
                <a:sym typeface="Courier New"/>
              </a:rPr>
              <a:t>();</a:t>
            </a:r>
          </a:p>
          <a:p>
            <a:pPr marL="457200">
              <a:buClr>
                <a:schemeClr val="dk1"/>
              </a:buClr>
              <a:buSzPts val="2400"/>
            </a:pPr>
            <a:endParaRPr lang="en-US" sz="2400" b="1" dirty="0">
              <a:solidFill>
                <a:schemeClr val="dk1"/>
              </a:solidFill>
              <a:latin typeface="Courier New"/>
              <a:ea typeface="Times New Roman"/>
              <a:cs typeface="Courier New"/>
              <a:sym typeface="Courier New"/>
            </a:endParaRPr>
          </a:p>
          <a:p>
            <a:pPr marL="457200">
              <a:buClr>
                <a:schemeClr val="dk1"/>
              </a:buClr>
              <a:buSzPts val="2400"/>
            </a:pPr>
            <a:r>
              <a:rPr lang="en-US" sz="2400" dirty="0">
                <a:solidFill>
                  <a:srgbClr val="FF0000"/>
                </a:solidFill>
                <a:latin typeface="Times New Roman"/>
                <a:ea typeface="Times New Roman"/>
                <a:cs typeface="Times New Roman"/>
                <a:sym typeface="Times New Roman"/>
              </a:rPr>
              <a:t>Let’s play with IO in  Eclipse</a:t>
            </a:r>
          </a:p>
          <a:p>
            <a:pPr marL="457200">
              <a:buClr>
                <a:schemeClr val="dk1"/>
              </a:buClr>
              <a:buSzPts val="2400"/>
            </a:pPr>
            <a:endParaRPr lang="en-US" sz="2400" b="1" i="0" u="none" strike="noStrike" cap="none" dirty="0">
              <a:solidFill>
                <a:schemeClr val="dk1"/>
              </a:solidFill>
              <a:latin typeface="Courier New"/>
              <a:ea typeface="Courier New"/>
              <a:cs typeface="Courier New"/>
              <a:sym typeface="Courier New"/>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Google Shape;142;p16"/>
          <p:cNvPicPr preferRelativeResize="0"/>
          <p:nvPr/>
        </p:nvPicPr>
        <p:blipFill rotWithShape="1">
          <a:blip r:embed="rId3">
            <a:alphaModFix/>
          </a:blip>
          <a:srcRect/>
          <a:stretch/>
        </p:blipFill>
        <p:spPr>
          <a:xfrm>
            <a:off x="295625" y="2285900"/>
            <a:ext cx="7491412" cy="4070350"/>
          </a:xfrm>
          <a:prstGeom prst="rect">
            <a:avLst/>
          </a:prstGeom>
          <a:noFill/>
          <a:ln>
            <a:noFill/>
          </a:ln>
        </p:spPr>
      </p:pic>
      <p:sp>
        <p:nvSpPr>
          <p:cNvPr id="143" name="Google Shape;143;p1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13</a:t>
            </a:fld>
            <a:endParaRPr/>
          </a:p>
        </p:txBody>
      </p:sp>
      <p:sp>
        <p:nvSpPr>
          <p:cNvPr id="144" name="Google Shape;144;p16"/>
          <p:cNvSpPr txBox="1">
            <a:spLocks noGrp="1"/>
          </p:cNvSpPr>
          <p:nvPr>
            <p:ph type="title"/>
          </p:nvPr>
        </p:nvSpPr>
        <p:spPr>
          <a:xfrm>
            <a:off x="231775" y="152400"/>
            <a:ext cx="864235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Reading Numbers from the Keyboard</a:t>
            </a:r>
            <a:endParaRPr/>
          </a:p>
        </p:txBody>
      </p:sp>
      <p:sp>
        <p:nvSpPr>
          <p:cNvPr id="145" name="Google Shape;145;p16"/>
          <p:cNvSpPr txBox="1">
            <a:spLocks noGrp="1"/>
          </p:cNvSpPr>
          <p:nvPr>
            <p:ph type="body" idx="1"/>
          </p:nvPr>
        </p:nvSpPr>
        <p:spPr>
          <a:xfrm>
            <a:off x="193675" y="1123950"/>
            <a:ext cx="8756650" cy="14605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100"/>
              <a:buNone/>
            </a:pPr>
            <a:r>
              <a:rPr lang="en-US" sz="2800" b="1" i="0" u="none">
                <a:solidFill>
                  <a:schemeClr val="dk1"/>
                </a:solidFill>
                <a:latin typeface="Courier New"/>
                <a:ea typeface="Courier New"/>
                <a:cs typeface="Courier New"/>
                <a:sym typeface="Courier New"/>
              </a:rPr>
              <a:t>Scanner input = new Scanner(System.in);</a:t>
            </a:r>
            <a:endParaRPr/>
          </a:p>
          <a:p>
            <a:pPr marL="0" lvl="0" indent="0" algn="l" rtl="0">
              <a:lnSpc>
                <a:spcPct val="100000"/>
              </a:lnSpc>
              <a:spcBef>
                <a:spcPts val="0"/>
              </a:spcBef>
              <a:spcAft>
                <a:spcPts val="0"/>
              </a:spcAft>
              <a:buSzPts val="2100"/>
              <a:buNone/>
            </a:pPr>
            <a:r>
              <a:rPr lang="en-US" sz="2800" b="1" i="0" u="none">
                <a:solidFill>
                  <a:schemeClr val="dk1"/>
                </a:solidFill>
                <a:latin typeface="Courier New"/>
                <a:ea typeface="Courier New"/>
                <a:cs typeface="Courier New"/>
                <a:sym typeface="Courier New"/>
              </a:rPr>
              <a:t>int value = input.nextInt();</a:t>
            </a:r>
            <a:endParaRPr/>
          </a:p>
        </p:txBody>
      </p:sp>
      <p:sp>
        <p:nvSpPr>
          <p:cNvPr id="146" name="Google Shape;146;p16"/>
          <p:cNvSpPr txBox="1"/>
          <p:nvPr/>
        </p:nvSpPr>
        <p:spPr>
          <a:xfrm>
            <a:off x="2190750" y="2881312"/>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47" name="Google Shape;147;p16"/>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14</a:t>
            </a:fld>
            <a:endParaRPr/>
          </a:p>
        </p:txBody>
      </p:sp>
      <p:sp>
        <p:nvSpPr>
          <p:cNvPr id="153" name="Google Shape;153;p17"/>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Variables</a:t>
            </a:r>
            <a:endParaRPr/>
          </a:p>
        </p:txBody>
      </p:sp>
      <p:sp>
        <p:nvSpPr>
          <p:cNvPr id="154" name="Google Shape;154;p17"/>
          <p:cNvSpPr txBox="1">
            <a:spLocks noGrp="1"/>
          </p:cNvSpPr>
          <p:nvPr>
            <p:ph type="body" idx="1"/>
          </p:nvPr>
        </p:nvSpPr>
        <p:spPr>
          <a:xfrm>
            <a:off x="609600" y="1447800"/>
            <a:ext cx="7924800" cy="4953000"/>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SzPts val="1950"/>
              <a:buNone/>
            </a:pPr>
            <a:r>
              <a:rPr lang="en-US" sz="2600" b="1" i="0" u="none" dirty="0">
                <a:solidFill>
                  <a:schemeClr val="dk1"/>
                </a:solidFill>
                <a:latin typeface="Courier New"/>
                <a:ea typeface="Courier New"/>
                <a:cs typeface="Courier New"/>
                <a:sym typeface="Courier New"/>
              </a:rPr>
              <a:t>// Compute the first area</a:t>
            </a:r>
            <a:endParaRPr dirty="0"/>
          </a:p>
          <a:p>
            <a:pPr marL="342900" lvl="0" indent="-342900" algn="l" rtl="0">
              <a:lnSpc>
                <a:spcPct val="90000"/>
              </a:lnSpc>
              <a:spcBef>
                <a:spcPts val="520"/>
              </a:spcBef>
              <a:spcAft>
                <a:spcPts val="0"/>
              </a:spcAft>
              <a:buSzPts val="1950"/>
              <a:buNone/>
            </a:pPr>
            <a:r>
              <a:rPr lang="en-US" sz="2600" i="0" u="none" dirty="0">
                <a:solidFill>
                  <a:schemeClr val="dk1"/>
                </a:solidFill>
                <a:latin typeface="Courier New"/>
                <a:ea typeface="Courier New"/>
                <a:cs typeface="Courier New"/>
                <a:sym typeface="Courier New"/>
              </a:rPr>
              <a:t>radius = 1.0;</a:t>
            </a:r>
            <a:endParaRPr dirty="0"/>
          </a:p>
          <a:p>
            <a:pPr marL="342900" lvl="0" indent="-342900" algn="l" rtl="0">
              <a:lnSpc>
                <a:spcPct val="90000"/>
              </a:lnSpc>
              <a:spcBef>
                <a:spcPts val="520"/>
              </a:spcBef>
              <a:spcAft>
                <a:spcPts val="0"/>
              </a:spcAft>
              <a:buSzPts val="1950"/>
              <a:buNone/>
            </a:pPr>
            <a:r>
              <a:rPr lang="en-US" sz="2600" i="0" u="none" dirty="0">
                <a:solidFill>
                  <a:schemeClr val="dk1"/>
                </a:solidFill>
                <a:latin typeface="Courier New"/>
                <a:ea typeface="Courier New"/>
                <a:cs typeface="Courier New"/>
                <a:sym typeface="Courier New"/>
              </a:rPr>
              <a:t>area = radius * radius * 3.14159;</a:t>
            </a:r>
            <a:endParaRPr dirty="0"/>
          </a:p>
          <a:p>
            <a:pPr marL="342900" lvl="0" indent="-342900" algn="l" rtl="0">
              <a:lnSpc>
                <a:spcPct val="90000"/>
              </a:lnSpc>
              <a:spcBef>
                <a:spcPts val="520"/>
              </a:spcBef>
              <a:spcAft>
                <a:spcPts val="0"/>
              </a:spcAft>
              <a:buSzPts val="1950"/>
              <a:buNone/>
            </a:pPr>
            <a:r>
              <a:rPr lang="en-US" sz="2600" i="0" u="none" dirty="0" err="1">
                <a:solidFill>
                  <a:schemeClr val="dk1"/>
                </a:solidFill>
                <a:latin typeface="Courier New"/>
                <a:ea typeface="Courier New"/>
                <a:cs typeface="Courier New"/>
                <a:sym typeface="Courier New"/>
              </a:rPr>
              <a:t>System.out.println</a:t>
            </a:r>
            <a:r>
              <a:rPr lang="en-US" sz="2600" i="0" u="none" dirty="0">
                <a:solidFill>
                  <a:schemeClr val="dk1"/>
                </a:solidFill>
                <a:latin typeface="Courier New"/>
                <a:ea typeface="Courier New"/>
                <a:cs typeface="Courier New"/>
                <a:sym typeface="Courier New"/>
              </a:rPr>
              <a:t>("The area is </a:t>
            </a:r>
            <a:r>
              <a:rPr lang="en-US" sz="2600" dirty="0">
                <a:latin typeface="Courier New"/>
                <a:ea typeface="Courier New"/>
                <a:cs typeface="Courier New"/>
                <a:sym typeface="Courier New"/>
              </a:rPr>
              <a:t>”</a:t>
            </a:r>
            <a:r>
              <a:rPr lang="en-US" sz="2600" i="0" u="none" dirty="0">
                <a:solidFill>
                  <a:schemeClr val="dk1"/>
                </a:solidFill>
                <a:latin typeface="Courier New"/>
                <a:ea typeface="Courier New"/>
                <a:cs typeface="Courier New"/>
                <a:sym typeface="Courier New"/>
              </a:rPr>
              <a:t> + area + " for radius "+radius);</a:t>
            </a:r>
            <a:endParaRPr dirty="0"/>
          </a:p>
          <a:p>
            <a:pPr marL="342900" lvl="0" indent="-342900" algn="l" rtl="0">
              <a:lnSpc>
                <a:spcPct val="90000"/>
              </a:lnSpc>
              <a:spcBef>
                <a:spcPts val="520"/>
              </a:spcBef>
              <a:spcAft>
                <a:spcPts val="0"/>
              </a:spcAft>
              <a:buSzPts val="1950"/>
              <a:buNone/>
            </a:pPr>
            <a:endParaRPr sz="2600" b="1" i="0" u="none" dirty="0">
              <a:solidFill>
                <a:schemeClr val="dk1"/>
              </a:solidFill>
              <a:latin typeface="Courier New"/>
              <a:ea typeface="Courier New"/>
              <a:cs typeface="Courier New"/>
              <a:sym typeface="Courier New"/>
            </a:endParaRPr>
          </a:p>
          <a:p>
            <a:pPr marL="342900" lvl="0" indent="-342900" algn="l" rtl="0">
              <a:lnSpc>
                <a:spcPct val="90000"/>
              </a:lnSpc>
              <a:spcBef>
                <a:spcPts val="520"/>
              </a:spcBef>
              <a:spcAft>
                <a:spcPts val="0"/>
              </a:spcAft>
              <a:buSzPts val="1950"/>
              <a:buNone/>
            </a:pPr>
            <a:r>
              <a:rPr lang="en-US" sz="2600" b="1" i="0" u="none" dirty="0">
                <a:solidFill>
                  <a:schemeClr val="dk1"/>
                </a:solidFill>
                <a:latin typeface="Courier New"/>
                <a:ea typeface="Courier New"/>
                <a:cs typeface="Courier New"/>
                <a:sym typeface="Courier New"/>
              </a:rPr>
              <a:t>// Compute the second area</a:t>
            </a:r>
            <a:endParaRPr dirty="0"/>
          </a:p>
          <a:p>
            <a:pPr marL="342900" lvl="0" indent="-342900" algn="l" rtl="0">
              <a:lnSpc>
                <a:spcPct val="90000"/>
              </a:lnSpc>
              <a:spcBef>
                <a:spcPts val="520"/>
              </a:spcBef>
              <a:spcAft>
                <a:spcPts val="0"/>
              </a:spcAft>
              <a:buSzPts val="1950"/>
              <a:buNone/>
            </a:pPr>
            <a:r>
              <a:rPr lang="en-US" sz="2600" i="0" u="none" dirty="0">
                <a:solidFill>
                  <a:schemeClr val="dk1"/>
                </a:solidFill>
                <a:latin typeface="Courier New"/>
                <a:ea typeface="Courier New"/>
                <a:cs typeface="Courier New"/>
                <a:sym typeface="Courier New"/>
              </a:rPr>
              <a:t>radius = 2.0;</a:t>
            </a:r>
            <a:endParaRPr dirty="0"/>
          </a:p>
          <a:p>
            <a:pPr marL="342900" lvl="0" indent="-342900" algn="l" rtl="0">
              <a:lnSpc>
                <a:spcPct val="90000"/>
              </a:lnSpc>
              <a:spcBef>
                <a:spcPts val="520"/>
              </a:spcBef>
              <a:spcAft>
                <a:spcPts val="0"/>
              </a:spcAft>
              <a:buSzPts val="1950"/>
              <a:buNone/>
            </a:pPr>
            <a:r>
              <a:rPr lang="en-US" sz="2600" i="0" u="none" dirty="0">
                <a:solidFill>
                  <a:schemeClr val="dk1"/>
                </a:solidFill>
                <a:latin typeface="Courier New"/>
                <a:ea typeface="Courier New"/>
                <a:cs typeface="Courier New"/>
                <a:sym typeface="Courier New"/>
              </a:rPr>
              <a:t>area = radius * radius * 3.14159;</a:t>
            </a:r>
            <a:endParaRPr dirty="0"/>
          </a:p>
          <a:p>
            <a:pPr marL="342900" lvl="0" indent="-342900" algn="l" rtl="0">
              <a:lnSpc>
                <a:spcPct val="90000"/>
              </a:lnSpc>
              <a:spcBef>
                <a:spcPts val="520"/>
              </a:spcBef>
              <a:spcAft>
                <a:spcPts val="0"/>
              </a:spcAft>
              <a:buSzPts val="1950"/>
              <a:buNone/>
            </a:pPr>
            <a:r>
              <a:rPr lang="en-US" sz="2600" i="0" u="none" dirty="0" err="1">
                <a:solidFill>
                  <a:schemeClr val="dk1"/>
                </a:solidFill>
                <a:latin typeface="Courier New"/>
                <a:ea typeface="Courier New"/>
                <a:cs typeface="Courier New"/>
                <a:sym typeface="Courier New"/>
              </a:rPr>
              <a:t>System.out.println</a:t>
            </a:r>
            <a:r>
              <a:rPr lang="en-US" sz="2600" i="0" u="none" dirty="0">
                <a:solidFill>
                  <a:schemeClr val="dk1"/>
                </a:solidFill>
                <a:latin typeface="Courier New"/>
                <a:ea typeface="Courier New"/>
                <a:cs typeface="Courier New"/>
                <a:sym typeface="Courier New"/>
              </a:rPr>
              <a:t>("The area is </a:t>
            </a:r>
            <a:r>
              <a:rPr lang="en-US" sz="2600" dirty="0">
                <a:latin typeface="Courier New"/>
                <a:ea typeface="Courier New"/>
                <a:cs typeface="Courier New"/>
                <a:sym typeface="Courier New"/>
              </a:rPr>
              <a:t>”</a:t>
            </a:r>
            <a:r>
              <a:rPr lang="en-US" sz="2600" i="0" u="none" dirty="0">
                <a:solidFill>
                  <a:schemeClr val="dk1"/>
                </a:solidFill>
                <a:latin typeface="Courier New"/>
                <a:ea typeface="Courier New"/>
                <a:cs typeface="Courier New"/>
                <a:sym typeface="Courier New"/>
              </a:rPr>
              <a:t> + area + " for radius "+radius);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15</a:t>
            </a:fld>
            <a:endParaRPr/>
          </a:p>
        </p:txBody>
      </p:sp>
      <p:sp>
        <p:nvSpPr>
          <p:cNvPr id="160" name="Google Shape;160;p18"/>
          <p:cNvSpPr txBox="1">
            <a:spLocks noGrp="1"/>
          </p:cNvSpPr>
          <p:nvPr>
            <p:ph type="title"/>
          </p:nvPr>
        </p:nvSpPr>
        <p:spPr>
          <a:xfrm>
            <a:off x="685800" y="3048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300"/>
              <a:buFont typeface="Times New Roman"/>
              <a:buNone/>
            </a:pPr>
            <a:r>
              <a:rPr lang="en-US" sz="4300" b="0" i="0" u="none">
                <a:solidFill>
                  <a:schemeClr val="dk2"/>
                </a:solidFill>
                <a:latin typeface="Times New Roman"/>
                <a:ea typeface="Times New Roman"/>
                <a:cs typeface="Times New Roman"/>
                <a:sym typeface="Times New Roman"/>
              </a:rPr>
              <a:t>Trace a Program Execution</a:t>
            </a:r>
            <a:endParaRPr/>
          </a:p>
        </p:txBody>
      </p:sp>
      <p:sp>
        <p:nvSpPr>
          <p:cNvPr id="161" name="Google Shape;161;p18"/>
          <p:cNvSpPr txBox="1">
            <a:spLocks noGrp="1"/>
          </p:cNvSpPr>
          <p:nvPr>
            <p:ph type="body" idx="1"/>
          </p:nvPr>
        </p:nvSpPr>
        <p:spPr>
          <a:xfrm>
            <a:off x="152400" y="1066800"/>
            <a:ext cx="5562600" cy="5181600"/>
          </a:xfrm>
          <a:prstGeom prst="rect">
            <a:avLst/>
          </a:prstGeom>
          <a:noFill/>
          <a:ln>
            <a:noFill/>
          </a:ln>
        </p:spPr>
        <p:txBody>
          <a:bodyPr spcFirstLastPara="1" wrap="square" lIns="92075" tIns="46025" rIns="92075" bIns="46025" anchor="t" anchorCtr="0">
            <a:noAutofit/>
          </a:bodyPr>
          <a:lstStyle/>
          <a:p>
            <a:pPr marL="342900" lvl="0" indent="-342900" algn="l" rtl="0">
              <a:lnSpc>
                <a:spcPct val="80000"/>
              </a:lnSpc>
              <a:spcBef>
                <a:spcPts val="0"/>
              </a:spcBef>
              <a:spcAft>
                <a:spcPts val="0"/>
              </a:spcAft>
              <a:buSzPts val="1350"/>
              <a:buNone/>
            </a:pPr>
            <a:r>
              <a:rPr lang="en-US" sz="1800" b="0" i="0" u="none">
                <a:solidFill>
                  <a:schemeClr val="dk1"/>
                </a:solidFill>
                <a:latin typeface="Times New Roman"/>
                <a:ea typeface="Times New Roman"/>
                <a:cs typeface="Times New Roman"/>
                <a:sym typeface="Times New Roman"/>
              </a:rPr>
              <a:t>public class ComputeArea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Main method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public static void main(String[] args)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Assign a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20;</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Compute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area = radius * radius * 3.14159;</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Display results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System.out.println("The area for the circle of radius "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 is " +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a:t>
            </a:r>
            <a:endParaRPr/>
          </a:p>
        </p:txBody>
      </p:sp>
      <p:sp>
        <p:nvSpPr>
          <p:cNvPr id="162" name="Google Shape;162;p18"/>
          <p:cNvSpPr txBox="1"/>
          <p:nvPr/>
        </p:nvSpPr>
        <p:spPr>
          <a:xfrm>
            <a:off x="6837362" y="1854200"/>
            <a:ext cx="1524000" cy="306300"/>
          </a:xfrm>
          <a:prstGeom prst="rect">
            <a:avLst/>
          </a:prstGeom>
          <a:noFill/>
          <a:ln w="12700" cap="flat" cmpd="sng">
            <a:solidFill>
              <a:schemeClr val="dk1"/>
            </a:solidFill>
            <a:prstDash val="solid"/>
            <a:miter lim="800000"/>
            <a:headEnd type="none" w="sm" len="sm"/>
            <a:tailEnd type="none" w="sm" len="sm"/>
          </a:ln>
        </p:spPr>
        <p:txBody>
          <a:bodyPr spcFirstLastPara="1" wrap="square" lIns="9125" tIns="9125" rIns="9125" bIns="9125" anchor="ctr" anchorCtr="0">
            <a:noAutofit/>
          </a:bodyPr>
          <a:lstStyle/>
          <a:p>
            <a:pPr marL="0" marR="0" lvl="0" indent="0" algn="ctr" rtl="0">
              <a:lnSpc>
                <a:spcPct val="100000"/>
              </a:lnSpc>
              <a:spcBef>
                <a:spcPts val="0"/>
              </a:spcBef>
              <a:spcAft>
                <a:spcPts val="0"/>
              </a:spcAft>
              <a:buClr>
                <a:schemeClr val="accent2"/>
              </a:buClr>
              <a:buSzPts val="1800"/>
              <a:buFont typeface="Times New Roman"/>
              <a:buNone/>
            </a:pPr>
            <a:r>
              <a:rPr lang="en-US" sz="1800" b="0" i="0" u="none">
                <a:solidFill>
                  <a:schemeClr val="accent2"/>
                </a:solidFill>
                <a:latin typeface="Times New Roman"/>
                <a:ea typeface="Times New Roman"/>
                <a:cs typeface="Times New Roman"/>
                <a:sym typeface="Times New Roman"/>
              </a:rPr>
              <a:t>no value</a:t>
            </a:r>
            <a:endParaRPr/>
          </a:p>
        </p:txBody>
      </p:sp>
      <p:sp>
        <p:nvSpPr>
          <p:cNvPr id="163" name="Google Shape;163;p18"/>
          <p:cNvSpPr txBox="1"/>
          <p:nvPr/>
        </p:nvSpPr>
        <p:spPr>
          <a:xfrm>
            <a:off x="6019800" y="1828800"/>
            <a:ext cx="8382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radius</a:t>
            </a:r>
            <a:endParaRPr/>
          </a:p>
        </p:txBody>
      </p:sp>
      <p:sp>
        <p:nvSpPr>
          <p:cNvPr id="164" name="Google Shape;164;p18"/>
          <p:cNvSpPr txBox="1"/>
          <p:nvPr/>
        </p:nvSpPr>
        <p:spPr>
          <a:xfrm>
            <a:off x="457200" y="1905000"/>
            <a:ext cx="5105400" cy="295200"/>
          </a:xfrm>
          <a:prstGeom prst="rect">
            <a:avLst/>
          </a:prstGeom>
          <a:solidFill>
            <a:schemeClr val="accent1">
              <a:alpha val="44710"/>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65" name="Google Shape;165;p18"/>
          <p:cNvSpPr/>
          <p:nvPr/>
        </p:nvSpPr>
        <p:spPr>
          <a:xfrm>
            <a:off x="6761162" y="893762"/>
            <a:ext cx="1881300" cy="615900"/>
          </a:xfrm>
          <a:prstGeom prst="wedgeRoundRectCallout">
            <a:avLst>
              <a:gd name="adj1" fmla="val 19105"/>
              <a:gd name="adj2" fmla="val 97896"/>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allocate memory for radius</a:t>
            </a:r>
            <a:endParaRPr/>
          </a:p>
        </p:txBody>
      </p:sp>
      <p:sp>
        <p:nvSpPr>
          <p:cNvPr id="166" name="Google Shape;166;p18"/>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5"/>
                                        </p:tgtEl>
                                        <p:attrNameLst>
                                          <p:attrName>style.visibility</p:attrName>
                                        </p:attrNameLst>
                                      </p:cBhvr>
                                      <p:to>
                                        <p:strVal val="visible"/>
                                      </p:to>
                                    </p:set>
                                    <p:anim calcmode="lin" valueType="num">
                                      <p:cBhvr additive="base">
                                        <p:cTn id="7" dur="500"/>
                                        <p:tgtEl>
                                          <p:spTgt spid="165"/>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16</a:t>
            </a:fld>
            <a:endParaRPr/>
          </a:p>
        </p:txBody>
      </p:sp>
      <p:sp>
        <p:nvSpPr>
          <p:cNvPr id="172" name="Google Shape;172;p19"/>
          <p:cNvSpPr txBox="1">
            <a:spLocks noGrp="1"/>
          </p:cNvSpPr>
          <p:nvPr>
            <p:ph type="title"/>
          </p:nvPr>
        </p:nvSpPr>
        <p:spPr>
          <a:xfrm>
            <a:off x="685800" y="3048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300"/>
              <a:buFont typeface="Times New Roman"/>
              <a:buNone/>
            </a:pPr>
            <a:r>
              <a:rPr lang="en-US" sz="4300" b="0" i="0" u="none">
                <a:solidFill>
                  <a:schemeClr val="dk2"/>
                </a:solidFill>
                <a:latin typeface="Times New Roman"/>
                <a:ea typeface="Times New Roman"/>
                <a:cs typeface="Times New Roman"/>
                <a:sym typeface="Times New Roman"/>
              </a:rPr>
              <a:t>Trace a Program Execution</a:t>
            </a:r>
            <a:endParaRPr/>
          </a:p>
        </p:txBody>
      </p:sp>
      <p:sp>
        <p:nvSpPr>
          <p:cNvPr id="173" name="Google Shape;173;p19"/>
          <p:cNvSpPr txBox="1">
            <a:spLocks noGrp="1"/>
          </p:cNvSpPr>
          <p:nvPr>
            <p:ph type="body" idx="1"/>
          </p:nvPr>
        </p:nvSpPr>
        <p:spPr>
          <a:xfrm>
            <a:off x="152400" y="1066800"/>
            <a:ext cx="5562600" cy="5181600"/>
          </a:xfrm>
          <a:prstGeom prst="rect">
            <a:avLst/>
          </a:prstGeom>
          <a:noFill/>
          <a:ln>
            <a:noFill/>
          </a:ln>
        </p:spPr>
        <p:txBody>
          <a:bodyPr spcFirstLastPara="1" wrap="square" lIns="92075" tIns="46025" rIns="92075" bIns="46025" anchor="t" anchorCtr="0">
            <a:noAutofit/>
          </a:bodyPr>
          <a:lstStyle/>
          <a:p>
            <a:pPr marL="342900" lvl="0" indent="-342900" algn="l" rtl="0">
              <a:lnSpc>
                <a:spcPct val="80000"/>
              </a:lnSpc>
              <a:spcBef>
                <a:spcPts val="0"/>
              </a:spcBef>
              <a:spcAft>
                <a:spcPts val="0"/>
              </a:spcAft>
              <a:buSzPts val="1350"/>
              <a:buNone/>
            </a:pPr>
            <a:r>
              <a:rPr lang="en-US" sz="1800" b="0" i="0" u="none">
                <a:solidFill>
                  <a:schemeClr val="dk1"/>
                </a:solidFill>
                <a:latin typeface="Times New Roman"/>
                <a:ea typeface="Times New Roman"/>
                <a:cs typeface="Times New Roman"/>
                <a:sym typeface="Times New Roman"/>
              </a:rPr>
              <a:t>public class ComputeArea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Main method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public static void main(String[] args)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Assign a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20;</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Compute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area = radius * radius * 3.14159;</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Display results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System.out.println("The area for the circle of radius "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 is " +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a:t>
            </a:r>
            <a:endParaRPr/>
          </a:p>
        </p:txBody>
      </p:sp>
      <p:sp>
        <p:nvSpPr>
          <p:cNvPr id="174" name="Google Shape;174;p19"/>
          <p:cNvSpPr txBox="1"/>
          <p:nvPr/>
        </p:nvSpPr>
        <p:spPr>
          <a:xfrm>
            <a:off x="6858000" y="1816100"/>
            <a:ext cx="1524000" cy="268200"/>
          </a:xfrm>
          <a:prstGeom prst="rect">
            <a:avLst/>
          </a:prstGeom>
          <a:noFill/>
          <a:ln w="12700" cap="flat" cmpd="sng">
            <a:solidFill>
              <a:schemeClr val="dk1"/>
            </a:solidFill>
            <a:prstDash val="solid"/>
            <a:miter lim="800000"/>
            <a:headEnd type="none" w="sm" len="sm"/>
            <a:tailEnd type="none" w="sm" len="sm"/>
          </a:ln>
        </p:spPr>
        <p:txBody>
          <a:bodyPr spcFirstLastPara="1" wrap="square" lIns="9125" tIns="9125" rIns="9125" bIns="9125" anchor="ctr" anchorCtr="0">
            <a:noAutofit/>
          </a:bodyPr>
          <a:lstStyle/>
          <a:p>
            <a:pPr marL="0" marR="0" lvl="0" indent="0" algn="ctr" rtl="0">
              <a:lnSpc>
                <a:spcPct val="100000"/>
              </a:lnSpc>
              <a:spcBef>
                <a:spcPts val="0"/>
              </a:spcBef>
              <a:spcAft>
                <a:spcPts val="0"/>
              </a:spcAft>
              <a:buClr>
                <a:schemeClr val="lt2"/>
              </a:buClr>
              <a:buSzPts val="1800"/>
              <a:buFont typeface="Times New Roman"/>
              <a:buNone/>
            </a:pPr>
            <a:r>
              <a:rPr lang="en-US" sz="1800" b="0" i="0" u="none">
                <a:solidFill>
                  <a:schemeClr val="lt2"/>
                </a:solidFill>
                <a:latin typeface="Times New Roman"/>
                <a:ea typeface="Times New Roman"/>
                <a:cs typeface="Times New Roman"/>
                <a:sym typeface="Times New Roman"/>
              </a:rPr>
              <a:t>no value</a:t>
            </a:r>
            <a:endParaRPr/>
          </a:p>
        </p:txBody>
      </p:sp>
      <p:sp>
        <p:nvSpPr>
          <p:cNvPr id="175" name="Google Shape;175;p19"/>
          <p:cNvSpPr txBox="1"/>
          <p:nvPr/>
        </p:nvSpPr>
        <p:spPr>
          <a:xfrm>
            <a:off x="6019800" y="1752600"/>
            <a:ext cx="8382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radius</a:t>
            </a:r>
            <a:endParaRPr/>
          </a:p>
        </p:txBody>
      </p:sp>
      <p:sp>
        <p:nvSpPr>
          <p:cNvPr id="176" name="Google Shape;176;p19"/>
          <p:cNvSpPr txBox="1"/>
          <p:nvPr/>
        </p:nvSpPr>
        <p:spPr>
          <a:xfrm>
            <a:off x="457200" y="2162175"/>
            <a:ext cx="5105400" cy="306300"/>
          </a:xfrm>
          <a:prstGeom prst="rect">
            <a:avLst/>
          </a:prstGeom>
          <a:solidFill>
            <a:schemeClr val="accent1">
              <a:alpha val="44710"/>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77" name="Google Shape;177;p19"/>
          <p:cNvSpPr txBox="1"/>
          <p:nvPr/>
        </p:nvSpPr>
        <p:spPr>
          <a:xfrm>
            <a:off x="6858000" y="1219200"/>
            <a:ext cx="14478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memory</a:t>
            </a:r>
            <a:endParaRPr/>
          </a:p>
        </p:txBody>
      </p:sp>
      <p:sp>
        <p:nvSpPr>
          <p:cNvPr id="178" name="Google Shape;178;p19"/>
          <p:cNvSpPr txBox="1"/>
          <p:nvPr/>
        </p:nvSpPr>
        <p:spPr>
          <a:xfrm>
            <a:off x="6837362" y="2200275"/>
            <a:ext cx="1563600" cy="270000"/>
          </a:xfrm>
          <a:prstGeom prst="rect">
            <a:avLst/>
          </a:prstGeom>
          <a:noFill/>
          <a:ln w="12700" cap="flat" cmpd="sng">
            <a:solidFill>
              <a:schemeClr val="dk1"/>
            </a:solidFill>
            <a:prstDash val="solid"/>
            <a:miter lim="800000"/>
            <a:headEnd type="none" w="sm" len="sm"/>
            <a:tailEnd type="none" w="sm" len="sm"/>
          </a:ln>
        </p:spPr>
        <p:txBody>
          <a:bodyPr spcFirstLastPara="1" wrap="square" lIns="9125" tIns="9125" rIns="9125" bIns="9125" anchor="ctr" anchorCtr="0">
            <a:noAutofit/>
          </a:bodyPr>
          <a:lstStyle/>
          <a:p>
            <a:pPr marL="0" marR="0" lvl="0" indent="0" algn="ctr" rtl="0">
              <a:lnSpc>
                <a:spcPct val="100000"/>
              </a:lnSpc>
              <a:spcBef>
                <a:spcPts val="0"/>
              </a:spcBef>
              <a:spcAft>
                <a:spcPts val="0"/>
              </a:spcAft>
              <a:buClr>
                <a:schemeClr val="accent2"/>
              </a:buClr>
              <a:buSzPts val="1800"/>
              <a:buFont typeface="Times New Roman"/>
              <a:buNone/>
            </a:pPr>
            <a:r>
              <a:rPr lang="en-US" sz="1800" b="0" i="0" u="none">
                <a:solidFill>
                  <a:schemeClr val="accent2"/>
                </a:solidFill>
                <a:latin typeface="Times New Roman"/>
                <a:ea typeface="Times New Roman"/>
                <a:cs typeface="Times New Roman"/>
                <a:sym typeface="Times New Roman"/>
              </a:rPr>
              <a:t>no value</a:t>
            </a:r>
            <a:endParaRPr/>
          </a:p>
        </p:txBody>
      </p:sp>
      <p:sp>
        <p:nvSpPr>
          <p:cNvPr id="179" name="Google Shape;179;p19"/>
          <p:cNvSpPr txBox="1"/>
          <p:nvPr/>
        </p:nvSpPr>
        <p:spPr>
          <a:xfrm>
            <a:off x="6019800" y="2133600"/>
            <a:ext cx="8382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area</a:t>
            </a:r>
            <a:endParaRPr/>
          </a:p>
        </p:txBody>
      </p:sp>
      <p:sp>
        <p:nvSpPr>
          <p:cNvPr id="180" name="Google Shape;180;p19"/>
          <p:cNvSpPr/>
          <p:nvPr/>
        </p:nvSpPr>
        <p:spPr>
          <a:xfrm>
            <a:off x="6569075" y="3082925"/>
            <a:ext cx="1881300" cy="615900"/>
          </a:xfrm>
          <a:prstGeom prst="wedgeRoundRectCallout">
            <a:avLst>
              <a:gd name="adj1" fmla="val 12413"/>
              <a:gd name="adj2" fmla="val -128346"/>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allocate memory for area</a:t>
            </a:r>
            <a:endParaRPr/>
          </a:p>
        </p:txBody>
      </p:sp>
      <p:sp>
        <p:nvSpPr>
          <p:cNvPr id="181" name="Google Shape;181;p19"/>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fade">
                                      <p:cBhvr>
                                        <p:cTn id="7" dur="1"/>
                                        <p:tgtEl>
                                          <p:spTgt spid="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17</a:t>
            </a:fld>
            <a:endParaRPr/>
          </a:p>
        </p:txBody>
      </p:sp>
      <p:sp>
        <p:nvSpPr>
          <p:cNvPr id="187" name="Google Shape;187;p20"/>
          <p:cNvSpPr txBox="1">
            <a:spLocks noGrp="1"/>
          </p:cNvSpPr>
          <p:nvPr>
            <p:ph type="title"/>
          </p:nvPr>
        </p:nvSpPr>
        <p:spPr>
          <a:xfrm>
            <a:off x="685800" y="3048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300"/>
              <a:buFont typeface="Times New Roman"/>
              <a:buNone/>
            </a:pPr>
            <a:r>
              <a:rPr lang="en-US" sz="4300" b="0" i="0" u="none">
                <a:solidFill>
                  <a:schemeClr val="dk2"/>
                </a:solidFill>
                <a:latin typeface="Times New Roman"/>
                <a:ea typeface="Times New Roman"/>
                <a:cs typeface="Times New Roman"/>
                <a:sym typeface="Times New Roman"/>
              </a:rPr>
              <a:t>Trace a Program Execution</a:t>
            </a:r>
            <a:endParaRPr/>
          </a:p>
        </p:txBody>
      </p:sp>
      <p:sp>
        <p:nvSpPr>
          <p:cNvPr id="188" name="Google Shape;188;p20"/>
          <p:cNvSpPr txBox="1">
            <a:spLocks noGrp="1"/>
          </p:cNvSpPr>
          <p:nvPr>
            <p:ph type="body" idx="1"/>
          </p:nvPr>
        </p:nvSpPr>
        <p:spPr>
          <a:xfrm>
            <a:off x="152400" y="1066800"/>
            <a:ext cx="5562600" cy="5181600"/>
          </a:xfrm>
          <a:prstGeom prst="rect">
            <a:avLst/>
          </a:prstGeom>
          <a:noFill/>
          <a:ln>
            <a:noFill/>
          </a:ln>
        </p:spPr>
        <p:txBody>
          <a:bodyPr spcFirstLastPara="1" wrap="square" lIns="92075" tIns="46025" rIns="92075" bIns="46025" anchor="t" anchorCtr="0">
            <a:noAutofit/>
          </a:bodyPr>
          <a:lstStyle/>
          <a:p>
            <a:pPr marL="342900" lvl="0" indent="-342900" algn="l" rtl="0">
              <a:lnSpc>
                <a:spcPct val="80000"/>
              </a:lnSpc>
              <a:spcBef>
                <a:spcPts val="0"/>
              </a:spcBef>
              <a:spcAft>
                <a:spcPts val="0"/>
              </a:spcAft>
              <a:buSzPts val="1350"/>
              <a:buNone/>
            </a:pPr>
            <a:r>
              <a:rPr lang="en-US" sz="1800" b="0" i="0" u="none">
                <a:solidFill>
                  <a:schemeClr val="dk1"/>
                </a:solidFill>
                <a:latin typeface="Times New Roman"/>
                <a:ea typeface="Times New Roman"/>
                <a:cs typeface="Times New Roman"/>
                <a:sym typeface="Times New Roman"/>
              </a:rPr>
              <a:t>public class ComputeArea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Main method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public static void main(String[] args)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Assign a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20;</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Compute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area = radius * radius * 3.14159;</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Display results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System.out.println("The area for the circle of radius "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 is " +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a:t>
            </a:r>
            <a:endParaRPr/>
          </a:p>
        </p:txBody>
      </p:sp>
      <p:sp>
        <p:nvSpPr>
          <p:cNvPr id="189" name="Google Shape;189;p20"/>
          <p:cNvSpPr txBox="1"/>
          <p:nvPr/>
        </p:nvSpPr>
        <p:spPr>
          <a:xfrm>
            <a:off x="6858000" y="1752600"/>
            <a:ext cx="1524000" cy="3810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accent2"/>
              </a:buClr>
              <a:buSzPts val="1800"/>
              <a:buFont typeface="Times New Roman"/>
              <a:buNone/>
            </a:pPr>
            <a:r>
              <a:rPr lang="en-US" sz="1800" b="0" i="0" u="none" dirty="0">
                <a:solidFill>
                  <a:schemeClr val="accent2"/>
                </a:solidFill>
                <a:latin typeface="Times New Roman"/>
                <a:ea typeface="Times New Roman"/>
                <a:cs typeface="Times New Roman"/>
                <a:sym typeface="Times New Roman"/>
              </a:rPr>
              <a:t>20.0</a:t>
            </a:r>
            <a:endParaRPr dirty="0"/>
          </a:p>
        </p:txBody>
      </p:sp>
      <p:sp>
        <p:nvSpPr>
          <p:cNvPr id="190" name="Google Shape;190;p20"/>
          <p:cNvSpPr txBox="1"/>
          <p:nvPr/>
        </p:nvSpPr>
        <p:spPr>
          <a:xfrm>
            <a:off x="6019800" y="1752600"/>
            <a:ext cx="8382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radius</a:t>
            </a:r>
            <a:endParaRPr/>
          </a:p>
        </p:txBody>
      </p:sp>
      <p:sp>
        <p:nvSpPr>
          <p:cNvPr id="191" name="Google Shape;191;p20"/>
          <p:cNvSpPr txBox="1"/>
          <p:nvPr/>
        </p:nvSpPr>
        <p:spPr>
          <a:xfrm>
            <a:off x="381000" y="2996425"/>
            <a:ext cx="5105400" cy="228600"/>
          </a:xfrm>
          <a:prstGeom prst="rect">
            <a:avLst/>
          </a:prstGeom>
          <a:solidFill>
            <a:schemeClr val="accent1">
              <a:alpha val="44710"/>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92" name="Google Shape;192;p20"/>
          <p:cNvSpPr txBox="1"/>
          <p:nvPr/>
        </p:nvSpPr>
        <p:spPr>
          <a:xfrm>
            <a:off x="6858000" y="2209800"/>
            <a:ext cx="1524000" cy="3810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Times New Roman"/>
              <a:buNone/>
            </a:pPr>
            <a:r>
              <a:rPr lang="en-US" sz="1800" b="0" i="0" u="none">
                <a:solidFill>
                  <a:schemeClr val="lt2"/>
                </a:solidFill>
                <a:latin typeface="Times New Roman"/>
                <a:ea typeface="Times New Roman"/>
                <a:cs typeface="Times New Roman"/>
                <a:sym typeface="Times New Roman"/>
              </a:rPr>
              <a:t>no value</a:t>
            </a:r>
            <a:endParaRPr/>
          </a:p>
        </p:txBody>
      </p:sp>
      <p:sp>
        <p:nvSpPr>
          <p:cNvPr id="193" name="Google Shape;193;p20"/>
          <p:cNvSpPr txBox="1"/>
          <p:nvPr/>
        </p:nvSpPr>
        <p:spPr>
          <a:xfrm>
            <a:off x="6019800" y="2209800"/>
            <a:ext cx="8382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area</a:t>
            </a:r>
            <a:endParaRPr/>
          </a:p>
        </p:txBody>
      </p:sp>
      <p:sp>
        <p:nvSpPr>
          <p:cNvPr id="194" name="Google Shape;194;p20"/>
          <p:cNvSpPr/>
          <p:nvPr/>
        </p:nvSpPr>
        <p:spPr>
          <a:xfrm>
            <a:off x="6723062" y="931862"/>
            <a:ext cx="2265300" cy="384300"/>
          </a:xfrm>
          <a:prstGeom prst="wedgeRoundRectCallout">
            <a:avLst>
              <a:gd name="adj1" fmla="val 8309"/>
              <a:gd name="adj2" fmla="val 163786"/>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assign 20 to radius</a:t>
            </a:r>
            <a:endParaRPr/>
          </a:p>
        </p:txBody>
      </p:sp>
      <p:cxnSp>
        <p:nvCxnSpPr>
          <p:cNvPr id="195" name="Google Shape;195;p20"/>
          <p:cNvCxnSpPr/>
          <p:nvPr/>
        </p:nvCxnSpPr>
        <p:spPr>
          <a:xfrm rot="10800000" flipH="1">
            <a:off x="3305175" y="1970012"/>
            <a:ext cx="2725800" cy="1190700"/>
          </a:xfrm>
          <a:prstGeom prst="straightConnector1">
            <a:avLst/>
          </a:prstGeom>
          <a:noFill/>
          <a:ln w="12700" cap="flat" cmpd="sng">
            <a:solidFill>
              <a:srgbClr val="FF0000"/>
            </a:solidFill>
            <a:prstDash val="solid"/>
            <a:miter lim="800000"/>
            <a:headEnd type="none" w="med" len="med"/>
            <a:tailEnd type="stealth" w="sm" len="sm"/>
          </a:ln>
        </p:spPr>
      </p:cxnSp>
      <p:sp>
        <p:nvSpPr>
          <p:cNvPr id="196" name="Google Shape;196;p20"/>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fade">
                                      <p:cBhvr>
                                        <p:cTn id="7" dur="1"/>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18</a:t>
            </a:fld>
            <a:endParaRPr/>
          </a:p>
        </p:txBody>
      </p:sp>
      <p:sp>
        <p:nvSpPr>
          <p:cNvPr id="202" name="Google Shape;202;p21"/>
          <p:cNvSpPr txBox="1">
            <a:spLocks noGrp="1"/>
          </p:cNvSpPr>
          <p:nvPr>
            <p:ph type="title"/>
          </p:nvPr>
        </p:nvSpPr>
        <p:spPr>
          <a:xfrm>
            <a:off x="685800" y="3048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300"/>
              <a:buFont typeface="Times New Roman"/>
              <a:buNone/>
            </a:pPr>
            <a:r>
              <a:rPr lang="en-US" sz="4300" b="0" i="0" u="none">
                <a:solidFill>
                  <a:schemeClr val="dk2"/>
                </a:solidFill>
                <a:latin typeface="Times New Roman"/>
                <a:ea typeface="Times New Roman"/>
                <a:cs typeface="Times New Roman"/>
                <a:sym typeface="Times New Roman"/>
              </a:rPr>
              <a:t>Trace a Program Execution</a:t>
            </a:r>
            <a:endParaRPr/>
          </a:p>
        </p:txBody>
      </p:sp>
      <p:sp>
        <p:nvSpPr>
          <p:cNvPr id="203" name="Google Shape;203;p21"/>
          <p:cNvSpPr txBox="1">
            <a:spLocks noGrp="1"/>
          </p:cNvSpPr>
          <p:nvPr>
            <p:ph type="body" idx="1"/>
          </p:nvPr>
        </p:nvSpPr>
        <p:spPr>
          <a:xfrm>
            <a:off x="152400" y="1066800"/>
            <a:ext cx="5562600" cy="5181600"/>
          </a:xfrm>
          <a:prstGeom prst="rect">
            <a:avLst/>
          </a:prstGeom>
          <a:noFill/>
          <a:ln>
            <a:noFill/>
          </a:ln>
        </p:spPr>
        <p:txBody>
          <a:bodyPr spcFirstLastPara="1" wrap="square" lIns="92075" tIns="46025" rIns="92075" bIns="46025" anchor="t" anchorCtr="0">
            <a:noAutofit/>
          </a:bodyPr>
          <a:lstStyle/>
          <a:p>
            <a:pPr marL="342900" lvl="0" indent="-342900" algn="l" rtl="0">
              <a:lnSpc>
                <a:spcPct val="80000"/>
              </a:lnSpc>
              <a:spcBef>
                <a:spcPts val="0"/>
              </a:spcBef>
              <a:spcAft>
                <a:spcPts val="0"/>
              </a:spcAft>
              <a:buSzPts val="1350"/>
              <a:buNone/>
            </a:pPr>
            <a:r>
              <a:rPr lang="en-US" sz="1800" b="0" i="0" u="none">
                <a:solidFill>
                  <a:schemeClr val="dk1"/>
                </a:solidFill>
                <a:latin typeface="Times New Roman"/>
                <a:ea typeface="Times New Roman"/>
                <a:cs typeface="Times New Roman"/>
                <a:sym typeface="Times New Roman"/>
              </a:rPr>
              <a:t>public class ComputeArea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Main method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public static void main(String[] args)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Assign a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20;</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Compute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area = radius * radius * 3.14159;</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Display results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System.out.println("The area for the circle of radius "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 is " +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a:t>
            </a:r>
            <a:endParaRPr/>
          </a:p>
        </p:txBody>
      </p:sp>
      <p:sp>
        <p:nvSpPr>
          <p:cNvPr id="204" name="Google Shape;204;p21"/>
          <p:cNvSpPr txBox="1"/>
          <p:nvPr/>
        </p:nvSpPr>
        <p:spPr>
          <a:xfrm>
            <a:off x="6858000" y="1752600"/>
            <a:ext cx="1524000" cy="3810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2400"/>
              <a:buFont typeface="Times New Roman"/>
              <a:buNone/>
            </a:pPr>
            <a:r>
              <a:rPr lang="en-US" sz="2400" b="0" i="0" u="none" dirty="0">
                <a:solidFill>
                  <a:schemeClr val="lt2"/>
                </a:solidFill>
                <a:latin typeface="Times New Roman"/>
                <a:ea typeface="Times New Roman"/>
                <a:cs typeface="Times New Roman"/>
                <a:sym typeface="Times New Roman"/>
              </a:rPr>
              <a:t>20.0</a:t>
            </a:r>
            <a:endParaRPr dirty="0"/>
          </a:p>
        </p:txBody>
      </p:sp>
      <p:sp>
        <p:nvSpPr>
          <p:cNvPr id="205" name="Google Shape;205;p21"/>
          <p:cNvSpPr txBox="1"/>
          <p:nvPr/>
        </p:nvSpPr>
        <p:spPr>
          <a:xfrm>
            <a:off x="6019800" y="1752600"/>
            <a:ext cx="8382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radius</a:t>
            </a:r>
            <a:endParaRPr/>
          </a:p>
        </p:txBody>
      </p:sp>
      <p:sp>
        <p:nvSpPr>
          <p:cNvPr id="206" name="Google Shape;206;p21"/>
          <p:cNvSpPr txBox="1"/>
          <p:nvPr/>
        </p:nvSpPr>
        <p:spPr>
          <a:xfrm>
            <a:off x="6858000" y="1219200"/>
            <a:ext cx="14478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memory</a:t>
            </a:r>
            <a:endParaRPr/>
          </a:p>
        </p:txBody>
      </p:sp>
      <p:sp>
        <p:nvSpPr>
          <p:cNvPr id="207" name="Google Shape;207;p21"/>
          <p:cNvSpPr txBox="1"/>
          <p:nvPr/>
        </p:nvSpPr>
        <p:spPr>
          <a:xfrm>
            <a:off x="6858000" y="2209800"/>
            <a:ext cx="1524000" cy="3810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2400"/>
              <a:buFont typeface="Times New Roman"/>
              <a:buNone/>
            </a:pPr>
            <a:r>
              <a:rPr lang="en-US" sz="2400" b="0" i="0" u="none">
                <a:solidFill>
                  <a:schemeClr val="lt2"/>
                </a:solidFill>
                <a:latin typeface="Times New Roman"/>
                <a:ea typeface="Times New Roman"/>
                <a:cs typeface="Times New Roman"/>
                <a:sym typeface="Times New Roman"/>
              </a:rPr>
              <a:t>1256.636</a:t>
            </a:r>
            <a:endParaRPr/>
          </a:p>
        </p:txBody>
      </p:sp>
      <p:sp>
        <p:nvSpPr>
          <p:cNvPr id="208" name="Google Shape;208;p21"/>
          <p:cNvSpPr txBox="1"/>
          <p:nvPr/>
        </p:nvSpPr>
        <p:spPr>
          <a:xfrm>
            <a:off x="6019800" y="2209800"/>
            <a:ext cx="8382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area</a:t>
            </a:r>
            <a:endParaRPr/>
          </a:p>
        </p:txBody>
      </p:sp>
      <p:sp>
        <p:nvSpPr>
          <p:cNvPr id="209" name="Google Shape;209;p21"/>
          <p:cNvSpPr txBox="1"/>
          <p:nvPr/>
        </p:nvSpPr>
        <p:spPr>
          <a:xfrm>
            <a:off x="328275" y="3741250"/>
            <a:ext cx="5105400" cy="309600"/>
          </a:xfrm>
          <a:prstGeom prst="rect">
            <a:avLst/>
          </a:prstGeom>
          <a:solidFill>
            <a:schemeClr val="accent1">
              <a:alpha val="44710"/>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cxnSp>
        <p:nvCxnSpPr>
          <p:cNvPr id="210" name="Google Shape;210;p21"/>
          <p:cNvCxnSpPr/>
          <p:nvPr/>
        </p:nvCxnSpPr>
        <p:spPr>
          <a:xfrm rot="10800000" flipH="1">
            <a:off x="4071937" y="2430562"/>
            <a:ext cx="2919300" cy="1498500"/>
          </a:xfrm>
          <a:prstGeom prst="straightConnector1">
            <a:avLst/>
          </a:prstGeom>
          <a:noFill/>
          <a:ln w="12700" cap="flat" cmpd="sng">
            <a:solidFill>
              <a:srgbClr val="FF0000"/>
            </a:solidFill>
            <a:prstDash val="solid"/>
            <a:miter lim="800000"/>
            <a:headEnd type="none" w="med" len="med"/>
            <a:tailEnd type="stealth" w="sm" len="sm"/>
          </a:ln>
        </p:spPr>
      </p:cxnSp>
      <p:sp>
        <p:nvSpPr>
          <p:cNvPr id="211" name="Google Shape;211;p21"/>
          <p:cNvSpPr/>
          <p:nvPr/>
        </p:nvSpPr>
        <p:spPr>
          <a:xfrm>
            <a:off x="6338887" y="3313112"/>
            <a:ext cx="2687700" cy="692100"/>
          </a:xfrm>
          <a:prstGeom prst="wedgeRoundRectCallout">
            <a:avLst>
              <a:gd name="adj1" fmla="val 1291"/>
              <a:gd name="adj2" fmla="val -151212"/>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compute area and assign it to variable area</a:t>
            </a:r>
            <a:endParaRPr/>
          </a:p>
        </p:txBody>
      </p:sp>
      <p:sp>
        <p:nvSpPr>
          <p:cNvPr id="212" name="Google Shape;212;p21"/>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fade">
                                      <p:cBhvr>
                                        <p:cTn id="7" dur="1"/>
                                        <p:tgtEl>
                                          <p:spTgt spid="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19</a:t>
            </a:fld>
            <a:endParaRPr/>
          </a:p>
        </p:txBody>
      </p:sp>
      <p:sp>
        <p:nvSpPr>
          <p:cNvPr id="218" name="Google Shape;218;p22"/>
          <p:cNvSpPr txBox="1">
            <a:spLocks noGrp="1"/>
          </p:cNvSpPr>
          <p:nvPr>
            <p:ph type="title"/>
          </p:nvPr>
        </p:nvSpPr>
        <p:spPr>
          <a:xfrm>
            <a:off x="685800" y="304800"/>
            <a:ext cx="7772400" cy="533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300"/>
              <a:buFont typeface="Times New Roman"/>
              <a:buNone/>
            </a:pPr>
            <a:r>
              <a:rPr lang="en-US" sz="4300" b="0" i="0" u="none">
                <a:solidFill>
                  <a:schemeClr val="dk2"/>
                </a:solidFill>
                <a:latin typeface="Times New Roman"/>
                <a:ea typeface="Times New Roman"/>
                <a:cs typeface="Times New Roman"/>
                <a:sym typeface="Times New Roman"/>
              </a:rPr>
              <a:t>Trace a Program Execution</a:t>
            </a:r>
            <a:endParaRPr/>
          </a:p>
        </p:txBody>
      </p:sp>
      <p:sp>
        <p:nvSpPr>
          <p:cNvPr id="219" name="Google Shape;219;p22"/>
          <p:cNvSpPr txBox="1">
            <a:spLocks noGrp="1"/>
          </p:cNvSpPr>
          <p:nvPr>
            <p:ph type="body" idx="1"/>
          </p:nvPr>
        </p:nvSpPr>
        <p:spPr>
          <a:xfrm>
            <a:off x="152400" y="1066800"/>
            <a:ext cx="5562600" cy="5181600"/>
          </a:xfrm>
          <a:prstGeom prst="rect">
            <a:avLst/>
          </a:prstGeom>
          <a:noFill/>
          <a:ln>
            <a:noFill/>
          </a:ln>
        </p:spPr>
        <p:txBody>
          <a:bodyPr spcFirstLastPara="1" wrap="square" lIns="92075" tIns="46025" rIns="92075" bIns="46025" anchor="t" anchorCtr="0">
            <a:noAutofit/>
          </a:bodyPr>
          <a:lstStyle/>
          <a:p>
            <a:pPr marL="342900" lvl="0" indent="-342900" algn="l" rtl="0">
              <a:lnSpc>
                <a:spcPct val="80000"/>
              </a:lnSpc>
              <a:spcBef>
                <a:spcPts val="0"/>
              </a:spcBef>
              <a:spcAft>
                <a:spcPts val="0"/>
              </a:spcAft>
              <a:buSzPts val="1350"/>
              <a:buNone/>
            </a:pPr>
            <a:r>
              <a:rPr lang="en-US" sz="1800" b="0" i="0" u="none">
                <a:solidFill>
                  <a:schemeClr val="dk1"/>
                </a:solidFill>
                <a:latin typeface="Times New Roman"/>
                <a:ea typeface="Times New Roman"/>
                <a:cs typeface="Times New Roman"/>
                <a:sym typeface="Times New Roman"/>
              </a:rPr>
              <a:t>public class ComputeArea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Main method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public static void main(String[] args)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double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Assign a radius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20;</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Compute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area = radius * radius * 3.14159;</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 Display results</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System.out.println("The area for the circle of radius "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radius + " is " + area);</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  }</a:t>
            </a:r>
            <a:endParaRPr/>
          </a:p>
          <a:p>
            <a:pPr marL="342900" lvl="0" indent="-342900" algn="l" rtl="0">
              <a:lnSpc>
                <a:spcPct val="80000"/>
              </a:lnSpc>
              <a:spcBef>
                <a:spcPts val="360"/>
              </a:spcBef>
              <a:spcAft>
                <a:spcPts val="0"/>
              </a:spcAft>
              <a:buSzPts val="1350"/>
              <a:buNone/>
            </a:pPr>
            <a:r>
              <a:rPr lang="en-US" sz="1800" b="0" i="0" u="none">
                <a:solidFill>
                  <a:schemeClr val="dk1"/>
                </a:solidFill>
                <a:latin typeface="Times New Roman"/>
                <a:ea typeface="Times New Roman"/>
                <a:cs typeface="Times New Roman"/>
                <a:sym typeface="Times New Roman"/>
              </a:rPr>
              <a:t>}</a:t>
            </a:r>
            <a:endParaRPr/>
          </a:p>
        </p:txBody>
      </p:sp>
      <p:sp>
        <p:nvSpPr>
          <p:cNvPr id="220" name="Google Shape;220;p22"/>
          <p:cNvSpPr txBox="1"/>
          <p:nvPr/>
        </p:nvSpPr>
        <p:spPr>
          <a:xfrm>
            <a:off x="6858000" y="1752600"/>
            <a:ext cx="1524000" cy="3810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Times New Roman"/>
              <a:buNone/>
            </a:pPr>
            <a:r>
              <a:rPr lang="en-US" sz="1800" b="0" i="0" u="none" dirty="0">
                <a:solidFill>
                  <a:schemeClr val="lt2"/>
                </a:solidFill>
                <a:latin typeface="Times New Roman"/>
                <a:ea typeface="Times New Roman"/>
                <a:cs typeface="Times New Roman"/>
                <a:sym typeface="Times New Roman"/>
              </a:rPr>
              <a:t>20.0</a:t>
            </a:r>
            <a:endParaRPr dirty="0"/>
          </a:p>
        </p:txBody>
      </p:sp>
      <p:sp>
        <p:nvSpPr>
          <p:cNvPr id="221" name="Google Shape;221;p22"/>
          <p:cNvSpPr txBox="1"/>
          <p:nvPr/>
        </p:nvSpPr>
        <p:spPr>
          <a:xfrm>
            <a:off x="6019800" y="1752600"/>
            <a:ext cx="8382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radius</a:t>
            </a:r>
            <a:endParaRPr/>
          </a:p>
        </p:txBody>
      </p:sp>
      <p:sp>
        <p:nvSpPr>
          <p:cNvPr id="222" name="Google Shape;222;p22"/>
          <p:cNvSpPr txBox="1"/>
          <p:nvPr/>
        </p:nvSpPr>
        <p:spPr>
          <a:xfrm>
            <a:off x="6858000" y="1219200"/>
            <a:ext cx="14478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memory</a:t>
            </a:r>
            <a:endParaRPr/>
          </a:p>
        </p:txBody>
      </p:sp>
      <p:sp>
        <p:nvSpPr>
          <p:cNvPr id="223" name="Google Shape;223;p22"/>
          <p:cNvSpPr txBox="1"/>
          <p:nvPr/>
        </p:nvSpPr>
        <p:spPr>
          <a:xfrm>
            <a:off x="6858000" y="2209800"/>
            <a:ext cx="1524000" cy="3810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Times New Roman"/>
              <a:buNone/>
            </a:pPr>
            <a:r>
              <a:rPr lang="en-US" sz="1800" b="0" i="0" u="none">
                <a:solidFill>
                  <a:schemeClr val="lt2"/>
                </a:solidFill>
                <a:latin typeface="Times New Roman"/>
                <a:ea typeface="Times New Roman"/>
                <a:cs typeface="Times New Roman"/>
                <a:sym typeface="Times New Roman"/>
              </a:rPr>
              <a:t>1256.636</a:t>
            </a:r>
            <a:endParaRPr/>
          </a:p>
        </p:txBody>
      </p:sp>
      <p:sp>
        <p:nvSpPr>
          <p:cNvPr id="224" name="Google Shape;224;p22"/>
          <p:cNvSpPr txBox="1"/>
          <p:nvPr/>
        </p:nvSpPr>
        <p:spPr>
          <a:xfrm>
            <a:off x="6019800" y="2209800"/>
            <a:ext cx="838200" cy="366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area</a:t>
            </a:r>
            <a:endParaRPr/>
          </a:p>
        </p:txBody>
      </p:sp>
      <p:sp>
        <p:nvSpPr>
          <p:cNvPr id="225" name="Google Shape;225;p22"/>
          <p:cNvSpPr txBox="1"/>
          <p:nvPr/>
        </p:nvSpPr>
        <p:spPr>
          <a:xfrm>
            <a:off x="457200" y="4572000"/>
            <a:ext cx="5105400" cy="533400"/>
          </a:xfrm>
          <a:prstGeom prst="rect">
            <a:avLst/>
          </a:prstGeom>
          <a:solidFill>
            <a:schemeClr val="accent1">
              <a:alpha val="44710"/>
            </a:schemeClr>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226" name="Google Shape;226;p22"/>
          <p:cNvPicPr preferRelativeResize="0"/>
          <p:nvPr/>
        </p:nvPicPr>
        <p:blipFill rotWithShape="1">
          <a:blip r:embed="rId3">
            <a:alphaModFix/>
          </a:blip>
          <a:srcRect/>
          <a:stretch/>
        </p:blipFill>
        <p:spPr>
          <a:xfrm>
            <a:off x="5791200" y="5105400"/>
            <a:ext cx="3352800" cy="790575"/>
          </a:xfrm>
          <a:prstGeom prst="rect">
            <a:avLst/>
          </a:prstGeom>
          <a:noFill/>
          <a:ln>
            <a:noFill/>
          </a:ln>
        </p:spPr>
      </p:pic>
      <p:cxnSp>
        <p:nvCxnSpPr>
          <p:cNvPr id="227" name="Google Shape;227;p22"/>
          <p:cNvCxnSpPr/>
          <p:nvPr/>
        </p:nvCxnSpPr>
        <p:spPr>
          <a:xfrm>
            <a:off x="3035300" y="5081587"/>
            <a:ext cx="2765400" cy="420600"/>
          </a:xfrm>
          <a:prstGeom prst="straightConnector1">
            <a:avLst/>
          </a:prstGeom>
          <a:noFill/>
          <a:ln w="12700" cap="flat" cmpd="sng">
            <a:solidFill>
              <a:srgbClr val="FF0000"/>
            </a:solidFill>
            <a:prstDash val="solid"/>
            <a:miter lim="800000"/>
            <a:headEnd type="none" w="med" len="med"/>
            <a:tailEnd type="stealth" w="sm" len="sm"/>
          </a:ln>
        </p:spPr>
      </p:cxnSp>
      <p:sp>
        <p:nvSpPr>
          <p:cNvPr id="228" name="Google Shape;228;p22"/>
          <p:cNvSpPr/>
          <p:nvPr/>
        </p:nvSpPr>
        <p:spPr>
          <a:xfrm>
            <a:off x="6108700" y="3736975"/>
            <a:ext cx="2687700" cy="692100"/>
          </a:xfrm>
          <a:prstGeom prst="wedgeRoundRectCallout">
            <a:avLst>
              <a:gd name="adj1" fmla="val -5812"/>
              <a:gd name="adj2" fmla="val 147623"/>
              <a:gd name="adj3" fmla="val 0"/>
            </a:avLst>
          </a:prstGeom>
          <a:solidFill>
            <a:schemeClr val="accent1"/>
          </a:solid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Times New Roman"/>
              <a:buNone/>
            </a:pPr>
            <a:r>
              <a:rPr lang="en-US" sz="1800" b="0" i="0" u="none">
                <a:solidFill>
                  <a:schemeClr val="dk1"/>
                </a:solidFill>
                <a:latin typeface="Times New Roman"/>
                <a:ea typeface="Times New Roman"/>
                <a:cs typeface="Times New Roman"/>
                <a:sym typeface="Times New Roman"/>
              </a:rPr>
              <a:t>print a message to the console</a:t>
            </a:r>
            <a:endParaRPr/>
          </a:p>
        </p:txBody>
      </p:sp>
      <p:sp>
        <p:nvSpPr>
          <p:cNvPr id="229" name="Google Shape;229;p22"/>
          <p:cNvSpPr txBox="1"/>
          <p:nvPr/>
        </p:nvSpPr>
        <p:spPr>
          <a:xfrm>
            <a:off x="0" y="0"/>
            <a:ext cx="1524000" cy="381000"/>
          </a:xfrm>
          <a:prstGeom prst="rect">
            <a:avLst/>
          </a:prstGeom>
          <a:no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2"/>
              </a:buClr>
              <a:buSzPts val="1800"/>
              <a:buFont typeface="Kaushan Script"/>
              <a:buNone/>
            </a:pPr>
            <a:r>
              <a:rPr lang="en-US" sz="1800" b="0" i="0" u="none">
                <a:solidFill>
                  <a:schemeClr val="lt2"/>
                </a:solidFill>
                <a:latin typeface="Kaushan Script"/>
                <a:ea typeface="Kaushan Script"/>
                <a:cs typeface="Kaushan Script"/>
                <a:sym typeface="Kaushan Script"/>
              </a:rPr>
              <a:t>animation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8"/>
                                        </p:tgtEl>
                                        <p:attrNameLst>
                                          <p:attrName>style.visibility</p:attrName>
                                        </p:attrNameLst>
                                      </p:cBhvr>
                                      <p:to>
                                        <p:strVal val="visible"/>
                                      </p:to>
                                    </p:set>
                                    <p:animEffect transition="in" filter="fade">
                                      <p:cBhvr>
                                        <p:cTn id="7" dur="1"/>
                                        <p:tgtEl>
                                          <p:spTgt spid="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a:t>
            </a:fld>
            <a:endParaRPr/>
          </a:p>
        </p:txBody>
      </p:sp>
      <p:sp>
        <p:nvSpPr>
          <p:cNvPr id="63" name="Google Shape;63;p5"/>
          <p:cNvSpPr txBox="1">
            <a:spLocks noGrp="1"/>
          </p:cNvSpPr>
          <p:nvPr>
            <p:ph type="title"/>
          </p:nvPr>
        </p:nvSpPr>
        <p:spPr>
          <a:xfrm>
            <a:off x="152400" y="228600"/>
            <a:ext cx="8763000" cy="1066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Motivations</a:t>
            </a:r>
            <a:endParaRPr/>
          </a:p>
        </p:txBody>
      </p:sp>
      <p:sp>
        <p:nvSpPr>
          <p:cNvPr id="64" name="Google Shape;64;p5"/>
          <p:cNvSpPr txBox="1">
            <a:spLocks noGrp="1"/>
          </p:cNvSpPr>
          <p:nvPr>
            <p:ph type="body" idx="1"/>
          </p:nvPr>
        </p:nvSpPr>
        <p:spPr>
          <a:xfrm>
            <a:off x="304800" y="1371600"/>
            <a:ext cx="8610600" cy="4114800"/>
          </a:xfrm>
          <a:prstGeom prst="rect">
            <a:avLst/>
          </a:prstGeom>
          <a:noFill/>
          <a:ln>
            <a:noFill/>
          </a:ln>
        </p:spPr>
        <p:txBody>
          <a:bodyPr spcFirstLastPara="1" wrap="square" lIns="92075" tIns="46025" rIns="92075" bIns="46025" anchor="t" anchorCtr="0">
            <a:noAutofit/>
          </a:bodyPr>
          <a:lstStyle/>
          <a:p>
            <a:pPr marL="457200" lvl="0" indent="-314325" algn="l" rtl="0">
              <a:lnSpc>
                <a:spcPct val="100000"/>
              </a:lnSpc>
              <a:spcBef>
                <a:spcPts val="0"/>
              </a:spcBef>
              <a:spcAft>
                <a:spcPts val="0"/>
              </a:spcAft>
              <a:buSzPts val="1350"/>
              <a:buChar char="●"/>
            </a:pPr>
            <a:r>
              <a:rPr lang="en-US"/>
              <a:t>S</a:t>
            </a:r>
            <a:r>
              <a:rPr lang="en-US" sz="3200" b="0" i="0" u="none">
                <a:solidFill>
                  <a:schemeClr val="dk1"/>
                </a:solidFill>
                <a:latin typeface="Times New Roman"/>
                <a:ea typeface="Times New Roman"/>
                <a:cs typeface="Times New Roman"/>
                <a:sym typeface="Times New Roman"/>
              </a:rPr>
              <a:t>olve practical problems programmatically </a:t>
            </a:r>
            <a:endParaRPr/>
          </a:p>
          <a:p>
            <a:pPr marL="457200" lvl="0" indent="-314325" algn="l" rtl="0">
              <a:lnSpc>
                <a:spcPct val="100000"/>
              </a:lnSpc>
              <a:spcBef>
                <a:spcPts val="0"/>
              </a:spcBef>
              <a:spcAft>
                <a:spcPts val="0"/>
              </a:spcAft>
              <a:buSzPts val="1350"/>
              <a:buChar char="●"/>
            </a:pPr>
            <a:r>
              <a:rPr lang="en-US" sz="3200" b="0" i="0" u="none">
                <a:solidFill>
                  <a:schemeClr val="dk1"/>
                </a:solidFill>
                <a:latin typeface="Times New Roman"/>
                <a:ea typeface="Times New Roman"/>
                <a:cs typeface="Times New Roman"/>
                <a:sym typeface="Times New Roman"/>
              </a:rPr>
              <a:t>Java primitive data types</a:t>
            </a:r>
            <a:endParaRPr/>
          </a:p>
          <a:p>
            <a:pPr marL="457200" lvl="0" indent="-314325" algn="l" rtl="0">
              <a:lnSpc>
                <a:spcPct val="100000"/>
              </a:lnSpc>
              <a:spcBef>
                <a:spcPts val="0"/>
              </a:spcBef>
              <a:spcAft>
                <a:spcPts val="0"/>
              </a:spcAft>
              <a:buSzPts val="1350"/>
              <a:buChar char="●"/>
            </a:pPr>
            <a:r>
              <a:rPr lang="en-US"/>
              <a:t>Strings</a:t>
            </a:r>
            <a:endParaRPr/>
          </a:p>
          <a:p>
            <a:pPr marL="457200" lvl="0" indent="-314325" algn="l" rtl="0">
              <a:lnSpc>
                <a:spcPct val="100000"/>
              </a:lnSpc>
              <a:spcBef>
                <a:spcPts val="0"/>
              </a:spcBef>
              <a:spcAft>
                <a:spcPts val="0"/>
              </a:spcAft>
              <a:buSzPts val="1350"/>
              <a:buChar char="●"/>
            </a:pPr>
            <a:r>
              <a:rPr lang="en-US"/>
              <a:t>Input/Output</a:t>
            </a:r>
            <a:endParaRPr/>
          </a:p>
          <a:p>
            <a:pPr marL="457200" lvl="0" indent="-314325" algn="l" rtl="0">
              <a:lnSpc>
                <a:spcPct val="100000"/>
              </a:lnSpc>
              <a:spcBef>
                <a:spcPts val="0"/>
              </a:spcBef>
              <a:spcAft>
                <a:spcPts val="0"/>
              </a:spcAft>
              <a:buSzPts val="1350"/>
              <a:buChar char="●"/>
            </a:pPr>
            <a:r>
              <a:rPr lang="en-US"/>
              <a:t>Constants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3"/>
          <p:cNvSpPr txBox="1">
            <a:spLocks noGrp="1"/>
          </p:cNvSpPr>
          <p:nvPr>
            <p:ph type="title"/>
          </p:nvPr>
        </p:nvSpPr>
        <p:spPr>
          <a:xfrm>
            <a:off x="685800" y="285750"/>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a:t>Your Turn!</a:t>
            </a:r>
            <a:endParaRPr/>
          </a:p>
        </p:txBody>
      </p:sp>
      <p:sp>
        <p:nvSpPr>
          <p:cNvPr id="235" name="Google Shape;235;p23"/>
          <p:cNvSpPr txBox="1">
            <a:spLocks noGrp="1"/>
          </p:cNvSpPr>
          <p:nvPr>
            <p:ph type="body" idx="1"/>
          </p:nvPr>
        </p:nvSpPr>
        <p:spPr>
          <a:xfrm>
            <a:off x="685800" y="1657350"/>
            <a:ext cx="7772400" cy="4114800"/>
          </a:xfrm>
          <a:prstGeom prst="rect">
            <a:avLst/>
          </a:prstGeom>
        </p:spPr>
        <p:txBody>
          <a:bodyPr spcFirstLastPara="1" wrap="square" lIns="92075" tIns="46025" rIns="92075" bIns="46025" anchor="t" anchorCtr="0">
            <a:noAutofit/>
          </a:bodyPr>
          <a:lstStyle/>
          <a:p>
            <a:pPr marL="0" indent="0">
              <a:buNone/>
            </a:pPr>
            <a:r>
              <a:rPr lang="en-US" dirty="0"/>
              <a:t>Write code in which a </a:t>
            </a:r>
            <a:r>
              <a:rPr lang="en-US" i="1" dirty="0"/>
              <a:t>String </a:t>
            </a:r>
            <a:r>
              <a:rPr lang="en-US" dirty="0"/>
              <a:t>variable </a:t>
            </a:r>
            <a:r>
              <a:rPr lang="en-US" i="1" dirty="0"/>
              <a:t>message</a:t>
            </a:r>
            <a:r>
              <a:rPr lang="en-US" dirty="0"/>
              <a:t> contains “The number of rabbits is”. An integer variable </a:t>
            </a:r>
            <a:r>
              <a:rPr lang="en-US" i="1" dirty="0" err="1"/>
              <a:t>num</a:t>
            </a:r>
            <a:r>
              <a:rPr lang="en-US" dirty="0"/>
              <a:t> has a value of 129. Concatenate these variables into a </a:t>
            </a:r>
            <a:r>
              <a:rPr lang="en-US" i="1" dirty="0"/>
              <a:t>String </a:t>
            </a:r>
            <a:r>
              <a:rPr lang="en-US" dirty="0"/>
              <a:t>called </a:t>
            </a:r>
            <a:r>
              <a:rPr lang="en-US" i="1" dirty="0"/>
              <a:t>report</a:t>
            </a:r>
            <a:r>
              <a:rPr lang="en-US" dirty="0"/>
              <a:t>. Then print, using </a:t>
            </a:r>
            <a:r>
              <a:rPr lang="en-US" i="1" dirty="0"/>
              <a:t>report</a:t>
            </a:r>
            <a:r>
              <a:rPr lang="en-US" dirty="0"/>
              <a:t>:</a:t>
            </a:r>
            <a:endParaRPr dirty="0"/>
          </a:p>
          <a:p>
            <a:pPr marL="0" lvl="0" indent="0" algn="l" rtl="0">
              <a:spcBef>
                <a:spcPts val="360"/>
              </a:spcBef>
              <a:spcAft>
                <a:spcPts val="0"/>
              </a:spcAft>
              <a:buNone/>
            </a:pPr>
            <a:endParaRPr lang="en-US" dirty="0">
              <a:latin typeface="Courier New"/>
              <a:ea typeface="Courier New"/>
              <a:cs typeface="Courier New"/>
              <a:sym typeface="Courier New"/>
            </a:endParaRPr>
          </a:p>
          <a:p>
            <a:pPr marL="0" lvl="0" indent="0" algn="l" rtl="0">
              <a:spcBef>
                <a:spcPts val="360"/>
              </a:spcBef>
              <a:spcAft>
                <a:spcPts val="0"/>
              </a:spcAft>
              <a:buNone/>
            </a:pPr>
            <a:r>
              <a:rPr lang="en-US" dirty="0">
                <a:latin typeface="Courier New"/>
                <a:ea typeface="Courier New"/>
                <a:cs typeface="Courier New"/>
                <a:sym typeface="Courier New"/>
              </a:rPr>
              <a:t>The number of rabbits is 129!!</a:t>
            </a:r>
          </a:p>
          <a:p>
            <a:pPr marL="0" lvl="0" indent="0">
              <a:buNone/>
            </a:pPr>
            <a:endParaRPr lang="en-US" i="1" dirty="0"/>
          </a:p>
        </p:txBody>
      </p:sp>
      <p:sp>
        <p:nvSpPr>
          <p:cNvPr id="236" name="Google Shape;236;p23"/>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5"/>
          <p:cNvSpPr txBox="1">
            <a:spLocks noGrp="1"/>
          </p:cNvSpPr>
          <p:nvPr>
            <p:ph type="title"/>
          </p:nvPr>
        </p:nvSpPr>
        <p:spPr>
          <a:xfrm>
            <a:off x="685800" y="993115"/>
            <a:ext cx="7772400" cy="1143000"/>
          </a:xfrm>
          <a:prstGeom prst="rect">
            <a:avLst/>
          </a:prstGeom>
        </p:spPr>
        <p:txBody>
          <a:bodyPr spcFirstLastPara="1" wrap="square" lIns="92075" tIns="46025" rIns="92075" bIns="46025" anchor="ctr" anchorCtr="0">
            <a:noAutofit/>
          </a:bodyPr>
          <a:lstStyle/>
          <a:p>
            <a:r>
              <a:rPr lang="en-US" dirty="0"/>
              <a:t>Lecture 2 Operators, Expressions</a:t>
            </a:r>
            <a:br>
              <a:rPr lang="en-US" dirty="0"/>
            </a:br>
            <a:endParaRPr dirty="0"/>
          </a:p>
        </p:txBody>
      </p:sp>
      <p:sp>
        <p:nvSpPr>
          <p:cNvPr id="249" name="Google Shape;249;p25"/>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22</a:t>
            </a:fld>
            <a:endParaRPr/>
          </a:p>
        </p:txBody>
      </p:sp>
      <p:sp>
        <p:nvSpPr>
          <p:cNvPr id="255" name="Google Shape;255;p26"/>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Named Constants</a:t>
            </a:r>
            <a:endParaRPr/>
          </a:p>
        </p:txBody>
      </p:sp>
      <p:sp>
        <p:nvSpPr>
          <p:cNvPr id="256" name="Google Shape;256;p26"/>
          <p:cNvSpPr txBox="1">
            <a:spLocks noGrp="1"/>
          </p:cNvSpPr>
          <p:nvPr>
            <p:ph type="body" idx="1"/>
          </p:nvPr>
        </p:nvSpPr>
        <p:spPr>
          <a:xfrm>
            <a:off x="769937" y="1428750"/>
            <a:ext cx="7772400" cy="4114800"/>
          </a:xfrm>
          <a:prstGeom prst="rect">
            <a:avLst/>
          </a:prstGeom>
          <a:noFill/>
          <a:ln>
            <a:noFill/>
          </a:ln>
        </p:spPr>
        <p:txBody>
          <a:bodyPr spcFirstLastPara="1" wrap="square" lIns="92075" tIns="46025" rIns="92075" bIns="46025" anchor="t" anchorCtr="0">
            <a:noAutofit/>
          </a:bodyPr>
          <a:lstStyle/>
          <a:p>
            <a:pPr marL="342900" lvl="0" indent="-342900" algn="l" rtl="0">
              <a:lnSpc>
                <a:spcPct val="100000"/>
              </a:lnSpc>
              <a:spcBef>
                <a:spcPts val="0"/>
              </a:spcBef>
              <a:spcAft>
                <a:spcPts val="0"/>
              </a:spcAft>
              <a:buSzPts val="1950"/>
              <a:buNone/>
            </a:pPr>
            <a:r>
              <a:rPr lang="en-US" sz="2600" b="1" i="0" u="none">
                <a:solidFill>
                  <a:schemeClr val="dk1"/>
                </a:solidFill>
                <a:latin typeface="Courier New"/>
                <a:ea typeface="Courier New"/>
                <a:cs typeface="Courier New"/>
                <a:sym typeface="Courier New"/>
              </a:rPr>
              <a:t>final datatype CONSTANTNAME = VALUE;   </a:t>
            </a:r>
            <a:endParaRPr/>
          </a:p>
          <a:p>
            <a:pPr marL="342900" lvl="0" indent="-342900" algn="l" rtl="0">
              <a:lnSpc>
                <a:spcPct val="100000"/>
              </a:lnSpc>
              <a:spcBef>
                <a:spcPts val="520"/>
              </a:spcBef>
              <a:spcAft>
                <a:spcPts val="0"/>
              </a:spcAft>
              <a:buSzPts val="1950"/>
              <a:buNone/>
            </a:pPr>
            <a:endParaRPr sz="2600" b="1" i="0" u="none">
              <a:solidFill>
                <a:schemeClr val="dk1"/>
              </a:solidFill>
              <a:latin typeface="Courier New"/>
              <a:ea typeface="Courier New"/>
              <a:cs typeface="Courier New"/>
              <a:sym typeface="Courier New"/>
            </a:endParaRPr>
          </a:p>
          <a:p>
            <a:pPr marL="342900" lvl="0" indent="-342900" algn="l" rtl="0">
              <a:lnSpc>
                <a:spcPct val="100000"/>
              </a:lnSpc>
              <a:spcBef>
                <a:spcPts val="520"/>
              </a:spcBef>
              <a:spcAft>
                <a:spcPts val="0"/>
              </a:spcAft>
              <a:buSzPts val="1950"/>
              <a:buNone/>
            </a:pPr>
            <a:r>
              <a:rPr lang="en-US" sz="2600" b="1" i="0" u="none">
                <a:solidFill>
                  <a:schemeClr val="dk1"/>
                </a:solidFill>
                <a:latin typeface="Courier New"/>
                <a:ea typeface="Courier New"/>
                <a:cs typeface="Courier New"/>
                <a:sym typeface="Courier New"/>
              </a:rPr>
              <a:t>final double PI = 3.14159; </a:t>
            </a:r>
            <a:endParaRPr/>
          </a:p>
          <a:p>
            <a:pPr marL="342900" lvl="0" indent="-342900" algn="l" rtl="0">
              <a:lnSpc>
                <a:spcPct val="100000"/>
              </a:lnSpc>
              <a:spcBef>
                <a:spcPts val="520"/>
              </a:spcBef>
              <a:spcAft>
                <a:spcPts val="0"/>
              </a:spcAft>
              <a:buSzPts val="1950"/>
              <a:buNone/>
            </a:pPr>
            <a:r>
              <a:rPr lang="en-US" sz="2600" b="1" i="0" u="none">
                <a:solidFill>
                  <a:schemeClr val="dk1"/>
                </a:solidFill>
                <a:latin typeface="Courier New"/>
                <a:ea typeface="Courier New"/>
                <a:cs typeface="Courier New"/>
                <a:sym typeface="Courier New"/>
              </a:rPr>
              <a:t>final int SIZE = 3;</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23</a:t>
            </a:fld>
            <a:endParaRPr/>
          </a:p>
        </p:txBody>
      </p:sp>
      <p:sp>
        <p:nvSpPr>
          <p:cNvPr id="262" name="Google Shape;262;p27"/>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Naming Conventions</a:t>
            </a:r>
            <a:endParaRPr/>
          </a:p>
        </p:txBody>
      </p:sp>
      <p:sp>
        <p:nvSpPr>
          <p:cNvPr id="263" name="Google Shape;263;p27"/>
          <p:cNvSpPr txBox="1">
            <a:spLocks noGrp="1"/>
          </p:cNvSpPr>
          <p:nvPr>
            <p:ph type="body" idx="1"/>
          </p:nvPr>
        </p:nvSpPr>
        <p:spPr>
          <a:xfrm>
            <a:off x="685800" y="1371600"/>
            <a:ext cx="7696200" cy="4495800"/>
          </a:xfrm>
          <a:prstGeom prst="rect">
            <a:avLst/>
          </a:prstGeom>
          <a:noFill/>
          <a:ln>
            <a:noFill/>
          </a:ln>
        </p:spPr>
        <p:txBody>
          <a:bodyPr spcFirstLastPara="1" wrap="square" lIns="92075" tIns="46025" rIns="92075" bIns="46025" anchor="t" anchorCtr="0">
            <a:noAutofit/>
          </a:bodyPr>
          <a:lstStyle/>
          <a:p>
            <a:pPr marL="342900" lvl="0" indent="-342900" algn="just" rtl="0">
              <a:lnSpc>
                <a:spcPct val="100000"/>
              </a:lnSpc>
              <a:spcBef>
                <a:spcPts val="0"/>
              </a:spcBef>
              <a:spcAft>
                <a:spcPts val="0"/>
              </a:spcAft>
              <a:buClr>
                <a:schemeClr val="dk2"/>
              </a:buClr>
              <a:buSzPts val="2400"/>
              <a:buFont typeface="Arial"/>
              <a:buChar char="●"/>
            </a:pPr>
            <a:r>
              <a:rPr lang="en-US" sz="3200" b="0" i="0" u="none" dirty="0">
                <a:solidFill>
                  <a:schemeClr val="dk1"/>
                </a:solidFill>
                <a:latin typeface="Times New Roman"/>
                <a:ea typeface="Times New Roman"/>
                <a:cs typeface="Times New Roman"/>
                <a:sym typeface="Times New Roman"/>
              </a:rPr>
              <a:t>Choose meaningful and descriptive names.</a:t>
            </a:r>
            <a:endParaRPr dirty="0"/>
          </a:p>
          <a:p>
            <a:pPr marL="342900" lvl="0" indent="-342900" algn="just" rtl="0">
              <a:lnSpc>
                <a:spcPct val="100000"/>
              </a:lnSpc>
              <a:spcBef>
                <a:spcPts val="640"/>
              </a:spcBef>
              <a:spcAft>
                <a:spcPts val="0"/>
              </a:spcAft>
              <a:buClr>
                <a:schemeClr val="dk2"/>
              </a:buClr>
              <a:buSzPts val="2400"/>
              <a:buFont typeface="Arial"/>
              <a:buChar char="●"/>
            </a:pPr>
            <a:r>
              <a:rPr lang="en-US" sz="3200" b="0" i="0" u="none" dirty="0">
                <a:solidFill>
                  <a:schemeClr val="dk1"/>
                </a:solidFill>
                <a:latin typeface="Times New Roman"/>
                <a:ea typeface="Times New Roman"/>
                <a:cs typeface="Times New Roman"/>
                <a:sym typeface="Times New Roman"/>
              </a:rPr>
              <a:t>Variables and method names:  </a:t>
            </a:r>
            <a:endParaRPr dirty="0"/>
          </a:p>
          <a:p>
            <a:pPr marL="742950" lvl="1" indent="-285750" algn="l" rtl="0">
              <a:lnSpc>
                <a:spcPct val="100000"/>
              </a:lnSpc>
              <a:spcBef>
                <a:spcPts val="560"/>
              </a:spcBef>
              <a:spcAft>
                <a:spcPts val="0"/>
              </a:spcAft>
              <a:buClr>
                <a:schemeClr val="dk1"/>
              </a:buClr>
              <a:buSzPts val="2800"/>
              <a:buFont typeface="Times New Roman"/>
              <a:buChar char="–"/>
            </a:pPr>
            <a:r>
              <a:rPr lang="en-US" sz="2800" b="0" i="0" u="none" dirty="0">
                <a:solidFill>
                  <a:schemeClr val="dk1"/>
                </a:solidFill>
                <a:latin typeface="Times New Roman"/>
                <a:ea typeface="Times New Roman"/>
                <a:cs typeface="Times New Roman"/>
                <a:sym typeface="Times New Roman"/>
              </a:rPr>
              <a:t>Use </a:t>
            </a:r>
            <a:r>
              <a:rPr lang="en-US" sz="2800" b="1" i="0" u="none" dirty="0">
                <a:solidFill>
                  <a:srgbClr val="FF0000"/>
                </a:solidFill>
                <a:latin typeface="Times New Roman"/>
                <a:ea typeface="Times New Roman"/>
                <a:cs typeface="Times New Roman"/>
                <a:sym typeface="Times New Roman"/>
              </a:rPr>
              <a:t>lowercase</a:t>
            </a:r>
            <a:r>
              <a:rPr lang="en-US" sz="2800" b="0" i="0" u="none" dirty="0">
                <a:solidFill>
                  <a:schemeClr val="dk1"/>
                </a:solidFill>
                <a:latin typeface="Times New Roman"/>
                <a:ea typeface="Times New Roman"/>
                <a:cs typeface="Times New Roman"/>
                <a:sym typeface="Times New Roman"/>
              </a:rPr>
              <a:t>. If the name consists of several words, concatenate all in one, use lowercase for the first word, and capitalize the first letter of each subsequent word in the name. For example, the variables </a:t>
            </a:r>
            <a:r>
              <a:rPr lang="en-US" sz="2600" b="0" i="0" u="none" dirty="0">
                <a:solidFill>
                  <a:schemeClr val="dk1"/>
                </a:solidFill>
                <a:latin typeface="Courier New"/>
                <a:ea typeface="Courier New"/>
                <a:cs typeface="Courier New"/>
                <a:sym typeface="Courier New"/>
              </a:rPr>
              <a:t>radius</a:t>
            </a:r>
            <a:r>
              <a:rPr lang="en-US" sz="2800" b="0" i="0" u="none" dirty="0">
                <a:solidFill>
                  <a:schemeClr val="dk1"/>
                </a:solidFill>
                <a:latin typeface="Times New Roman"/>
                <a:ea typeface="Times New Roman"/>
                <a:cs typeface="Times New Roman"/>
                <a:sym typeface="Times New Roman"/>
              </a:rPr>
              <a:t> and </a:t>
            </a:r>
            <a:r>
              <a:rPr lang="en-US" sz="2600" b="0" i="0" u="none" dirty="0">
                <a:solidFill>
                  <a:schemeClr val="dk1"/>
                </a:solidFill>
                <a:latin typeface="Courier New"/>
                <a:ea typeface="Courier New"/>
                <a:cs typeface="Courier New"/>
                <a:sym typeface="Courier New"/>
              </a:rPr>
              <a:t>area</a:t>
            </a:r>
            <a:r>
              <a:rPr lang="en-US" sz="2800" b="0" i="0" u="none" dirty="0">
                <a:solidFill>
                  <a:schemeClr val="dk1"/>
                </a:solidFill>
                <a:latin typeface="Times New Roman"/>
                <a:ea typeface="Times New Roman"/>
                <a:cs typeface="Times New Roman"/>
                <a:sym typeface="Times New Roman"/>
              </a:rPr>
              <a:t>. </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24</a:t>
            </a:fld>
            <a:endParaRPr/>
          </a:p>
        </p:txBody>
      </p:sp>
      <p:sp>
        <p:nvSpPr>
          <p:cNvPr id="269" name="Google Shape;269;p28"/>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Naming Conventions, cont.</a:t>
            </a:r>
            <a:endParaRPr/>
          </a:p>
        </p:txBody>
      </p:sp>
      <p:sp>
        <p:nvSpPr>
          <p:cNvPr id="270" name="Google Shape;270;p28"/>
          <p:cNvSpPr txBox="1">
            <a:spLocks noGrp="1"/>
          </p:cNvSpPr>
          <p:nvPr>
            <p:ph type="body" idx="1"/>
          </p:nvPr>
        </p:nvSpPr>
        <p:spPr>
          <a:xfrm>
            <a:off x="685800" y="1371600"/>
            <a:ext cx="6172200" cy="4114800"/>
          </a:xfrm>
          <a:prstGeom prst="rect">
            <a:avLst/>
          </a:prstGeom>
          <a:noFill/>
          <a:ln>
            <a:noFill/>
          </a:ln>
        </p:spPr>
        <p:txBody>
          <a:bodyPr spcFirstLastPara="1" wrap="square" lIns="92075" tIns="46025" rIns="92075" bIns="46025" anchor="t" anchorCtr="0">
            <a:noAutofit/>
          </a:bodyPr>
          <a:lstStyle/>
          <a:p>
            <a:pPr marL="342900" lvl="0" indent="-342900" algn="just" rtl="0">
              <a:lnSpc>
                <a:spcPct val="90000"/>
              </a:lnSpc>
              <a:spcBef>
                <a:spcPts val="0"/>
              </a:spcBef>
              <a:spcAft>
                <a:spcPts val="0"/>
              </a:spcAft>
              <a:buClr>
                <a:schemeClr val="dk2"/>
              </a:buClr>
              <a:buSzPts val="2400"/>
              <a:buFont typeface="Arial"/>
              <a:buChar char="●"/>
            </a:pPr>
            <a:r>
              <a:rPr lang="en-US" sz="3200" b="0" i="0" u="none" dirty="0">
                <a:solidFill>
                  <a:schemeClr val="dk1"/>
                </a:solidFill>
                <a:latin typeface="Times New Roman"/>
                <a:ea typeface="Times New Roman"/>
                <a:cs typeface="Times New Roman"/>
                <a:sym typeface="Times New Roman"/>
              </a:rPr>
              <a:t>Class names:</a:t>
            </a:r>
            <a:r>
              <a:rPr lang="en-US" sz="3200" b="0" i="0" u="none" dirty="0">
                <a:solidFill>
                  <a:schemeClr val="dk1"/>
                </a:solidFill>
                <a:latin typeface="Book Antiqua"/>
                <a:ea typeface="Book Antiqua"/>
                <a:cs typeface="Book Antiqua"/>
                <a:sym typeface="Book Antiqua"/>
              </a:rPr>
              <a:t> </a:t>
            </a:r>
            <a:endParaRPr dirty="0"/>
          </a:p>
          <a:p>
            <a:pPr marL="742950" lvl="1" indent="-285750" algn="l" rtl="0">
              <a:lnSpc>
                <a:spcPct val="90000"/>
              </a:lnSpc>
              <a:spcBef>
                <a:spcPts val="480"/>
              </a:spcBef>
              <a:spcAft>
                <a:spcPts val="0"/>
              </a:spcAft>
              <a:buClr>
                <a:schemeClr val="dk1"/>
              </a:buClr>
              <a:buSzPts val="2400"/>
              <a:buFont typeface="Times New Roman"/>
              <a:buChar char="–"/>
            </a:pPr>
            <a:r>
              <a:rPr lang="en-US" sz="2400" b="0" i="0" u="none" dirty="0">
                <a:solidFill>
                  <a:schemeClr val="dk1"/>
                </a:solidFill>
                <a:latin typeface="Times New Roman"/>
                <a:ea typeface="Times New Roman"/>
                <a:cs typeface="Times New Roman"/>
                <a:sym typeface="Times New Roman"/>
              </a:rPr>
              <a:t>Capitalize the first letter of each word in the name.  For example, the class name </a:t>
            </a:r>
            <a:r>
              <a:rPr lang="en-US" sz="2200" b="0" i="0" u="none" dirty="0" err="1">
                <a:solidFill>
                  <a:schemeClr val="dk1"/>
                </a:solidFill>
                <a:latin typeface="Courier New"/>
                <a:ea typeface="Courier New"/>
                <a:cs typeface="Courier New"/>
                <a:sym typeface="Courier New"/>
              </a:rPr>
              <a:t>ComputeArea</a:t>
            </a:r>
            <a:r>
              <a:rPr lang="en-US" sz="2400" b="0" i="0" u="none" dirty="0">
                <a:solidFill>
                  <a:schemeClr val="dk1"/>
                </a:solidFill>
                <a:latin typeface="Times New Roman"/>
                <a:ea typeface="Times New Roman"/>
                <a:cs typeface="Times New Roman"/>
                <a:sym typeface="Times New Roman"/>
              </a:rPr>
              <a:t>.</a:t>
            </a:r>
            <a:endParaRPr sz="2400" b="0" i="0" u="none" dirty="0">
              <a:solidFill>
                <a:schemeClr val="dk1"/>
              </a:solidFill>
              <a:latin typeface="Book Antiqua"/>
              <a:ea typeface="Book Antiqua"/>
              <a:cs typeface="Book Antiqua"/>
              <a:sym typeface="Book Antiqua"/>
            </a:endParaRPr>
          </a:p>
          <a:p>
            <a:pPr marL="342900" lvl="0" indent="-209550" algn="just" rtl="0">
              <a:lnSpc>
                <a:spcPct val="90000"/>
              </a:lnSpc>
              <a:spcBef>
                <a:spcPts val="560"/>
              </a:spcBef>
              <a:spcAft>
                <a:spcPts val="0"/>
              </a:spcAft>
              <a:buClr>
                <a:schemeClr val="dk2"/>
              </a:buClr>
              <a:buSzPts val="2100"/>
              <a:buFont typeface="Arial"/>
              <a:buNone/>
            </a:pPr>
            <a:endParaRPr sz="2800" b="0" i="0" u="none" dirty="0">
              <a:solidFill>
                <a:schemeClr val="dk1"/>
              </a:solidFill>
              <a:latin typeface="Book Antiqua"/>
              <a:ea typeface="Book Antiqua"/>
              <a:cs typeface="Book Antiqua"/>
              <a:sym typeface="Book Antiqua"/>
            </a:endParaRPr>
          </a:p>
          <a:p>
            <a:pPr marL="342900" lvl="0" indent="-342900" algn="just" rtl="0">
              <a:lnSpc>
                <a:spcPct val="90000"/>
              </a:lnSpc>
              <a:spcBef>
                <a:spcPts val="0"/>
              </a:spcBef>
              <a:spcAft>
                <a:spcPts val="0"/>
              </a:spcAft>
              <a:buClr>
                <a:schemeClr val="dk2"/>
              </a:buClr>
              <a:buSzPts val="2400"/>
              <a:buFont typeface="Arial"/>
              <a:buChar char="●"/>
            </a:pPr>
            <a:r>
              <a:rPr lang="en-US" sz="3200" b="0" i="0" u="none" dirty="0">
                <a:solidFill>
                  <a:schemeClr val="dk1"/>
                </a:solidFill>
                <a:latin typeface="Times New Roman"/>
                <a:ea typeface="Times New Roman"/>
                <a:cs typeface="Times New Roman"/>
                <a:sym typeface="Times New Roman"/>
              </a:rPr>
              <a:t>Constants: </a:t>
            </a:r>
            <a:endParaRPr dirty="0"/>
          </a:p>
          <a:p>
            <a:pPr marL="742950" lvl="1" indent="-285750" algn="l" rtl="0">
              <a:lnSpc>
                <a:spcPct val="90000"/>
              </a:lnSpc>
              <a:spcBef>
                <a:spcPts val="480"/>
              </a:spcBef>
              <a:spcAft>
                <a:spcPts val="0"/>
              </a:spcAft>
              <a:buClr>
                <a:schemeClr val="dk1"/>
              </a:buClr>
              <a:buSzPts val="2400"/>
              <a:buFont typeface="Times New Roman"/>
              <a:buChar char="–"/>
            </a:pPr>
            <a:r>
              <a:rPr lang="en-US" sz="2400" b="0" i="0" u="none" dirty="0">
                <a:solidFill>
                  <a:schemeClr val="dk1"/>
                </a:solidFill>
                <a:latin typeface="Times New Roman"/>
                <a:ea typeface="Times New Roman"/>
                <a:cs typeface="Times New Roman"/>
                <a:sym typeface="Times New Roman"/>
              </a:rPr>
              <a:t>Capitalize all letters in constants, and use underscores to connect words.  For example, the constant PI and MAX_VALUE</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2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25</a:t>
            </a:fld>
            <a:endParaRPr/>
          </a:p>
        </p:txBody>
      </p:sp>
      <p:sp>
        <p:nvSpPr>
          <p:cNvPr id="276" name="Google Shape;276;p29"/>
          <p:cNvSpPr txBox="1">
            <a:spLocks noGrp="1"/>
          </p:cNvSpPr>
          <p:nvPr>
            <p:ph type="title"/>
          </p:nvPr>
        </p:nvSpPr>
        <p:spPr>
          <a:xfrm>
            <a:off x="693737" y="241300"/>
            <a:ext cx="7772400" cy="611187"/>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Numeric Operators</a:t>
            </a:r>
            <a:endParaRPr/>
          </a:p>
        </p:txBody>
      </p:sp>
      <p:sp>
        <p:nvSpPr>
          <p:cNvPr id="277" name="Google Shape;277;p29"/>
          <p:cNvSpPr txBox="1"/>
          <p:nvPr/>
        </p:nvSpPr>
        <p:spPr>
          <a:xfrm>
            <a:off x="0" y="2674937"/>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278" name="Google Shape;278;p29"/>
          <p:cNvPicPr preferRelativeResize="0"/>
          <p:nvPr/>
        </p:nvPicPr>
        <p:blipFill rotWithShape="1">
          <a:blip r:embed="rId3">
            <a:alphaModFix/>
          </a:blip>
          <a:srcRect/>
          <a:stretch/>
        </p:blipFill>
        <p:spPr>
          <a:xfrm>
            <a:off x="349250" y="1428750"/>
            <a:ext cx="8443912" cy="3741737"/>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0"/>
          <p:cNvSpPr txBox="1">
            <a:spLocks noGrp="1"/>
          </p:cNvSpPr>
          <p:nvPr>
            <p:ph type="title"/>
          </p:nvPr>
        </p:nvSpPr>
        <p:spPr>
          <a:xfrm>
            <a:off x="685800" y="285750"/>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a:t>PEMDAS</a:t>
            </a:r>
            <a:endParaRPr/>
          </a:p>
        </p:txBody>
      </p:sp>
      <p:sp>
        <p:nvSpPr>
          <p:cNvPr id="284" name="Google Shape;284;p30"/>
          <p:cNvSpPr txBox="1">
            <a:spLocks noGrp="1"/>
          </p:cNvSpPr>
          <p:nvPr>
            <p:ph type="body" idx="1"/>
          </p:nvPr>
        </p:nvSpPr>
        <p:spPr>
          <a:xfrm>
            <a:off x="685800" y="1183341"/>
            <a:ext cx="7772400" cy="4960284"/>
          </a:xfrm>
          <a:prstGeom prst="rect">
            <a:avLst/>
          </a:prstGeom>
        </p:spPr>
        <p:txBody>
          <a:bodyPr spcFirstLastPara="1" wrap="square" lIns="92075" tIns="46025" rIns="92075" bIns="46025" anchor="t" anchorCtr="0">
            <a:noAutofit/>
          </a:bodyPr>
          <a:lstStyle/>
          <a:p>
            <a:pPr marL="0" lvl="0" indent="0" algn="l" rtl="0">
              <a:spcBef>
                <a:spcPts val="360"/>
              </a:spcBef>
              <a:spcAft>
                <a:spcPts val="0"/>
              </a:spcAft>
              <a:buNone/>
            </a:pPr>
            <a:r>
              <a:rPr lang="en-US" sz="2400" dirty="0"/>
              <a:t>What is it?     Precedence order in arithmetic expressions:</a:t>
            </a:r>
          </a:p>
          <a:p>
            <a:pPr marL="0" lvl="0" indent="0">
              <a:spcBef>
                <a:spcPts val="0"/>
              </a:spcBef>
              <a:buNone/>
            </a:pPr>
            <a:r>
              <a:rPr lang="en-US" sz="2400" dirty="0"/>
              <a:t>        Parentheses</a:t>
            </a:r>
          </a:p>
          <a:p>
            <a:pPr marL="0" lvl="0" indent="0">
              <a:spcBef>
                <a:spcPts val="0"/>
              </a:spcBef>
              <a:buNone/>
            </a:pPr>
            <a:r>
              <a:rPr lang="en-US" sz="2400" dirty="0"/>
              <a:t>        Exponentiation</a:t>
            </a:r>
          </a:p>
          <a:p>
            <a:pPr marL="0" lvl="0" indent="0">
              <a:spcBef>
                <a:spcPts val="0"/>
              </a:spcBef>
              <a:buNone/>
            </a:pPr>
            <a:r>
              <a:rPr lang="en-US" sz="2400" dirty="0"/>
              <a:t>        Multiplication, Division</a:t>
            </a:r>
          </a:p>
          <a:p>
            <a:pPr marL="0" lvl="0" indent="0">
              <a:spcBef>
                <a:spcPts val="0"/>
              </a:spcBef>
              <a:buNone/>
            </a:pPr>
            <a:r>
              <a:rPr lang="en-US" sz="2400" dirty="0"/>
              <a:t>        Addition, Subtraction</a:t>
            </a:r>
          </a:p>
          <a:p>
            <a:pPr marL="0" lvl="0" indent="0">
              <a:spcBef>
                <a:spcPts val="0"/>
              </a:spcBef>
              <a:buNone/>
            </a:pPr>
            <a:endParaRPr lang="en-US" sz="2400" dirty="0"/>
          </a:p>
          <a:p>
            <a:pPr marL="0" lvl="0" indent="0">
              <a:spcBef>
                <a:spcPts val="0"/>
              </a:spcBef>
              <a:buNone/>
            </a:pPr>
            <a:r>
              <a:rPr lang="en-US" sz="2400" dirty="0"/>
              <a:t>         2 + 3 * 5 = ? </a:t>
            </a:r>
          </a:p>
          <a:p>
            <a:pPr marL="0" lvl="0" indent="0" algn="l" rtl="0">
              <a:spcBef>
                <a:spcPts val="360"/>
              </a:spcBef>
              <a:spcAft>
                <a:spcPts val="0"/>
              </a:spcAft>
              <a:buNone/>
            </a:pPr>
            <a:r>
              <a:rPr lang="en-US" sz="2400" dirty="0"/>
              <a:t>        (2 + 3) * 5 = ?</a:t>
            </a:r>
          </a:p>
          <a:p>
            <a:pPr marL="0" lvl="0" indent="0" algn="l" rtl="0">
              <a:spcBef>
                <a:spcPts val="360"/>
              </a:spcBef>
              <a:spcAft>
                <a:spcPts val="0"/>
              </a:spcAft>
              <a:buNone/>
            </a:pPr>
            <a:r>
              <a:rPr lang="en-US" sz="2400" dirty="0"/>
              <a:t>Operators at the same level (*, /) and (+,-) go from left to right (left associative (+,-) and left associative (*,/))</a:t>
            </a:r>
          </a:p>
          <a:p>
            <a:pPr marL="0" lvl="0" indent="0" algn="l" rtl="0">
              <a:spcBef>
                <a:spcPts val="360"/>
              </a:spcBef>
              <a:spcAft>
                <a:spcPts val="0"/>
              </a:spcAft>
              <a:buNone/>
            </a:pPr>
            <a:r>
              <a:rPr lang="en-US" sz="2400" dirty="0"/>
              <a:t>         2 - 3 + 5 = ?</a:t>
            </a:r>
          </a:p>
          <a:p>
            <a:pPr marL="0" lvl="0" indent="0" algn="l" rtl="0">
              <a:spcBef>
                <a:spcPts val="360"/>
              </a:spcBef>
              <a:spcAft>
                <a:spcPts val="0"/>
              </a:spcAft>
              <a:buNone/>
            </a:pPr>
            <a:r>
              <a:rPr lang="en-US" sz="2400" dirty="0"/>
              <a:t>         12 / 3 * 6 = ?</a:t>
            </a:r>
          </a:p>
          <a:p>
            <a:pPr marL="0" lvl="0" indent="0" algn="l" rtl="0">
              <a:spcBef>
                <a:spcPts val="360"/>
              </a:spcBef>
              <a:spcAft>
                <a:spcPts val="0"/>
              </a:spcAft>
              <a:buNone/>
            </a:pPr>
            <a:endParaRPr lang="en-US" sz="2400" dirty="0"/>
          </a:p>
          <a:p>
            <a:pPr marL="0" lvl="0" indent="0" algn="l" rtl="0">
              <a:spcBef>
                <a:spcPts val="360"/>
              </a:spcBef>
              <a:spcAft>
                <a:spcPts val="0"/>
              </a:spcAft>
              <a:buNone/>
            </a:pPr>
            <a:endParaRPr dirty="0"/>
          </a:p>
        </p:txBody>
      </p:sp>
      <p:sp>
        <p:nvSpPr>
          <p:cNvPr id="285" name="Google Shape;285;p30"/>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27</a:t>
            </a:fld>
            <a:endParaRPr/>
          </a:p>
        </p:txBody>
      </p:sp>
      <p:sp>
        <p:nvSpPr>
          <p:cNvPr id="291" name="Google Shape;291;p31"/>
          <p:cNvSpPr txBox="1">
            <a:spLocks noGrp="1"/>
          </p:cNvSpPr>
          <p:nvPr>
            <p:ph type="title"/>
          </p:nvPr>
        </p:nvSpPr>
        <p:spPr>
          <a:xfrm>
            <a:off x="693737" y="241300"/>
            <a:ext cx="7772400" cy="611187"/>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Integer Division</a:t>
            </a:r>
            <a:endParaRPr/>
          </a:p>
        </p:txBody>
      </p:sp>
      <p:sp>
        <p:nvSpPr>
          <p:cNvPr id="292" name="Google Shape;292;p31"/>
          <p:cNvSpPr txBox="1">
            <a:spLocks noGrp="1"/>
          </p:cNvSpPr>
          <p:nvPr>
            <p:ph type="body" idx="1"/>
          </p:nvPr>
        </p:nvSpPr>
        <p:spPr>
          <a:xfrm>
            <a:off x="309562" y="1277936"/>
            <a:ext cx="8524875" cy="4743301"/>
          </a:xfrm>
          <a:prstGeom prst="rect">
            <a:avLst/>
          </a:prstGeom>
          <a:noFill/>
          <a:ln>
            <a:noFill/>
          </a:ln>
        </p:spPr>
        <p:txBody>
          <a:bodyPr spcFirstLastPara="1" wrap="square" lIns="92075" tIns="46025" rIns="92075" bIns="46025" anchor="t" anchorCtr="0">
            <a:noAutofit/>
          </a:bodyPr>
          <a:lstStyle/>
          <a:p>
            <a:pPr marL="342900" lvl="0" indent="-342900" algn="just" rtl="0">
              <a:lnSpc>
                <a:spcPct val="90000"/>
              </a:lnSpc>
              <a:spcBef>
                <a:spcPts val="0"/>
              </a:spcBef>
              <a:spcAft>
                <a:spcPts val="0"/>
              </a:spcAft>
              <a:buSzPts val="2550"/>
              <a:buNone/>
            </a:pPr>
            <a:r>
              <a:rPr lang="en-US" sz="3400" b="0" i="0" u="none" dirty="0">
                <a:solidFill>
                  <a:schemeClr val="dk1"/>
                </a:solidFill>
                <a:latin typeface="Times New Roman"/>
                <a:ea typeface="Times New Roman"/>
                <a:cs typeface="Times New Roman"/>
                <a:sym typeface="Times New Roman"/>
              </a:rPr>
              <a:t>+, -, *, /, and %</a:t>
            </a:r>
            <a:endParaRPr dirty="0"/>
          </a:p>
          <a:p>
            <a:pPr marL="342900" lvl="0" indent="-342900" algn="just" rtl="0">
              <a:lnSpc>
                <a:spcPct val="90000"/>
              </a:lnSpc>
              <a:spcBef>
                <a:spcPts val="1530"/>
              </a:spcBef>
              <a:spcAft>
                <a:spcPts val="0"/>
              </a:spcAft>
              <a:buSzPts val="2550"/>
              <a:buNone/>
            </a:pPr>
            <a:endParaRPr sz="3400" b="0" i="0" u="none" dirty="0">
              <a:solidFill>
                <a:schemeClr val="dk1"/>
              </a:solidFill>
              <a:latin typeface="Times New Roman"/>
              <a:ea typeface="Times New Roman"/>
              <a:cs typeface="Times New Roman"/>
              <a:sym typeface="Times New Roman"/>
            </a:endParaRPr>
          </a:p>
          <a:p>
            <a:pPr marL="342900" lvl="0" indent="-342900" algn="just" rtl="0">
              <a:lnSpc>
                <a:spcPct val="90000"/>
              </a:lnSpc>
              <a:spcBef>
                <a:spcPts val="1530"/>
              </a:spcBef>
              <a:spcAft>
                <a:spcPts val="0"/>
              </a:spcAft>
              <a:buSzPts val="2550"/>
              <a:buNone/>
            </a:pPr>
            <a:r>
              <a:rPr lang="en-US" sz="3400" b="0" i="0" u="none" dirty="0">
                <a:solidFill>
                  <a:schemeClr val="dk1"/>
                </a:solidFill>
                <a:latin typeface="Times New Roman"/>
                <a:ea typeface="Times New Roman"/>
                <a:cs typeface="Times New Roman"/>
                <a:sym typeface="Times New Roman"/>
              </a:rPr>
              <a:t>5 / 2 yields an integer 2.</a:t>
            </a:r>
            <a:endParaRPr dirty="0"/>
          </a:p>
          <a:p>
            <a:pPr marL="342900" lvl="0" indent="-342900" algn="just" rtl="0">
              <a:lnSpc>
                <a:spcPct val="90000"/>
              </a:lnSpc>
              <a:spcBef>
                <a:spcPts val="1530"/>
              </a:spcBef>
              <a:spcAft>
                <a:spcPts val="0"/>
              </a:spcAft>
              <a:buSzPts val="2550"/>
              <a:buNone/>
            </a:pPr>
            <a:r>
              <a:rPr lang="en-US" sz="3400" b="0" i="0" u="none" dirty="0">
                <a:solidFill>
                  <a:schemeClr val="dk1"/>
                </a:solidFill>
                <a:latin typeface="Times New Roman"/>
                <a:ea typeface="Times New Roman"/>
                <a:cs typeface="Times New Roman"/>
                <a:sym typeface="Times New Roman"/>
              </a:rPr>
              <a:t>5.0 / 2 yields a double value 2.5</a:t>
            </a:r>
            <a:endParaRPr dirty="0"/>
          </a:p>
          <a:p>
            <a:pPr marL="342900" lvl="0" indent="-342900" algn="just" rtl="0">
              <a:lnSpc>
                <a:spcPct val="90000"/>
              </a:lnSpc>
              <a:spcBef>
                <a:spcPts val="1530"/>
              </a:spcBef>
              <a:spcAft>
                <a:spcPts val="0"/>
              </a:spcAft>
              <a:buSzPts val="2550"/>
              <a:buNone/>
            </a:pPr>
            <a:endParaRPr sz="3400" b="0" i="0" u="none" dirty="0">
              <a:solidFill>
                <a:schemeClr val="dk1"/>
              </a:solidFill>
              <a:latin typeface="Times New Roman"/>
              <a:ea typeface="Times New Roman"/>
              <a:cs typeface="Times New Roman"/>
              <a:sym typeface="Times New Roman"/>
            </a:endParaRPr>
          </a:p>
          <a:p>
            <a:pPr marL="342900" lvl="0" indent="-342900" algn="just" rtl="0">
              <a:lnSpc>
                <a:spcPct val="90000"/>
              </a:lnSpc>
              <a:spcBef>
                <a:spcPts val="1530"/>
              </a:spcBef>
              <a:spcAft>
                <a:spcPts val="0"/>
              </a:spcAft>
              <a:buSzPts val="2550"/>
              <a:buNone/>
            </a:pPr>
            <a:r>
              <a:rPr lang="en-US" sz="3400" b="0" i="0" u="none" dirty="0">
                <a:solidFill>
                  <a:schemeClr val="dk1"/>
                </a:solidFill>
                <a:latin typeface="Times New Roman"/>
                <a:ea typeface="Times New Roman"/>
                <a:cs typeface="Times New Roman"/>
                <a:sym typeface="Times New Roman"/>
              </a:rPr>
              <a:t>5 % 2 yields 1 (the remainder of the </a:t>
            </a:r>
          </a:p>
          <a:p>
            <a:pPr marL="342900" lvl="0" indent="-342900" algn="just" rtl="0">
              <a:lnSpc>
                <a:spcPct val="90000"/>
              </a:lnSpc>
              <a:spcBef>
                <a:spcPts val="1530"/>
              </a:spcBef>
              <a:spcAft>
                <a:spcPts val="0"/>
              </a:spcAft>
              <a:buSzPts val="2550"/>
              <a:buNone/>
            </a:pPr>
            <a:r>
              <a:rPr lang="en-US" sz="3400" b="0" i="0" u="none" dirty="0">
                <a:solidFill>
                  <a:schemeClr val="dk1"/>
                </a:solidFill>
                <a:latin typeface="Times New Roman"/>
                <a:ea typeface="Times New Roman"/>
                <a:cs typeface="Times New Roman"/>
                <a:sym typeface="Times New Roman"/>
              </a:rPr>
              <a:t>(integer) division)</a:t>
            </a:r>
            <a:r>
              <a:rPr lang="en-US" sz="3400" b="0" i="0" u="none" dirty="0">
                <a:solidFill>
                  <a:schemeClr val="dk1"/>
                </a:solidFill>
                <a:latin typeface="Book Antiqua"/>
                <a:ea typeface="Book Antiqua"/>
                <a:cs typeface="Book Antiqua"/>
                <a:sym typeface="Book Antiqua"/>
              </a:rPr>
              <a:t> </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28</a:t>
            </a:fld>
            <a:endParaRPr/>
          </a:p>
        </p:txBody>
      </p:sp>
      <p:sp>
        <p:nvSpPr>
          <p:cNvPr id="298" name="Google Shape;298;p32"/>
          <p:cNvSpPr txBox="1">
            <a:spLocks noGrp="1"/>
          </p:cNvSpPr>
          <p:nvPr>
            <p:ph type="title"/>
          </p:nvPr>
        </p:nvSpPr>
        <p:spPr>
          <a:xfrm>
            <a:off x="685800" y="1524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a:t>Modulo/</a:t>
            </a:r>
            <a:r>
              <a:rPr lang="en-US" sz="4400" b="0" i="0" u="none">
                <a:solidFill>
                  <a:schemeClr val="dk2"/>
                </a:solidFill>
                <a:latin typeface="Times New Roman"/>
                <a:ea typeface="Times New Roman"/>
                <a:cs typeface="Times New Roman"/>
                <a:sym typeface="Times New Roman"/>
              </a:rPr>
              <a:t>Remainder Operator</a:t>
            </a:r>
            <a:endParaRPr/>
          </a:p>
        </p:txBody>
      </p:sp>
      <p:sp>
        <p:nvSpPr>
          <p:cNvPr id="299" name="Google Shape;299;p32"/>
          <p:cNvSpPr txBox="1">
            <a:spLocks noGrp="1"/>
          </p:cNvSpPr>
          <p:nvPr>
            <p:ph type="body" idx="1"/>
          </p:nvPr>
        </p:nvSpPr>
        <p:spPr>
          <a:xfrm>
            <a:off x="228600" y="1085850"/>
            <a:ext cx="8686800" cy="2876550"/>
          </a:xfrm>
          <a:prstGeom prst="rect">
            <a:avLst/>
          </a:prstGeom>
          <a:noFill/>
          <a:ln>
            <a:noFill/>
          </a:ln>
        </p:spPr>
        <p:txBody>
          <a:bodyPr spcFirstLastPara="1" wrap="square" lIns="92075" tIns="46025" rIns="92075" bIns="46025" anchor="t" anchorCtr="0">
            <a:noAutofit/>
          </a:bodyPr>
          <a:lstStyle/>
          <a:p>
            <a:pPr marL="0" lvl="0" indent="0" algn="l" rtl="0">
              <a:lnSpc>
                <a:spcPct val="90000"/>
              </a:lnSpc>
              <a:spcBef>
                <a:spcPts val="0"/>
              </a:spcBef>
              <a:spcAft>
                <a:spcPts val="0"/>
              </a:spcAft>
              <a:buSzPts val="1950"/>
              <a:buNone/>
            </a:pPr>
            <a:r>
              <a:rPr lang="en-US" sz="2600" b="0" i="0" u="none" dirty="0">
                <a:solidFill>
                  <a:schemeClr val="dk1"/>
                </a:solidFill>
                <a:latin typeface="Times New Roman"/>
                <a:ea typeface="Times New Roman"/>
                <a:cs typeface="Times New Roman"/>
                <a:sym typeface="Times New Roman"/>
              </a:rPr>
              <a:t>Remainder is very useful in programming. </a:t>
            </a:r>
            <a:endParaRPr lang="en-US" sz="2600" dirty="0"/>
          </a:p>
          <a:p>
            <a:pPr marL="0" lvl="0" indent="0" algn="l" rtl="0">
              <a:lnSpc>
                <a:spcPct val="90000"/>
              </a:lnSpc>
              <a:spcBef>
                <a:spcPts val="0"/>
              </a:spcBef>
              <a:spcAft>
                <a:spcPts val="0"/>
              </a:spcAft>
              <a:buSzPts val="1950"/>
              <a:buNone/>
            </a:pPr>
            <a:endParaRPr lang="en-US" sz="2600" b="0" i="0" u="none" dirty="0">
              <a:solidFill>
                <a:schemeClr val="dk1"/>
              </a:solidFill>
              <a:latin typeface="Times New Roman"/>
              <a:ea typeface="Times New Roman"/>
              <a:cs typeface="Times New Roman"/>
              <a:sym typeface="Times New Roman"/>
            </a:endParaRPr>
          </a:p>
          <a:p>
            <a:pPr marL="0" lvl="0" indent="0" algn="l" rtl="0">
              <a:lnSpc>
                <a:spcPct val="90000"/>
              </a:lnSpc>
              <a:spcBef>
                <a:spcPts val="0"/>
              </a:spcBef>
              <a:spcAft>
                <a:spcPts val="0"/>
              </a:spcAft>
              <a:buSzPts val="1950"/>
              <a:buNone/>
            </a:pPr>
            <a:r>
              <a:rPr lang="en-US" sz="2600" dirty="0"/>
              <a:t>  A</a:t>
            </a:r>
            <a:r>
              <a:rPr lang="en-US" sz="2600" b="0" i="0" u="none" dirty="0">
                <a:solidFill>
                  <a:schemeClr val="dk1"/>
                </a:solidFill>
                <a:latin typeface="Times New Roman"/>
                <a:ea typeface="Times New Roman"/>
                <a:cs typeface="Times New Roman"/>
                <a:sym typeface="Times New Roman"/>
              </a:rPr>
              <a:t>n even number % 2 is 0 and an odd number % 2 is 1. </a:t>
            </a:r>
          </a:p>
          <a:p>
            <a:pPr marL="0" lvl="0" indent="0" algn="l" rtl="0">
              <a:lnSpc>
                <a:spcPct val="90000"/>
              </a:lnSpc>
              <a:spcBef>
                <a:spcPts val="0"/>
              </a:spcBef>
              <a:spcAft>
                <a:spcPts val="0"/>
              </a:spcAft>
              <a:buSzPts val="1950"/>
              <a:buNone/>
            </a:pPr>
            <a:r>
              <a:rPr lang="en-US" sz="2600" dirty="0"/>
              <a:t>  </a:t>
            </a:r>
          </a:p>
          <a:p>
            <a:pPr marL="0" lvl="0" indent="0" algn="l" rtl="0">
              <a:lnSpc>
                <a:spcPct val="90000"/>
              </a:lnSpc>
              <a:spcBef>
                <a:spcPts val="0"/>
              </a:spcBef>
              <a:spcAft>
                <a:spcPts val="0"/>
              </a:spcAft>
              <a:buSzPts val="1950"/>
              <a:buNone/>
            </a:pPr>
            <a:r>
              <a:rPr lang="en-US" sz="2600" b="0" i="0" u="none" dirty="0">
                <a:solidFill>
                  <a:schemeClr val="dk1"/>
                </a:solidFill>
                <a:latin typeface="Times New Roman"/>
                <a:ea typeface="Times New Roman"/>
                <a:cs typeface="Times New Roman"/>
                <a:sym typeface="Times New Roman"/>
              </a:rPr>
              <a:t>  </a:t>
            </a:r>
            <a:r>
              <a:rPr lang="en-US" sz="2800" b="0" i="0" u="none" dirty="0">
                <a:solidFill>
                  <a:schemeClr val="dk1"/>
                </a:solidFill>
                <a:latin typeface="Times New Roman"/>
                <a:ea typeface="Times New Roman"/>
                <a:cs typeface="Times New Roman"/>
                <a:sym typeface="Times New Roman"/>
              </a:rPr>
              <a:t>Suppose today is Saturday and you and your friends are   </a:t>
            </a:r>
          </a:p>
          <a:p>
            <a:pPr marL="0" lvl="0" indent="0" algn="l" rtl="0">
              <a:lnSpc>
                <a:spcPct val="90000"/>
              </a:lnSpc>
              <a:spcBef>
                <a:spcPts val="0"/>
              </a:spcBef>
              <a:spcAft>
                <a:spcPts val="0"/>
              </a:spcAft>
              <a:buSzPts val="1950"/>
              <a:buNone/>
            </a:pPr>
            <a:r>
              <a:rPr lang="en-US" sz="2800" dirty="0"/>
              <a:t>  </a:t>
            </a:r>
            <a:r>
              <a:rPr lang="en-US" sz="2800" b="0" i="0" u="none" dirty="0">
                <a:solidFill>
                  <a:schemeClr val="dk1"/>
                </a:solidFill>
                <a:latin typeface="Times New Roman"/>
                <a:ea typeface="Times New Roman"/>
                <a:cs typeface="Times New Roman"/>
                <a:sym typeface="Times New Roman"/>
              </a:rPr>
              <a:t>going to meet in 10 days. What day is in 10 days? </a:t>
            </a:r>
            <a:r>
              <a:rPr lang="en-US" sz="2800" dirty="0"/>
              <a:t>   </a:t>
            </a:r>
          </a:p>
          <a:p>
            <a:pPr marL="0" lvl="0" indent="0" algn="l" rtl="0">
              <a:lnSpc>
                <a:spcPct val="90000"/>
              </a:lnSpc>
              <a:spcBef>
                <a:spcPts val="0"/>
              </a:spcBef>
              <a:spcAft>
                <a:spcPts val="0"/>
              </a:spcAft>
              <a:buSzPts val="1950"/>
              <a:buNone/>
            </a:pPr>
            <a:r>
              <a:rPr lang="en-US" sz="2800" b="0" i="0" u="none" dirty="0">
                <a:solidFill>
                  <a:schemeClr val="dk1"/>
                </a:solidFill>
                <a:latin typeface="Times New Roman"/>
                <a:ea typeface="Times New Roman"/>
                <a:cs typeface="Times New Roman"/>
                <a:sym typeface="Times New Roman"/>
              </a:rPr>
              <a:t>       Tuesday</a:t>
            </a:r>
            <a:r>
              <a:rPr lang="en-US" sz="2800" dirty="0"/>
              <a:t>;</a:t>
            </a:r>
            <a:r>
              <a:rPr lang="en-US" sz="2800" b="0" i="0" u="none" dirty="0">
                <a:solidFill>
                  <a:schemeClr val="dk1"/>
                </a:solidFill>
                <a:latin typeface="Times New Roman"/>
                <a:ea typeface="Times New Roman"/>
                <a:cs typeface="Times New Roman"/>
                <a:sym typeface="Times New Roman"/>
              </a:rPr>
              <a:t> use the following expression: </a:t>
            </a:r>
            <a:endParaRPr dirty="0"/>
          </a:p>
        </p:txBody>
      </p:sp>
      <p:sp>
        <p:nvSpPr>
          <p:cNvPr id="300" name="Google Shape;300;p32"/>
          <p:cNvSpPr txBox="1"/>
          <p:nvPr/>
        </p:nvSpPr>
        <p:spPr>
          <a:xfrm>
            <a:off x="2190750" y="2881312"/>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01" name="Google Shape;301;p32"/>
          <p:cNvSpPr txBox="1"/>
          <p:nvPr/>
        </p:nvSpPr>
        <p:spPr>
          <a:xfrm>
            <a:off x="0" y="2884487"/>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02" name="Google Shape;302;p32"/>
          <p:cNvPicPr preferRelativeResize="0"/>
          <p:nvPr/>
        </p:nvPicPr>
        <p:blipFill rotWithShape="1">
          <a:blip r:embed="rId3">
            <a:alphaModFix/>
          </a:blip>
          <a:srcRect/>
          <a:stretch/>
        </p:blipFill>
        <p:spPr>
          <a:xfrm>
            <a:off x="577850" y="4081462"/>
            <a:ext cx="8064500" cy="1844675"/>
          </a:xfrm>
          <a:prstGeom prst="rect">
            <a:avLst/>
          </a:prstGeom>
          <a:noFill/>
          <a:ln>
            <a:noFill/>
          </a:ln>
        </p:spPr>
      </p:pic>
      <p:sp>
        <p:nvSpPr>
          <p:cNvPr id="2" name="TextBox 1">
            <a:extLst>
              <a:ext uri="{FF2B5EF4-FFF2-40B4-BE49-F238E27FC236}">
                <a16:creationId xmlns:a16="http://schemas.microsoft.com/office/drawing/2014/main" id="{A328A46C-3CA3-E344-9BD1-450C2A4C200D}"/>
              </a:ext>
            </a:extLst>
          </p:cNvPr>
          <p:cNvSpPr txBox="1"/>
          <p:nvPr/>
        </p:nvSpPr>
        <p:spPr>
          <a:xfrm>
            <a:off x="5074019" y="3872758"/>
            <a:ext cx="2212465" cy="338554"/>
          </a:xfrm>
          <a:prstGeom prst="rect">
            <a:avLst/>
          </a:prstGeom>
          <a:noFill/>
        </p:spPr>
        <p:txBody>
          <a:bodyPr wrap="none" rtlCol="0">
            <a:spAutoFit/>
          </a:bodyPr>
          <a:lstStyle/>
          <a:p>
            <a:r>
              <a:rPr lang="en-US" sz="1600" dirty="0">
                <a:solidFill>
                  <a:srgbClr val="FF0000"/>
                </a:solidFill>
              </a:rPr>
              <a:t>Which day is Sunday?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FF78-0B38-454C-8A53-BA8B6BBB3C44}"/>
              </a:ext>
            </a:extLst>
          </p:cNvPr>
          <p:cNvSpPr>
            <a:spLocks noGrp="1"/>
          </p:cNvSpPr>
          <p:nvPr>
            <p:ph type="title"/>
          </p:nvPr>
        </p:nvSpPr>
        <p:spPr/>
        <p:txBody>
          <a:bodyPr/>
          <a:lstStyle/>
          <a:p>
            <a:r>
              <a:rPr lang="en-US" dirty="0"/>
              <a:t>Relationship of / and %</a:t>
            </a:r>
          </a:p>
        </p:txBody>
      </p:sp>
      <p:sp>
        <p:nvSpPr>
          <p:cNvPr id="3" name="Text Placeholder 2">
            <a:extLst>
              <a:ext uri="{FF2B5EF4-FFF2-40B4-BE49-F238E27FC236}">
                <a16:creationId xmlns:a16="http://schemas.microsoft.com/office/drawing/2014/main" id="{BECEBE30-9FA3-5F4C-8146-0AA0D206108A}"/>
              </a:ext>
            </a:extLst>
          </p:cNvPr>
          <p:cNvSpPr>
            <a:spLocks noGrp="1"/>
          </p:cNvSpPr>
          <p:nvPr>
            <p:ph type="body" idx="1"/>
          </p:nvPr>
        </p:nvSpPr>
        <p:spPr>
          <a:xfrm>
            <a:off x="320040" y="1565910"/>
            <a:ext cx="8351520" cy="4114800"/>
          </a:xfrm>
        </p:spPr>
        <p:txBody>
          <a:bodyPr/>
          <a:lstStyle/>
          <a:p>
            <a:r>
              <a:rPr lang="en-US" sz="2400" dirty="0"/>
              <a:t>For all integers p and q :  </a:t>
            </a:r>
            <a:r>
              <a:rPr lang="en-US" sz="2400" b="1" dirty="0">
                <a:solidFill>
                  <a:srgbClr val="FF0000"/>
                </a:solidFill>
              </a:rPr>
              <a:t>p = (p/q)*q + </a:t>
            </a:r>
            <a:r>
              <a:rPr lang="en-US" sz="2400" b="1" dirty="0" err="1">
                <a:solidFill>
                  <a:srgbClr val="FF0000"/>
                </a:solidFill>
              </a:rPr>
              <a:t>p%q</a:t>
            </a:r>
            <a:endParaRPr lang="en-US" sz="2400" b="1" dirty="0">
              <a:solidFill>
                <a:srgbClr val="FF0000"/>
              </a:solidFill>
            </a:endParaRPr>
          </a:p>
          <a:p>
            <a:endParaRPr lang="en-US" sz="2400" b="1" dirty="0">
              <a:solidFill>
                <a:srgbClr val="FF0000"/>
              </a:solidFill>
            </a:endParaRPr>
          </a:p>
          <a:p>
            <a:r>
              <a:rPr lang="en-US" sz="2400" dirty="0"/>
              <a:t>Terminology:</a:t>
            </a:r>
          </a:p>
          <a:p>
            <a:pPr marL="600075" lvl="1" indent="0">
              <a:buNone/>
            </a:pPr>
            <a:r>
              <a:rPr lang="en-US" sz="2400" dirty="0"/>
              <a:t>   p: dividend</a:t>
            </a:r>
          </a:p>
          <a:p>
            <a:pPr marL="600075" lvl="1" indent="0">
              <a:buNone/>
            </a:pPr>
            <a:r>
              <a:rPr lang="en-US" sz="2400" dirty="0"/>
              <a:t>   q: divisor</a:t>
            </a:r>
          </a:p>
          <a:p>
            <a:pPr marL="600075" lvl="1" indent="0">
              <a:buNone/>
            </a:pPr>
            <a:r>
              <a:rPr lang="en-US" sz="2400" dirty="0"/>
              <a:t>   p/q: quotient</a:t>
            </a:r>
          </a:p>
          <a:p>
            <a:pPr marL="600075" lvl="1" indent="0">
              <a:buNone/>
            </a:pPr>
            <a:r>
              <a:rPr lang="en-US" sz="2400" dirty="0"/>
              <a:t>   </a:t>
            </a:r>
            <a:r>
              <a:rPr lang="en-US" sz="2400" dirty="0" err="1"/>
              <a:t>p%q</a:t>
            </a:r>
            <a:r>
              <a:rPr lang="en-US" sz="2400" dirty="0"/>
              <a:t>: remainder</a:t>
            </a:r>
          </a:p>
          <a:p>
            <a:pPr marL="142875" indent="0">
              <a:buNone/>
            </a:pPr>
            <a:r>
              <a:rPr lang="en-US" sz="2400" dirty="0"/>
              <a:t>The remainder is negative only if the dividend is negative. </a:t>
            </a:r>
          </a:p>
          <a:p>
            <a:pPr marL="142875" indent="0">
              <a:buNone/>
            </a:pPr>
            <a:r>
              <a:rPr lang="en-US" sz="2400" dirty="0"/>
              <a:t>Integer division rounds towards 0: 3/2 = 1,  -3/2 = -1</a:t>
            </a:r>
          </a:p>
          <a:p>
            <a:pPr marL="600075" lvl="1" indent="0">
              <a:buNone/>
            </a:pPr>
            <a:endParaRPr lang="en-US" dirty="0"/>
          </a:p>
          <a:p>
            <a:pPr marL="142875" indent="0">
              <a:buNone/>
            </a:pPr>
            <a:endParaRPr lang="en-US" dirty="0"/>
          </a:p>
        </p:txBody>
      </p:sp>
      <p:sp>
        <p:nvSpPr>
          <p:cNvPr id="4" name="Slide Number Placeholder 3">
            <a:extLst>
              <a:ext uri="{FF2B5EF4-FFF2-40B4-BE49-F238E27FC236}">
                <a16:creationId xmlns:a16="http://schemas.microsoft.com/office/drawing/2014/main" id="{27BD7C61-D17B-8447-8A16-F1C5DCBC59A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Tree>
    <p:extLst>
      <p:ext uri="{BB962C8B-B14F-4D97-AF65-F5344CB8AC3E}">
        <p14:creationId xmlns:p14="http://schemas.microsoft.com/office/powerpoint/2010/main" val="380088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6"/>
          <p:cNvSpPr txBox="1">
            <a:spLocks noGrp="1"/>
          </p:cNvSpPr>
          <p:nvPr>
            <p:ph type="title"/>
          </p:nvPr>
        </p:nvSpPr>
        <p:spPr>
          <a:xfrm>
            <a:off x="685800" y="164979"/>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dirty="0"/>
              <a:t>Variables</a:t>
            </a:r>
            <a:endParaRPr dirty="0"/>
          </a:p>
        </p:txBody>
      </p:sp>
      <p:sp>
        <p:nvSpPr>
          <p:cNvPr id="70" name="Google Shape;70;p6"/>
          <p:cNvSpPr txBox="1">
            <a:spLocks noGrp="1"/>
          </p:cNvSpPr>
          <p:nvPr>
            <p:ph type="body" idx="1"/>
          </p:nvPr>
        </p:nvSpPr>
        <p:spPr>
          <a:xfrm>
            <a:off x="685800" y="1536579"/>
            <a:ext cx="7772400" cy="4450152"/>
          </a:xfrm>
          <a:prstGeom prst="rect">
            <a:avLst/>
          </a:prstGeom>
        </p:spPr>
        <p:txBody>
          <a:bodyPr spcFirstLastPara="1" wrap="square" lIns="92075" tIns="46025" rIns="92075" bIns="46025" anchor="t" anchorCtr="0">
            <a:noAutofit/>
          </a:bodyPr>
          <a:lstStyle/>
          <a:p>
            <a:pPr marL="0" lvl="0" indent="0" algn="l" rtl="0">
              <a:spcBef>
                <a:spcPts val="360"/>
              </a:spcBef>
              <a:spcAft>
                <a:spcPts val="0"/>
              </a:spcAft>
              <a:buNone/>
            </a:pPr>
            <a:r>
              <a:rPr lang="en-US" dirty="0"/>
              <a:t>A named container that holds a specific piece of data.</a:t>
            </a:r>
          </a:p>
          <a:p>
            <a:pPr marL="0" lvl="0" indent="0" algn="l" rtl="0">
              <a:spcBef>
                <a:spcPts val="360"/>
              </a:spcBef>
              <a:spcAft>
                <a:spcPts val="0"/>
              </a:spcAft>
              <a:buNone/>
            </a:pPr>
            <a:endParaRPr lang="en-US" dirty="0"/>
          </a:p>
          <a:p>
            <a:pPr marL="0" lvl="0" indent="0" algn="l" rtl="0">
              <a:spcBef>
                <a:spcPts val="360"/>
              </a:spcBef>
              <a:spcAft>
                <a:spcPts val="0"/>
              </a:spcAft>
              <a:buNone/>
            </a:pPr>
            <a:r>
              <a:rPr lang="en-US" dirty="0"/>
              <a:t>Variables have a type (set of values). Some Java types are:</a:t>
            </a:r>
          </a:p>
          <a:p>
            <a:pPr marL="0" lvl="0" indent="0" algn="l" rtl="0">
              <a:spcBef>
                <a:spcPts val="360"/>
              </a:spcBef>
              <a:spcAft>
                <a:spcPts val="0"/>
              </a:spcAft>
              <a:buNone/>
            </a:pPr>
            <a:r>
              <a:rPr lang="en-US" dirty="0"/>
              <a:t>     </a:t>
            </a:r>
            <a:r>
              <a:rPr lang="en-US" dirty="0" err="1"/>
              <a:t>int</a:t>
            </a:r>
            <a:r>
              <a:rPr lang="en-US" dirty="0"/>
              <a:t>, double, char, String</a:t>
            </a:r>
          </a:p>
          <a:p>
            <a:pPr marL="0" lvl="0" indent="0" algn="l" rtl="0">
              <a:spcBef>
                <a:spcPts val="360"/>
              </a:spcBef>
              <a:spcAft>
                <a:spcPts val="0"/>
              </a:spcAft>
              <a:buNone/>
            </a:pPr>
            <a:r>
              <a:rPr lang="en-US" dirty="0"/>
              <a:t>(more later)</a:t>
            </a:r>
            <a:endParaRPr dirty="0"/>
          </a:p>
        </p:txBody>
      </p:sp>
      <p:sp>
        <p:nvSpPr>
          <p:cNvPr id="71" name="Google Shape;71;p6"/>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30</a:t>
            </a:fld>
            <a:endParaRPr/>
          </a:p>
        </p:txBody>
      </p:sp>
      <p:sp>
        <p:nvSpPr>
          <p:cNvPr id="308" name="Google Shape;308;p33"/>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Exponent Operations </a:t>
            </a:r>
            <a:endParaRPr/>
          </a:p>
        </p:txBody>
      </p:sp>
      <p:sp>
        <p:nvSpPr>
          <p:cNvPr id="309" name="Google Shape;309;p33"/>
          <p:cNvSpPr txBox="1">
            <a:spLocks noGrp="1"/>
          </p:cNvSpPr>
          <p:nvPr>
            <p:ph type="body" idx="1"/>
          </p:nvPr>
        </p:nvSpPr>
        <p:spPr>
          <a:xfrm>
            <a:off x="269875" y="1341433"/>
            <a:ext cx="8642350" cy="5057779"/>
          </a:xfrm>
          <a:prstGeom prst="rect">
            <a:avLst/>
          </a:prstGeom>
          <a:noFill/>
          <a:ln>
            <a:noFill/>
          </a:ln>
        </p:spPr>
        <p:txBody>
          <a:bodyPr spcFirstLastPara="1" wrap="square" lIns="92075" tIns="46025" rIns="92075" bIns="46025" anchor="t" anchorCtr="0">
            <a:noAutofit/>
          </a:bodyPr>
          <a:lstStyle/>
          <a:p>
            <a:pPr marL="0" lvl="0" indent="0" algn="l" rtl="0">
              <a:lnSpc>
                <a:spcPct val="90000"/>
              </a:lnSpc>
              <a:spcBef>
                <a:spcPts val="0"/>
              </a:spcBef>
              <a:spcAft>
                <a:spcPts val="0"/>
              </a:spcAft>
              <a:buSzPts val="2100"/>
              <a:buNone/>
            </a:pPr>
            <a:endParaRPr lang="en-US" sz="2800" b="1" i="0" u="none" dirty="0">
              <a:solidFill>
                <a:schemeClr val="dk1"/>
              </a:solidFill>
              <a:latin typeface="Courier New"/>
              <a:ea typeface="Courier New"/>
              <a:cs typeface="Courier New"/>
              <a:sym typeface="Courier New"/>
            </a:endParaRPr>
          </a:p>
          <a:p>
            <a:pPr marL="0" lvl="0" indent="0" algn="l" rtl="0">
              <a:lnSpc>
                <a:spcPct val="90000"/>
              </a:lnSpc>
              <a:spcBef>
                <a:spcPts val="0"/>
              </a:spcBef>
              <a:spcAft>
                <a:spcPts val="0"/>
              </a:spcAft>
              <a:buSzPts val="2100"/>
              <a:buNone/>
            </a:pPr>
            <a:r>
              <a:rPr lang="en-US" sz="2800" b="1" dirty="0">
                <a:latin typeface="Courier New"/>
                <a:ea typeface="Courier New"/>
                <a:cs typeface="Courier New"/>
                <a:sym typeface="Courier New"/>
              </a:rPr>
              <a:t>// these are (Math)library </a:t>
            </a:r>
            <a:r>
              <a:rPr lang="en-US" sz="2800" b="1" i="0" u="none" dirty="0">
                <a:solidFill>
                  <a:schemeClr val="dk1"/>
                </a:solidFill>
                <a:latin typeface="Courier New"/>
                <a:ea typeface="Courier New"/>
                <a:cs typeface="Courier New"/>
                <a:sym typeface="Courier New"/>
              </a:rPr>
              <a:t>methods</a:t>
            </a:r>
          </a:p>
          <a:p>
            <a:pPr marL="0" lvl="0" indent="0" algn="l" rtl="0">
              <a:lnSpc>
                <a:spcPct val="90000"/>
              </a:lnSpc>
              <a:spcBef>
                <a:spcPts val="0"/>
              </a:spcBef>
              <a:spcAft>
                <a:spcPts val="0"/>
              </a:spcAft>
              <a:buSzPts val="2100"/>
              <a:buNone/>
            </a:pPr>
            <a:endParaRPr lang="en-US" sz="2800" b="1" i="0" u="none" dirty="0">
              <a:solidFill>
                <a:schemeClr val="dk1"/>
              </a:solidFill>
              <a:latin typeface="Courier New"/>
              <a:ea typeface="Courier New"/>
              <a:cs typeface="Courier New"/>
              <a:sym typeface="Courier New"/>
            </a:endParaRPr>
          </a:p>
          <a:p>
            <a:pPr marL="0" lvl="0" indent="0" algn="l" rtl="0">
              <a:lnSpc>
                <a:spcPct val="90000"/>
              </a:lnSpc>
              <a:spcBef>
                <a:spcPts val="0"/>
              </a:spcBef>
              <a:spcAft>
                <a:spcPts val="0"/>
              </a:spcAft>
              <a:buSzPts val="2100"/>
              <a:buNone/>
            </a:pPr>
            <a:r>
              <a:rPr lang="en-US" sz="2800" b="1" i="0" u="none" dirty="0" err="1">
                <a:solidFill>
                  <a:schemeClr val="dk1"/>
                </a:solidFill>
                <a:latin typeface="Courier New"/>
                <a:ea typeface="Courier New"/>
                <a:cs typeface="Courier New"/>
                <a:sym typeface="Courier New"/>
              </a:rPr>
              <a:t>System.out.println</a:t>
            </a:r>
            <a:r>
              <a:rPr lang="en-US" sz="2800" b="1" i="0" u="none" dirty="0">
                <a:solidFill>
                  <a:schemeClr val="dk1"/>
                </a:solidFill>
                <a:latin typeface="Courier New"/>
                <a:ea typeface="Courier New"/>
                <a:cs typeface="Courier New"/>
                <a:sym typeface="Courier New"/>
              </a:rPr>
              <a:t>(</a:t>
            </a:r>
            <a:r>
              <a:rPr lang="en-US" sz="2800" b="1" i="0" u="none" dirty="0" err="1">
                <a:solidFill>
                  <a:schemeClr val="dk1"/>
                </a:solidFill>
                <a:latin typeface="Courier New"/>
                <a:ea typeface="Courier New"/>
                <a:cs typeface="Courier New"/>
                <a:sym typeface="Courier New"/>
              </a:rPr>
              <a:t>Math.pow</a:t>
            </a:r>
            <a:r>
              <a:rPr lang="en-US" sz="2800" b="1" i="0" u="none" dirty="0">
                <a:solidFill>
                  <a:schemeClr val="dk1"/>
                </a:solidFill>
                <a:latin typeface="Courier New"/>
                <a:ea typeface="Courier New"/>
                <a:cs typeface="Courier New"/>
                <a:sym typeface="Courier New"/>
              </a:rPr>
              <a:t>(2, 3)); </a:t>
            </a:r>
            <a:endParaRPr dirty="0"/>
          </a:p>
          <a:p>
            <a:pPr marL="0" lvl="0" indent="0" algn="l" rtl="0">
              <a:lnSpc>
                <a:spcPct val="90000"/>
              </a:lnSpc>
              <a:spcBef>
                <a:spcPts val="560"/>
              </a:spcBef>
              <a:spcAft>
                <a:spcPts val="0"/>
              </a:spcAft>
              <a:buSzPts val="2100"/>
              <a:buNone/>
            </a:pPr>
            <a:r>
              <a:rPr lang="en-US" sz="2800" b="1" i="0" u="none" dirty="0">
                <a:solidFill>
                  <a:schemeClr val="dk1"/>
                </a:solidFill>
                <a:latin typeface="Courier New"/>
                <a:ea typeface="Courier New"/>
                <a:cs typeface="Courier New"/>
                <a:sym typeface="Courier New"/>
              </a:rPr>
              <a:t>// Displays 8.0 </a:t>
            </a:r>
            <a:endParaRPr dirty="0"/>
          </a:p>
          <a:p>
            <a:pPr marL="0" lvl="0" indent="0" algn="l" rtl="0">
              <a:lnSpc>
                <a:spcPct val="90000"/>
              </a:lnSpc>
              <a:spcBef>
                <a:spcPts val="560"/>
              </a:spcBef>
              <a:spcAft>
                <a:spcPts val="0"/>
              </a:spcAft>
              <a:buSzPts val="2100"/>
              <a:buNone/>
            </a:pPr>
            <a:r>
              <a:rPr lang="en-US" sz="2800" b="1" i="0" u="none" dirty="0" err="1">
                <a:solidFill>
                  <a:schemeClr val="dk1"/>
                </a:solidFill>
                <a:latin typeface="Courier New"/>
                <a:ea typeface="Courier New"/>
                <a:cs typeface="Courier New"/>
                <a:sym typeface="Courier New"/>
              </a:rPr>
              <a:t>System.out.println</a:t>
            </a:r>
            <a:r>
              <a:rPr lang="en-US" sz="2800" b="1" i="0" u="none" dirty="0">
                <a:solidFill>
                  <a:schemeClr val="dk1"/>
                </a:solidFill>
                <a:latin typeface="Courier New"/>
                <a:ea typeface="Courier New"/>
                <a:cs typeface="Courier New"/>
                <a:sym typeface="Courier New"/>
              </a:rPr>
              <a:t>(</a:t>
            </a:r>
            <a:r>
              <a:rPr lang="en-US" sz="2800" b="1" i="0" u="none" dirty="0" err="1">
                <a:solidFill>
                  <a:schemeClr val="dk1"/>
                </a:solidFill>
                <a:latin typeface="Courier New"/>
                <a:ea typeface="Courier New"/>
                <a:cs typeface="Courier New"/>
                <a:sym typeface="Courier New"/>
              </a:rPr>
              <a:t>Math.pow</a:t>
            </a:r>
            <a:r>
              <a:rPr lang="en-US" sz="2800" b="1" i="0" u="none" dirty="0">
                <a:solidFill>
                  <a:schemeClr val="dk1"/>
                </a:solidFill>
                <a:latin typeface="Courier New"/>
                <a:ea typeface="Courier New"/>
                <a:cs typeface="Courier New"/>
                <a:sym typeface="Courier New"/>
              </a:rPr>
              <a:t>(4, 0.5)); </a:t>
            </a:r>
            <a:endParaRPr dirty="0"/>
          </a:p>
          <a:p>
            <a:pPr marL="0" lvl="0" indent="0" algn="l" rtl="0">
              <a:lnSpc>
                <a:spcPct val="90000"/>
              </a:lnSpc>
              <a:spcBef>
                <a:spcPts val="560"/>
              </a:spcBef>
              <a:spcAft>
                <a:spcPts val="0"/>
              </a:spcAft>
              <a:buSzPts val="2100"/>
              <a:buNone/>
            </a:pPr>
            <a:r>
              <a:rPr lang="en-US" sz="2800" b="1" i="0" u="none" dirty="0">
                <a:solidFill>
                  <a:schemeClr val="dk1"/>
                </a:solidFill>
                <a:latin typeface="Courier New"/>
                <a:ea typeface="Courier New"/>
                <a:cs typeface="Courier New"/>
                <a:sym typeface="Courier New"/>
              </a:rPr>
              <a:t>// Displays 2.0</a:t>
            </a:r>
            <a:endParaRPr dirty="0"/>
          </a:p>
          <a:p>
            <a:pPr marL="0" lvl="0" indent="0" algn="l" rtl="0">
              <a:lnSpc>
                <a:spcPct val="90000"/>
              </a:lnSpc>
              <a:spcBef>
                <a:spcPts val="560"/>
              </a:spcBef>
              <a:spcAft>
                <a:spcPts val="0"/>
              </a:spcAft>
              <a:buSzPts val="2100"/>
              <a:buNone/>
            </a:pPr>
            <a:r>
              <a:rPr lang="en-US" sz="2800" b="1" i="0" u="none" dirty="0" err="1">
                <a:solidFill>
                  <a:schemeClr val="dk1"/>
                </a:solidFill>
                <a:latin typeface="Courier New"/>
                <a:ea typeface="Courier New"/>
                <a:cs typeface="Courier New"/>
                <a:sym typeface="Courier New"/>
              </a:rPr>
              <a:t>System.out.println</a:t>
            </a:r>
            <a:r>
              <a:rPr lang="en-US" sz="2800" b="1" i="0" u="none" dirty="0">
                <a:solidFill>
                  <a:schemeClr val="dk1"/>
                </a:solidFill>
                <a:latin typeface="Courier New"/>
                <a:ea typeface="Courier New"/>
                <a:cs typeface="Courier New"/>
                <a:sym typeface="Courier New"/>
              </a:rPr>
              <a:t>(</a:t>
            </a:r>
            <a:r>
              <a:rPr lang="en-US" sz="2800" b="1" i="0" u="none" dirty="0" err="1">
                <a:solidFill>
                  <a:schemeClr val="dk1"/>
                </a:solidFill>
                <a:latin typeface="Courier New"/>
                <a:ea typeface="Courier New"/>
                <a:cs typeface="Courier New"/>
                <a:sym typeface="Courier New"/>
              </a:rPr>
              <a:t>Math.pow</a:t>
            </a:r>
            <a:r>
              <a:rPr lang="en-US" sz="2800" b="1" i="0" u="none" dirty="0">
                <a:solidFill>
                  <a:schemeClr val="dk1"/>
                </a:solidFill>
                <a:latin typeface="Courier New"/>
                <a:ea typeface="Courier New"/>
                <a:cs typeface="Courier New"/>
                <a:sym typeface="Courier New"/>
              </a:rPr>
              <a:t>(2.5, 2));</a:t>
            </a:r>
            <a:endParaRPr dirty="0"/>
          </a:p>
          <a:p>
            <a:pPr marL="0" lvl="0" indent="0" algn="l" rtl="0">
              <a:lnSpc>
                <a:spcPct val="90000"/>
              </a:lnSpc>
              <a:spcBef>
                <a:spcPts val="560"/>
              </a:spcBef>
              <a:spcAft>
                <a:spcPts val="0"/>
              </a:spcAft>
              <a:buSzPts val="2100"/>
              <a:buNone/>
            </a:pPr>
            <a:r>
              <a:rPr lang="en-US" sz="2800" b="1" i="0" u="none" dirty="0">
                <a:solidFill>
                  <a:schemeClr val="dk1"/>
                </a:solidFill>
                <a:latin typeface="Courier New"/>
                <a:ea typeface="Courier New"/>
                <a:cs typeface="Courier New"/>
                <a:sym typeface="Courier New"/>
              </a:rPr>
              <a:t>// Displays 6.25</a:t>
            </a:r>
            <a:endParaRPr dirty="0"/>
          </a:p>
          <a:p>
            <a:pPr marL="0" lvl="0" indent="0" algn="l" rtl="0">
              <a:lnSpc>
                <a:spcPct val="90000"/>
              </a:lnSpc>
              <a:spcBef>
                <a:spcPts val="560"/>
              </a:spcBef>
              <a:spcAft>
                <a:spcPts val="0"/>
              </a:spcAft>
              <a:buSzPts val="2100"/>
              <a:buNone/>
            </a:pPr>
            <a:r>
              <a:rPr lang="en-US" sz="2800" b="1" i="0" u="none" dirty="0" err="1">
                <a:solidFill>
                  <a:schemeClr val="dk1"/>
                </a:solidFill>
                <a:latin typeface="Courier New"/>
                <a:ea typeface="Courier New"/>
                <a:cs typeface="Courier New"/>
                <a:sym typeface="Courier New"/>
              </a:rPr>
              <a:t>System.out.println</a:t>
            </a:r>
            <a:r>
              <a:rPr lang="en-US" sz="2800" b="1" i="0" u="none" dirty="0">
                <a:solidFill>
                  <a:schemeClr val="dk1"/>
                </a:solidFill>
                <a:latin typeface="Courier New"/>
                <a:ea typeface="Courier New"/>
                <a:cs typeface="Courier New"/>
                <a:sym typeface="Courier New"/>
              </a:rPr>
              <a:t>(</a:t>
            </a:r>
            <a:r>
              <a:rPr lang="en-US" sz="2800" b="1" i="0" u="none" dirty="0" err="1">
                <a:solidFill>
                  <a:schemeClr val="dk1"/>
                </a:solidFill>
                <a:latin typeface="Courier New"/>
                <a:ea typeface="Courier New"/>
                <a:cs typeface="Courier New"/>
                <a:sym typeface="Courier New"/>
              </a:rPr>
              <a:t>Math.pow</a:t>
            </a:r>
            <a:r>
              <a:rPr lang="en-US" sz="2800" b="1" i="0" u="none" dirty="0">
                <a:solidFill>
                  <a:schemeClr val="dk1"/>
                </a:solidFill>
                <a:latin typeface="Courier New"/>
                <a:ea typeface="Courier New"/>
                <a:cs typeface="Courier New"/>
                <a:sym typeface="Courier New"/>
              </a:rPr>
              <a:t>(2.5, -2)); </a:t>
            </a:r>
            <a:endParaRPr dirty="0"/>
          </a:p>
          <a:p>
            <a:pPr marL="0" lvl="0" indent="0" algn="l" rtl="0">
              <a:lnSpc>
                <a:spcPct val="90000"/>
              </a:lnSpc>
              <a:spcBef>
                <a:spcPts val="560"/>
              </a:spcBef>
              <a:spcAft>
                <a:spcPts val="0"/>
              </a:spcAft>
              <a:buSzPts val="2100"/>
              <a:buNone/>
            </a:pPr>
            <a:r>
              <a:rPr lang="en-US" sz="2800" b="1" i="0" u="none" dirty="0">
                <a:solidFill>
                  <a:schemeClr val="dk1"/>
                </a:solidFill>
                <a:latin typeface="Courier New"/>
                <a:ea typeface="Courier New"/>
                <a:cs typeface="Courier New"/>
                <a:sym typeface="Courier New"/>
              </a:rPr>
              <a:t>// Displays 0.16</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31</a:t>
            </a:fld>
            <a:endParaRPr/>
          </a:p>
        </p:txBody>
      </p:sp>
      <p:sp>
        <p:nvSpPr>
          <p:cNvPr id="315" name="Google Shape;315;p34"/>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Number Literals</a:t>
            </a:r>
            <a:endParaRPr/>
          </a:p>
        </p:txBody>
      </p:sp>
      <p:sp>
        <p:nvSpPr>
          <p:cNvPr id="316" name="Google Shape;316;p34"/>
          <p:cNvSpPr txBox="1">
            <a:spLocks noGrp="1"/>
          </p:cNvSpPr>
          <p:nvPr>
            <p:ph type="body" idx="1"/>
          </p:nvPr>
        </p:nvSpPr>
        <p:spPr>
          <a:xfrm>
            <a:off x="685800" y="1371600"/>
            <a:ext cx="7772400" cy="4114800"/>
          </a:xfrm>
          <a:prstGeom prst="rect">
            <a:avLst/>
          </a:prstGeom>
          <a:noFill/>
          <a:ln>
            <a:noFill/>
          </a:ln>
        </p:spPr>
        <p:txBody>
          <a:bodyPr spcFirstLastPara="1" wrap="square" lIns="92075" tIns="46025" rIns="92075" bIns="46025" anchor="t" anchorCtr="0">
            <a:noAutofit/>
          </a:bodyPr>
          <a:lstStyle/>
          <a:p>
            <a:pPr marL="0" lvl="0" indent="0" algn="l" rtl="0">
              <a:lnSpc>
                <a:spcPct val="90000"/>
              </a:lnSpc>
              <a:spcBef>
                <a:spcPts val="0"/>
              </a:spcBef>
              <a:spcAft>
                <a:spcPts val="0"/>
              </a:spcAft>
              <a:buSzPts val="2250"/>
              <a:buNone/>
            </a:pPr>
            <a:r>
              <a:rPr lang="en-US" sz="3000" b="0" i="0" u="none">
                <a:solidFill>
                  <a:schemeClr val="dk1"/>
                </a:solidFill>
                <a:latin typeface="Times New Roman"/>
                <a:ea typeface="Times New Roman"/>
                <a:cs typeface="Times New Roman"/>
                <a:sym typeface="Times New Roman"/>
              </a:rPr>
              <a:t>A </a:t>
            </a:r>
            <a:r>
              <a:rPr lang="en-US" sz="3000" b="1" i="1" u="none">
                <a:solidFill>
                  <a:schemeClr val="dk1"/>
                </a:solidFill>
              </a:rPr>
              <a:t>literal</a:t>
            </a:r>
            <a:r>
              <a:rPr lang="en-US" sz="3000" b="1" i="0" u="none">
                <a:solidFill>
                  <a:schemeClr val="dk1"/>
                </a:solidFill>
              </a:rPr>
              <a:t> </a:t>
            </a:r>
            <a:r>
              <a:rPr lang="en-US" sz="3000" b="0" i="0" u="none">
                <a:solidFill>
                  <a:schemeClr val="dk1"/>
                </a:solidFill>
                <a:latin typeface="Times New Roman"/>
                <a:ea typeface="Times New Roman"/>
                <a:cs typeface="Times New Roman"/>
                <a:sym typeface="Times New Roman"/>
              </a:rPr>
              <a:t>is a constant value that appears directly in the program. For example, 34, 1,000,000, and 5.0 are literals in the following statements:</a:t>
            </a:r>
            <a:endParaRPr/>
          </a:p>
          <a:p>
            <a:pPr marL="0" lvl="0" indent="0" algn="just" rtl="0">
              <a:lnSpc>
                <a:spcPct val="90000"/>
              </a:lnSpc>
              <a:spcBef>
                <a:spcPts val="1350"/>
              </a:spcBef>
              <a:spcAft>
                <a:spcPts val="0"/>
              </a:spcAft>
              <a:buSzPts val="2250"/>
              <a:buNone/>
            </a:pPr>
            <a:r>
              <a:rPr lang="en-US" sz="3000" b="0" i="0" u="none">
                <a:solidFill>
                  <a:schemeClr val="dk1"/>
                </a:solidFill>
                <a:latin typeface="Times New Roman"/>
                <a:ea typeface="Times New Roman"/>
                <a:cs typeface="Times New Roman"/>
                <a:sym typeface="Times New Roman"/>
              </a:rPr>
              <a:t> </a:t>
            </a:r>
            <a:endParaRPr/>
          </a:p>
          <a:p>
            <a:pPr marL="0" lvl="0" indent="0" algn="just" rtl="0">
              <a:lnSpc>
                <a:spcPct val="90000"/>
              </a:lnSpc>
              <a:spcBef>
                <a:spcPts val="1350"/>
              </a:spcBef>
              <a:spcAft>
                <a:spcPts val="0"/>
              </a:spcAft>
              <a:buSzPts val="2250"/>
              <a:buNone/>
            </a:pPr>
            <a:r>
              <a:rPr lang="en-US" sz="3000" i="0" u="none">
                <a:solidFill>
                  <a:schemeClr val="dk1"/>
                </a:solidFill>
                <a:latin typeface="Courier New"/>
                <a:ea typeface="Courier New"/>
                <a:cs typeface="Courier New"/>
                <a:sym typeface="Courier New"/>
              </a:rPr>
              <a:t>int i = 34;</a:t>
            </a:r>
            <a:endParaRPr>
              <a:latin typeface="Courier New"/>
              <a:ea typeface="Courier New"/>
              <a:cs typeface="Courier New"/>
              <a:sym typeface="Courier New"/>
            </a:endParaRPr>
          </a:p>
          <a:p>
            <a:pPr marL="0" lvl="0" indent="0" algn="just" rtl="0">
              <a:lnSpc>
                <a:spcPct val="90000"/>
              </a:lnSpc>
              <a:spcBef>
                <a:spcPts val="1350"/>
              </a:spcBef>
              <a:spcAft>
                <a:spcPts val="0"/>
              </a:spcAft>
              <a:buSzPts val="2250"/>
              <a:buNone/>
            </a:pPr>
            <a:r>
              <a:rPr lang="en-US" sz="3000" i="0" u="none">
                <a:solidFill>
                  <a:schemeClr val="dk1"/>
                </a:solidFill>
                <a:latin typeface="Courier New"/>
                <a:ea typeface="Courier New"/>
                <a:cs typeface="Courier New"/>
                <a:sym typeface="Courier New"/>
              </a:rPr>
              <a:t>long x = 1000000;</a:t>
            </a:r>
            <a:endParaRPr>
              <a:latin typeface="Courier New"/>
              <a:ea typeface="Courier New"/>
              <a:cs typeface="Courier New"/>
              <a:sym typeface="Courier New"/>
            </a:endParaRPr>
          </a:p>
          <a:p>
            <a:pPr marL="0" lvl="0" indent="0" algn="just" rtl="0">
              <a:lnSpc>
                <a:spcPct val="90000"/>
              </a:lnSpc>
              <a:spcBef>
                <a:spcPts val="1350"/>
              </a:spcBef>
              <a:spcAft>
                <a:spcPts val="0"/>
              </a:spcAft>
              <a:buSzPts val="2250"/>
              <a:buNone/>
            </a:pPr>
            <a:r>
              <a:rPr lang="en-US" sz="3000" i="0" u="none">
                <a:solidFill>
                  <a:schemeClr val="dk1"/>
                </a:solidFill>
                <a:latin typeface="Courier New"/>
                <a:ea typeface="Courier New"/>
                <a:cs typeface="Courier New"/>
                <a:sym typeface="Courier New"/>
              </a:rPr>
              <a:t>double d = 5.0; </a:t>
            </a:r>
            <a:endParaRPr>
              <a:latin typeface="Courier New"/>
              <a:ea typeface="Courier New"/>
              <a:cs typeface="Courier New"/>
              <a:sym typeface="Courier New"/>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3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32</a:t>
            </a:fld>
            <a:endParaRPr/>
          </a:p>
        </p:txBody>
      </p:sp>
      <p:sp>
        <p:nvSpPr>
          <p:cNvPr id="322" name="Google Shape;322;p35"/>
          <p:cNvSpPr txBox="1">
            <a:spLocks noGrp="1"/>
          </p:cNvSpPr>
          <p:nvPr>
            <p:ph type="title"/>
          </p:nvPr>
        </p:nvSpPr>
        <p:spPr>
          <a:xfrm>
            <a:off x="685800" y="1524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Integer Literals</a:t>
            </a:r>
            <a:endParaRPr/>
          </a:p>
        </p:txBody>
      </p:sp>
      <p:sp>
        <p:nvSpPr>
          <p:cNvPr id="323" name="Google Shape;323;p35"/>
          <p:cNvSpPr txBox="1">
            <a:spLocks noGrp="1"/>
          </p:cNvSpPr>
          <p:nvPr>
            <p:ph type="body" idx="1"/>
          </p:nvPr>
        </p:nvSpPr>
        <p:spPr>
          <a:xfrm>
            <a:off x="228600" y="914400"/>
            <a:ext cx="8610600" cy="5715000"/>
          </a:xfrm>
          <a:prstGeom prst="rect">
            <a:avLst/>
          </a:prstGeom>
          <a:noFill/>
          <a:ln>
            <a:noFill/>
          </a:ln>
        </p:spPr>
        <p:txBody>
          <a:bodyPr spcFirstLastPara="1" wrap="square" lIns="92075" tIns="46025" rIns="92075" bIns="46025" anchor="t" anchorCtr="0">
            <a:noAutofit/>
          </a:bodyPr>
          <a:lstStyle/>
          <a:p>
            <a:pPr marL="0" lvl="0" indent="0" algn="just"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An </a:t>
            </a:r>
            <a:r>
              <a:rPr lang="en-US" sz="2800" b="1" i="0" u="none" dirty="0">
                <a:solidFill>
                  <a:schemeClr val="dk1"/>
                </a:solidFill>
              </a:rPr>
              <a:t>integer literal</a:t>
            </a:r>
            <a:r>
              <a:rPr lang="en-US" sz="2800" b="0" i="0" u="none" dirty="0">
                <a:solidFill>
                  <a:schemeClr val="dk1"/>
                </a:solidFill>
                <a:latin typeface="Times New Roman"/>
                <a:ea typeface="Times New Roman"/>
                <a:cs typeface="Times New Roman"/>
                <a:sym typeface="Times New Roman"/>
              </a:rPr>
              <a:t> can be assigned to an integer variable as long as it can fit into the variable. </a:t>
            </a:r>
            <a:endParaRPr sz="2800" b="0" i="0" u="none" dirty="0">
              <a:solidFill>
                <a:schemeClr val="dk1"/>
              </a:solidFill>
              <a:latin typeface="Times New Roman"/>
              <a:ea typeface="Times New Roman"/>
              <a:cs typeface="Times New Roman"/>
              <a:sym typeface="Times New Roman"/>
            </a:endParaRPr>
          </a:p>
          <a:p>
            <a:pPr marL="0" lvl="0" indent="0" algn="just" rtl="0">
              <a:lnSpc>
                <a:spcPct val="100000"/>
              </a:lnSpc>
              <a:spcBef>
                <a:spcPts val="0"/>
              </a:spcBef>
              <a:spcAft>
                <a:spcPts val="0"/>
              </a:spcAft>
              <a:buSzPts val="2100"/>
              <a:buNone/>
            </a:pPr>
            <a:endParaRPr sz="2800" dirty="0"/>
          </a:p>
          <a:p>
            <a:pPr marL="0" lvl="0" indent="0" rtl="0">
              <a:lnSpc>
                <a:spcPct val="100000"/>
              </a:lnSpc>
              <a:spcBef>
                <a:spcPts val="0"/>
              </a:spcBef>
              <a:spcAft>
                <a:spcPts val="0"/>
              </a:spcAft>
              <a:buSzPts val="2100"/>
              <a:buNone/>
            </a:pPr>
            <a:r>
              <a:rPr lang="en-US" sz="2800" dirty="0"/>
              <a:t>   byte b1 = 100;</a:t>
            </a:r>
          </a:p>
          <a:p>
            <a:pPr marL="0" lvl="0" indent="0" rtl="0">
              <a:lnSpc>
                <a:spcPct val="100000"/>
              </a:lnSpc>
              <a:spcBef>
                <a:spcPts val="0"/>
              </a:spcBef>
              <a:spcAft>
                <a:spcPts val="0"/>
              </a:spcAft>
              <a:buSzPts val="2100"/>
              <a:buNone/>
            </a:pPr>
            <a:r>
              <a:rPr lang="en-US" sz="2800" dirty="0"/>
              <a:t>   byte b2 = 1000; // compiler error, WHY?</a:t>
            </a:r>
            <a:endParaRPr sz="2800" dirty="0"/>
          </a:p>
          <a:p>
            <a:pPr marL="0" lvl="0" indent="0" algn="just" rtl="0">
              <a:lnSpc>
                <a:spcPct val="100000"/>
              </a:lnSpc>
              <a:spcBef>
                <a:spcPts val="0"/>
              </a:spcBef>
              <a:spcAft>
                <a:spcPts val="0"/>
              </a:spcAft>
              <a:buSzPts val="2100"/>
              <a:buNone/>
            </a:pPr>
            <a:endParaRPr sz="2800" dirty="0"/>
          </a:p>
          <a:p>
            <a:pPr marL="0" lvl="0" indent="0" algn="just"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An integer literal is assumed to be of the </a:t>
            </a:r>
            <a:r>
              <a:rPr lang="en-US" sz="2800" b="1" i="0" u="none" dirty="0" err="1">
                <a:solidFill>
                  <a:schemeClr val="dk1"/>
                </a:solidFill>
              </a:rPr>
              <a:t>int</a:t>
            </a:r>
            <a:r>
              <a:rPr lang="en-US" sz="2800" b="1" i="0" u="none" dirty="0">
                <a:solidFill>
                  <a:schemeClr val="dk1"/>
                </a:solidFill>
              </a:rPr>
              <a:t> </a:t>
            </a:r>
            <a:r>
              <a:rPr lang="en-US" sz="2800" b="0" i="0" u="none" dirty="0">
                <a:solidFill>
                  <a:schemeClr val="dk1"/>
                </a:solidFill>
                <a:latin typeface="Times New Roman"/>
                <a:ea typeface="Times New Roman"/>
                <a:cs typeface="Times New Roman"/>
                <a:sym typeface="Times New Roman"/>
              </a:rPr>
              <a:t>type, whose value is between -2</a:t>
            </a:r>
            <a:r>
              <a:rPr lang="en-US" sz="2800" b="0" i="0" u="none" baseline="30000" dirty="0">
                <a:solidFill>
                  <a:schemeClr val="dk1"/>
                </a:solidFill>
                <a:latin typeface="Times New Roman"/>
                <a:ea typeface="Times New Roman"/>
                <a:cs typeface="Times New Roman"/>
                <a:sym typeface="Times New Roman"/>
              </a:rPr>
              <a:t>31</a:t>
            </a:r>
            <a:r>
              <a:rPr lang="en-US" sz="2800" b="0" i="0" u="none" dirty="0">
                <a:solidFill>
                  <a:schemeClr val="dk1"/>
                </a:solidFill>
                <a:latin typeface="Times New Roman"/>
                <a:ea typeface="Times New Roman"/>
                <a:cs typeface="Times New Roman"/>
                <a:sym typeface="Times New Roman"/>
              </a:rPr>
              <a:t> (-2147483648) to 2</a:t>
            </a:r>
            <a:r>
              <a:rPr lang="en-US" sz="2800" b="0" i="0" u="none" baseline="30000" dirty="0">
                <a:solidFill>
                  <a:schemeClr val="dk1"/>
                </a:solidFill>
                <a:latin typeface="Times New Roman"/>
                <a:ea typeface="Times New Roman"/>
                <a:cs typeface="Times New Roman"/>
                <a:sym typeface="Times New Roman"/>
              </a:rPr>
              <a:t>31</a:t>
            </a:r>
            <a:r>
              <a:rPr lang="en-US" sz="2800" b="0" i="0" u="none" dirty="0">
                <a:solidFill>
                  <a:schemeClr val="dk1"/>
                </a:solidFill>
                <a:latin typeface="Times New Roman"/>
                <a:ea typeface="Times New Roman"/>
                <a:cs typeface="Times New Roman"/>
                <a:sym typeface="Times New Roman"/>
              </a:rPr>
              <a:t>–1 (2147483647). </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3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33</a:t>
            </a:fld>
            <a:endParaRPr/>
          </a:p>
        </p:txBody>
      </p:sp>
      <p:sp>
        <p:nvSpPr>
          <p:cNvPr id="329" name="Google Shape;329;p36"/>
          <p:cNvSpPr txBox="1">
            <a:spLocks noGrp="1"/>
          </p:cNvSpPr>
          <p:nvPr>
            <p:ph type="title"/>
          </p:nvPr>
        </p:nvSpPr>
        <p:spPr>
          <a:xfrm>
            <a:off x="685800" y="1524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Floating-Point Literals</a:t>
            </a:r>
            <a:endParaRPr/>
          </a:p>
        </p:txBody>
      </p:sp>
      <p:sp>
        <p:nvSpPr>
          <p:cNvPr id="330" name="Google Shape;330;p36"/>
          <p:cNvSpPr txBox="1">
            <a:spLocks noGrp="1"/>
          </p:cNvSpPr>
          <p:nvPr>
            <p:ph type="body" idx="1"/>
          </p:nvPr>
        </p:nvSpPr>
        <p:spPr>
          <a:xfrm>
            <a:off x="228600" y="1143000"/>
            <a:ext cx="8610600" cy="5486400"/>
          </a:xfrm>
          <a:prstGeom prst="rect">
            <a:avLst/>
          </a:prstGeom>
          <a:noFill/>
          <a:ln>
            <a:noFill/>
          </a:ln>
        </p:spPr>
        <p:txBody>
          <a:bodyPr spcFirstLastPara="1" wrap="square" lIns="92075" tIns="46025" rIns="92075" bIns="46025" anchor="t" anchorCtr="0">
            <a:noAutofit/>
          </a:bodyPr>
          <a:lstStyle/>
          <a:p>
            <a:pPr marL="0" lvl="0" indent="0" algn="just" rtl="0">
              <a:lnSpc>
                <a:spcPct val="100000"/>
              </a:lnSpc>
              <a:spcBef>
                <a:spcPts val="0"/>
              </a:spcBef>
              <a:spcAft>
                <a:spcPts val="0"/>
              </a:spcAft>
              <a:buSzPts val="2400"/>
              <a:buNone/>
            </a:pPr>
            <a:r>
              <a:rPr lang="en-US" sz="3200" b="0" i="0" u="none" dirty="0">
                <a:solidFill>
                  <a:schemeClr val="dk1"/>
                </a:solidFill>
                <a:latin typeface="Times New Roman"/>
                <a:ea typeface="Times New Roman"/>
                <a:cs typeface="Times New Roman"/>
                <a:sym typeface="Times New Roman"/>
              </a:rPr>
              <a:t>Floating-point literals are written with a decimal point. By default, a floating-point literal is treated as a double type value. </a:t>
            </a:r>
            <a:endParaRPr lang="en-US" dirty="0"/>
          </a:p>
          <a:p>
            <a:pPr marL="0" lvl="0" indent="0" algn="just" rtl="0">
              <a:lnSpc>
                <a:spcPct val="100000"/>
              </a:lnSpc>
              <a:spcBef>
                <a:spcPts val="0"/>
              </a:spcBef>
              <a:spcAft>
                <a:spcPts val="0"/>
              </a:spcAft>
              <a:buSzPts val="2400"/>
              <a:buNone/>
            </a:pPr>
            <a:r>
              <a:rPr lang="en-US" dirty="0">
                <a:latin typeface="Courier New"/>
                <a:ea typeface="Courier New"/>
                <a:cs typeface="Courier New"/>
                <a:sym typeface="Courier New"/>
              </a:rPr>
              <a:t>  double d0 = 0.5;</a:t>
            </a:r>
            <a:endParaRPr lang="en-US" dirty="0">
              <a:ea typeface="Courier New"/>
              <a:cs typeface="Courier New"/>
            </a:endParaRPr>
          </a:p>
          <a:p>
            <a:pPr marL="0" lvl="0" indent="0" algn="just" rtl="0">
              <a:lnSpc>
                <a:spcPct val="100000"/>
              </a:lnSpc>
              <a:spcBef>
                <a:spcPts val="0"/>
              </a:spcBef>
              <a:spcAft>
                <a:spcPts val="0"/>
              </a:spcAft>
              <a:buSzPts val="2400"/>
              <a:buNone/>
            </a:pPr>
            <a:r>
              <a:rPr lang="en-US" dirty="0">
                <a:latin typeface="Courier New"/>
                <a:ea typeface="Courier New"/>
                <a:cs typeface="Courier New"/>
                <a:sym typeface="Courier New"/>
              </a:rPr>
              <a:t>  double d1 = 100.2d;</a:t>
            </a:r>
          </a:p>
          <a:p>
            <a:pPr marL="0" lvl="0" indent="0" algn="just" rtl="0">
              <a:lnSpc>
                <a:spcPct val="100000"/>
              </a:lnSpc>
              <a:spcBef>
                <a:spcPts val="0"/>
              </a:spcBef>
              <a:spcAft>
                <a:spcPts val="0"/>
              </a:spcAft>
              <a:buSzPts val="2400"/>
              <a:buNone/>
            </a:pPr>
            <a:r>
              <a:rPr lang="en-US" dirty="0">
                <a:latin typeface="Courier New"/>
                <a:ea typeface="Courier New"/>
                <a:cs typeface="Courier New"/>
                <a:sym typeface="Courier New"/>
              </a:rPr>
              <a:t>  double d2 = 100.1D;</a:t>
            </a:r>
          </a:p>
          <a:p>
            <a:pPr marL="0" lvl="0" indent="0" algn="just" rtl="0">
              <a:lnSpc>
                <a:spcPct val="100000"/>
              </a:lnSpc>
              <a:spcBef>
                <a:spcPts val="0"/>
              </a:spcBef>
              <a:spcAft>
                <a:spcPts val="0"/>
              </a:spcAft>
              <a:buSzPts val="2400"/>
              <a:buNone/>
            </a:pPr>
            <a:r>
              <a:rPr lang="en-US" dirty="0">
                <a:latin typeface="Courier New"/>
                <a:ea typeface="Courier New"/>
                <a:cs typeface="Courier New"/>
                <a:sym typeface="Courier New"/>
              </a:rPr>
              <a:t>  float f1 = 100.2f;</a:t>
            </a:r>
          </a:p>
          <a:p>
            <a:pPr marL="0" lvl="0" indent="0" algn="just" rtl="0">
              <a:lnSpc>
                <a:spcPct val="100000"/>
              </a:lnSpc>
              <a:spcBef>
                <a:spcPts val="0"/>
              </a:spcBef>
              <a:spcAft>
                <a:spcPts val="0"/>
              </a:spcAft>
              <a:buSzPts val="2400"/>
              <a:buNone/>
            </a:pPr>
            <a:r>
              <a:rPr lang="en-US" dirty="0">
                <a:latin typeface="Courier New"/>
                <a:ea typeface="Courier New"/>
                <a:cs typeface="Courier New"/>
                <a:sym typeface="Courier New"/>
              </a:rPr>
              <a:t>  float f2 = 100.3F;</a:t>
            </a:r>
            <a:endParaRPr dirty="0">
              <a:latin typeface="Courier New"/>
              <a:ea typeface="Courier New"/>
              <a:cs typeface="Courier New"/>
              <a:sym typeface="Courier New"/>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34</a:t>
            </a:fld>
            <a:endParaRPr/>
          </a:p>
        </p:txBody>
      </p:sp>
      <p:sp>
        <p:nvSpPr>
          <p:cNvPr id="336" name="Google Shape;336;p37"/>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double vs. float </a:t>
            </a:r>
            <a:endParaRPr/>
          </a:p>
        </p:txBody>
      </p:sp>
      <p:sp>
        <p:nvSpPr>
          <p:cNvPr id="337" name="Google Shape;337;p37"/>
          <p:cNvSpPr txBox="1">
            <a:spLocks noGrp="1"/>
          </p:cNvSpPr>
          <p:nvPr>
            <p:ph type="body" idx="1"/>
          </p:nvPr>
        </p:nvSpPr>
        <p:spPr>
          <a:xfrm>
            <a:off x="269875" y="1355725"/>
            <a:ext cx="8680450" cy="1150937"/>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The double type values are more accurate than the float type values. For example,</a:t>
            </a:r>
            <a:endParaRPr/>
          </a:p>
        </p:txBody>
      </p:sp>
      <p:sp>
        <p:nvSpPr>
          <p:cNvPr id="338" name="Google Shape;338;p37"/>
          <p:cNvSpPr txBox="1"/>
          <p:nvPr/>
        </p:nvSpPr>
        <p:spPr>
          <a:xfrm>
            <a:off x="231775" y="2622550"/>
            <a:ext cx="8680450" cy="614362"/>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2000"/>
              <a:buFont typeface="Courier New"/>
              <a:buNone/>
            </a:pPr>
            <a:r>
              <a:rPr lang="en-US" sz="2000" b="1" i="0" u="none">
                <a:solidFill>
                  <a:schemeClr val="dk1"/>
                </a:solidFill>
                <a:latin typeface="Courier New"/>
                <a:ea typeface="Courier New"/>
                <a:cs typeface="Courier New"/>
                <a:sym typeface="Courier New"/>
              </a:rPr>
              <a:t>System.out.println("1.0 / 3.0 is " + 1.0 / 3.0);</a:t>
            </a:r>
            <a:endParaRPr/>
          </a:p>
        </p:txBody>
      </p:sp>
      <p:sp>
        <p:nvSpPr>
          <p:cNvPr id="339" name="Google Shape;339;p37"/>
          <p:cNvSpPr txBox="1"/>
          <p:nvPr/>
        </p:nvSpPr>
        <p:spPr>
          <a:xfrm>
            <a:off x="0" y="3170237"/>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40" name="Google Shape;340;p37"/>
          <p:cNvPicPr preferRelativeResize="0"/>
          <p:nvPr/>
        </p:nvPicPr>
        <p:blipFill rotWithShape="1">
          <a:blip r:embed="rId3">
            <a:alphaModFix/>
          </a:blip>
          <a:srcRect/>
          <a:stretch/>
        </p:blipFill>
        <p:spPr>
          <a:xfrm>
            <a:off x="231775" y="3429000"/>
            <a:ext cx="5492750" cy="906462"/>
          </a:xfrm>
          <a:prstGeom prst="rect">
            <a:avLst/>
          </a:prstGeom>
          <a:noFill/>
          <a:ln>
            <a:noFill/>
          </a:ln>
        </p:spPr>
      </p:pic>
      <p:sp>
        <p:nvSpPr>
          <p:cNvPr id="341" name="Google Shape;341;p37"/>
          <p:cNvSpPr txBox="1"/>
          <p:nvPr/>
        </p:nvSpPr>
        <p:spPr>
          <a:xfrm>
            <a:off x="0" y="3170237"/>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42" name="Google Shape;342;p37"/>
          <p:cNvPicPr preferRelativeResize="0"/>
          <p:nvPr/>
        </p:nvPicPr>
        <p:blipFill rotWithShape="1">
          <a:blip r:embed="rId4">
            <a:alphaModFix/>
          </a:blip>
          <a:srcRect/>
          <a:stretch/>
        </p:blipFill>
        <p:spPr>
          <a:xfrm>
            <a:off x="277812" y="5387975"/>
            <a:ext cx="5476875" cy="903287"/>
          </a:xfrm>
          <a:prstGeom prst="rect">
            <a:avLst/>
          </a:prstGeom>
          <a:noFill/>
          <a:ln>
            <a:noFill/>
          </a:ln>
        </p:spPr>
      </p:pic>
      <p:sp>
        <p:nvSpPr>
          <p:cNvPr id="343" name="Google Shape;343;p37"/>
          <p:cNvSpPr txBox="1"/>
          <p:nvPr/>
        </p:nvSpPr>
        <p:spPr>
          <a:xfrm>
            <a:off x="231775" y="4657725"/>
            <a:ext cx="8680450" cy="614362"/>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2000"/>
              <a:buFont typeface="Courier New"/>
              <a:buNone/>
            </a:pPr>
            <a:r>
              <a:rPr lang="en-US" sz="2000" b="1" i="0" u="none">
                <a:solidFill>
                  <a:schemeClr val="dk1"/>
                </a:solidFill>
                <a:latin typeface="Courier New"/>
                <a:ea typeface="Courier New"/>
                <a:cs typeface="Courier New"/>
                <a:sym typeface="Courier New"/>
              </a:rPr>
              <a:t>System.out.println("1.0F / 3.0F is " + 1.0F / 3.0F);</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3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35</a:t>
            </a:fld>
            <a:endParaRPr/>
          </a:p>
        </p:txBody>
      </p:sp>
      <p:sp>
        <p:nvSpPr>
          <p:cNvPr id="349" name="Google Shape;349;p38"/>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Scientific Notation</a:t>
            </a:r>
            <a:endParaRPr/>
          </a:p>
        </p:txBody>
      </p:sp>
      <p:sp>
        <p:nvSpPr>
          <p:cNvPr id="350" name="Google Shape;350;p38"/>
          <p:cNvSpPr txBox="1">
            <a:spLocks noGrp="1"/>
          </p:cNvSpPr>
          <p:nvPr>
            <p:ph type="body" idx="1"/>
          </p:nvPr>
        </p:nvSpPr>
        <p:spPr>
          <a:xfrm>
            <a:off x="347662" y="1371600"/>
            <a:ext cx="8334375" cy="4114800"/>
          </a:xfrm>
          <a:prstGeom prst="rect">
            <a:avLst/>
          </a:prstGeom>
          <a:noFill/>
          <a:ln>
            <a:noFill/>
          </a:ln>
        </p:spPr>
        <p:txBody>
          <a:bodyPr spcFirstLastPara="1" wrap="square" lIns="92075" tIns="46025" rIns="92075" bIns="46025" anchor="t" anchorCtr="0">
            <a:noAutofit/>
          </a:bodyPr>
          <a:lstStyle/>
          <a:p>
            <a:pPr marL="0" lvl="0" indent="0" algn="just" rtl="0">
              <a:lnSpc>
                <a:spcPct val="100000"/>
              </a:lnSpc>
              <a:spcBef>
                <a:spcPts val="0"/>
              </a:spcBef>
              <a:spcAft>
                <a:spcPts val="0"/>
              </a:spcAft>
              <a:buSzPts val="2250"/>
              <a:buNone/>
            </a:pPr>
            <a:r>
              <a:rPr lang="en-US" sz="3000" b="0" i="0" u="none">
                <a:solidFill>
                  <a:schemeClr val="dk1"/>
                </a:solidFill>
                <a:latin typeface="Times New Roman"/>
                <a:ea typeface="Times New Roman"/>
                <a:cs typeface="Times New Roman"/>
                <a:sym typeface="Times New Roman"/>
              </a:rPr>
              <a:t>Floating-point literals can also be specified in scientific notation, for example, 1.23456e+2, same as 1.23456e2, is equivalent to 123.456, and 1.23456e-2 is equivalent to 0.0123456. E (or e) represents an exponent and it can be either in lowercase or uppercase.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BA12-5CDC-0E47-8FA4-0DD6A082831C}"/>
              </a:ext>
            </a:extLst>
          </p:cNvPr>
          <p:cNvSpPr>
            <a:spLocks noGrp="1"/>
          </p:cNvSpPr>
          <p:nvPr>
            <p:ph type="title"/>
          </p:nvPr>
        </p:nvSpPr>
        <p:spPr/>
        <p:txBody>
          <a:bodyPr/>
          <a:lstStyle/>
          <a:p>
            <a:r>
              <a:rPr lang="en-US" dirty="0"/>
              <a:t>Numeric data types</a:t>
            </a:r>
          </a:p>
        </p:txBody>
      </p:sp>
      <p:sp>
        <p:nvSpPr>
          <p:cNvPr id="4" name="Slide Number Placeholder 3">
            <a:extLst>
              <a:ext uri="{FF2B5EF4-FFF2-40B4-BE49-F238E27FC236}">
                <a16:creationId xmlns:a16="http://schemas.microsoft.com/office/drawing/2014/main" id="{F48A1A97-327C-8A49-BF83-9ACAFCC1C68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36</a:t>
            </a:fld>
            <a:endParaRPr lang="en-US"/>
          </a:p>
        </p:txBody>
      </p:sp>
      <p:graphicFrame>
        <p:nvGraphicFramePr>
          <p:cNvPr id="5" name="Table 4">
            <a:extLst>
              <a:ext uri="{FF2B5EF4-FFF2-40B4-BE49-F238E27FC236}">
                <a16:creationId xmlns:a16="http://schemas.microsoft.com/office/drawing/2014/main" id="{D16D6361-1515-C74A-B0A4-11179DCC07A7}"/>
              </a:ext>
            </a:extLst>
          </p:cNvPr>
          <p:cNvGraphicFramePr>
            <a:graphicFrameLocks noGrp="1"/>
          </p:cNvGraphicFramePr>
          <p:nvPr>
            <p:extLst>
              <p:ext uri="{D42A27DB-BD31-4B8C-83A1-F6EECF244321}">
                <p14:modId xmlns:p14="http://schemas.microsoft.com/office/powerpoint/2010/main" val="4205951950"/>
              </p:ext>
            </p:extLst>
          </p:nvPr>
        </p:nvGraphicFramePr>
        <p:xfrm>
          <a:off x="1524000" y="1397000"/>
          <a:ext cx="6096000" cy="2595880"/>
        </p:xfrm>
        <a:graphic>
          <a:graphicData uri="http://schemas.openxmlformats.org/drawingml/2006/table">
            <a:tbl>
              <a:tblPr firstRow="1" bandRow="1">
                <a:tableStyleId>{5C22544A-7EE6-4342-B048-85BDC9FD1C3A}</a:tableStyleId>
              </a:tblPr>
              <a:tblGrid>
                <a:gridCol w="1304925">
                  <a:extLst>
                    <a:ext uri="{9D8B030D-6E8A-4147-A177-3AD203B41FA5}">
                      <a16:colId xmlns:a16="http://schemas.microsoft.com/office/drawing/2014/main" val="3361922438"/>
                    </a:ext>
                  </a:extLst>
                </a:gridCol>
                <a:gridCol w="2759075">
                  <a:extLst>
                    <a:ext uri="{9D8B030D-6E8A-4147-A177-3AD203B41FA5}">
                      <a16:colId xmlns:a16="http://schemas.microsoft.com/office/drawing/2014/main" val="592388712"/>
                    </a:ext>
                  </a:extLst>
                </a:gridCol>
                <a:gridCol w="2032000">
                  <a:extLst>
                    <a:ext uri="{9D8B030D-6E8A-4147-A177-3AD203B41FA5}">
                      <a16:colId xmlns:a16="http://schemas.microsoft.com/office/drawing/2014/main" val="103595555"/>
                    </a:ext>
                  </a:extLst>
                </a:gridCol>
              </a:tblGrid>
              <a:tr h="370840">
                <a:tc>
                  <a:txBody>
                    <a:bodyPr/>
                    <a:lstStyle/>
                    <a:p>
                      <a:r>
                        <a:rPr lang="en-US" sz="1800" dirty="0"/>
                        <a:t>Name</a:t>
                      </a:r>
                    </a:p>
                  </a:txBody>
                  <a:tcPr/>
                </a:tc>
                <a:tc>
                  <a:txBody>
                    <a:bodyPr/>
                    <a:lstStyle/>
                    <a:p>
                      <a:endParaRPr lang="en-US" sz="1800" dirty="0"/>
                    </a:p>
                  </a:txBody>
                  <a:tcPr/>
                </a:tc>
                <a:tc>
                  <a:txBody>
                    <a:bodyPr/>
                    <a:lstStyle/>
                    <a:p>
                      <a:r>
                        <a:rPr lang="en-US" sz="1800" dirty="0"/>
                        <a:t>Storage Size</a:t>
                      </a:r>
                    </a:p>
                  </a:txBody>
                  <a:tcPr/>
                </a:tc>
                <a:extLst>
                  <a:ext uri="{0D108BD9-81ED-4DB2-BD59-A6C34878D82A}">
                    <a16:rowId xmlns:a16="http://schemas.microsoft.com/office/drawing/2014/main" val="3951419670"/>
                  </a:ext>
                </a:extLst>
              </a:tr>
              <a:tr h="370840">
                <a:tc>
                  <a:txBody>
                    <a:bodyPr/>
                    <a:lstStyle/>
                    <a:p>
                      <a:r>
                        <a:rPr lang="en-US" sz="1800" dirty="0"/>
                        <a:t>byte</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89169622"/>
                  </a:ext>
                </a:extLst>
              </a:tr>
              <a:tr h="370840">
                <a:tc>
                  <a:txBody>
                    <a:bodyPr/>
                    <a:lstStyle/>
                    <a:p>
                      <a:r>
                        <a:rPr lang="en-US" sz="1800" dirty="0"/>
                        <a:t>short</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a:txBody>
                    <a:bodyPr/>
                    <a:lstStyle/>
                    <a:p>
                      <a:endParaRPr lang="en-US"/>
                    </a:p>
                  </a:txBody>
                  <a:tcPr/>
                </a:tc>
                <a:extLst>
                  <a:ext uri="{0D108BD9-81ED-4DB2-BD59-A6C34878D82A}">
                    <a16:rowId xmlns:a16="http://schemas.microsoft.com/office/drawing/2014/main" val="2369582581"/>
                  </a:ext>
                </a:extLst>
              </a:tr>
              <a:tr h="370840">
                <a:tc>
                  <a:txBody>
                    <a:bodyPr/>
                    <a:lstStyle/>
                    <a:p>
                      <a:r>
                        <a:rPr lang="en-US" sz="1800" dirty="0" err="1"/>
                        <a:t>int</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a:txBody>
                    <a:bodyPr/>
                    <a:lstStyle/>
                    <a:p>
                      <a:endParaRPr lang="en-US"/>
                    </a:p>
                  </a:txBody>
                  <a:tcPr/>
                </a:tc>
                <a:extLst>
                  <a:ext uri="{0D108BD9-81ED-4DB2-BD59-A6C34878D82A}">
                    <a16:rowId xmlns:a16="http://schemas.microsoft.com/office/drawing/2014/main" val="1919986656"/>
                  </a:ext>
                </a:extLst>
              </a:tr>
              <a:tr h="370840">
                <a:tc>
                  <a:txBody>
                    <a:bodyPr/>
                    <a:lstStyle/>
                    <a:p>
                      <a:r>
                        <a:rPr lang="en-US" sz="1800" dirty="0"/>
                        <a:t>long</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dirty="0"/>
                    </a:p>
                  </a:txBody>
                  <a:tcPr/>
                </a:tc>
                <a:tc>
                  <a:txBody>
                    <a:bodyPr/>
                    <a:lstStyle/>
                    <a:p>
                      <a:endParaRPr lang="en-US"/>
                    </a:p>
                  </a:txBody>
                  <a:tcPr/>
                </a:tc>
                <a:extLst>
                  <a:ext uri="{0D108BD9-81ED-4DB2-BD59-A6C34878D82A}">
                    <a16:rowId xmlns:a16="http://schemas.microsoft.com/office/drawing/2014/main" val="1054297729"/>
                  </a:ext>
                </a:extLst>
              </a:tr>
              <a:tr h="370840">
                <a:tc>
                  <a:txBody>
                    <a:bodyPr/>
                    <a:lstStyle/>
                    <a:p>
                      <a:r>
                        <a:rPr lang="en-US" sz="1800" dirty="0"/>
                        <a:t>float</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47221064"/>
                  </a:ext>
                </a:extLst>
              </a:tr>
              <a:tr h="370840">
                <a:tc>
                  <a:txBody>
                    <a:bodyPr/>
                    <a:lstStyle/>
                    <a:p>
                      <a:r>
                        <a:rPr lang="en-US" sz="1800" dirty="0"/>
                        <a:t>double</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692734310"/>
                  </a:ext>
                </a:extLst>
              </a:tr>
            </a:tbl>
          </a:graphicData>
        </a:graphic>
      </p:graphicFrame>
      <p:graphicFrame>
        <p:nvGraphicFramePr>
          <p:cNvPr id="6" name="Table 5">
            <a:extLst>
              <a:ext uri="{FF2B5EF4-FFF2-40B4-BE49-F238E27FC236}">
                <a16:creationId xmlns:a16="http://schemas.microsoft.com/office/drawing/2014/main" id="{1853C18B-A6B2-1442-BF13-3D42A8C2713B}"/>
              </a:ext>
            </a:extLst>
          </p:cNvPr>
          <p:cNvGraphicFramePr>
            <a:graphicFrameLocks noGrp="1"/>
          </p:cNvGraphicFramePr>
          <p:nvPr>
            <p:extLst>
              <p:ext uri="{D42A27DB-BD31-4B8C-83A1-F6EECF244321}">
                <p14:modId xmlns:p14="http://schemas.microsoft.com/office/powerpoint/2010/main" val="3995201235"/>
              </p:ext>
            </p:extLst>
          </p:nvPr>
        </p:nvGraphicFramePr>
        <p:xfrm>
          <a:off x="1524000" y="1397000"/>
          <a:ext cx="6096000" cy="2773680"/>
        </p:xfrm>
        <a:graphic>
          <a:graphicData uri="http://schemas.openxmlformats.org/drawingml/2006/table">
            <a:tbl>
              <a:tblPr firstRow="1" bandRow="1">
                <a:tableStyleId>{5C22544A-7EE6-4342-B048-85BDC9FD1C3A}</a:tableStyleId>
              </a:tblPr>
              <a:tblGrid>
                <a:gridCol w="1290638">
                  <a:extLst>
                    <a:ext uri="{9D8B030D-6E8A-4147-A177-3AD203B41FA5}">
                      <a16:colId xmlns:a16="http://schemas.microsoft.com/office/drawing/2014/main" val="2884854012"/>
                    </a:ext>
                  </a:extLst>
                </a:gridCol>
                <a:gridCol w="4805362">
                  <a:extLst>
                    <a:ext uri="{9D8B030D-6E8A-4147-A177-3AD203B41FA5}">
                      <a16:colId xmlns:a16="http://schemas.microsoft.com/office/drawing/2014/main" val="418305069"/>
                    </a:ext>
                  </a:extLst>
                </a:gridCol>
              </a:tblGrid>
              <a:tr h="370840">
                <a:tc>
                  <a:txBody>
                    <a:bodyPr/>
                    <a:lstStyle/>
                    <a:p>
                      <a:r>
                        <a:rPr lang="en-US" sz="2000" dirty="0"/>
                        <a:t>Name</a:t>
                      </a:r>
                    </a:p>
                  </a:txBody>
                  <a:tcPr/>
                </a:tc>
                <a:tc>
                  <a:txBody>
                    <a:bodyPr/>
                    <a:lstStyle/>
                    <a:p>
                      <a:r>
                        <a:rPr lang="en-US" sz="2000" dirty="0"/>
                        <a:t>Storage</a:t>
                      </a:r>
                    </a:p>
                  </a:txBody>
                  <a:tcPr/>
                </a:tc>
                <a:extLst>
                  <a:ext uri="{0D108BD9-81ED-4DB2-BD59-A6C34878D82A}">
                    <a16:rowId xmlns:a16="http://schemas.microsoft.com/office/drawing/2014/main" val="3564479207"/>
                  </a:ext>
                </a:extLst>
              </a:tr>
              <a:tr h="370840">
                <a:tc>
                  <a:txBody>
                    <a:bodyPr/>
                    <a:lstStyle/>
                    <a:p>
                      <a:r>
                        <a:rPr lang="en-US" sz="2000" dirty="0"/>
                        <a:t>byte</a:t>
                      </a:r>
                    </a:p>
                  </a:txBody>
                  <a:tcPr/>
                </a:tc>
                <a:tc>
                  <a:txBody>
                    <a:bodyPr/>
                    <a:lstStyle/>
                    <a:p>
                      <a:r>
                        <a:rPr lang="en-US" sz="2000" dirty="0"/>
                        <a:t>  8 bit signed integer</a:t>
                      </a:r>
                    </a:p>
                  </a:txBody>
                  <a:tcPr/>
                </a:tc>
                <a:extLst>
                  <a:ext uri="{0D108BD9-81ED-4DB2-BD59-A6C34878D82A}">
                    <a16:rowId xmlns:a16="http://schemas.microsoft.com/office/drawing/2014/main" val="1586768913"/>
                  </a:ext>
                </a:extLst>
              </a:tr>
              <a:tr h="370840">
                <a:tc>
                  <a:txBody>
                    <a:bodyPr/>
                    <a:lstStyle/>
                    <a:p>
                      <a:r>
                        <a:rPr lang="en-US" sz="2000" dirty="0"/>
                        <a:t>short</a:t>
                      </a:r>
                    </a:p>
                  </a:txBody>
                  <a:tcPr/>
                </a:tc>
                <a:tc>
                  <a:txBody>
                    <a:bodyPr/>
                    <a:lstStyle/>
                    <a:p>
                      <a:r>
                        <a:rPr lang="en-US" sz="2000" dirty="0"/>
                        <a:t>16 bit signed integer</a:t>
                      </a:r>
                    </a:p>
                  </a:txBody>
                  <a:tcPr/>
                </a:tc>
                <a:extLst>
                  <a:ext uri="{0D108BD9-81ED-4DB2-BD59-A6C34878D82A}">
                    <a16:rowId xmlns:a16="http://schemas.microsoft.com/office/drawing/2014/main" val="3239858355"/>
                  </a:ext>
                </a:extLst>
              </a:tr>
              <a:tr h="370840">
                <a:tc>
                  <a:txBody>
                    <a:bodyPr/>
                    <a:lstStyle/>
                    <a:p>
                      <a:r>
                        <a:rPr lang="en-US" sz="2000" dirty="0" err="1"/>
                        <a:t>Int</a:t>
                      </a:r>
                      <a:r>
                        <a:rPr lang="en-US" sz="2000" dirty="0"/>
                        <a:t> </a:t>
                      </a:r>
                    </a:p>
                  </a:txBody>
                  <a:tcPr/>
                </a:tc>
                <a:tc>
                  <a:txBody>
                    <a:bodyPr/>
                    <a:lstStyle/>
                    <a:p>
                      <a:r>
                        <a:rPr lang="en-US" sz="2000" dirty="0"/>
                        <a:t>32 bit signed integer</a:t>
                      </a:r>
                    </a:p>
                  </a:txBody>
                  <a:tcPr/>
                </a:tc>
                <a:extLst>
                  <a:ext uri="{0D108BD9-81ED-4DB2-BD59-A6C34878D82A}">
                    <a16:rowId xmlns:a16="http://schemas.microsoft.com/office/drawing/2014/main" val="2496295185"/>
                  </a:ext>
                </a:extLst>
              </a:tr>
              <a:tr h="370840">
                <a:tc>
                  <a:txBody>
                    <a:bodyPr/>
                    <a:lstStyle/>
                    <a:p>
                      <a:r>
                        <a:rPr lang="en-US" sz="2000" dirty="0"/>
                        <a:t>long</a:t>
                      </a:r>
                    </a:p>
                  </a:txBody>
                  <a:tcPr/>
                </a:tc>
                <a:tc>
                  <a:txBody>
                    <a:bodyPr/>
                    <a:lstStyle/>
                    <a:p>
                      <a:r>
                        <a:rPr lang="en-US" sz="2000" dirty="0"/>
                        <a:t>64 bit signed integer</a:t>
                      </a:r>
                    </a:p>
                  </a:txBody>
                  <a:tcPr/>
                </a:tc>
                <a:extLst>
                  <a:ext uri="{0D108BD9-81ED-4DB2-BD59-A6C34878D82A}">
                    <a16:rowId xmlns:a16="http://schemas.microsoft.com/office/drawing/2014/main" val="420265643"/>
                  </a:ext>
                </a:extLst>
              </a:tr>
              <a:tr h="370840">
                <a:tc>
                  <a:txBody>
                    <a:bodyPr/>
                    <a:lstStyle/>
                    <a:p>
                      <a:r>
                        <a:rPr lang="en-US" sz="2000" dirty="0"/>
                        <a:t>float</a:t>
                      </a:r>
                    </a:p>
                  </a:txBody>
                  <a:tcPr/>
                </a:tc>
                <a:tc>
                  <a:txBody>
                    <a:bodyPr/>
                    <a:lstStyle/>
                    <a:p>
                      <a:r>
                        <a:rPr lang="en-US" sz="2000" dirty="0"/>
                        <a:t>32 bit floating point number</a:t>
                      </a:r>
                    </a:p>
                  </a:txBody>
                  <a:tcPr/>
                </a:tc>
                <a:extLst>
                  <a:ext uri="{0D108BD9-81ED-4DB2-BD59-A6C34878D82A}">
                    <a16:rowId xmlns:a16="http://schemas.microsoft.com/office/drawing/2014/main" val="2625406722"/>
                  </a:ext>
                </a:extLst>
              </a:tr>
              <a:tr h="370840">
                <a:tc>
                  <a:txBody>
                    <a:bodyPr/>
                    <a:lstStyle/>
                    <a:p>
                      <a:r>
                        <a:rPr lang="en-US" sz="2000" dirty="0"/>
                        <a:t>double</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000" dirty="0"/>
                        <a:t>64 bit floating point number</a:t>
                      </a:r>
                    </a:p>
                  </a:txBody>
                  <a:tcPr/>
                </a:tc>
                <a:extLst>
                  <a:ext uri="{0D108BD9-81ED-4DB2-BD59-A6C34878D82A}">
                    <a16:rowId xmlns:a16="http://schemas.microsoft.com/office/drawing/2014/main" val="2670591528"/>
                  </a:ext>
                </a:extLst>
              </a:tr>
            </a:tbl>
          </a:graphicData>
        </a:graphic>
      </p:graphicFrame>
      <p:sp>
        <p:nvSpPr>
          <p:cNvPr id="7" name="TextBox 6">
            <a:extLst>
              <a:ext uri="{FF2B5EF4-FFF2-40B4-BE49-F238E27FC236}">
                <a16:creationId xmlns:a16="http://schemas.microsoft.com/office/drawing/2014/main" id="{6C74089C-3393-E143-8D54-B556DE77D5B5}"/>
              </a:ext>
            </a:extLst>
          </p:cNvPr>
          <p:cNvSpPr txBox="1"/>
          <p:nvPr/>
        </p:nvSpPr>
        <p:spPr>
          <a:xfrm>
            <a:off x="1813560" y="4632960"/>
            <a:ext cx="3518912" cy="1200329"/>
          </a:xfrm>
          <a:prstGeom prst="rect">
            <a:avLst/>
          </a:prstGeom>
          <a:noFill/>
        </p:spPr>
        <p:txBody>
          <a:bodyPr wrap="none" rtlCol="0">
            <a:spAutoFit/>
          </a:bodyPr>
          <a:lstStyle/>
          <a:p>
            <a:r>
              <a:rPr lang="en-US" sz="1800" dirty="0"/>
              <a:t>For value ranges see book. E.g.:</a:t>
            </a:r>
          </a:p>
          <a:p>
            <a:r>
              <a:rPr lang="en-US" sz="1800" dirty="0"/>
              <a:t> </a:t>
            </a:r>
          </a:p>
          <a:p>
            <a:r>
              <a:rPr lang="en-US" sz="1800" dirty="0"/>
              <a:t>byte range: -128 to 127</a:t>
            </a:r>
          </a:p>
          <a:p>
            <a:r>
              <a:rPr lang="en-US" sz="1800" dirty="0" err="1"/>
              <a:t>int</a:t>
            </a:r>
            <a:r>
              <a:rPr lang="en-US" sz="1800" dirty="0"/>
              <a:t> range: ~ 2E10  to 2E10</a:t>
            </a:r>
          </a:p>
        </p:txBody>
      </p:sp>
    </p:spTree>
    <p:extLst>
      <p:ext uri="{BB962C8B-B14F-4D97-AF65-F5344CB8AC3E}">
        <p14:creationId xmlns:p14="http://schemas.microsoft.com/office/powerpoint/2010/main" val="731989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37</a:t>
            </a:fld>
            <a:endParaRPr/>
          </a:p>
        </p:txBody>
      </p:sp>
      <p:sp>
        <p:nvSpPr>
          <p:cNvPr id="356" name="Google Shape;356;p39"/>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Arithmetic Expressions</a:t>
            </a:r>
            <a:endParaRPr/>
          </a:p>
        </p:txBody>
      </p:sp>
      <p:sp>
        <p:nvSpPr>
          <p:cNvPr id="357" name="Google Shape;357;p39"/>
          <p:cNvSpPr txBox="1"/>
          <p:nvPr/>
        </p:nvSpPr>
        <p:spPr>
          <a:xfrm>
            <a:off x="3219450" y="321945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58" name="Google Shape;358;p39"/>
          <p:cNvPicPr preferRelativeResize="0"/>
          <p:nvPr/>
        </p:nvPicPr>
        <p:blipFill rotWithShape="1">
          <a:blip r:embed="rId3">
            <a:alphaModFix/>
          </a:blip>
          <a:srcRect/>
          <a:stretch/>
        </p:blipFill>
        <p:spPr>
          <a:xfrm>
            <a:off x="623775" y="1600200"/>
            <a:ext cx="7834426" cy="1231700"/>
          </a:xfrm>
          <a:prstGeom prst="rect">
            <a:avLst/>
          </a:prstGeom>
          <a:noFill/>
          <a:ln w="9525" cap="flat" cmpd="sng">
            <a:solidFill>
              <a:schemeClr val="dk1"/>
            </a:solidFill>
            <a:prstDash val="solid"/>
            <a:miter lim="800000"/>
            <a:headEnd type="none" w="sm" len="sm"/>
            <a:tailEnd type="none" w="sm" len="sm"/>
          </a:ln>
        </p:spPr>
      </p:pic>
      <p:sp>
        <p:nvSpPr>
          <p:cNvPr id="359" name="Google Shape;359;p39"/>
          <p:cNvSpPr txBox="1"/>
          <p:nvPr/>
        </p:nvSpPr>
        <p:spPr>
          <a:xfrm>
            <a:off x="361650" y="3134425"/>
            <a:ext cx="7924800" cy="138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is translated to</a:t>
            </a:r>
            <a:endParaRPr/>
          </a:p>
          <a:p>
            <a:pPr marL="0" marR="0" lvl="0" indent="0" algn="l" rtl="0">
              <a:lnSpc>
                <a:spcPct val="100000"/>
              </a:lnSpc>
              <a:spcBef>
                <a:spcPts val="140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(3+4*x)/5 – 10*(y-5)*(a+b+c)/x + 9*(4/x + (9+x)/y)</a:t>
            </a:r>
            <a:endParaRPr/>
          </a:p>
          <a:p>
            <a:pPr marL="0" marR="0" lvl="0" indent="0" algn="l" rtl="0">
              <a:lnSpc>
                <a:spcPct val="100000"/>
              </a:lnSpc>
              <a:spcBef>
                <a:spcPts val="0"/>
              </a:spcBef>
              <a:spcAft>
                <a:spcPts val="0"/>
              </a:spcAft>
              <a:buNone/>
            </a:pPr>
            <a:endParaRPr sz="28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4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38</a:t>
            </a:fld>
            <a:endParaRPr/>
          </a:p>
        </p:txBody>
      </p:sp>
      <p:sp>
        <p:nvSpPr>
          <p:cNvPr id="365" name="Google Shape;365;p40"/>
          <p:cNvSpPr txBox="1">
            <a:spLocks noGrp="1"/>
          </p:cNvSpPr>
          <p:nvPr>
            <p:ph type="title"/>
          </p:nvPr>
        </p:nvSpPr>
        <p:spPr>
          <a:xfrm>
            <a:off x="685800" y="0"/>
            <a:ext cx="7880350" cy="855662"/>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How to Evaluate an Expression</a:t>
            </a:r>
            <a:endParaRPr/>
          </a:p>
        </p:txBody>
      </p:sp>
      <p:sp>
        <p:nvSpPr>
          <p:cNvPr id="366" name="Google Shape;366;p40"/>
          <p:cNvSpPr txBox="1"/>
          <p:nvPr/>
        </p:nvSpPr>
        <p:spPr>
          <a:xfrm>
            <a:off x="3219450" y="321945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67" name="Google Shape;367;p40"/>
          <p:cNvSpPr txBox="1"/>
          <p:nvPr/>
        </p:nvSpPr>
        <p:spPr>
          <a:xfrm>
            <a:off x="269875" y="919791"/>
            <a:ext cx="8874125" cy="2064948"/>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2400" dirty="0"/>
              <a:t>Apply the precedence and associativity rules discussed earlier</a:t>
            </a:r>
          </a:p>
          <a:p>
            <a:pPr marL="0" marR="0" lvl="0" indent="0" algn="l" rtl="0">
              <a:lnSpc>
                <a:spcPct val="100000"/>
              </a:lnSpc>
              <a:spcBef>
                <a:spcPts val="0"/>
              </a:spcBef>
              <a:spcAft>
                <a:spcPts val="0"/>
              </a:spcAft>
              <a:buClr>
                <a:schemeClr val="dk1"/>
              </a:buClr>
              <a:buSzPts val="3200"/>
              <a:buFont typeface="Times New Roman"/>
              <a:buNone/>
            </a:pPr>
            <a:r>
              <a:rPr lang="en-US" sz="2400" dirty="0"/>
              <a:t>To determine the order of evaluation.</a:t>
            </a:r>
          </a:p>
          <a:p>
            <a:pPr marL="0" marR="0" lvl="0" indent="0" algn="l" rtl="0">
              <a:lnSpc>
                <a:spcPct val="100000"/>
              </a:lnSpc>
              <a:spcBef>
                <a:spcPts val="0"/>
              </a:spcBef>
              <a:spcAft>
                <a:spcPts val="0"/>
              </a:spcAft>
              <a:buClr>
                <a:schemeClr val="dk1"/>
              </a:buClr>
              <a:buSzPts val="3200"/>
              <a:buFont typeface="Times New Roman"/>
              <a:buNone/>
            </a:pPr>
            <a:r>
              <a:rPr lang="en-US" sz="2400" dirty="0"/>
              <a:t> </a:t>
            </a:r>
          </a:p>
          <a:p>
            <a:pPr marL="0" marR="0" lvl="0" indent="0" algn="l" rtl="0">
              <a:lnSpc>
                <a:spcPct val="100000"/>
              </a:lnSpc>
              <a:spcBef>
                <a:spcPts val="0"/>
              </a:spcBef>
              <a:spcAft>
                <a:spcPts val="0"/>
              </a:spcAft>
              <a:buClr>
                <a:schemeClr val="dk1"/>
              </a:buClr>
              <a:buSzPts val="3200"/>
              <a:buFont typeface="Times New Roman"/>
              <a:buNone/>
            </a:pPr>
            <a:r>
              <a:rPr lang="en-US" sz="2400" dirty="0"/>
              <a:t>Parentheses ( ) allow changing the order of </a:t>
            </a:r>
            <a:r>
              <a:rPr lang="en-US" sz="2400" dirty="0" err="1"/>
              <a:t>evaluatioin</a:t>
            </a:r>
            <a:endParaRPr sz="2400" dirty="0"/>
          </a:p>
        </p:txBody>
      </p:sp>
      <p:pic>
        <p:nvPicPr>
          <p:cNvPr id="368" name="Google Shape;368;p40"/>
          <p:cNvPicPr preferRelativeResize="0"/>
          <p:nvPr/>
        </p:nvPicPr>
        <p:blipFill rotWithShape="1">
          <a:blip r:embed="rId3">
            <a:alphaModFix/>
          </a:blip>
          <a:srcRect/>
          <a:stretch/>
        </p:blipFill>
        <p:spPr>
          <a:xfrm>
            <a:off x="1253557" y="2792948"/>
            <a:ext cx="5613068" cy="3380775"/>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68F2-9882-6946-B686-1029344E3E60}"/>
              </a:ext>
            </a:extLst>
          </p:cNvPr>
          <p:cNvSpPr>
            <a:spLocks noGrp="1"/>
          </p:cNvSpPr>
          <p:nvPr>
            <p:ph type="title"/>
          </p:nvPr>
        </p:nvSpPr>
        <p:spPr/>
        <p:txBody>
          <a:bodyPr/>
          <a:lstStyle/>
          <a:p>
            <a:r>
              <a:rPr lang="en-US" dirty="0"/>
              <a:t>Full </a:t>
            </a:r>
            <a:r>
              <a:rPr lang="en-US" dirty="0" err="1"/>
              <a:t>parenthesization</a:t>
            </a:r>
            <a:endParaRPr lang="en-US" dirty="0"/>
          </a:p>
        </p:txBody>
      </p:sp>
      <p:sp>
        <p:nvSpPr>
          <p:cNvPr id="3" name="Text Placeholder 2">
            <a:extLst>
              <a:ext uri="{FF2B5EF4-FFF2-40B4-BE49-F238E27FC236}">
                <a16:creationId xmlns:a16="http://schemas.microsoft.com/office/drawing/2014/main" id="{C1B42282-BD6B-7343-9F23-FC2D14582C40}"/>
              </a:ext>
            </a:extLst>
          </p:cNvPr>
          <p:cNvSpPr>
            <a:spLocks noGrp="1"/>
          </p:cNvSpPr>
          <p:nvPr>
            <p:ph type="body" idx="1"/>
          </p:nvPr>
        </p:nvSpPr>
        <p:spPr/>
        <p:txBody>
          <a:bodyPr/>
          <a:lstStyle/>
          <a:p>
            <a:r>
              <a:rPr lang="en-US" dirty="0">
                <a:sym typeface="Wingdings" pitchFamily="2" charset="2"/>
              </a:rPr>
              <a:t>In full </a:t>
            </a:r>
            <a:r>
              <a:rPr lang="en-US" dirty="0" err="1">
                <a:sym typeface="Wingdings" pitchFamily="2" charset="2"/>
              </a:rPr>
              <a:t>parenthesization</a:t>
            </a:r>
            <a:r>
              <a:rPr lang="en-US" dirty="0">
                <a:sym typeface="Wingdings" pitchFamily="2" charset="2"/>
              </a:rPr>
              <a:t> e</a:t>
            </a:r>
            <a:r>
              <a:rPr lang="en-US" dirty="0"/>
              <a:t>very sub expression is parenthesized. It </a:t>
            </a:r>
            <a:r>
              <a:rPr lang="en-US" dirty="0">
                <a:sym typeface="Wingdings" pitchFamily="2" charset="2"/>
              </a:rPr>
              <a:t>explicitly defines the evaluation order in an expression:  </a:t>
            </a:r>
            <a:endParaRPr lang="en-US" dirty="0"/>
          </a:p>
          <a:p>
            <a:pPr marL="142875" indent="0">
              <a:buNone/>
            </a:pPr>
            <a:endParaRPr lang="en-US" dirty="0"/>
          </a:p>
          <a:p>
            <a:pPr marL="142875" indent="0">
              <a:buNone/>
            </a:pPr>
            <a:r>
              <a:rPr lang="en-US" dirty="0"/>
              <a:t>     </a:t>
            </a:r>
            <a:r>
              <a:rPr lang="en-US" sz="2800" dirty="0"/>
              <a:t>5 * (3 – 2) - 3 + 4 </a:t>
            </a:r>
            <a:r>
              <a:rPr lang="en-US" sz="2800" dirty="0">
                <a:sym typeface="Wingdings" pitchFamily="2" charset="2"/>
              </a:rPr>
              <a:t> </a:t>
            </a:r>
            <a:r>
              <a:rPr lang="en-US" sz="2800" dirty="0">
                <a:solidFill>
                  <a:srgbClr val="FF0000"/>
                </a:solidFill>
                <a:sym typeface="Wingdings" pitchFamily="2" charset="2"/>
              </a:rPr>
              <a:t>(</a:t>
            </a:r>
            <a:r>
              <a:rPr lang="en-US" sz="2800" dirty="0">
                <a:solidFill>
                  <a:srgbClr val="0070C0"/>
                </a:solidFill>
                <a:sym typeface="Wingdings" pitchFamily="2" charset="2"/>
              </a:rPr>
              <a:t>(</a:t>
            </a:r>
            <a:r>
              <a:rPr lang="en-US" sz="2800" dirty="0">
                <a:solidFill>
                  <a:srgbClr val="00B050"/>
                </a:solidFill>
                <a:sym typeface="Wingdings" pitchFamily="2" charset="2"/>
              </a:rPr>
              <a:t>(</a:t>
            </a:r>
            <a:r>
              <a:rPr lang="en-US" sz="2800" dirty="0">
                <a:sym typeface="Wingdings" pitchFamily="2" charset="2"/>
              </a:rPr>
              <a:t>5 * </a:t>
            </a:r>
            <a:r>
              <a:rPr lang="en-US" sz="2800" dirty="0">
                <a:solidFill>
                  <a:srgbClr val="7030A0"/>
                </a:solidFill>
                <a:sym typeface="Wingdings" pitchFamily="2" charset="2"/>
              </a:rPr>
              <a:t>(</a:t>
            </a:r>
            <a:r>
              <a:rPr lang="en-US" sz="2800" dirty="0">
                <a:sym typeface="Wingdings" pitchFamily="2" charset="2"/>
              </a:rPr>
              <a:t>3-2</a:t>
            </a:r>
            <a:r>
              <a:rPr lang="en-US" sz="2800" dirty="0">
                <a:solidFill>
                  <a:srgbClr val="7030A0"/>
                </a:solidFill>
                <a:sym typeface="Wingdings" pitchFamily="2" charset="2"/>
              </a:rPr>
              <a:t>)</a:t>
            </a:r>
            <a:r>
              <a:rPr lang="en-US" sz="2800" dirty="0">
                <a:solidFill>
                  <a:srgbClr val="00B050"/>
                </a:solidFill>
                <a:sym typeface="Wingdings" pitchFamily="2" charset="2"/>
              </a:rPr>
              <a:t>)</a:t>
            </a:r>
            <a:r>
              <a:rPr lang="en-US" sz="2800" dirty="0">
                <a:sym typeface="Wingdings" pitchFamily="2" charset="2"/>
              </a:rPr>
              <a:t> – 3</a:t>
            </a:r>
            <a:r>
              <a:rPr lang="en-US" sz="2800" dirty="0">
                <a:solidFill>
                  <a:srgbClr val="0070C0"/>
                </a:solidFill>
                <a:sym typeface="Wingdings" pitchFamily="2" charset="2"/>
              </a:rPr>
              <a:t>)</a:t>
            </a:r>
            <a:r>
              <a:rPr lang="en-US" sz="2800" dirty="0">
                <a:sym typeface="Wingdings" pitchFamily="2" charset="2"/>
              </a:rPr>
              <a:t> + 4</a:t>
            </a:r>
            <a:r>
              <a:rPr lang="en-US" sz="2800" dirty="0">
                <a:solidFill>
                  <a:srgbClr val="FF0000"/>
                </a:solidFill>
                <a:sym typeface="Wingdings" pitchFamily="2" charset="2"/>
              </a:rPr>
              <a:t>)</a:t>
            </a:r>
          </a:p>
          <a:p>
            <a:pPr marL="142875" indent="0">
              <a:buNone/>
            </a:pPr>
            <a:endParaRPr lang="en-US" sz="2800" dirty="0">
              <a:sym typeface="Wingdings" pitchFamily="2" charset="2"/>
            </a:endParaRPr>
          </a:p>
        </p:txBody>
      </p:sp>
      <p:sp>
        <p:nvSpPr>
          <p:cNvPr id="4" name="Slide Number Placeholder 3">
            <a:extLst>
              <a:ext uri="{FF2B5EF4-FFF2-40B4-BE49-F238E27FC236}">
                <a16:creationId xmlns:a16="http://schemas.microsoft.com/office/drawing/2014/main" id="{D6A18865-3CDC-B448-894E-85703856FD4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39</a:t>
            </a:fld>
            <a:endParaRPr lang="en-US"/>
          </a:p>
        </p:txBody>
      </p:sp>
    </p:spTree>
    <p:extLst>
      <p:ext uri="{BB962C8B-B14F-4D97-AF65-F5344CB8AC3E}">
        <p14:creationId xmlns:p14="http://schemas.microsoft.com/office/powerpoint/2010/main" val="4286062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a:t>
            </a:fld>
            <a:endParaRPr/>
          </a:p>
        </p:txBody>
      </p:sp>
      <p:sp>
        <p:nvSpPr>
          <p:cNvPr id="77" name="Google Shape;77;p7"/>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Declaring Variables</a:t>
            </a:r>
            <a:endParaRPr/>
          </a:p>
        </p:txBody>
      </p:sp>
      <p:sp>
        <p:nvSpPr>
          <p:cNvPr id="78" name="Google Shape;78;p7"/>
          <p:cNvSpPr txBox="1">
            <a:spLocks noGrp="1"/>
          </p:cNvSpPr>
          <p:nvPr>
            <p:ph type="body" idx="1"/>
          </p:nvPr>
        </p:nvSpPr>
        <p:spPr>
          <a:xfrm>
            <a:off x="347650" y="1371600"/>
            <a:ext cx="8720100" cy="4008000"/>
          </a:xfrm>
          <a:prstGeom prst="rect">
            <a:avLst/>
          </a:prstGeom>
          <a:noFill/>
          <a:ln>
            <a:noFill/>
          </a:ln>
        </p:spPr>
        <p:txBody>
          <a:bodyPr spcFirstLastPara="1" wrap="square" lIns="92075" tIns="46025" rIns="92075" bIns="46025" anchor="t" anchorCtr="0">
            <a:noAutofit/>
          </a:bodyPr>
          <a:lstStyle/>
          <a:p>
            <a:pPr marL="342900" lvl="0" indent="-342900" algn="l" rtl="0">
              <a:lnSpc>
                <a:spcPct val="90000"/>
              </a:lnSpc>
              <a:spcBef>
                <a:spcPts val="0"/>
              </a:spcBef>
              <a:spcAft>
                <a:spcPts val="0"/>
              </a:spcAft>
              <a:buSzPts val="1950"/>
              <a:buNone/>
            </a:pPr>
            <a:r>
              <a:rPr lang="en-US" sz="2600" b="1" i="0" u="none">
                <a:solidFill>
                  <a:schemeClr val="dk1"/>
                </a:solidFill>
                <a:latin typeface="Courier New"/>
                <a:ea typeface="Courier New"/>
                <a:cs typeface="Courier New"/>
                <a:sym typeface="Courier New"/>
              </a:rPr>
              <a:t>int x;         // Declare x to be an</a:t>
            </a:r>
            <a:endParaRPr/>
          </a:p>
          <a:p>
            <a:pPr marL="342900" lvl="0" indent="-342900" algn="l" rtl="0">
              <a:lnSpc>
                <a:spcPct val="90000"/>
              </a:lnSpc>
              <a:spcBef>
                <a:spcPts val="520"/>
              </a:spcBef>
              <a:spcAft>
                <a:spcPts val="0"/>
              </a:spcAft>
              <a:buSzPts val="1950"/>
              <a:buNone/>
            </a:pPr>
            <a:r>
              <a:rPr lang="en-US" sz="2600" b="1" i="0" u="none">
                <a:solidFill>
                  <a:schemeClr val="dk1"/>
                </a:solidFill>
                <a:latin typeface="Courier New"/>
                <a:ea typeface="Courier New"/>
                <a:cs typeface="Courier New"/>
                <a:sym typeface="Courier New"/>
              </a:rPr>
              <a:t>               // integer variable;</a:t>
            </a:r>
            <a:endParaRPr/>
          </a:p>
          <a:p>
            <a:pPr marL="342900" lvl="0" indent="-342900" algn="l" rtl="0">
              <a:lnSpc>
                <a:spcPct val="90000"/>
              </a:lnSpc>
              <a:spcBef>
                <a:spcPts val="1300"/>
              </a:spcBef>
              <a:spcAft>
                <a:spcPts val="0"/>
              </a:spcAft>
              <a:buSzPts val="1950"/>
              <a:buNone/>
            </a:pPr>
            <a:r>
              <a:rPr lang="en-US" sz="2600" b="1" i="0" u="none">
                <a:solidFill>
                  <a:schemeClr val="dk1"/>
                </a:solidFill>
                <a:latin typeface="Courier New"/>
                <a:ea typeface="Courier New"/>
                <a:cs typeface="Courier New"/>
                <a:sym typeface="Courier New"/>
              </a:rPr>
              <a:t>double radius; // Declare radius to</a:t>
            </a:r>
            <a:endParaRPr/>
          </a:p>
          <a:p>
            <a:pPr marL="342900" lvl="0" indent="-342900" algn="l" rtl="0">
              <a:lnSpc>
                <a:spcPct val="90000"/>
              </a:lnSpc>
              <a:spcBef>
                <a:spcPts val="520"/>
              </a:spcBef>
              <a:spcAft>
                <a:spcPts val="0"/>
              </a:spcAft>
              <a:buSzPts val="1950"/>
              <a:buNone/>
            </a:pPr>
            <a:r>
              <a:rPr lang="en-US" sz="2600" b="1" i="0" u="none">
                <a:solidFill>
                  <a:schemeClr val="dk1"/>
                </a:solidFill>
                <a:latin typeface="Courier New"/>
                <a:ea typeface="Courier New"/>
                <a:cs typeface="Courier New"/>
                <a:sym typeface="Courier New"/>
              </a:rPr>
              <a:t>               // be a double variable;</a:t>
            </a:r>
            <a:endParaRPr/>
          </a:p>
          <a:p>
            <a:pPr marL="342900" lvl="0" indent="-342900" algn="l" rtl="0">
              <a:lnSpc>
                <a:spcPct val="90000"/>
              </a:lnSpc>
              <a:spcBef>
                <a:spcPts val="1300"/>
              </a:spcBef>
              <a:spcAft>
                <a:spcPts val="0"/>
              </a:spcAft>
              <a:buSzPts val="1950"/>
              <a:buNone/>
            </a:pPr>
            <a:r>
              <a:rPr lang="en-US" sz="2600" b="1" i="0" u="none">
                <a:solidFill>
                  <a:schemeClr val="dk1"/>
                </a:solidFill>
                <a:latin typeface="Courier New"/>
                <a:ea typeface="Courier New"/>
                <a:cs typeface="Courier New"/>
                <a:sym typeface="Courier New"/>
              </a:rPr>
              <a:t>char a;        // Declare a to be a</a:t>
            </a:r>
            <a:endParaRPr/>
          </a:p>
          <a:p>
            <a:pPr marL="342900" lvl="0" indent="-342900" algn="l" rtl="0">
              <a:lnSpc>
                <a:spcPct val="90000"/>
              </a:lnSpc>
              <a:spcBef>
                <a:spcPts val="520"/>
              </a:spcBef>
              <a:spcAft>
                <a:spcPts val="0"/>
              </a:spcAft>
              <a:buSzPts val="1950"/>
              <a:buNone/>
            </a:pPr>
            <a:r>
              <a:rPr lang="en-US" sz="2600" b="1" i="0" u="none">
                <a:solidFill>
                  <a:schemeClr val="dk1"/>
                </a:solidFill>
                <a:latin typeface="Courier New"/>
                <a:ea typeface="Courier New"/>
                <a:cs typeface="Courier New"/>
                <a:sym typeface="Courier New"/>
              </a:rPr>
              <a:t>               // character variable;</a:t>
            </a:r>
            <a:endParaRPr sz="2600" b="1">
              <a:latin typeface="Courier New"/>
              <a:ea typeface="Courier New"/>
              <a:cs typeface="Courier New"/>
              <a:sym typeface="Courier New"/>
            </a:endParaRPr>
          </a:p>
          <a:p>
            <a:pPr marL="342900" lvl="0" indent="-342900" algn="l" rtl="0">
              <a:lnSpc>
                <a:spcPct val="90000"/>
              </a:lnSpc>
              <a:spcBef>
                <a:spcPts val="520"/>
              </a:spcBef>
              <a:spcAft>
                <a:spcPts val="0"/>
              </a:spcAft>
              <a:buSzPts val="1950"/>
              <a:buNone/>
            </a:pPr>
            <a:r>
              <a:rPr lang="en-US" sz="2600" b="1">
                <a:latin typeface="Courier New"/>
                <a:ea typeface="Courier New"/>
                <a:cs typeface="Courier New"/>
                <a:sym typeface="Courier New"/>
              </a:rPr>
              <a:t>String s;      // Declare s to be a</a:t>
            </a:r>
            <a:endParaRPr sz="2600" b="1">
              <a:latin typeface="Courier New"/>
              <a:ea typeface="Courier New"/>
              <a:cs typeface="Courier New"/>
              <a:sym typeface="Courier New"/>
            </a:endParaRPr>
          </a:p>
          <a:p>
            <a:pPr marL="342900" lvl="0" indent="-342900" algn="l" rtl="0">
              <a:lnSpc>
                <a:spcPct val="90000"/>
              </a:lnSpc>
              <a:spcBef>
                <a:spcPts val="520"/>
              </a:spcBef>
              <a:spcAft>
                <a:spcPts val="0"/>
              </a:spcAft>
              <a:buSzPts val="1950"/>
              <a:buNone/>
            </a:pPr>
            <a:r>
              <a:rPr lang="en-US" sz="2600" b="1">
                <a:latin typeface="Courier New"/>
                <a:ea typeface="Courier New"/>
                <a:cs typeface="Courier New"/>
                <a:sym typeface="Courier New"/>
              </a:rPr>
              <a:t>               // String variable;</a:t>
            </a:r>
            <a:endParaRPr sz="2600" b="1">
              <a:latin typeface="Courier New"/>
              <a:ea typeface="Courier New"/>
              <a:cs typeface="Courier New"/>
              <a:sym typeface="Courier New"/>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4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40</a:t>
            </a:fld>
            <a:endParaRPr/>
          </a:p>
        </p:txBody>
      </p:sp>
      <p:sp>
        <p:nvSpPr>
          <p:cNvPr id="374" name="Google Shape;374;p41"/>
          <p:cNvSpPr txBox="1">
            <a:spLocks noGrp="1"/>
          </p:cNvSpPr>
          <p:nvPr>
            <p:ph type="title"/>
          </p:nvPr>
        </p:nvSpPr>
        <p:spPr>
          <a:xfrm>
            <a:off x="155575" y="0"/>
            <a:ext cx="8794750" cy="13716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Augmented Assignment Operators</a:t>
            </a:r>
            <a:endParaRPr/>
          </a:p>
        </p:txBody>
      </p:sp>
      <p:pic>
        <p:nvPicPr>
          <p:cNvPr id="375" name="Google Shape;375;p41"/>
          <p:cNvPicPr preferRelativeResize="0"/>
          <p:nvPr/>
        </p:nvPicPr>
        <p:blipFill rotWithShape="1">
          <a:blip r:embed="rId3">
            <a:alphaModFix/>
          </a:blip>
          <a:srcRect/>
          <a:stretch/>
        </p:blipFill>
        <p:spPr>
          <a:xfrm>
            <a:off x="361950" y="1882775"/>
            <a:ext cx="8420100" cy="309245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4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41</a:t>
            </a:fld>
            <a:endParaRPr/>
          </a:p>
        </p:txBody>
      </p:sp>
      <p:sp>
        <p:nvSpPr>
          <p:cNvPr id="381" name="Google Shape;381;p42"/>
          <p:cNvSpPr txBox="1">
            <a:spLocks noGrp="1"/>
          </p:cNvSpPr>
          <p:nvPr>
            <p:ph type="title"/>
          </p:nvPr>
        </p:nvSpPr>
        <p:spPr>
          <a:xfrm>
            <a:off x="685800" y="381000"/>
            <a:ext cx="7772400" cy="1295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Increment and</a:t>
            </a:r>
            <a:br>
              <a:rPr lang="en-US" sz="4400" b="0" i="0" u="none">
                <a:solidFill>
                  <a:schemeClr val="dk2"/>
                </a:solidFill>
                <a:latin typeface="Times New Roman"/>
                <a:ea typeface="Times New Roman"/>
                <a:cs typeface="Times New Roman"/>
                <a:sym typeface="Times New Roman"/>
              </a:rPr>
            </a:br>
            <a:r>
              <a:rPr lang="en-US" sz="4400" b="0" i="0" u="none">
                <a:solidFill>
                  <a:schemeClr val="dk2"/>
                </a:solidFill>
                <a:latin typeface="Times New Roman"/>
                <a:ea typeface="Times New Roman"/>
                <a:cs typeface="Times New Roman"/>
                <a:sym typeface="Times New Roman"/>
              </a:rPr>
              <a:t>Decrement Operators</a:t>
            </a:r>
            <a:endParaRPr/>
          </a:p>
        </p:txBody>
      </p:sp>
      <p:sp>
        <p:nvSpPr>
          <p:cNvPr id="382" name="Google Shape;382;p42"/>
          <p:cNvSpPr txBox="1"/>
          <p:nvPr/>
        </p:nvSpPr>
        <p:spPr>
          <a:xfrm>
            <a:off x="2933700" y="26670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83" name="Google Shape;383;p42"/>
          <p:cNvSpPr txBox="1"/>
          <p:nvPr/>
        </p:nvSpPr>
        <p:spPr>
          <a:xfrm>
            <a:off x="2933700" y="2620962"/>
            <a:ext cx="91440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84" name="Google Shape;384;p42"/>
          <p:cNvPicPr preferRelativeResize="0"/>
          <p:nvPr/>
        </p:nvPicPr>
        <p:blipFill rotWithShape="1">
          <a:blip r:embed="rId3">
            <a:alphaModFix/>
          </a:blip>
          <a:srcRect/>
          <a:stretch/>
        </p:blipFill>
        <p:spPr>
          <a:xfrm>
            <a:off x="25400" y="1931987"/>
            <a:ext cx="9093200" cy="3302000"/>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4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42</a:t>
            </a:fld>
            <a:endParaRPr/>
          </a:p>
        </p:txBody>
      </p:sp>
      <p:sp>
        <p:nvSpPr>
          <p:cNvPr id="390" name="Google Shape;390;p43"/>
          <p:cNvSpPr txBox="1">
            <a:spLocks noGrp="1"/>
          </p:cNvSpPr>
          <p:nvPr>
            <p:ph type="title"/>
          </p:nvPr>
        </p:nvSpPr>
        <p:spPr>
          <a:xfrm>
            <a:off x="685800" y="381000"/>
            <a:ext cx="7772400" cy="1295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Increment and</a:t>
            </a:r>
            <a:br>
              <a:rPr lang="en-US" sz="4400" b="0" i="0" u="none">
                <a:solidFill>
                  <a:schemeClr val="dk2"/>
                </a:solidFill>
                <a:latin typeface="Times New Roman"/>
                <a:ea typeface="Times New Roman"/>
                <a:cs typeface="Times New Roman"/>
                <a:sym typeface="Times New Roman"/>
              </a:rPr>
            </a:br>
            <a:r>
              <a:rPr lang="en-US" sz="4400" b="0" i="0" u="none">
                <a:solidFill>
                  <a:schemeClr val="dk2"/>
                </a:solidFill>
                <a:latin typeface="Times New Roman"/>
                <a:ea typeface="Times New Roman"/>
                <a:cs typeface="Times New Roman"/>
                <a:sym typeface="Times New Roman"/>
              </a:rPr>
              <a:t>Decrement Operators, cont.</a:t>
            </a:r>
            <a:endParaRPr/>
          </a:p>
        </p:txBody>
      </p:sp>
      <p:sp>
        <p:nvSpPr>
          <p:cNvPr id="391" name="Google Shape;391;p43"/>
          <p:cNvSpPr txBox="1"/>
          <p:nvPr/>
        </p:nvSpPr>
        <p:spPr>
          <a:xfrm>
            <a:off x="2476500" y="30861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92" name="Google Shape;392;p43"/>
          <p:cNvSpPr txBox="1"/>
          <p:nvPr/>
        </p:nvSpPr>
        <p:spPr>
          <a:xfrm>
            <a:off x="2400300" y="30861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93" name="Google Shape;393;p43"/>
          <p:cNvSpPr txBox="1"/>
          <p:nvPr/>
        </p:nvSpPr>
        <p:spPr>
          <a:xfrm>
            <a:off x="2362200" y="30861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94" name="Google Shape;394;p43"/>
          <p:cNvSpPr txBox="1"/>
          <p:nvPr/>
        </p:nvSpPr>
        <p:spPr>
          <a:xfrm>
            <a:off x="2286000" y="30861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395" name="Google Shape;395;p43"/>
          <p:cNvSpPr txBox="1"/>
          <p:nvPr/>
        </p:nvSpPr>
        <p:spPr>
          <a:xfrm>
            <a:off x="2362200" y="30861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96" name="Google Shape;396;p43"/>
          <p:cNvPicPr preferRelativeResize="0"/>
          <p:nvPr/>
        </p:nvPicPr>
        <p:blipFill rotWithShape="1">
          <a:blip r:embed="rId3">
            <a:alphaModFix/>
          </a:blip>
          <a:srcRect/>
          <a:stretch/>
        </p:blipFill>
        <p:spPr>
          <a:xfrm>
            <a:off x="762000" y="2514600"/>
            <a:ext cx="7467600" cy="1158875"/>
          </a:xfrm>
          <a:prstGeom prst="rect">
            <a:avLst/>
          </a:prstGeom>
          <a:noFill/>
          <a:ln>
            <a:noFill/>
          </a:ln>
        </p:spPr>
      </p:pic>
      <p:sp>
        <p:nvSpPr>
          <p:cNvPr id="397" name="Google Shape;397;p43"/>
          <p:cNvSpPr txBox="1"/>
          <p:nvPr/>
        </p:nvSpPr>
        <p:spPr>
          <a:xfrm>
            <a:off x="2286000" y="3086100"/>
            <a:ext cx="9144000" cy="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398" name="Google Shape;398;p43"/>
          <p:cNvPicPr preferRelativeResize="0"/>
          <p:nvPr/>
        </p:nvPicPr>
        <p:blipFill rotWithShape="1">
          <a:blip r:embed="rId4">
            <a:alphaModFix/>
          </a:blip>
          <a:srcRect/>
          <a:stretch/>
        </p:blipFill>
        <p:spPr>
          <a:xfrm>
            <a:off x="762000" y="4419600"/>
            <a:ext cx="7772400" cy="1165225"/>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44"/>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43</a:t>
            </a:fld>
            <a:endParaRPr/>
          </a:p>
        </p:txBody>
      </p:sp>
      <p:sp>
        <p:nvSpPr>
          <p:cNvPr id="404" name="Google Shape;404;p44"/>
          <p:cNvSpPr txBox="1">
            <a:spLocks noGrp="1"/>
          </p:cNvSpPr>
          <p:nvPr>
            <p:ph type="title"/>
          </p:nvPr>
        </p:nvSpPr>
        <p:spPr>
          <a:xfrm>
            <a:off x="685800" y="381000"/>
            <a:ext cx="7772400" cy="1295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Increment and</a:t>
            </a:r>
            <a:br>
              <a:rPr lang="en-US" sz="4400" b="0" i="0" u="none">
                <a:solidFill>
                  <a:schemeClr val="dk2"/>
                </a:solidFill>
                <a:latin typeface="Times New Roman"/>
                <a:ea typeface="Times New Roman"/>
                <a:cs typeface="Times New Roman"/>
                <a:sym typeface="Times New Roman"/>
              </a:rPr>
            </a:br>
            <a:r>
              <a:rPr lang="en-US" sz="4400" b="0" i="0" u="none">
                <a:solidFill>
                  <a:schemeClr val="dk2"/>
                </a:solidFill>
                <a:latin typeface="Times New Roman"/>
                <a:ea typeface="Times New Roman"/>
                <a:cs typeface="Times New Roman"/>
                <a:sym typeface="Times New Roman"/>
              </a:rPr>
              <a:t>Decrement Operators, cont.</a:t>
            </a:r>
            <a:endParaRPr/>
          </a:p>
        </p:txBody>
      </p:sp>
      <p:sp>
        <p:nvSpPr>
          <p:cNvPr id="405" name="Google Shape;405;p44"/>
          <p:cNvSpPr txBox="1"/>
          <p:nvPr/>
        </p:nvSpPr>
        <p:spPr>
          <a:xfrm>
            <a:off x="533400" y="2057400"/>
            <a:ext cx="7848600" cy="3276600"/>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2500"/>
              <a:buFont typeface="Times New Roman"/>
              <a:buNone/>
            </a:pPr>
            <a:r>
              <a:rPr lang="en-US" sz="2500" b="0" i="0" u="none">
                <a:solidFill>
                  <a:schemeClr val="dk1"/>
                </a:solidFill>
                <a:latin typeface="Times New Roman"/>
                <a:ea typeface="Times New Roman"/>
                <a:cs typeface="Times New Roman"/>
                <a:sym typeface="Times New Roman"/>
              </a:rPr>
              <a:t>Using increment and decrement operators makes expressions short, but it also makes them complex and difficult to read. Avoid using these operators in expressions that modify multiple variables, or the same variable for multiple times such as this: int k = ++i + i.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Google Shape;410;p45"/>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44</a:t>
            </a:fld>
            <a:endParaRPr/>
          </a:p>
        </p:txBody>
      </p:sp>
      <p:sp>
        <p:nvSpPr>
          <p:cNvPr id="411" name="Google Shape;411;p45"/>
          <p:cNvSpPr txBox="1">
            <a:spLocks noGrp="1"/>
          </p:cNvSpPr>
          <p:nvPr>
            <p:ph type="title"/>
          </p:nvPr>
        </p:nvSpPr>
        <p:spPr>
          <a:xfrm>
            <a:off x="685800" y="381000"/>
            <a:ext cx="7772400" cy="1295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Assignment Expressions and Assignment Statements</a:t>
            </a:r>
            <a:endParaRPr/>
          </a:p>
        </p:txBody>
      </p:sp>
      <p:sp>
        <p:nvSpPr>
          <p:cNvPr id="412" name="Google Shape;412;p45"/>
          <p:cNvSpPr txBox="1">
            <a:spLocks noGrp="1"/>
          </p:cNvSpPr>
          <p:nvPr>
            <p:ph type="body" idx="1"/>
          </p:nvPr>
        </p:nvSpPr>
        <p:spPr>
          <a:xfrm>
            <a:off x="304800" y="1798320"/>
            <a:ext cx="8686800" cy="4600892"/>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Prior to Java 2, all the expressions can be used as statements. Since Java 2, only the following types of expressions can be statements:</a:t>
            </a:r>
            <a:endParaRPr dirty="0"/>
          </a:p>
          <a:p>
            <a:pPr marL="0" lvl="0" indent="0" algn="l" rtl="0">
              <a:lnSpc>
                <a:spcPct val="100000"/>
              </a:lnSpc>
              <a:spcBef>
                <a:spcPts val="560"/>
              </a:spcBef>
              <a:spcAft>
                <a:spcPts val="0"/>
              </a:spcAft>
              <a:buSzPts val="2100"/>
              <a:buNone/>
            </a:pPr>
            <a:r>
              <a:rPr lang="en-US" sz="2800" b="0" i="0" u="none" dirty="0">
                <a:solidFill>
                  <a:schemeClr val="dk1"/>
                </a:solidFill>
                <a:latin typeface="Times New Roman"/>
                <a:ea typeface="Times New Roman"/>
                <a:cs typeface="Times New Roman"/>
                <a:sym typeface="Times New Roman"/>
              </a:rPr>
              <a:t>variable op= expression; // Where op is +, -, *, /, or %</a:t>
            </a:r>
            <a:endParaRPr dirty="0"/>
          </a:p>
          <a:p>
            <a:pPr marL="0" lvl="0" indent="0" algn="l" rtl="0">
              <a:lnSpc>
                <a:spcPct val="100000"/>
              </a:lnSpc>
              <a:spcBef>
                <a:spcPts val="560"/>
              </a:spcBef>
              <a:spcAft>
                <a:spcPts val="0"/>
              </a:spcAft>
              <a:buSzPts val="2100"/>
              <a:buNone/>
            </a:pPr>
            <a:r>
              <a:rPr lang="en-US" sz="2800" i="0" u="none" dirty="0">
                <a:solidFill>
                  <a:schemeClr val="dk1"/>
                </a:solidFill>
                <a:latin typeface="Courier New"/>
                <a:ea typeface="Courier New"/>
                <a:cs typeface="Courier New"/>
                <a:sym typeface="Courier New"/>
              </a:rPr>
              <a:t>++variable;</a:t>
            </a:r>
            <a:endParaRPr dirty="0">
              <a:latin typeface="Courier New"/>
              <a:ea typeface="Courier New"/>
              <a:cs typeface="Courier New"/>
              <a:sym typeface="Courier New"/>
            </a:endParaRPr>
          </a:p>
          <a:p>
            <a:pPr marL="0" lvl="0" indent="0" algn="l" rtl="0">
              <a:lnSpc>
                <a:spcPct val="100000"/>
              </a:lnSpc>
              <a:spcBef>
                <a:spcPts val="560"/>
              </a:spcBef>
              <a:spcAft>
                <a:spcPts val="0"/>
              </a:spcAft>
              <a:buSzPts val="2100"/>
              <a:buNone/>
            </a:pPr>
            <a:r>
              <a:rPr lang="en-US" sz="2800" i="0" u="none" dirty="0">
                <a:solidFill>
                  <a:schemeClr val="dk1"/>
                </a:solidFill>
                <a:latin typeface="Courier New"/>
                <a:ea typeface="Courier New"/>
                <a:cs typeface="Courier New"/>
                <a:sym typeface="Courier New"/>
              </a:rPr>
              <a:t>variable++;</a:t>
            </a:r>
            <a:endParaRPr dirty="0">
              <a:latin typeface="Courier New"/>
              <a:ea typeface="Courier New"/>
              <a:cs typeface="Courier New"/>
              <a:sym typeface="Courier New"/>
            </a:endParaRPr>
          </a:p>
          <a:p>
            <a:pPr marL="0" lvl="0" indent="0" algn="l" rtl="0">
              <a:lnSpc>
                <a:spcPct val="100000"/>
              </a:lnSpc>
              <a:spcBef>
                <a:spcPts val="560"/>
              </a:spcBef>
              <a:spcAft>
                <a:spcPts val="0"/>
              </a:spcAft>
              <a:buSzPts val="2100"/>
              <a:buNone/>
            </a:pPr>
            <a:r>
              <a:rPr lang="en-US" sz="2800" i="0" u="none" dirty="0">
                <a:solidFill>
                  <a:schemeClr val="dk1"/>
                </a:solidFill>
                <a:latin typeface="Courier New"/>
                <a:ea typeface="Courier New"/>
                <a:cs typeface="Courier New"/>
                <a:sym typeface="Courier New"/>
              </a:rPr>
              <a:t>--variable;</a:t>
            </a:r>
            <a:endParaRPr dirty="0">
              <a:latin typeface="Courier New"/>
              <a:ea typeface="Courier New"/>
              <a:cs typeface="Courier New"/>
              <a:sym typeface="Courier New"/>
            </a:endParaRPr>
          </a:p>
          <a:p>
            <a:pPr marL="0" lvl="0" indent="0" algn="l" rtl="0">
              <a:lnSpc>
                <a:spcPct val="100000"/>
              </a:lnSpc>
              <a:spcBef>
                <a:spcPts val="560"/>
              </a:spcBef>
              <a:spcAft>
                <a:spcPts val="0"/>
              </a:spcAft>
              <a:buSzPts val="2100"/>
              <a:buNone/>
            </a:pPr>
            <a:r>
              <a:rPr lang="en-US" sz="2800" i="0" u="none" dirty="0">
                <a:solidFill>
                  <a:schemeClr val="dk1"/>
                </a:solidFill>
                <a:latin typeface="Courier New"/>
                <a:ea typeface="Courier New"/>
                <a:cs typeface="Courier New"/>
                <a:sym typeface="Courier New"/>
              </a:rPr>
              <a:t>variable--;</a:t>
            </a:r>
          </a:p>
          <a:p>
            <a:pPr marL="0" lvl="0" indent="0" algn="l" rtl="0">
              <a:lnSpc>
                <a:spcPct val="100000"/>
              </a:lnSpc>
              <a:spcBef>
                <a:spcPts val="560"/>
              </a:spcBef>
              <a:spcAft>
                <a:spcPts val="0"/>
              </a:spcAft>
              <a:buSzPts val="2100"/>
              <a:buNone/>
            </a:pPr>
            <a:endParaRPr lang="en-US" sz="1800" b="1" dirty="0">
              <a:solidFill>
                <a:srgbClr val="FF0000"/>
              </a:solidFill>
              <a:latin typeface="Courier New"/>
              <a:ea typeface="Courier New"/>
              <a:cs typeface="Courier New"/>
              <a:sym typeface="Courier New"/>
            </a:endParaRPr>
          </a:p>
          <a:p>
            <a:pPr marL="0" lvl="0" indent="0" algn="l" rtl="0">
              <a:lnSpc>
                <a:spcPct val="100000"/>
              </a:lnSpc>
              <a:spcBef>
                <a:spcPts val="560"/>
              </a:spcBef>
              <a:spcAft>
                <a:spcPts val="0"/>
              </a:spcAft>
              <a:buSzPts val="2100"/>
              <a:buNone/>
            </a:pPr>
            <a:r>
              <a:rPr lang="en-US" sz="1800" b="1" dirty="0">
                <a:solidFill>
                  <a:srgbClr val="FF0000"/>
                </a:solidFill>
                <a:latin typeface="Courier New"/>
                <a:ea typeface="Courier New"/>
                <a:cs typeface="Courier New"/>
                <a:sym typeface="Courier New"/>
              </a:rPr>
              <a:t>(because they are implicit assignment statements)</a:t>
            </a:r>
            <a:endParaRPr sz="2000" b="1" dirty="0">
              <a:solidFill>
                <a:srgbClr val="FF0000"/>
              </a:solidFill>
              <a:latin typeface="Courier New"/>
              <a:ea typeface="Courier New"/>
              <a:cs typeface="Courier New"/>
              <a:sym typeface="Courier New"/>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p46"/>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45</a:t>
            </a:fld>
            <a:endParaRPr/>
          </a:p>
        </p:txBody>
      </p:sp>
      <p:sp>
        <p:nvSpPr>
          <p:cNvPr id="418" name="Google Shape;418;p46"/>
          <p:cNvSpPr txBox="1">
            <a:spLocks noGrp="1"/>
          </p:cNvSpPr>
          <p:nvPr>
            <p:ph type="title"/>
          </p:nvPr>
        </p:nvSpPr>
        <p:spPr>
          <a:xfrm>
            <a:off x="685800" y="203200"/>
            <a:ext cx="7772400" cy="652462"/>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Type Casting</a:t>
            </a:r>
            <a:endParaRPr/>
          </a:p>
        </p:txBody>
      </p:sp>
      <p:sp>
        <p:nvSpPr>
          <p:cNvPr id="419" name="Google Shape;419;p46"/>
          <p:cNvSpPr txBox="1">
            <a:spLocks noGrp="1"/>
          </p:cNvSpPr>
          <p:nvPr>
            <p:ph type="body" idx="1"/>
          </p:nvPr>
        </p:nvSpPr>
        <p:spPr>
          <a:xfrm>
            <a:off x="231775" y="1085850"/>
            <a:ext cx="8610600" cy="3173412"/>
          </a:xfrm>
          <a:prstGeom prst="rect">
            <a:avLst/>
          </a:prstGeom>
          <a:noFill/>
          <a:ln>
            <a:noFill/>
          </a:ln>
        </p:spPr>
        <p:txBody>
          <a:bodyPr spcFirstLastPara="1" wrap="square" lIns="92075" tIns="46025" rIns="92075" bIns="46025" anchor="t" anchorCtr="0">
            <a:noAutofit/>
          </a:bodyPr>
          <a:lstStyle/>
          <a:p>
            <a:pPr marL="342900" lvl="0" indent="-342900" algn="just" rtl="0">
              <a:lnSpc>
                <a:spcPct val="80000"/>
              </a:lnSpc>
              <a:spcBef>
                <a:spcPts val="0"/>
              </a:spcBef>
              <a:spcAft>
                <a:spcPts val="0"/>
              </a:spcAft>
              <a:buSzPts val="1950"/>
              <a:buNone/>
            </a:pPr>
            <a:r>
              <a:rPr lang="en-US" sz="2600" b="0" i="0" u="none" dirty="0">
                <a:solidFill>
                  <a:schemeClr val="dk1"/>
                </a:solidFill>
                <a:latin typeface="Times New Roman"/>
                <a:ea typeface="Times New Roman"/>
                <a:cs typeface="Times New Roman"/>
                <a:sym typeface="Times New Roman"/>
              </a:rPr>
              <a:t>Implicit casting</a:t>
            </a:r>
            <a:endParaRPr dirty="0"/>
          </a:p>
          <a:p>
            <a:pPr marL="342900" lvl="0" indent="-342900" algn="l" rtl="0">
              <a:lnSpc>
                <a:spcPct val="80000"/>
              </a:lnSpc>
              <a:spcBef>
                <a:spcPts val="520"/>
              </a:spcBef>
              <a:spcAft>
                <a:spcPts val="0"/>
              </a:spcAft>
              <a:buSzPts val="1950"/>
              <a:buNone/>
            </a:pPr>
            <a:r>
              <a:rPr lang="en-US" sz="2600" b="1" i="0" u="none" dirty="0">
                <a:solidFill>
                  <a:schemeClr val="dk1"/>
                </a:solidFill>
                <a:latin typeface="Courier New"/>
                <a:ea typeface="Courier New"/>
                <a:cs typeface="Courier New"/>
                <a:sym typeface="Courier New"/>
              </a:rPr>
              <a:t>  double d = 3; </a:t>
            </a:r>
            <a:r>
              <a:rPr lang="en-US" sz="2600" b="0" i="0" u="none" dirty="0">
                <a:solidFill>
                  <a:schemeClr val="dk1"/>
                </a:solidFill>
                <a:latin typeface="Times New Roman"/>
                <a:ea typeface="Times New Roman"/>
                <a:cs typeface="Times New Roman"/>
                <a:sym typeface="Times New Roman"/>
              </a:rPr>
              <a:t>(type widening)</a:t>
            </a:r>
            <a:endParaRPr dirty="0"/>
          </a:p>
          <a:p>
            <a:pPr marL="342900" lvl="0" indent="-342900" algn="just" rtl="0">
              <a:lnSpc>
                <a:spcPct val="80000"/>
              </a:lnSpc>
              <a:spcBef>
                <a:spcPts val="520"/>
              </a:spcBef>
              <a:spcAft>
                <a:spcPts val="0"/>
              </a:spcAft>
              <a:buSzPts val="1950"/>
              <a:buNone/>
            </a:pPr>
            <a:endParaRPr sz="2600" b="0" i="0" u="none" dirty="0">
              <a:solidFill>
                <a:schemeClr val="dk1"/>
              </a:solidFill>
              <a:latin typeface="Courier New"/>
              <a:ea typeface="Courier New"/>
              <a:cs typeface="Courier New"/>
              <a:sym typeface="Courier New"/>
            </a:endParaRPr>
          </a:p>
          <a:p>
            <a:pPr marL="342900" lvl="0" indent="-342900" algn="just" rtl="0">
              <a:lnSpc>
                <a:spcPct val="80000"/>
              </a:lnSpc>
              <a:spcBef>
                <a:spcPts val="520"/>
              </a:spcBef>
              <a:spcAft>
                <a:spcPts val="0"/>
              </a:spcAft>
              <a:buSzPts val="1950"/>
              <a:buNone/>
            </a:pPr>
            <a:r>
              <a:rPr lang="en-US" sz="2600" b="0" i="0" u="none" dirty="0">
                <a:solidFill>
                  <a:schemeClr val="dk1"/>
                </a:solidFill>
                <a:latin typeface="Times New Roman"/>
                <a:ea typeface="Times New Roman"/>
                <a:cs typeface="Times New Roman"/>
                <a:sym typeface="Times New Roman"/>
              </a:rPr>
              <a:t>Explicit casting</a:t>
            </a:r>
            <a:endParaRPr dirty="0"/>
          </a:p>
          <a:p>
            <a:pPr marL="342900" lvl="0" indent="-342900" algn="l" rtl="0">
              <a:lnSpc>
                <a:spcPct val="80000"/>
              </a:lnSpc>
              <a:spcBef>
                <a:spcPts val="520"/>
              </a:spcBef>
              <a:spcAft>
                <a:spcPts val="0"/>
              </a:spcAft>
              <a:buSzPts val="1950"/>
              <a:buNone/>
            </a:pPr>
            <a:r>
              <a:rPr lang="en-US" sz="2600" b="1" i="0" u="none" dirty="0">
                <a:solidFill>
                  <a:schemeClr val="dk1"/>
                </a:solidFill>
                <a:latin typeface="Courier New"/>
                <a:ea typeface="Courier New"/>
                <a:cs typeface="Courier New"/>
                <a:sym typeface="Courier New"/>
              </a:rPr>
              <a:t>  </a:t>
            </a:r>
            <a:r>
              <a:rPr lang="en-US" sz="2600" b="1" i="0" u="none" dirty="0" err="1">
                <a:solidFill>
                  <a:schemeClr val="dk1"/>
                </a:solidFill>
                <a:latin typeface="Courier New"/>
                <a:ea typeface="Courier New"/>
                <a:cs typeface="Courier New"/>
                <a:sym typeface="Courier New"/>
              </a:rPr>
              <a:t>int</a:t>
            </a:r>
            <a:r>
              <a:rPr lang="en-US" sz="2600" b="1" i="0" u="none" dirty="0">
                <a:solidFill>
                  <a:schemeClr val="dk1"/>
                </a:solidFill>
                <a:latin typeface="Courier New"/>
                <a:ea typeface="Courier New"/>
                <a:cs typeface="Courier New"/>
                <a:sym typeface="Courier New"/>
              </a:rPr>
              <a:t> </a:t>
            </a:r>
            <a:r>
              <a:rPr lang="en-US" sz="2600" b="1" i="0" u="none" dirty="0" err="1">
                <a:solidFill>
                  <a:schemeClr val="dk1"/>
                </a:solidFill>
                <a:latin typeface="Courier New"/>
                <a:ea typeface="Courier New"/>
                <a:cs typeface="Courier New"/>
                <a:sym typeface="Courier New"/>
              </a:rPr>
              <a:t>i</a:t>
            </a:r>
            <a:r>
              <a:rPr lang="en-US" sz="2600" b="1" i="0" u="none" dirty="0">
                <a:solidFill>
                  <a:schemeClr val="dk1"/>
                </a:solidFill>
                <a:latin typeface="Courier New"/>
                <a:ea typeface="Courier New"/>
                <a:cs typeface="Courier New"/>
                <a:sym typeface="Courier New"/>
              </a:rPr>
              <a:t> = (</a:t>
            </a:r>
            <a:r>
              <a:rPr lang="en-US" sz="2600" b="1" i="0" u="none" dirty="0" err="1">
                <a:solidFill>
                  <a:schemeClr val="dk1"/>
                </a:solidFill>
                <a:latin typeface="Courier New"/>
                <a:ea typeface="Courier New"/>
                <a:cs typeface="Courier New"/>
                <a:sym typeface="Courier New"/>
              </a:rPr>
              <a:t>int</a:t>
            </a:r>
            <a:r>
              <a:rPr lang="en-US" sz="2600" b="1" i="0" u="none" dirty="0">
                <a:solidFill>
                  <a:schemeClr val="dk1"/>
                </a:solidFill>
                <a:latin typeface="Courier New"/>
                <a:ea typeface="Courier New"/>
                <a:cs typeface="Courier New"/>
                <a:sym typeface="Courier New"/>
              </a:rPr>
              <a:t>)3.0; </a:t>
            </a:r>
            <a:r>
              <a:rPr lang="en-US" sz="2600" b="0" i="0" u="none" dirty="0">
                <a:solidFill>
                  <a:schemeClr val="dk1"/>
                </a:solidFill>
                <a:latin typeface="Times New Roman"/>
                <a:ea typeface="Times New Roman"/>
                <a:cs typeface="Times New Roman"/>
                <a:sym typeface="Times New Roman"/>
              </a:rPr>
              <a:t>(type narrowing)</a:t>
            </a:r>
            <a:endParaRPr dirty="0"/>
          </a:p>
          <a:p>
            <a:pPr marL="342900" lvl="0" indent="-342900" algn="l" rtl="0">
              <a:lnSpc>
                <a:spcPct val="80000"/>
              </a:lnSpc>
              <a:spcBef>
                <a:spcPts val="520"/>
              </a:spcBef>
              <a:spcAft>
                <a:spcPts val="0"/>
              </a:spcAft>
              <a:buSzPts val="1950"/>
              <a:buNone/>
            </a:pPr>
            <a:r>
              <a:rPr lang="en-US" sz="2600" b="1" i="0" u="none" dirty="0">
                <a:solidFill>
                  <a:schemeClr val="dk1"/>
                </a:solidFill>
                <a:latin typeface="Courier New"/>
                <a:ea typeface="Courier New"/>
                <a:cs typeface="Courier New"/>
                <a:sym typeface="Courier New"/>
              </a:rPr>
              <a:t>  </a:t>
            </a:r>
            <a:r>
              <a:rPr lang="en-US" sz="2600" b="1" i="0" u="none" dirty="0" err="1">
                <a:solidFill>
                  <a:schemeClr val="dk1"/>
                </a:solidFill>
                <a:latin typeface="Courier New"/>
                <a:ea typeface="Courier New"/>
                <a:cs typeface="Courier New"/>
                <a:sym typeface="Courier New"/>
              </a:rPr>
              <a:t>int</a:t>
            </a:r>
            <a:r>
              <a:rPr lang="en-US" sz="2600" b="1" i="0" u="none" dirty="0">
                <a:solidFill>
                  <a:schemeClr val="dk1"/>
                </a:solidFill>
                <a:latin typeface="Courier New"/>
                <a:ea typeface="Courier New"/>
                <a:cs typeface="Courier New"/>
                <a:sym typeface="Courier New"/>
              </a:rPr>
              <a:t> </a:t>
            </a:r>
            <a:r>
              <a:rPr lang="en-US" sz="2600" b="1" i="0" u="none" dirty="0" err="1">
                <a:solidFill>
                  <a:schemeClr val="dk1"/>
                </a:solidFill>
                <a:latin typeface="Courier New"/>
                <a:ea typeface="Courier New"/>
                <a:cs typeface="Courier New"/>
                <a:sym typeface="Courier New"/>
              </a:rPr>
              <a:t>i</a:t>
            </a:r>
            <a:r>
              <a:rPr lang="en-US" sz="2600" b="1" i="0" u="none" dirty="0">
                <a:solidFill>
                  <a:schemeClr val="dk1"/>
                </a:solidFill>
                <a:latin typeface="Courier New"/>
                <a:ea typeface="Courier New"/>
                <a:cs typeface="Courier New"/>
                <a:sym typeface="Courier New"/>
              </a:rPr>
              <a:t> = (</a:t>
            </a:r>
            <a:r>
              <a:rPr lang="en-US" sz="2600" b="1" i="0" u="none" dirty="0" err="1">
                <a:solidFill>
                  <a:schemeClr val="dk1"/>
                </a:solidFill>
                <a:latin typeface="Courier New"/>
                <a:ea typeface="Courier New"/>
                <a:cs typeface="Courier New"/>
                <a:sym typeface="Courier New"/>
              </a:rPr>
              <a:t>int</a:t>
            </a:r>
            <a:r>
              <a:rPr lang="en-US" sz="2600" b="1" i="0" u="none" dirty="0">
                <a:solidFill>
                  <a:schemeClr val="dk1"/>
                </a:solidFill>
                <a:latin typeface="Courier New"/>
                <a:ea typeface="Courier New"/>
                <a:cs typeface="Courier New"/>
                <a:sym typeface="Courier New"/>
              </a:rPr>
              <a:t>)3.9; </a:t>
            </a:r>
            <a:r>
              <a:rPr lang="en-US" sz="2600" b="0" i="0" u="none" dirty="0">
                <a:solidFill>
                  <a:schemeClr val="dk1"/>
                </a:solidFill>
                <a:latin typeface="Times New Roman"/>
                <a:ea typeface="Times New Roman"/>
                <a:cs typeface="Times New Roman"/>
                <a:sym typeface="Times New Roman"/>
              </a:rPr>
              <a:t>(fraction part is truncated)</a:t>
            </a:r>
            <a:endParaRPr dirty="0"/>
          </a:p>
          <a:p>
            <a:pPr marL="342900" lvl="0" indent="-342900" algn="l" rtl="0">
              <a:lnSpc>
                <a:spcPct val="80000"/>
              </a:lnSpc>
              <a:spcBef>
                <a:spcPts val="520"/>
              </a:spcBef>
              <a:spcAft>
                <a:spcPts val="0"/>
              </a:spcAft>
              <a:buSzPts val="1950"/>
              <a:buNone/>
            </a:pPr>
            <a:r>
              <a:rPr lang="en-US" sz="2600" b="0" i="0" u="none" dirty="0">
                <a:solidFill>
                  <a:schemeClr val="dk1"/>
                </a:solidFill>
                <a:latin typeface="Times New Roman"/>
                <a:ea typeface="Times New Roman"/>
                <a:cs typeface="Times New Roman"/>
                <a:sym typeface="Times New Roman"/>
              </a:rPr>
              <a:t> </a:t>
            </a:r>
            <a:endParaRPr dirty="0"/>
          </a:p>
          <a:p>
            <a:pPr marL="342900" lvl="0" indent="-342900" algn="just" rtl="0">
              <a:lnSpc>
                <a:spcPct val="80000"/>
              </a:lnSpc>
              <a:spcBef>
                <a:spcPts val="520"/>
              </a:spcBef>
              <a:spcAft>
                <a:spcPts val="0"/>
              </a:spcAft>
              <a:buSzPts val="1950"/>
              <a:buNone/>
            </a:pPr>
            <a:r>
              <a:rPr lang="en-US" sz="2600" b="0" i="0" u="none" dirty="0">
                <a:solidFill>
                  <a:schemeClr val="dk1"/>
                </a:solidFill>
                <a:latin typeface="Times New Roman"/>
                <a:ea typeface="Times New Roman"/>
                <a:cs typeface="Times New Roman"/>
                <a:sym typeface="Times New Roman"/>
              </a:rPr>
              <a:t>What is wrong?	</a:t>
            </a:r>
            <a:r>
              <a:rPr lang="en-US" sz="2600" b="0" i="0" u="none" dirty="0" err="1">
                <a:solidFill>
                  <a:schemeClr val="dk1"/>
                </a:solidFill>
                <a:latin typeface="Times New Roman"/>
                <a:ea typeface="Times New Roman"/>
                <a:cs typeface="Times New Roman"/>
                <a:sym typeface="Times New Roman"/>
              </a:rPr>
              <a:t>int</a:t>
            </a:r>
            <a:r>
              <a:rPr lang="en-US" sz="2600" b="0" i="0" u="none" dirty="0">
                <a:solidFill>
                  <a:schemeClr val="dk1"/>
                </a:solidFill>
                <a:latin typeface="Times New Roman"/>
                <a:ea typeface="Times New Roman"/>
                <a:cs typeface="Times New Roman"/>
                <a:sym typeface="Times New Roman"/>
              </a:rPr>
              <a:t> x = 5 / 2.0;</a:t>
            </a:r>
            <a:endParaRPr dirty="0"/>
          </a:p>
        </p:txBody>
      </p:sp>
      <p:sp>
        <p:nvSpPr>
          <p:cNvPr id="420" name="Google Shape;420;p46"/>
          <p:cNvSpPr txBox="1"/>
          <p:nvPr/>
        </p:nvSpPr>
        <p:spPr>
          <a:xfrm>
            <a:off x="0" y="3059112"/>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421" name="Google Shape;421;p46"/>
          <p:cNvPicPr preferRelativeResize="0"/>
          <p:nvPr/>
        </p:nvPicPr>
        <p:blipFill rotWithShape="1">
          <a:blip r:embed="rId3">
            <a:alphaModFix/>
          </a:blip>
          <a:srcRect/>
          <a:stretch/>
        </p:blipFill>
        <p:spPr>
          <a:xfrm>
            <a:off x="544512" y="4505325"/>
            <a:ext cx="7861300" cy="1717675"/>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4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46</a:t>
            </a:fld>
            <a:endParaRPr/>
          </a:p>
        </p:txBody>
      </p:sp>
      <p:sp>
        <p:nvSpPr>
          <p:cNvPr id="427" name="Google Shape;427;p47"/>
          <p:cNvSpPr txBox="1">
            <a:spLocks noGrp="1"/>
          </p:cNvSpPr>
          <p:nvPr>
            <p:ph type="title"/>
          </p:nvPr>
        </p:nvSpPr>
        <p:spPr>
          <a:xfrm>
            <a:off x="609600" y="2286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a:t>***</a:t>
            </a:r>
            <a:r>
              <a:rPr lang="en-US" sz="4400" b="0" i="0" u="none">
                <a:solidFill>
                  <a:schemeClr val="dk2"/>
                </a:solidFill>
                <a:latin typeface="Times New Roman"/>
                <a:ea typeface="Times New Roman"/>
                <a:cs typeface="Times New Roman"/>
                <a:sym typeface="Times New Roman"/>
              </a:rPr>
              <a:t>Conversion Rules***</a:t>
            </a:r>
            <a:endParaRPr/>
          </a:p>
        </p:txBody>
      </p:sp>
      <p:sp>
        <p:nvSpPr>
          <p:cNvPr id="428" name="Google Shape;428;p47"/>
          <p:cNvSpPr txBox="1">
            <a:spLocks noGrp="1"/>
          </p:cNvSpPr>
          <p:nvPr>
            <p:ph type="body" idx="1"/>
          </p:nvPr>
        </p:nvSpPr>
        <p:spPr>
          <a:xfrm>
            <a:off x="304800" y="1143000"/>
            <a:ext cx="8534400" cy="5181600"/>
          </a:xfrm>
          <a:prstGeom prst="rect">
            <a:avLst/>
          </a:prstGeom>
          <a:noFill/>
          <a:ln>
            <a:noFill/>
          </a:ln>
        </p:spPr>
        <p:txBody>
          <a:bodyPr spcFirstLastPara="1" wrap="square" lIns="92075" tIns="46025" rIns="92075" bIns="46025" anchor="t" anchorCtr="0">
            <a:noAutofit/>
          </a:bodyPr>
          <a:lstStyle/>
          <a:p>
            <a:pPr marL="630237" lvl="0" indent="-630237"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	When performing a binary operation involving two operands of different types, Java automatically converts the operand based on the following rules:</a:t>
            </a:r>
            <a:endParaRPr dirty="0"/>
          </a:p>
          <a:p>
            <a:pPr marL="630237" lvl="0" indent="-630237"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 </a:t>
            </a:r>
            <a:endParaRPr dirty="0"/>
          </a:p>
          <a:p>
            <a:pPr marL="630237" lvl="0" indent="-630237"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1.    If one of the operands is double, the other is converted into double.</a:t>
            </a:r>
            <a:endParaRPr dirty="0"/>
          </a:p>
          <a:p>
            <a:pPr marL="630237" lvl="0" indent="-630237"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2.    Otherwise, if one of the operands is float, the other is converted into float.</a:t>
            </a:r>
            <a:endParaRPr dirty="0"/>
          </a:p>
          <a:p>
            <a:pPr marL="630237" lvl="0" indent="-630237"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3.    Otherwise, if one of the operands is long, the other is converted into long.</a:t>
            </a:r>
            <a:endParaRPr dirty="0"/>
          </a:p>
          <a:p>
            <a:pPr marL="630237" lvl="0" indent="-630237" algn="l" rtl="0">
              <a:lnSpc>
                <a:spcPct val="100000"/>
              </a:lnSpc>
              <a:spcBef>
                <a:spcPts val="0"/>
              </a:spcBef>
              <a:spcAft>
                <a:spcPts val="0"/>
              </a:spcAft>
              <a:buSzPts val="2100"/>
              <a:buNone/>
            </a:pPr>
            <a:r>
              <a:rPr lang="en-US" sz="2800" b="0" i="0" u="none" dirty="0">
                <a:solidFill>
                  <a:schemeClr val="dk1"/>
                </a:solidFill>
                <a:latin typeface="Times New Roman"/>
                <a:ea typeface="Times New Roman"/>
                <a:cs typeface="Times New Roman"/>
                <a:sym typeface="Times New Roman"/>
              </a:rPr>
              <a:t>4.    Otherwise, both operands are converted into int.</a:t>
            </a: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47</a:t>
            </a:fld>
            <a:endParaRPr/>
          </a:p>
        </p:txBody>
      </p:sp>
      <p:sp>
        <p:nvSpPr>
          <p:cNvPr id="434" name="Google Shape;434;p48"/>
          <p:cNvSpPr txBox="1">
            <a:spLocks noGrp="1"/>
          </p:cNvSpPr>
          <p:nvPr>
            <p:ph type="title"/>
          </p:nvPr>
        </p:nvSpPr>
        <p:spPr>
          <a:xfrm>
            <a:off x="269875" y="357187"/>
            <a:ext cx="8642350" cy="9588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Casting in an Augmented Expression </a:t>
            </a:r>
            <a:endParaRPr/>
          </a:p>
        </p:txBody>
      </p:sp>
      <p:sp>
        <p:nvSpPr>
          <p:cNvPr id="435" name="Google Shape;435;p48"/>
          <p:cNvSpPr txBox="1">
            <a:spLocks noGrp="1"/>
          </p:cNvSpPr>
          <p:nvPr>
            <p:ph type="body" idx="1"/>
          </p:nvPr>
        </p:nvSpPr>
        <p:spPr>
          <a:xfrm>
            <a:off x="231775" y="1662112"/>
            <a:ext cx="8912225" cy="47244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400"/>
              <a:buNone/>
            </a:pPr>
            <a:r>
              <a:rPr lang="en-US" sz="3200" b="0" i="0" u="none">
                <a:solidFill>
                  <a:schemeClr val="dk1"/>
                </a:solidFill>
                <a:latin typeface="Times New Roman"/>
                <a:ea typeface="Times New Roman"/>
                <a:cs typeface="Times New Roman"/>
                <a:sym typeface="Times New Roman"/>
              </a:rPr>
              <a:t>In Java, an augmented expression of the form </a:t>
            </a:r>
            <a:endParaRPr sz="3200" b="0" i="0" u="none">
              <a:solidFill>
                <a:schemeClr val="dk1"/>
              </a:solidFill>
              <a:latin typeface="Times New Roman"/>
              <a:ea typeface="Times New Roman"/>
              <a:cs typeface="Times New Roman"/>
              <a:sym typeface="Times New Roman"/>
            </a:endParaRPr>
          </a:p>
          <a:p>
            <a:pPr marL="0" lvl="0" indent="0" algn="l" rtl="0">
              <a:lnSpc>
                <a:spcPct val="100000"/>
              </a:lnSpc>
              <a:spcBef>
                <a:spcPts val="0"/>
              </a:spcBef>
              <a:spcAft>
                <a:spcPts val="0"/>
              </a:spcAft>
              <a:buSzPts val="2400"/>
              <a:buNone/>
            </a:pPr>
            <a:r>
              <a:rPr lang="en-US" sz="3200" b="1" i="0" u="none">
                <a:solidFill>
                  <a:schemeClr val="dk1"/>
                </a:solidFill>
                <a:latin typeface="Times New Roman"/>
                <a:ea typeface="Times New Roman"/>
                <a:cs typeface="Times New Roman"/>
                <a:sym typeface="Times New Roman"/>
              </a:rPr>
              <a:t>x1 op= x2</a:t>
            </a:r>
            <a:r>
              <a:rPr lang="en-US" sz="3200" b="0" i="0" u="none">
                <a:solidFill>
                  <a:schemeClr val="dk1"/>
                </a:solidFill>
                <a:latin typeface="Times New Roman"/>
                <a:ea typeface="Times New Roman"/>
                <a:cs typeface="Times New Roman"/>
                <a:sym typeface="Times New Roman"/>
              </a:rPr>
              <a:t> is implemented as </a:t>
            </a:r>
            <a:r>
              <a:rPr lang="en-US" sz="3200" b="1" i="0" u="none">
                <a:solidFill>
                  <a:schemeClr val="dk1"/>
                </a:solidFill>
                <a:latin typeface="Times New Roman"/>
                <a:ea typeface="Times New Roman"/>
                <a:cs typeface="Times New Roman"/>
                <a:sym typeface="Times New Roman"/>
              </a:rPr>
              <a:t>x1 = (T)(x1 op x2)</a:t>
            </a:r>
            <a:r>
              <a:rPr lang="en-US" sz="3200" b="0" i="0" u="none">
                <a:solidFill>
                  <a:schemeClr val="dk1"/>
                </a:solidFill>
                <a:latin typeface="Times New Roman"/>
                <a:ea typeface="Times New Roman"/>
                <a:cs typeface="Times New Roman"/>
                <a:sym typeface="Times New Roman"/>
              </a:rPr>
              <a:t>, where </a:t>
            </a:r>
            <a:r>
              <a:rPr lang="en-US" sz="3200" b="1" i="0" u="none">
                <a:solidFill>
                  <a:schemeClr val="dk1"/>
                </a:solidFill>
                <a:latin typeface="Times New Roman"/>
                <a:ea typeface="Times New Roman"/>
                <a:cs typeface="Times New Roman"/>
                <a:sym typeface="Times New Roman"/>
              </a:rPr>
              <a:t>T</a:t>
            </a:r>
            <a:r>
              <a:rPr lang="en-US" sz="3200" b="0" i="0" u="none">
                <a:solidFill>
                  <a:schemeClr val="dk1"/>
                </a:solidFill>
                <a:latin typeface="Times New Roman"/>
                <a:ea typeface="Times New Roman"/>
                <a:cs typeface="Times New Roman"/>
                <a:sym typeface="Times New Roman"/>
              </a:rPr>
              <a:t> is the type for </a:t>
            </a:r>
            <a:r>
              <a:rPr lang="en-US" sz="3200" b="1" i="0" u="none">
                <a:solidFill>
                  <a:schemeClr val="dk1"/>
                </a:solidFill>
                <a:latin typeface="Times New Roman"/>
                <a:ea typeface="Times New Roman"/>
                <a:cs typeface="Times New Roman"/>
                <a:sym typeface="Times New Roman"/>
              </a:rPr>
              <a:t>x1</a:t>
            </a:r>
            <a:r>
              <a:rPr lang="en-US" sz="3200" b="0" i="0" u="none">
                <a:solidFill>
                  <a:schemeClr val="dk1"/>
                </a:solidFill>
                <a:latin typeface="Times New Roman"/>
                <a:ea typeface="Times New Roman"/>
                <a:cs typeface="Times New Roman"/>
                <a:sym typeface="Times New Roman"/>
              </a:rPr>
              <a:t>. Therefore, the following code is correct.</a:t>
            </a:r>
            <a:endParaRPr/>
          </a:p>
          <a:p>
            <a:pPr marL="0" lvl="0" indent="0" algn="l" rtl="0">
              <a:lnSpc>
                <a:spcPct val="100000"/>
              </a:lnSpc>
              <a:spcBef>
                <a:spcPts val="640"/>
              </a:spcBef>
              <a:spcAft>
                <a:spcPts val="0"/>
              </a:spcAft>
              <a:buSzPts val="2400"/>
              <a:buNone/>
            </a:pPr>
            <a:r>
              <a:rPr lang="en-US" sz="3200" b="1" i="0" u="none">
                <a:solidFill>
                  <a:schemeClr val="dk1"/>
                </a:solidFill>
                <a:latin typeface="Times New Roman"/>
                <a:ea typeface="Times New Roman"/>
                <a:cs typeface="Times New Roman"/>
                <a:sym typeface="Times New Roman"/>
              </a:rPr>
              <a:t>int</a:t>
            </a:r>
            <a:r>
              <a:rPr lang="en-US" sz="3200" b="0" i="0" u="none">
                <a:solidFill>
                  <a:schemeClr val="dk1"/>
                </a:solidFill>
                <a:latin typeface="Times New Roman"/>
                <a:ea typeface="Times New Roman"/>
                <a:cs typeface="Times New Roman"/>
                <a:sym typeface="Times New Roman"/>
              </a:rPr>
              <a:t> sum = </a:t>
            </a:r>
            <a:r>
              <a:rPr lang="en-US" sz="3200" b="1" i="0" u="none">
                <a:solidFill>
                  <a:schemeClr val="dk1"/>
                </a:solidFill>
                <a:latin typeface="Times New Roman"/>
                <a:ea typeface="Times New Roman"/>
                <a:cs typeface="Times New Roman"/>
                <a:sym typeface="Times New Roman"/>
              </a:rPr>
              <a:t>0</a:t>
            </a:r>
            <a:r>
              <a:rPr lang="en-US" sz="3200" b="0" i="0" u="none">
                <a:solidFill>
                  <a:schemeClr val="dk1"/>
                </a:solidFill>
                <a:latin typeface="Times New Roman"/>
                <a:ea typeface="Times New Roman"/>
                <a:cs typeface="Times New Roman"/>
                <a:sym typeface="Times New Roman"/>
              </a:rPr>
              <a:t>;</a:t>
            </a:r>
            <a:endParaRPr/>
          </a:p>
          <a:p>
            <a:pPr marL="0" lvl="0" indent="0" algn="l" rtl="0">
              <a:lnSpc>
                <a:spcPct val="100000"/>
              </a:lnSpc>
              <a:spcBef>
                <a:spcPts val="640"/>
              </a:spcBef>
              <a:spcAft>
                <a:spcPts val="0"/>
              </a:spcAft>
              <a:buSzPts val="2400"/>
              <a:buNone/>
            </a:pPr>
            <a:r>
              <a:rPr lang="en-US" sz="3200" b="0" i="0" u="none">
                <a:solidFill>
                  <a:schemeClr val="dk1"/>
                </a:solidFill>
                <a:latin typeface="Times New Roman"/>
                <a:ea typeface="Times New Roman"/>
                <a:cs typeface="Times New Roman"/>
                <a:sym typeface="Times New Roman"/>
              </a:rPr>
              <a:t>sum += </a:t>
            </a:r>
            <a:r>
              <a:rPr lang="en-US" sz="3200" b="1" i="0" u="none">
                <a:solidFill>
                  <a:schemeClr val="dk1"/>
                </a:solidFill>
                <a:latin typeface="Times New Roman"/>
                <a:ea typeface="Times New Roman"/>
                <a:cs typeface="Times New Roman"/>
                <a:sym typeface="Times New Roman"/>
              </a:rPr>
              <a:t>4.5</a:t>
            </a:r>
            <a:r>
              <a:rPr lang="en-US" sz="3200" b="0" i="0" u="none">
                <a:solidFill>
                  <a:schemeClr val="dk1"/>
                </a:solidFill>
                <a:latin typeface="Times New Roman"/>
                <a:ea typeface="Times New Roman"/>
                <a:cs typeface="Times New Roman"/>
                <a:sym typeface="Times New Roman"/>
              </a:rPr>
              <a:t>; // sum becomes 4 after this statement</a:t>
            </a:r>
            <a:endParaRPr/>
          </a:p>
          <a:p>
            <a:pPr marL="0" lvl="0" indent="0" algn="l" rtl="0">
              <a:lnSpc>
                <a:spcPct val="100000"/>
              </a:lnSpc>
              <a:spcBef>
                <a:spcPts val="640"/>
              </a:spcBef>
              <a:spcAft>
                <a:spcPts val="0"/>
              </a:spcAft>
              <a:buSzPts val="2400"/>
              <a:buNone/>
            </a:pPr>
            <a:r>
              <a:rPr lang="en-US" sz="3000" b="1"/>
              <a:t>//</a:t>
            </a:r>
            <a:r>
              <a:rPr lang="en-US" sz="3000" b="0" i="0" u="none">
                <a:solidFill>
                  <a:schemeClr val="dk1"/>
                </a:solidFill>
                <a:latin typeface="Times New Roman"/>
                <a:ea typeface="Times New Roman"/>
                <a:cs typeface="Times New Roman"/>
                <a:sym typeface="Times New Roman"/>
              </a:rPr>
              <a:t> is equivalent to </a:t>
            </a:r>
            <a:r>
              <a:rPr lang="en-US" sz="3000" b="1" i="0" u="none">
                <a:solidFill>
                  <a:schemeClr val="dk1"/>
                </a:solidFill>
                <a:latin typeface="Times New Roman"/>
                <a:ea typeface="Times New Roman"/>
                <a:cs typeface="Times New Roman"/>
                <a:sym typeface="Times New Roman"/>
              </a:rPr>
              <a:t>sum = (int)(sum + 4.5)</a:t>
            </a:r>
            <a:r>
              <a:rPr lang="en-US" sz="3000" b="0" i="0" u="none">
                <a:solidFill>
                  <a:schemeClr val="dk1"/>
                </a:solidFill>
                <a:latin typeface="Times New Roman"/>
                <a:ea typeface="Times New Roman"/>
                <a:cs typeface="Times New Roman"/>
                <a:sym typeface="Times New Roman"/>
              </a:rPr>
              <a:t>.</a:t>
            </a:r>
            <a:r>
              <a:rPr lang="en-US" sz="3200" b="0" i="0" u="none">
                <a:solidFill>
                  <a:schemeClr val="dk1"/>
                </a:solidFill>
                <a:latin typeface="Times New Roman"/>
                <a:ea typeface="Times New Roman"/>
                <a:cs typeface="Times New Roman"/>
                <a:sym typeface="Times New Roman"/>
              </a:rPr>
              <a:t> </a:t>
            </a:r>
            <a:endParaRPr/>
          </a:p>
        </p:txBody>
      </p:sp>
      <p:sp>
        <p:nvSpPr>
          <p:cNvPr id="436" name="Google Shape;436;p48"/>
          <p:cNvSpPr txBox="1"/>
          <p:nvPr/>
        </p:nvSpPr>
        <p:spPr>
          <a:xfrm>
            <a:off x="0" y="331470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4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48</a:t>
            </a:fld>
            <a:endParaRPr/>
          </a:p>
        </p:txBody>
      </p:sp>
      <p:sp>
        <p:nvSpPr>
          <p:cNvPr id="442" name="Google Shape;442;p49"/>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Common Errors and Pitfalls</a:t>
            </a:r>
            <a:endParaRPr/>
          </a:p>
        </p:txBody>
      </p:sp>
      <p:sp>
        <p:nvSpPr>
          <p:cNvPr id="443" name="Google Shape;443;p49"/>
          <p:cNvSpPr txBox="1"/>
          <p:nvPr/>
        </p:nvSpPr>
        <p:spPr>
          <a:xfrm>
            <a:off x="914400" y="1524000"/>
            <a:ext cx="7543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444" name="Google Shape;444;p49"/>
          <p:cNvSpPr txBox="1"/>
          <p:nvPr/>
        </p:nvSpPr>
        <p:spPr>
          <a:xfrm>
            <a:off x="155575" y="1355725"/>
            <a:ext cx="8839200" cy="5030787"/>
          </a:xfrm>
          <a:prstGeom prst="rect">
            <a:avLst/>
          </a:prstGeom>
          <a:noFill/>
          <a:ln>
            <a:noFill/>
          </a:ln>
        </p:spPr>
        <p:txBody>
          <a:bodyPr spcFirstLastPara="1" wrap="square" lIns="92075" tIns="46025" rIns="92075" bIns="46025" anchor="t" anchorCtr="0">
            <a:noAutofit/>
          </a:bodyPr>
          <a:lstStyle/>
          <a:p>
            <a:pPr marL="342900" marR="0" lvl="0" indent="-342900" algn="l" rtl="0">
              <a:lnSpc>
                <a:spcPct val="100000"/>
              </a:lnSpc>
              <a:spcBef>
                <a:spcPts val="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Common Error 1: Undeclared/Uninitialized Variables and Unused Variables </a:t>
            </a:r>
            <a:endParaRPr/>
          </a:p>
          <a:p>
            <a:pPr marL="342900" marR="0" lvl="0" indent="-342900" algn="l" rtl="0">
              <a:lnSpc>
                <a:spcPct val="100000"/>
              </a:lnSpc>
              <a:spcBef>
                <a:spcPts val="64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Common Error 2: Integer Overflow</a:t>
            </a:r>
            <a:endParaRPr/>
          </a:p>
          <a:p>
            <a:pPr marL="342900" marR="0" lvl="0" indent="-342900" algn="l" rtl="0">
              <a:lnSpc>
                <a:spcPct val="100000"/>
              </a:lnSpc>
              <a:spcBef>
                <a:spcPts val="64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Common Error 3: Round-off Errors</a:t>
            </a:r>
            <a:endParaRPr/>
          </a:p>
          <a:p>
            <a:pPr marL="342900" marR="0" lvl="0" indent="-342900" algn="l" rtl="0">
              <a:lnSpc>
                <a:spcPct val="100000"/>
              </a:lnSpc>
              <a:spcBef>
                <a:spcPts val="64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Common Error 4: Unintended Integer Division</a:t>
            </a:r>
            <a:endParaRPr/>
          </a:p>
          <a:p>
            <a:pPr marL="342900" marR="0" lvl="0" indent="-342900" algn="l" rtl="0">
              <a:lnSpc>
                <a:spcPct val="100000"/>
              </a:lnSpc>
              <a:spcBef>
                <a:spcPts val="64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Common Error 5: Redundant Input Objects</a:t>
            </a:r>
            <a:endParaRPr/>
          </a:p>
          <a:p>
            <a:pPr marL="342900" marR="0" lvl="0" indent="-190500" algn="l" rtl="0">
              <a:lnSpc>
                <a:spcPct val="100000"/>
              </a:lnSpc>
              <a:spcBef>
                <a:spcPts val="640"/>
              </a:spcBef>
              <a:spcAft>
                <a:spcPts val="0"/>
              </a:spcAft>
              <a:buClr>
                <a:schemeClr val="dk2"/>
              </a:buClr>
              <a:buSzPts val="2400"/>
              <a:buFont typeface="Arial"/>
              <a:buNone/>
            </a:pPr>
            <a:endParaRPr sz="3200" b="0" i="0" u="none">
              <a:solidFill>
                <a:schemeClr val="dk1"/>
              </a:solidFill>
              <a:latin typeface="Times New Roman"/>
              <a:ea typeface="Times New Roman"/>
              <a:cs typeface="Times New Roman"/>
              <a:sym typeface="Times New Roman"/>
            </a:endParaRPr>
          </a:p>
          <a:p>
            <a:pPr marL="342900" marR="0" lvl="0" indent="-342900" algn="l" rtl="0">
              <a:lnSpc>
                <a:spcPct val="100000"/>
              </a:lnSpc>
              <a:spcBef>
                <a:spcPts val="640"/>
              </a:spcBef>
              <a:spcAft>
                <a:spcPts val="0"/>
              </a:spcAft>
              <a:buClr>
                <a:schemeClr val="dk2"/>
              </a:buClr>
              <a:buSzPts val="2400"/>
              <a:buFont typeface="Arial"/>
              <a:buChar char="●"/>
            </a:pPr>
            <a:r>
              <a:rPr lang="en-US" sz="3200" b="0" i="0" u="none">
                <a:solidFill>
                  <a:schemeClr val="dk1"/>
                </a:solidFill>
                <a:latin typeface="Times New Roman"/>
                <a:ea typeface="Times New Roman"/>
                <a:cs typeface="Times New Roman"/>
                <a:sym typeface="Times New Roman"/>
              </a:rPr>
              <a:t>Common Pitfall 1: Redundant Input Objects</a:t>
            </a:r>
            <a:endParaRPr/>
          </a:p>
          <a:p>
            <a:pPr marL="0" marR="0" lvl="0" indent="0" algn="l" rtl="0">
              <a:lnSpc>
                <a:spcPct val="100000"/>
              </a:lnSpc>
              <a:spcBef>
                <a:spcPts val="0"/>
              </a:spcBef>
              <a:spcAft>
                <a:spcPts val="0"/>
              </a:spcAft>
              <a:buNone/>
            </a:pPr>
            <a:endParaRPr sz="3200" b="0" i="0" u="none">
              <a:solidFill>
                <a:schemeClr val="dk1"/>
              </a:solidFill>
              <a:latin typeface="Times New Roman"/>
              <a:ea typeface="Times New Roman"/>
              <a:cs typeface="Times New Roman"/>
              <a:sym typeface="Times New Roman"/>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5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49</a:t>
            </a:fld>
            <a:endParaRPr/>
          </a:p>
        </p:txBody>
      </p:sp>
      <p:sp>
        <p:nvSpPr>
          <p:cNvPr id="450" name="Google Shape;450;p50"/>
          <p:cNvSpPr txBox="1">
            <a:spLocks noGrp="1"/>
          </p:cNvSpPr>
          <p:nvPr>
            <p:ph type="title"/>
          </p:nvPr>
        </p:nvSpPr>
        <p:spPr>
          <a:xfrm>
            <a:off x="155575" y="357187"/>
            <a:ext cx="8839200" cy="1804987"/>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Common Error 1: Undeclared/Uninitialized Variables and Unused Variables </a:t>
            </a:r>
            <a:endParaRPr/>
          </a:p>
        </p:txBody>
      </p:sp>
      <p:sp>
        <p:nvSpPr>
          <p:cNvPr id="451" name="Google Shape;451;p50"/>
          <p:cNvSpPr txBox="1"/>
          <p:nvPr/>
        </p:nvSpPr>
        <p:spPr>
          <a:xfrm>
            <a:off x="914400" y="1524000"/>
            <a:ext cx="7543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452" name="Google Shape;452;p50"/>
          <p:cNvSpPr txBox="1"/>
          <p:nvPr/>
        </p:nvSpPr>
        <p:spPr>
          <a:xfrm>
            <a:off x="155575" y="2584450"/>
            <a:ext cx="8839200" cy="3802062"/>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none">
                <a:solidFill>
                  <a:schemeClr val="dk1"/>
                </a:solidFill>
                <a:latin typeface="Times New Roman"/>
                <a:ea typeface="Times New Roman"/>
                <a:cs typeface="Times New Roman"/>
                <a:sym typeface="Times New Roman"/>
              </a:rPr>
              <a:t>double</a:t>
            </a:r>
            <a:r>
              <a:rPr lang="en-US" sz="3200" b="0" i="0" u="none">
                <a:solidFill>
                  <a:schemeClr val="dk1"/>
                </a:solidFill>
                <a:latin typeface="Times New Roman"/>
                <a:ea typeface="Times New Roman"/>
                <a:cs typeface="Times New Roman"/>
                <a:sym typeface="Times New Roman"/>
              </a:rPr>
              <a:t> interestRate = </a:t>
            </a:r>
            <a:r>
              <a:rPr lang="en-US" sz="3200" b="1" i="0" u="none">
                <a:solidFill>
                  <a:schemeClr val="dk1"/>
                </a:solidFill>
                <a:latin typeface="Times New Roman"/>
                <a:ea typeface="Times New Roman"/>
                <a:cs typeface="Times New Roman"/>
                <a:sym typeface="Times New Roman"/>
              </a:rPr>
              <a:t>0.05</a:t>
            </a:r>
            <a:r>
              <a:rPr lang="en-US" sz="3200" b="0" i="0" u="none">
                <a:solidFill>
                  <a:schemeClr val="dk1"/>
                </a:solidFill>
                <a:latin typeface="Times New Roman"/>
                <a:ea typeface="Times New Roman"/>
                <a:cs typeface="Times New Roman"/>
                <a:sym typeface="Times New Roman"/>
              </a:rPr>
              <a:t>;</a:t>
            </a:r>
            <a:endParaRPr sz="32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640"/>
              </a:spcBef>
              <a:spcAft>
                <a:spcPts val="0"/>
              </a:spcAft>
              <a:buClr>
                <a:schemeClr val="dk1"/>
              </a:buClr>
              <a:buSzPts val="3200"/>
              <a:buFont typeface="Times New Roman"/>
              <a:buNone/>
            </a:pPr>
            <a:r>
              <a:rPr lang="en-US" sz="3200" b="1" i="0" u="none">
                <a:solidFill>
                  <a:schemeClr val="dk1"/>
                </a:solidFill>
                <a:latin typeface="Times New Roman"/>
                <a:ea typeface="Times New Roman"/>
                <a:cs typeface="Times New Roman"/>
                <a:sym typeface="Times New Roman"/>
              </a:rPr>
              <a:t>double</a:t>
            </a:r>
            <a:r>
              <a:rPr lang="en-US" sz="3200" b="0" i="0" u="none">
                <a:solidFill>
                  <a:schemeClr val="dk1"/>
                </a:solidFill>
                <a:latin typeface="Times New Roman"/>
                <a:ea typeface="Times New Roman"/>
                <a:cs typeface="Times New Roman"/>
                <a:sym typeface="Times New Roman"/>
              </a:rPr>
              <a:t> interest = interestrate * </a:t>
            </a:r>
            <a:r>
              <a:rPr lang="en-US" sz="3200" b="1" i="0" u="none">
                <a:solidFill>
                  <a:schemeClr val="dk1"/>
                </a:solidFill>
                <a:latin typeface="Times New Roman"/>
                <a:ea typeface="Times New Roman"/>
                <a:cs typeface="Times New Roman"/>
                <a:sym typeface="Times New Roman"/>
              </a:rPr>
              <a:t>45</a:t>
            </a:r>
            <a:r>
              <a:rPr lang="en-US" sz="3200" b="0" i="0" u="none">
                <a:solidFill>
                  <a:schemeClr val="dk1"/>
                </a:solidFill>
                <a:latin typeface="Times New Roman"/>
                <a:ea typeface="Times New Roman"/>
                <a:cs typeface="Times New Roman"/>
                <a:sym typeface="Times New Roman"/>
              </a:rPr>
              <a:t>;</a:t>
            </a:r>
            <a:endParaRPr sz="32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3200" b="0" i="0" u="sng">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5</a:t>
            </a:fld>
            <a:endParaRPr/>
          </a:p>
        </p:txBody>
      </p:sp>
      <p:sp>
        <p:nvSpPr>
          <p:cNvPr id="84" name="Google Shape;84;p8"/>
          <p:cNvSpPr txBox="1">
            <a:spLocks noGrp="1"/>
          </p:cNvSpPr>
          <p:nvPr>
            <p:ph type="title"/>
          </p:nvPr>
        </p:nvSpPr>
        <p:spPr>
          <a:xfrm>
            <a:off x="685800" y="0"/>
            <a:ext cx="7772400" cy="142875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Assignment Statements</a:t>
            </a:r>
            <a:endParaRPr/>
          </a:p>
        </p:txBody>
      </p:sp>
      <p:sp>
        <p:nvSpPr>
          <p:cNvPr id="85" name="Google Shape;85;p8"/>
          <p:cNvSpPr txBox="1">
            <a:spLocks noGrp="1"/>
          </p:cNvSpPr>
          <p:nvPr>
            <p:ph type="body" idx="1"/>
          </p:nvPr>
        </p:nvSpPr>
        <p:spPr>
          <a:xfrm>
            <a:off x="309562" y="1371600"/>
            <a:ext cx="8529637" cy="2990850"/>
          </a:xfrm>
          <a:prstGeom prst="rect">
            <a:avLst/>
          </a:prstGeom>
          <a:noFill/>
          <a:ln>
            <a:noFill/>
          </a:ln>
        </p:spPr>
        <p:txBody>
          <a:bodyPr spcFirstLastPara="1" wrap="square" lIns="92075" tIns="46025" rIns="92075" bIns="46025" anchor="t" anchorCtr="0">
            <a:noAutofit/>
          </a:bodyPr>
          <a:lstStyle/>
          <a:p>
            <a:pPr marL="342900" lvl="0" indent="-342900" algn="l" rtl="0">
              <a:lnSpc>
                <a:spcPct val="100000"/>
              </a:lnSpc>
              <a:spcBef>
                <a:spcPts val="0"/>
              </a:spcBef>
              <a:spcAft>
                <a:spcPts val="0"/>
              </a:spcAft>
              <a:buSzPts val="1950"/>
              <a:buNone/>
            </a:pPr>
            <a:r>
              <a:rPr lang="en-US" sz="2600" b="1" i="0" u="none" dirty="0">
                <a:solidFill>
                  <a:schemeClr val="dk1"/>
                </a:solidFill>
                <a:latin typeface="Courier New"/>
                <a:ea typeface="Courier New"/>
                <a:cs typeface="Courier New"/>
                <a:sym typeface="Courier New"/>
              </a:rPr>
              <a:t>x = 1;          // Assign 1 to x;</a:t>
            </a:r>
            <a:endParaRPr dirty="0"/>
          </a:p>
          <a:p>
            <a:pPr marL="342900" lvl="0" indent="-342900" algn="l" rtl="0">
              <a:lnSpc>
                <a:spcPct val="100000"/>
              </a:lnSpc>
              <a:spcBef>
                <a:spcPts val="1950"/>
              </a:spcBef>
              <a:spcAft>
                <a:spcPts val="0"/>
              </a:spcAft>
              <a:buSzPts val="1950"/>
              <a:buNone/>
            </a:pPr>
            <a:r>
              <a:rPr lang="en-US" sz="2600" b="1" i="0" u="none" dirty="0">
                <a:solidFill>
                  <a:schemeClr val="dk1"/>
                </a:solidFill>
                <a:latin typeface="Courier New"/>
                <a:ea typeface="Courier New"/>
                <a:cs typeface="Courier New"/>
                <a:sym typeface="Courier New"/>
              </a:rPr>
              <a:t>radius = 1.0;   // Assign 1.0 to radius;</a:t>
            </a:r>
            <a:endParaRPr dirty="0"/>
          </a:p>
          <a:p>
            <a:pPr marL="342900" lvl="0" indent="-342900" algn="l" rtl="0">
              <a:lnSpc>
                <a:spcPct val="100000"/>
              </a:lnSpc>
              <a:spcBef>
                <a:spcPts val="1400"/>
              </a:spcBef>
              <a:spcAft>
                <a:spcPts val="0"/>
              </a:spcAft>
              <a:buSzPts val="1950"/>
              <a:buNone/>
            </a:pPr>
            <a:r>
              <a:rPr lang="en-US" sz="2600" b="1" i="0" u="none" dirty="0">
                <a:solidFill>
                  <a:schemeClr val="dk1"/>
                </a:solidFill>
                <a:latin typeface="Courier New"/>
                <a:ea typeface="Courier New"/>
                <a:cs typeface="Courier New"/>
                <a:sym typeface="Courier New"/>
              </a:rPr>
              <a:t>a = 'A';        // Assign 'A' to a;</a:t>
            </a:r>
            <a:endParaRPr sz="2600" b="1" i="0" u="none" dirty="0">
              <a:solidFill>
                <a:schemeClr val="dk1"/>
              </a:solidFill>
              <a:latin typeface="Courier New"/>
              <a:ea typeface="Courier New"/>
              <a:cs typeface="Courier New"/>
              <a:sym typeface="Courier New"/>
            </a:endParaRPr>
          </a:p>
          <a:p>
            <a:pPr marL="342900" lvl="0" indent="-342900" algn="l" rtl="0">
              <a:lnSpc>
                <a:spcPct val="100000"/>
              </a:lnSpc>
              <a:spcBef>
                <a:spcPts val="1400"/>
              </a:spcBef>
              <a:spcAft>
                <a:spcPts val="0"/>
              </a:spcAft>
              <a:buSzPts val="1950"/>
              <a:buNone/>
            </a:pPr>
            <a:r>
              <a:rPr lang="en-US" sz="2800" b="1" dirty="0">
                <a:latin typeface="Courier New"/>
                <a:ea typeface="Courier New"/>
                <a:cs typeface="Courier New"/>
                <a:sym typeface="Courier New"/>
              </a:rPr>
              <a:t>s = ”Java”;    // Assign “Java” to s</a:t>
            </a:r>
            <a:br>
              <a:rPr lang="en-US" sz="2800" b="0" i="0" u="none" dirty="0">
                <a:solidFill>
                  <a:schemeClr val="dk1"/>
                </a:solidFill>
                <a:latin typeface="Courier New"/>
                <a:ea typeface="Courier New"/>
                <a:cs typeface="Courier New"/>
                <a:sym typeface="Courier New"/>
              </a:rPr>
            </a:br>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5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50</a:t>
            </a:fld>
            <a:endParaRPr/>
          </a:p>
        </p:txBody>
      </p:sp>
      <p:sp>
        <p:nvSpPr>
          <p:cNvPr id="458" name="Google Shape;458;p51"/>
          <p:cNvSpPr txBox="1">
            <a:spLocks noGrp="1"/>
          </p:cNvSpPr>
          <p:nvPr>
            <p:ph type="title"/>
          </p:nvPr>
        </p:nvSpPr>
        <p:spPr>
          <a:xfrm>
            <a:off x="155575" y="357187"/>
            <a:ext cx="8839200" cy="1804987"/>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Common Error 2: Integer Overflow</a:t>
            </a:r>
            <a:endParaRPr/>
          </a:p>
        </p:txBody>
      </p:sp>
      <p:sp>
        <p:nvSpPr>
          <p:cNvPr id="459" name="Google Shape;459;p51"/>
          <p:cNvSpPr txBox="1"/>
          <p:nvPr/>
        </p:nvSpPr>
        <p:spPr>
          <a:xfrm>
            <a:off x="155575" y="2584450"/>
            <a:ext cx="8839200" cy="3802062"/>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none">
                <a:solidFill>
                  <a:schemeClr val="dk1"/>
                </a:solidFill>
                <a:latin typeface="Times New Roman"/>
                <a:ea typeface="Times New Roman"/>
                <a:cs typeface="Times New Roman"/>
                <a:sym typeface="Times New Roman"/>
              </a:rPr>
              <a:t>int</a:t>
            </a:r>
            <a:r>
              <a:rPr lang="en-US" sz="3200" b="0" i="0" u="none">
                <a:solidFill>
                  <a:schemeClr val="dk1"/>
                </a:solidFill>
                <a:latin typeface="Times New Roman"/>
                <a:ea typeface="Times New Roman"/>
                <a:cs typeface="Times New Roman"/>
                <a:sym typeface="Times New Roman"/>
              </a:rPr>
              <a:t> value = </a:t>
            </a:r>
            <a:r>
              <a:rPr lang="en-US" sz="3200" b="1" i="0" u="none">
                <a:solidFill>
                  <a:schemeClr val="dk1"/>
                </a:solidFill>
                <a:latin typeface="Times New Roman"/>
                <a:ea typeface="Times New Roman"/>
                <a:cs typeface="Times New Roman"/>
                <a:sym typeface="Times New Roman"/>
              </a:rPr>
              <a:t>2147483647</a:t>
            </a:r>
            <a:r>
              <a:rPr lang="en-US" sz="3200" b="0" i="0" u="none">
                <a:solidFill>
                  <a:schemeClr val="dk1"/>
                </a:solidFill>
                <a:latin typeface="Times New Roman"/>
                <a:ea typeface="Times New Roman"/>
                <a:cs typeface="Times New Roman"/>
                <a:sym typeface="Times New Roman"/>
              </a:rPr>
              <a:t> + </a:t>
            </a:r>
            <a:r>
              <a:rPr lang="en-US" sz="3200" b="1" i="0" u="none">
                <a:solidFill>
                  <a:schemeClr val="dk1"/>
                </a:solidFill>
                <a:latin typeface="Times New Roman"/>
                <a:ea typeface="Times New Roman"/>
                <a:cs typeface="Times New Roman"/>
                <a:sym typeface="Times New Roman"/>
              </a:rPr>
              <a:t>1</a:t>
            </a:r>
            <a:r>
              <a:rPr lang="en-US" sz="3200" b="0" i="0" u="none">
                <a:solidFill>
                  <a:schemeClr val="dk1"/>
                </a:solidFill>
                <a:latin typeface="Times New Roman"/>
                <a:ea typeface="Times New Roman"/>
                <a:cs typeface="Times New Roman"/>
                <a:sym typeface="Times New Roman"/>
              </a:rPr>
              <a:t>; </a:t>
            </a:r>
            <a:endParaRPr sz="3200" b="0" i="0" u="sng">
              <a:solidFill>
                <a:schemeClr val="dk1"/>
              </a:solidFill>
              <a:latin typeface="Times New Roman"/>
              <a:ea typeface="Times New Roman"/>
              <a:cs typeface="Times New Roman"/>
              <a:sym typeface="Times New Roman"/>
            </a:endParaRPr>
          </a:p>
          <a:p>
            <a:pPr marL="0" marR="0" lvl="0" indent="0" algn="l" rtl="0">
              <a:lnSpc>
                <a:spcPct val="100000"/>
              </a:lnSpc>
              <a:spcBef>
                <a:spcPts val="64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 value will actually be -2147483648</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Google Shape;464;p52"/>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51</a:t>
            </a:fld>
            <a:endParaRPr/>
          </a:p>
        </p:txBody>
      </p:sp>
      <p:sp>
        <p:nvSpPr>
          <p:cNvPr id="465" name="Google Shape;465;p52"/>
          <p:cNvSpPr txBox="1">
            <a:spLocks noGrp="1"/>
          </p:cNvSpPr>
          <p:nvPr>
            <p:ph type="title"/>
          </p:nvPr>
        </p:nvSpPr>
        <p:spPr>
          <a:xfrm>
            <a:off x="155575" y="357187"/>
            <a:ext cx="8839200" cy="1804987"/>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Common Error </a:t>
            </a:r>
            <a:r>
              <a:rPr lang="en-US"/>
              <a:t>3</a:t>
            </a:r>
            <a:r>
              <a:rPr lang="en-US" sz="4400" b="0" i="0" u="none">
                <a:solidFill>
                  <a:schemeClr val="dk2"/>
                </a:solidFill>
                <a:latin typeface="Times New Roman"/>
                <a:ea typeface="Times New Roman"/>
                <a:cs typeface="Times New Roman"/>
                <a:sym typeface="Times New Roman"/>
              </a:rPr>
              <a:t>: Unintended Integer Division</a:t>
            </a:r>
            <a:endParaRPr/>
          </a:p>
        </p:txBody>
      </p:sp>
      <p:sp>
        <p:nvSpPr>
          <p:cNvPr id="466" name="Google Shape;466;p52"/>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467" name="Google Shape;467;p52"/>
          <p:cNvPicPr preferRelativeResize="0"/>
          <p:nvPr/>
        </p:nvPicPr>
        <p:blipFill rotWithShape="1">
          <a:blip r:embed="rId3">
            <a:alphaModFix/>
          </a:blip>
          <a:srcRect/>
          <a:stretch/>
        </p:blipFill>
        <p:spPr>
          <a:xfrm>
            <a:off x="269875" y="2162175"/>
            <a:ext cx="8655050" cy="1304925"/>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Google Shape;472;p53"/>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52</a:t>
            </a:fld>
            <a:endParaRPr/>
          </a:p>
        </p:txBody>
      </p:sp>
      <p:sp>
        <p:nvSpPr>
          <p:cNvPr id="473" name="Google Shape;473;p53"/>
          <p:cNvSpPr txBox="1">
            <a:spLocks noGrp="1"/>
          </p:cNvSpPr>
          <p:nvPr>
            <p:ph type="title"/>
          </p:nvPr>
        </p:nvSpPr>
        <p:spPr>
          <a:xfrm>
            <a:off x="155575" y="81139"/>
            <a:ext cx="8839200" cy="1804987"/>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dirty="0">
                <a:solidFill>
                  <a:schemeClr val="dk2"/>
                </a:solidFill>
                <a:latin typeface="Times New Roman"/>
                <a:ea typeface="Times New Roman"/>
                <a:cs typeface="Times New Roman"/>
                <a:sym typeface="Times New Roman"/>
              </a:rPr>
              <a:t>Common Pitfall </a:t>
            </a:r>
            <a:r>
              <a:rPr lang="en-US" dirty="0"/>
              <a:t>4</a:t>
            </a:r>
            <a:r>
              <a:rPr lang="en-US" sz="4400" b="0" i="0" u="none" dirty="0">
                <a:solidFill>
                  <a:schemeClr val="dk2"/>
                </a:solidFill>
                <a:latin typeface="Times New Roman"/>
                <a:ea typeface="Times New Roman"/>
                <a:cs typeface="Times New Roman"/>
                <a:sym typeface="Times New Roman"/>
              </a:rPr>
              <a:t>: Redundant Input Objects</a:t>
            </a:r>
            <a:endParaRPr dirty="0"/>
          </a:p>
        </p:txBody>
      </p:sp>
      <p:sp>
        <p:nvSpPr>
          <p:cNvPr id="474" name="Google Shape;474;p53"/>
          <p:cNvSpPr txBox="1"/>
          <p:nvPr/>
        </p:nvSpPr>
        <p:spPr>
          <a:xfrm>
            <a:off x="0" y="0"/>
            <a:ext cx="9144000" cy="0"/>
          </a:xfrm>
          <a:prstGeom prst="rect">
            <a:avLst/>
          </a:prstGeom>
          <a:noFill/>
          <a:ln>
            <a:noFill/>
          </a:ln>
          <a:effectLst>
            <a:outerShdw blurRad="63500" dist="17960" dir="2700000">
              <a:srgbClr val="7A7A7A"/>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475" name="Google Shape;475;p53"/>
          <p:cNvSpPr txBox="1"/>
          <p:nvPr/>
        </p:nvSpPr>
        <p:spPr>
          <a:xfrm>
            <a:off x="225425" y="1725283"/>
            <a:ext cx="8839200" cy="4661229"/>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0" i="0" u="none" dirty="0">
                <a:solidFill>
                  <a:schemeClr val="dk1"/>
                </a:solidFill>
                <a:latin typeface="Times New Roman"/>
                <a:ea typeface="Times New Roman"/>
                <a:cs typeface="Times New Roman"/>
                <a:sym typeface="Times New Roman"/>
              </a:rPr>
              <a:t>Scanner input = </a:t>
            </a:r>
            <a:r>
              <a:rPr lang="en-US" sz="3200" b="1" i="0" u="none" dirty="0">
                <a:solidFill>
                  <a:schemeClr val="dk1"/>
                </a:solidFill>
                <a:latin typeface="Times New Roman"/>
                <a:ea typeface="Times New Roman"/>
                <a:cs typeface="Times New Roman"/>
                <a:sym typeface="Times New Roman"/>
              </a:rPr>
              <a:t>new</a:t>
            </a:r>
            <a:r>
              <a:rPr lang="en-US" sz="3200" b="0" i="0" u="none" dirty="0">
                <a:solidFill>
                  <a:schemeClr val="dk1"/>
                </a:solidFill>
                <a:latin typeface="Times New Roman"/>
                <a:ea typeface="Times New Roman"/>
                <a:cs typeface="Times New Roman"/>
                <a:sym typeface="Times New Roman"/>
              </a:rPr>
              <a:t> Scanner(</a:t>
            </a:r>
            <a:r>
              <a:rPr lang="en-US" sz="3200" b="0" i="0" u="none" dirty="0" err="1">
                <a:solidFill>
                  <a:schemeClr val="dk1"/>
                </a:solidFill>
                <a:latin typeface="Times New Roman"/>
                <a:ea typeface="Times New Roman"/>
                <a:cs typeface="Times New Roman"/>
                <a:sym typeface="Times New Roman"/>
              </a:rPr>
              <a:t>System.in</a:t>
            </a:r>
            <a:r>
              <a:rPr lang="en-US" sz="3200" b="0" i="0" u="none" dirty="0">
                <a:solidFill>
                  <a:schemeClr val="dk1"/>
                </a:solidFill>
                <a:latin typeface="Times New Roman"/>
                <a:ea typeface="Times New Roman"/>
                <a:cs typeface="Times New Roman"/>
                <a:sym typeface="Times New Roman"/>
              </a:rPr>
              <a:t>);</a:t>
            </a:r>
            <a:endParaRPr dirty="0"/>
          </a:p>
          <a:p>
            <a:pPr marL="0" marR="0" lvl="0" indent="0" algn="l" rtl="0">
              <a:lnSpc>
                <a:spcPct val="100000"/>
              </a:lnSpc>
              <a:spcBef>
                <a:spcPts val="640"/>
              </a:spcBef>
              <a:spcAft>
                <a:spcPts val="0"/>
              </a:spcAft>
              <a:buClr>
                <a:schemeClr val="dk1"/>
              </a:buClr>
              <a:buSzPts val="3200"/>
              <a:buFont typeface="Times New Roman"/>
              <a:buNone/>
            </a:pPr>
            <a:r>
              <a:rPr lang="en-US" sz="3200" b="0" i="0" u="none" dirty="0" err="1">
                <a:solidFill>
                  <a:schemeClr val="dk1"/>
                </a:solidFill>
                <a:latin typeface="Times New Roman"/>
                <a:ea typeface="Times New Roman"/>
                <a:cs typeface="Times New Roman"/>
                <a:sym typeface="Times New Roman"/>
              </a:rPr>
              <a:t>System.out.print</a:t>
            </a:r>
            <a:r>
              <a:rPr lang="en-US" sz="3200" b="0" i="0" u="none" dirty="0">
                <a:solidFill>
                  <a:schemeClr val="dk1"/>
                </a:solidFill>
                <a:latin typeface="Times New Roman"/>
                <a:ea typeface="Times New Roman"/>
                <a:cs typeface="Times New Roman"/>
                <a:sym typeface="Times New Roman"/>
              </a:rPr>
              <a:t>(</a:t>
            </a:r>
            <a:r>
              <a:rPr lang="en-US" sz="3200" b="1" i="0" u="none" dirty="0">
                <a:solidFill>
                  <a:schemeClr val="dk1"/>
                </a:solidFill>
                <a:latin typeface="Times New Roman"/>
                <a:ea typeface="Times New Roman"/>
                <a:cs typeface="Times New Roman"/>
                <a:sym typeface="Times New Roman"/>
              </a:rPr>
              <a:t>"Enter an integer: "</a:t>
            </a:r>
            <a:r>
              <a:rPr lang="en-US" sz="3200" b="0" i="0" u="none" dirty="0">
                <a:solidFill>
                  <a:schemeClr val="dk1"/>
                </a:solidFill>
                <a:latin typeface="Times New Roman"/>
                <a:ea typeface="Times New Roman"/>
                <a:cs typeface="Times New Roman"/>
                <a:sym typeface="Times New Roman"/>
              </a:rPr>
              <a:t>);</a:t>
            </a:r>
            <a:endParaRPr dirty="0"/>
          </a:p>
          <a:p>
            <a:pPr marL="0" marR="0" lvl="0" indent="0" algn="l" rtl="0">
              <a:lnSpc>
                <a:spcPct val="100000"/>
              </a:lnSpc>
              <a:spcBef>
                <a:spcPts val="640"/>
              </a:spcBef>
              <a:spcAft>
                <a:spcPts val="0"/>
              </a:spcAft>
              <a:buClr>
                <a:schemeClr val="dk1"/>
              </a:buClr>
              <a:buSzPts val="3200"/>
              <a:buFont typeface="Times New Roman"/>
              <a:buNone/>
            </a:pPr>
            <a:r>
              <a:rPr lang="en-US" sz="3200" b="1" i="0" u="none" dirty="0" err="1">
                <a:solidFill>
                  <a:schemeClr val="dk1"/>
                </a:solidFill>
                <a:latin typeface="Times New Roman"/>
                <a:ea typeface="Times New Roman"/>
                <a:cs typeface="Times New Roman"/>
                <a:sym typeface="Times New Roman"/>
              </a:rPr>
              <a:t>int</a:t>
            </a:r>
            <a:r>
              <a:rPr lang="en-US" sz="3200" b="0" i="0" u="none" dirty="0">
                <a:solidFill>
                  <a:schemeClr val="dk1"/>
                </a:solidFill>
                <a:latin typeface="Times New Roman"/>
                <a:ea typeface="Times New Roman"/>
                <a:cs typeface="Times New Roman"/>
                <a:sym typeface="Times New Roman"/>
              </a:rPr>
              <a:t> v1 = </a:t>
            </a:r>
            <a:r>
              <a:rPr lang="en-US" sz="3200" b="0" i="0" u="none" dirty="0" err="1">
                <a:solidFill>
                  <a:schemeClr val="dk1"/>
                </a:solidFill>
                <a:latin typeface="Times New Roman"/>
                <a:ea typeface="Times New Roman"/>
                <a:cs typeface="Times New Roman"/>
                <a:sym typeface="Times New Roman"/>
              </a:rPr>
              <a:t>input.nextInt</a:t>
            </a:r>
            <a:r>
              <a:rPr lang="en-US" sz="3200" b="0" i="0" u="none" dirty="0">
                <a:solidFill>
                  <a:schemeClr val="dk1"/>
                </a:solidFill>
                <a:latin typeface="Times New Roman"/>
                <a:ea typeface="Times New Roman"/>
                <a:cs typeface="Times New Roman"/>
                <a:sym typeface="Times New Roman"/>
              </a:rPr>
              <a:t>();</a:t>
            </a:r>
            <a:endParaRPr dirty="0"/>
          </a:p>
          <a:p>
            <a:pPr marL="0" marR="0" lvl="0" indent="0" algn="l" rtl="0">
              <a:lnSpc>
                <a:spcPct val="100000"/>
              </a:lnSpc>
              <a:spcBef>
                <a:spcPts val="640"/>
              </a:spcBef>
              <a:spcAft>
                <a:spcPts val="0"/>
              </a:spcAft>
              <a:buClr>
                <a:schemeClr val="dk1"/>
              </a:buClr>
              <a:buSzPts val="3200"/>
              <a:buFont typeface="Times New Roman"/>
              <a:buNone/>
            </a:pPr>
            <a:r>
              <a:rPr lang="en-US" sz="3200" b="0" i="0" u="none" dirty="0">
                <a:solidFill>
                  <a:schemeClr val="dk1"/>
                </a:solidFill>
                <a:latin typeface="Times New Roman"/>
                <a:ea typeface="Times New Roman"/>
                <a:cs typeface="Times New Roman"/>
                <a:sym typeface="Times New Roman"/>
              </a:rPr>
              <a:t> </a:t>
            </a:r>
            <a:endParaRPr dirty="0"/>
          </a:p>
          <a:p>
            <a:pPr marL="0" marR="0" lvl="0" indent="0" algn="l" rtl="0">
              <a:lnSpc>
                <a:spcPct val="100000"/>
              </a:lnSpc>
              <a:spcBef>
                <a:spcPts val="640"/>
              </a:spcBef>
              <a:spcAft>
                <a:spcPts val="0"/>
              </a:spcAft>
              <a:buClr>
                <a:schemeClr val="dk1"/>
              </a:buClr>
              <a:buSzPts val="3200"/>
              <a:buFont typeface="Times New Roman"/>
              <a:buNone/>
            </a:pPr>
            <a:r>
              <a:rPr lang="en-US" sz="3200" b="0" i="0" u="none" dirty="0">
                <a:solidFill>
                  <a:schemeClr val="dk1"/>
                </a:solidFill>
                <a:latin typeface="Times New Roman"/>
                <a:ea typeface="Times New Roman"/>
                <a:cs typeface="Times New Roman"/>
                <a:sym typeface="Times New Roman"/>
              </a:rPr>
              <a:t>Scanner input1 = </a:t>
            </a:r>
            <a:r>
              <a:rPr lang="en-US" sz="3200" b="1" i="0" u="none" dirty="0">
                <a:solidFill>
                  <a:schemeClr val="dk1"/>
                </a:solidFill>
                <a:latin typeface="Times New Roman"/>
                <a:ea typeface="Times New Roman"/>
                <a:cs typeface="Times New Roman"/>
                <a:sym typeface="Times New Roman"/>
              </a:rPr>
              <a:t>new</a:t>
            </a:r>
            <a:r>
              <a:rPr lang="en-US" sz="3200" b="0" i="0" u="none" dirty="0">
                <a:solidFill>
                  <a:schemeClr val="dk1"/>
                </a:solidFill>
                <a:latin typeface="Times New Roman"/>
                <a:ea typeface="Times New Roman"/>
                <a:cs typeface="Times New Roman"/>
                <a:sym typeface="Times New Roman"/>
              </a:rPr>
              <a:t> Scanner(</a:t>
            </a:r>
            <a:r>
              <a:rPr lang="en-US" sz="3200" b="0" i="0" u="none" dirty="0" err="1">
                <a:solidFill>
                  <a:schemeClr val="dk1"/>
                </a:solidFill>
                <a:latin typeface="Times New Roman"/>
                <a:ea typeface="Times New Roman"/>
                <a:cs typeface="Times New Roman"/>
                <a:sym typeface="Times New Roman"/>
              </a:rPr>
              <a:t>System.in</a:t>
            </a:r>
            <a:r>
              <a:rPr lang="en-US" sz="3200" b="0" i="0" u="none" dirty="0">
                <a:solidFill>
                  <a:schemeClr val="dk1"/>
                </a:solidFill>
                <a:latin typeface="Times New Roman"/>
                <a:ea typeface="Times New Roman"/>
                <a:cs typeface="Times New Roman"/>
                <a:sym typeface="Times New Roman"/>
              </a:rPr>
              <a:t>);</a:t>
            </a:r>
            <a:endParaRPr dirty="0"/>
          </a:p>
          <a:p>
            <a:pPr marL="0" marR="0" lvl="0" indent="0" algn="l" rtl="0">
              <a:lnSpc>
                <a:spcPct val="100000"/>
              </a:lnSpc>
              <a:spcBef>
                <a:spcPts val="640"/>
              </a:spcBef>
              <a:spcAft>
                <a:spcPts val="0"/>
              </a:spcAft>
              <a:buClr>
                <a:schemeClr val="dk1"/>
              </a:buClr>
              <a:buSzPts val="3200"/>
              <a:buFont typeface="Times New Roman"/>
              <a:buNone/>
            </a:pPr>
            <a:r>
              <a:rPr lang="en-US" sz="3200" b="0" i="0" u="none" dirty="0" err="1">
                <a:solidFill>
                  <a:schemeClr val="dk1"/>
                </a:solidFill>
                <a:latin typeface="Times New Roman"/>
                <a:ea typeface="Times New Roman"/>
                <a:cs typeface="Times New Roman"/>
                <a:sym typeface="Times New Roman"/>
              </a:rPr>
              <a:t>System.out.print</a:t>
            </a:r>
            <a:r>
              <a:rPr lang="en-US" sz="3200" b="0" i="0" u="none" dirty="0">
                <a:solidFill>
                  <a:schemeClr val="dk1"/>
                </a:solidFill>
                <a:latin typeface="Times New Roman"/>
                <a:ea typeface="Times New Roman"/>
                <a:cs typeface="Times New Roman"/>
                <a:sym typeface="Times New Roman"/>
              </a:rPr>
              <a:t>(</a:t>
            </a:r>
            <a:r>
              <a:rPr lang="en-US" sz="3200" b="1" i="0" u="none" dirty="0">
                <a:solidFill>
                  <a:schemeClr val="dk1"/>
                </a:solidFill>
                <a:latin typeface="Times New Roman"/>
                <a:ea typeface="Times New Roman"/>
                <a:cs typeface="Times New Roman"/>
                <a:sym typeface="Times New Roman"/>
              </a:rPr>
              <a:t>"Enter a double value: "</a:t>
            </a:r>
            <a:r>
              <a:rPr lang="en-US" sz="3200" b="0" i="0" u="none" dirty="0">
                <a:solidFill>
                  <a:schemeClr val="dk1"/>
                </a:solidFill>
                <a:latin typeface="Times New Roman"/>
                <a:ea typeface="Times New Roman"/>
                <a:cs typeface="Times New Roman"/>
                <a:sym typeface="Times New Roman"/>
              </a:rPr>
              <a:t>);</a:t>
            </a:r>
            <a:endParaRPr dirty="0"/>
          </a:p>
          <a:p>
            <a:pPr marL="0" marR="0" lvl="0" indent="0" algn="l" rtl="0">
              <a:lnSpc>
                <a:spcPct val="100000"/>
              </a:lnSpc>
              <a:spcBef>
                <a:spcPts val="640"/>
              </a:spcBef>
              <a:spcAft>
                <a:spcPts val="0"/>
              </a:spcAft>
              <a:buClr>
                <a:schemeClr val="dk1"/>
              </a:buClr>
              <a:buSzPts val="3200"/>
              <a:buFont typeface="Times New Roman"/>
              <a:buNone/>
            </a:pPr>
            <a:r>
              <a:rPr lang="en-US" sz="3200" b="1" i="0" u="none" dirty="0">
                <a:solidFill>
                  <a:schemeClr val="dk1"/>
                </a:solidFill>
                <a:latin typeface="Times New Roman"/>
                <a:ea typeface="Times New Roman"/>
                <a:cs typeface="Times New Roman"/>
                <a:sym typeface="Times New Roman"/>
              </a:rPr>
              <a:t>double</a:t>
            </a:r>
            <a:r>
              <a:rPr lang="en-US" sz="3200" b="0" i="0" u="none" dirty="0">
                <a:solidFill>
                  <a:schemeClr val="dk1"/>
                </a:solidFill>
                <a:latin typeface="Times New Roman"/>
                <a:ea typeface="Times New Roman"/>
                <a:cs typeface="Times New Roman"/>
                <a:sym typeface="Times New Roman"/>
              </a:rPr>
              <a:t> v2 = input1.nextDouble();</a:t>
            </a:r>
          </a:p>
          <a:p>
            <a:pPr marL="0" marR="0" lvl="0" indent="0" algn="l" rtl="0">
              <a:lnSpc>
                <a:spcPct val="100000"/>
              </a:lnSpc>
              <a:spcBef>
                <a:spcPts val="640"/>
              </a:spcBef>
              <a:spcAft>
                <a:spcPts val="0"/>
              </a:spcAft>
              <a:buClr>
                <a:schemeClr val="dk1"/>
              </a:buClr>
              <a:buSzPts val="3200"/>
              <a:buFont typeface="Times New Roman"/>
              <a:buNone/>
            </a:pPr>
            <a:endParaRPr dirty="0"/>
          </a:p>
          <a:p>
            <a:pPr marL="0" marR="0" lvl="0" indent="0" algn="l" rtl="0">
              <a:lnSpc>
                <a:spcPct val="100000"/>
              </a:lnSpc>
              <a:spcBef>
                <a:spcPts val="0"/>
              </a:spcBef>
              <a:spcAft>
                <a:spcPts val="0"/>
              </a:spcAft>
              <a:buNone/>
            </a:pPr>
            <a:r>
              <a:rPr lang="en-US" sz="3200" b="0" i="1" u="none" dirty="0">
                <a:solidFill>
                  <a:srgbClr val="FF0000"/>
                </a:solidFill>
                <a:latin typeface="Times New Roman"/>
                <a:ea typeface="Times New Roman"/>
                <a:cs typeface="Times New Roman"/>
                <a:sym typeface="Times New Roman"/>
              </a:rPr>
              <a:t>Let’s go find out what happens . . .</a:t>
            </a:r>
            <a:endParaRPr sz="3200" b="0" i="1" u="none" dirty="0">
              <a:solidFill>
                <a:srgbClr val="FF0000"/>
              </a:solidFill>
              <a:latin typeface="Times New Roman"/>
              <a:ea typeface="Times New Roman"/>
              <a:cs typeface="Times New Roman"/>
              <a:sym typeface="Times New Roman"/>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
        <p:nvSpPr>
          <p:cNvPr id="480" name="Google Shape;480;p54"/>
          <p:cNvSpPr txBox="1">
            <a:spLocks noGrp="1"/>
          </p:cNvSpPr>
          <p:nvPr>
            <p:ph type="title"/>
          </p:nvPr>
        </p:nvSpPr>
        <p:spPr>
          <a:xfrm>
            <a:off x="685800" y="285750"/>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a:t>Your Turn!</a:t>
            </a:r>
            <a:endParaRPr/>
          </a:p>
        </p:txBody>
      </p:sp>
      <p:sp>
        <p:nvSpPr>
          <p:cNvPr id="481" name="Google Shape;481;p54"/>
          <p:cNvSpPr txBox="1">
            <a:spLocks noGrp="1"/>
          </p:cNvSpPr>
          <p:nvPr>
            <p:ph type="body" idx="1"/>
          </p:nvPr>
        </p:nvSpPr>
        <p:spPr>
          <a:xfrm>
            <a:off x="685800" y="1657350"/>
            <a:ext cx="7772400" cy="4114800"/>
          </a:xfrm>
          <a:prstGeom prst="rect">
            <a:avLst/>
          </a:prstGeom>
        </p:spPr>
        <p:txBody>
          <a:bodyPr spcFirstLastPara="1" wrap="square" lIns="92075" tIns="46025" rIns="92075" bIns="46025" anchor="t" anchorCtr="0">
            <a:noAutofit/>
          </a:bodyPr>
          <a:lstStyle/>
          <a:p>
            <a:pPr marL="0" lvl="0" indent="0" algn="l" rtl="0">
              <a:spcBef>
                <a:spcPts val="360"/>
              </a:spcBef>
              <a:spcAft>
                <a:spcPts val="0"/>
              </a:spcAft>
              <a:buNone/>
            </a:pPr>
            <a:r>
              <a:rPr lang="en-US"/>
              <a:t>Write a program that stores the remainder of dividing the integer variable </a:t>
            </a:r>
            <a:r>
              <a:rPr lang="en-US" i="1"/>
              <a:t>i</a:t>
            </a:r>
            <a:r>
              <a:rPr lang="en-US"/>
              <a:t> by integer variable </a:t>
            </a:r>
            <a:r>
              <a:rPr lang="en-US" i="1"/>
              <a:t>j</a:t>
            </a:r>
            <a:r>
              <a:rPr lang="en-US"/>
              <a:t> in an integer variable named </a:t>
            </a:r>
            <a:r>
              <a:rPr lang="en-US" i="1"/>
              <a:t>k</a:t>
            </a:r>
            <a:r>
              <a:rPr lang="en-US"/>
              <a:t>. Use a Scanner object to get those variables from a user at the keyboard. Print </a:t>
            </a:r>
            <a:r>
              <a:rPr lang="en-US" i="1"/>
              <a:t>k</a:t>
            </a:r>
            <a:r>
              <a:rPr lang="en-US"/>
              <a:t> to the console.</a:t>
            </a:r>
            <a:endParaRPr/>
          </a:p>
          <a:p>
            <a:pPr marL="0" lvl="0" indent="0" algn="l" rtl="0">
              <a:spcBef>
                <a:spcPts val="360"/>
              </a:spcBef>
              <a:spcAft>
                <a:spcPts val="0"/>
              </a:spcAft>
              <a:buNone/>
            </a:pPr>
            <a:r>
              <a:rPr lang="en-US">
                <a:latin typeface="Courier New"/>
                <a:ea typeface="Courier New"/>
                <a:cs typeface="Courier New"/>
                <a:sym typeface="Courier New"/>
              </a:rPr>
              <a:t>Enter i:</a:t>
            </a:r>
            <a:endParaRPr>
              <a:latin typeface="Courier New"/>
              <a:ea typeface="Courier New"/>
              <a:cs typeface="Courier New"/>
              <a:sym typeface="Courier New"/>
            </a:endParaRPr>
          </a:p>
          <a:p>
            <a:pPr marL="0" lvl="0" indent="0" algn="l" rtl="0">
              <a:spcBef>
                <a:spcPts val="360"/>
              </a:spcBef>
              <a:spcAft>
                <a:spcPts val="0"/>
              </a:spcAft>
              <a:buNone/>
            </a:pPr>
            <a:r>
              <a:rPr lang="en-US">
                <a:latin typeface="Courier New"/>
                <a:ea typeface="Courier New"/>
                <a:cs typeface="Courier New"/>
                <a:sym typeface="Courier New"/>
              </a:rPr>
              <a:t>Enter j:</a:t>
            </a:r>
            <a:endParaRPr>
              <a:latin typeface="Courier New"/>
              <a:ea typeface="Courier New"/>
              <a:cs typeface="Courier New"/>
              <a:sym typeface="Courier New"/>
            </a:endParaRPr>
          </a:p>
          <a:p>
            <a:pPr marL="0" lvl="0" indent="0" algn="l" rtl="0">
              <a:spcBef>
                <a:spcPts val="360"/>
              </a:spcBef>
              <a:spcAft>
                <a:spcPts val="0"/>
              </a:spcAft>
              <a:buNone/>
            </a:pPr>
            <a:r>
              <a:rPr lang="en-US">
                <a:latin typeface="Courier New"/>
                <a:ea typeface="Courier New"/>
                <a:cs typeface="Courier New"/>
                <a:sym typeface="Courier New"/>
              </a:rPr>
              <a:t>Result k: </a:t>
            </a:r>
            <a:endParaRPr>
              <a:latin typeface="Courier New"/>
              <a:ea typeface="Courier New"/>
              <a:cs typeface="Courier New"/>
              <a:sym typeface="Courier New"/>
            </a:endParaRPr>
          </a:p>
        </p:txBody>
      </p:sp>
      <p:sp>
        <p:nvSpPr>
          <p:cNvPr id="482" name="Google Shape;482;p54"/>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53</a:t>
            </a:fld>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56"/>
          <p:cNvSpPr txBox="1">
            <a:spLocks noGrp="1"/>
          </p:cNvSpPr>
          <p:nvPr>
            <p:ph type="title"/>
          </p:nvPr>
        </p:nvSpPr>
        <p:spPr>
          <a:xfrm>
            <a:off x="685800" y="285750"/>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a:t>printf</a:t>
            </a:r>
            <a:endParaRPr/>
          </a:p>
        </p:txBody>
      </p:sp>
      <p:sp>
        <p:nvSpPr>
          <p:cNvPr id="495" name="Google Shape;495;p56"/>
          <p:cNvSpPr txBox="1">
            <a:spLocks noGrp="1"/>
          </p:cNvSpPr>
          <p:nvPr>
            <p:ph type="body" idx="1"/>
          </p:nvPr>
        </p:nvSpPr>
        <p:spPr>
          <a:xfrm>
            <a:off x="685800" y="1428750"/>
            <a:ext cx="7772400" cy="4343400"/>
          </a:xfrm>
          <a:prstGeom prst="rect">
            <a:avLst/>
          </a:prstGeom>
        </p:spPr>
        <p:txBody>
          <a:bodyPr spcFirstLastPara="1" wrap="square" lIns="92075" tIns="46025" rIns="92075" bIns="46025" anchor="t" anchorCtr="0">
            <a:noAutofit/>
          </a:bodyPr>
          <a:lstStyle/>
          <a:p>
            <a:pPr marL="0" lvl="0" indent="0" algn="l" rtl="0">
              <a:spcBef>
                <a:spcPts val="360"/>
              </a:spcBef>
              <a:spcAft>
                <a:spcPts val="0"/>
              </a:spcAft>
              <a:buNone/>
            </a:pPr>
            <a:r>
              <a:rPr lang="en-US" dirty="0"/>
              <a:t>You can format your decimal numbers using,</a:t>
            </a:r>
          </a:p>
          <a:p>
            <a:pPr marL="0" lvl="0" indent="0" algn="l" rtl="0">
              <a:spcBef>
                <a:spcPts val="360"/>
              </a:spcBef>
              <a:spcAft>
                <a:spcPts val="0"/>
              </a:spcAft>
              <a:buNone/>
            </a:pPr>
            <a:r>
              <a:rPr lang="en-US" dirty="0"/>
              <a:t>for example,  the following:</a:t>
            </a:r>
            <a:endParaRPr dirty="0"/>
          </a:p>
          <a:p>
            <a:pPr marL="0" lvl="0" indent="0" algn="l" rtl="0">
              <a:spcBef>
                <a:spcPts val="360"/>
              </a:spcBef>
              <a:spcAft>
                <a:spcPts val="0"/>
              </a:spcAft>
              <a:buNone/>
            </a:pPr>
            <a:endParaRPr lang="en-US" sz="1800" b="1" dirty="0">
              <a:latin typeface="Courier New"/>
              <a:ea typeface="Courier New"/>
              <a:cs typeface="Courier New"/>
              <a:sym typeface="Courier New"/>
            </a:endParaRPr>
          </a:p>
          <a:p>
            <a:pPr marL="0" lvl="0" indent="0" algn="l" rtl="0">
              <a:spcBef>
                <a:spcPts val="360"/>
              </a:spcBef>
              <a:spcAft>
                <a:spcPts val="0"/>
              </a:spcAft>
              <a:buNone/>
            </a:pPr>
            <a:r>
              <a:rPr lang="en-US" sz="1800" b="1" dirty="0">
                <a:latin typeface="Courier New"/>
                <a:ea typeface="Courier New"/>
                <a:cs typeface="Courier New"/>
                <a:sym typeface="Courier New"/>
              </a:rPr>
              <a:t>   </a:t>
            </a:r>
            <a:r>
              <a:rPr lang="en-US" sz="1800" b="1" dirty="0" err="1">
                <a:latin typeface="Courier New"/>
                <a:ea typeface="Courier New"/>
                <a:cs typeface="Courier New"/>
                <a:sym typeface="Courier New"/>
              </a:rPr>
              <a:t>System.out.printf</a:t>
            </a:r>
            <a:r>
              <a:rPr lang="en-US" sz="1800" b="1" dirty="0">
                <a:latin typeface="Courier New"/>
                <a:ea typeface="Courier New"/>
                <a:cs typeface="Courier New"/>
                <a:sym typeface="Courier New"/>
              </a:rPr>
              <a:t>("Total is: $%,.2f%n", </a:t>
            </a:r>
            <a:r>
              <a:rPr lang="en-US" sz="1800" b="1" dirty="0" err="1">
                <a:latin typeface="Courier New"/>
                <a:ea typeface="Courier New"/>
                <a:cs typeface="Courier New"/>
                <a:sym typeface="Courier New"/>
              </a:rPr>
              <a:t>dblTotal</a:t>
            </a:r>
            <a:r>
              <a:rPr lang="en-US" sz="1800" b="1" dirty="0">
                <a:latin typeface="Courier New"/>
                <a:ea typeface="Courier New"/>
                <a:cs typeface="Courier New"/>
                <a:sym typeface="Courier New"/>
              </a:rPr>
              <a:t>); </a:t>
            </a:r>
          </a:p>
          <a:p>
            <a:pPr marL="0" lvl="0" indent="0" algn="l" rtl="0">
              <a:spcBef>
                <a:spcPts val="360"/>
              </a:spcBef>
              <a:spcAft>
                <a:spcPts val="0"/>
              </a:spcAft>
              <a:buNone/>
            </a:pPr>
            <a:endParaRPr lang="en-US" sz="1800" b="1" dirty="0">
              <a:latin typeface="Courier New"/>
              <a:ea typeface="Courier New"/>
              <a:cs typeface="Courier New"/>
              <a:sym typeface="Courier New"/>
            </a:endParaRPr>
          </a:p>
          <a:p>
            <a:pPr marL="0" lvl="0" indent="0" algn="l" rtl="0">
              <a:spcBef>
                <a:spcPts val="360"/>
              </a:spcBef>
              <a:spcAft>
                <a:spcPts val="0"/>
              </a:spcAft>
              <a:buNone/>
            </a:pPr>
            <a:endParaRPr lang="en-US" sz="1800" b="1" dirty="0">
              <a:solidFill>
                <a:schemeClr val="tx1"/>
              </a:solidFill>
              <a:latin typeface="Courier New"/>
              <a:ea typeface="Courier New"/>
              <a:cs typeface="Courier New"/>
              <a:sym typeface="Courier New"/>
            </a:endParaRPr>
          </a:p>
          <a:p>
            <a:pPr marL="0" lvl="0" indent="0" algn="l" rtl="0">
              <a:spcBef>
                <a:spcPts val="360"/>
              </a:spcBef>
              <a:spcAft>
                <a:spcPts val="0"/>
              </a:spcAft>
              <a:buNone/>
            </a:pPr>
            <a:r>
              <a:rPr lang="en-US" sz="2800" dirty="0">
                <a:solidFill>
                  <a:schemeClr val="tx1"/>
                </a:solidFill>
                <a:latin typeface="Times" pitchFamily="2" charset="0"/>
                <a:ea typeface="Courier New"/>
                <a:cs typeface="Courier New"/>
                <a:sym typeface="Courier New"/>
              </a:rPr>
              <a:t>You will learn about </a:t>
            </a:r>
            <a:r>
              <a:rPr lang="en-US" sz="2800" dirty="0" err="1">
                <a:solidFill>
                  <a:schemeClr val="tx1"/>
                </a:solidFill>
                <a:latin typeface="Times" pitchFamily="2" charset="0"/>
                <a:ea typeface="Courier New"/>
                <a:cs typeface="Courier New"/>
                <a:sym typeface="Courier New"/>
              </a:rPr>
              <a:t>printf</a:t>
            </a:r>
            <a:r>
              <a:rPr lang="en-US" sz="2800" dirty="0">
                <a:solidFill>
                  <a:schemeClr val="tx1"/>
                </a:solidFill>
                <a:latin typeface="Times" pitchFamily="2" charset="0"/>
                <a:ea typeface="Courier New"/>
                <a:cs typeface="Courier New"/>
                <a:sym typeface="Courier New"/>
              </a:rPr>
              <a:t> in recitation.</a:t>
            </a:r>
            <a:endParaRPr sz="2800" dirty="0">
              <a:solidFill>
                <a:schemeClr val="tx1"/>
              </a:solidFill>
              <a:latin typeface="Times" pitchFamily="2" charset="0"/>
              <a:ea typeface="Courier New"/>
              <a:cs typeface="Courier New"/>
              <a:sym typeface="Courier New"/>
            </a:endParaRPr>
          </a:p>
        </p:txBody>
      </p:sp>
      <p:sp>
        <p:nvSpPr>
          <p:cNvPr id="496" name="Google Shape;496;p56"/>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54</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57"/>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55</a:t>
            </a:fld>
            <a:endParaRPr/>
          </a:p>
        </p:txBody>
      </p:sp>
      <p:sp>
        <p:nvSpPr>
          <p:cNvPr id="502" name="Google Shape;502;p57"/>
          <p:cNvSpPr txBox="1">
            <a:spLocks noGrp="1"/>
          </p:cNvSpPr>
          <p:nvPr>
            <p:ph type="title"/>
          </p:nvPr>
        </p:nvSpPr>
        <p:spPr>
          <a:xfrm>
            <a:off x="685800" y="152400"/>
            <a:ext cx="7772400" cy="7620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NOTE</a:t>
            </a:r>
            <a:endParaRPr/>
          </a:p>
        </p:txBody>
      </p:sp>
      <p:sp>
        <p:nvSpPr>
          <p:cNvPr id="503" name="Google Shape;503;p57"/>
          <p:cNvSpPr txBox="1">
            <a:spLocks noGrp="1"/>
          </p:cNvSpPr>
          <p:nvPr>
            <p:ph type="body" idx="1"/>
          </p:nvPr>
        </p:nvSpPr>
        <p:spPr>
          <a:xfrm>
            <a:off x="381000" y="1143000"/>
            <a:ext cx="8610600" cy="5257800"/>
          </a:xfrm>
          <a:prstGeom prst="rect">
            <a:avLst/>
          </a:prstGeom>
          <a:noFill/>
          <a:ln>
            <a:noFill/>
          </a:ln>
        </p:spPr>
        <p:txBody>
          <a:bodyPr spcFirstLastPara="1" wrap="square" lIns="92075" tIns="46025" rIns="92075" bIns="46025" anchor="t" anchorCtr="0">
            <a:noAutofit/>
          </a:bodyPr>
          <a:lstStyle/>
          <a:p>
            <a:pPr marL="0" lvl="0" indent="0" algn="l" rtl="0">
              <a:lnSpc>
                <a:spcPct val="100000"/>
              </a:lnSpc>
              <a:spcBef>
                <a:spcPts val="0"/>
              </a:spcBef>
              <a:spcAft>
                <a:spcPts val="0"/>
              </a:spcAft>
              <a:buSzPts val="2250"/>
              <a:buNone/>
            </a:pPr>
            <a:r>
              <a:rPr lang="en-US" sz="3000" b="0" i="0" u="none" dirty="0">
                <a:solidFill>
                  <a:schemeClr val="dk1"/>
                </a:solidFill>
                <a:latin typeface="Times New Roman"/>
                <a:ea typeface="Times New Roman"/>
                <a:cs typeface="Times New Roman"/>
                <a:sym typeface="Times New Roman"/>
              </a:rPr>
              <a:t>Calculations involving floating-point numbers are </a:t>
            </a:r>
            <a:r>
              <a:rPr lang="en-US" sz="3000" b="1" i="0" u="none" dirty="0">
                <a:solidFill>
                  <a:srgbClr val="FF0000"/>
                </a:solidFill>
                <a:latin typeface="Times New Roman"/>
                <a:ea typeface="Times New Roman"/>
                <a:cs typeface="Times New Roman"/>
                <a:sym typeface="Times New Roman"/>
              </a:rPr>
              <a:t>approximate</a:t>
            </a:r>
            <a:r>
              <a:rPr lang="en-US" sz="3000" b="0" i="0" u="none" dirty="0">
                <a:solidFill>
                  <a:schemeClr val="dk1"/>
                </a:solidFill>
                <a:latin typeface="Times New Roman"/>
                <a:ea typeface="Times New Roman"/>
                <a:cs typeface="Times New Roman"/>
                <a:sym typeface="Times New Roman"/>
              </a:rPr>
              <a:t> because these numbers are not stored with complete accuracy. For example, </a:t>
            </a:r>
            <a:endParaRPr dirty="0"/>
          </a:p>
          <a:p>
            <a:pPr marL="0" lvl="0" indent="0" algn="just" rtl="0">
              <a:lnSpc>
                <a:spcPct val="100000"/>
              </a:lnSpc>
              <a:spcBef>
                <a:spcPts val="1350"/>
              </a:spcBef>
              <a:spcAft>
                <a:spcPts val="0"/>
              </a:spcAft>
              <a:buSzPts val="2250"/>
              <a:buNone/>
            </a:pPr>
            <a:r>
              <a:rPr lang="en-US" sz="3000" b="0" i="0" u="none" dirty="0" err="1">
                <a:solidFill>
                  <a:schemeClr val="dk1"/>
                </a:solidFill>
                <a:latin typeface="Times New Roman"/>
                <a:ea typeface="Times New Roman"/>
                <a:cs typeface="Times New Roman"/>
                <a:sym typeface="Times New Roman"/>
              </a:rPr>
              <a:t>System.out.println</a:t>
            </a:r>
            <a:r>
              <a:rPr lang="en-US" sz="3000" b="0" i="0" u="none" dirty="0">
                <a:solidFill>
                  <a:schemeClr val="dk1"/>
                </a:solidFill>
                <a:latin typeface="Times New Roman"/>
                <a:ea typeface="Times New Roman"/>
                <a:cs typeface="Times New Roman"/>
                <a:sym typeface="Times New Roman"/>
              </a:rPr>
              <a:t>(1.0 - 0.1 - 0.1 - 0.1 - 0.1 - 0.1);</a:t>
            </a:r>
            <a:endParaRPr dirty="0"/>
          </a:p>
          <a:p>
            <a:pPr marL="0" lvl="0" indent="0" algn="just" rtl="0">
              <a:lnSpc>
                <a:spcPct val="100000"/>
              </a:lnSpc>
              <a:spcBef>
                <a:spcPts val="1350"/>
              </a:spcBef>
              <a:spcAft>
                <a:spcPts val="0"/>
              </a:spcAft>
              <a:buSzPts val="2250"/>
              <a:buNone/>
            </a:pPr>
            <a:r>
              <a:rPr lang="en-US" sz="3000" b="0" i="0" u="none" dirty="0">
                <a:solidFill>
                  <a:schemeClr val="dk1"/>
                </a:solidFill>
                <a:latin typeface="Times New Roman"/>
                <a:ea typeface="Times New Roman"/>
                <a:cs typeface="Times New Roman"/>
                <a:sym typeface="Times New Roman"/>
              </a:rPr>
              <a:t>displays 0.5000000000000001, not 0.5, and </a:t>
            </a:r>
            <a:endParaRPr dirty="0"/>
          </a:p>
          <a:p>
            <a:pPr marL="0" lvl="0" indent="0" algn="just" rtl="0">
              <a:lnSpc>
                <a:spcPct val="100000"/>
              </a:lnSpc>
              <a:spcBef>
                <a:spcPts val="1350"/>
              </a:spcBef>
              <a:spcAft>
                <a:spcPts val="0"/>
              </a:spcAft>
              <a:buSzPts val="2250"/>
              <a:buNone/>
            </a:pPr>
            <a:r>
              <a:rPr lang="en-US" sz="3000" b="0" i="0" u="none" dirty="0" err="1">
                <a:solidFill>
                  <a:schemeClr val="dk1"/>
                </a:solidFill>
                <a:latin typeface="Times New Roman"/>
                <a:ea typeface="Times New Roman"/>
                <a:cs typeface="Times New Roman"/>
                <a:sym typeface="Times New Roman"/>
              </a:rPr>
              <a:t>System.out.println</a:t>
            </a:r>
            <a:r>
              <a:rPr lang="en-US" sz="3000" b="0" i="0" u="none" dirty="0">
                <a:solidFill>
                  <a:schemeClr val="dk1"/>
                </a:solidFill>
                <a:latin typeface="Times New Roman"/>
                <a:ea typeface="Times New Roman"/>
                <a:cs typeface="Times New Roman"/>
                <a:sym typeface="Times New Roman"/>
              </a:rPr>
              <a:t>(1.0 - 0.9);</a:t>
            </a:r>
            <a:endParaRPr dirty="0"/>
          </a:p>
          <a:p>
            <a:pPr marL="0" lvl="0" indent="0" algn="l" rtl="0">
              <a:lnSpc>
                <a:spcPct val="100000"/>
              </a:lnSpc>
              <a:spcBef>
                <a:spcPts val="1350"/>
              </a:spcBef>
              <a:spcAft>
                <a:spcPts val="0"/>
              </a:spcAft>
              <a:buSzPts val="2250"/>
              <a:buNone/>
            </a:pPr>
            <a:r>
              <a:rPr lang="en-US" sz="3000" b="0" i="0" u="none" dirty="0">
                <a:solidFill>
                  <a:schemeClr val="dk1"/>
                </a:solidFill>
                <a:latin typeface="Times New Roman"/>
                <a:ea typeface="Times New Roman"/>
                <a:cs typeface="Times New Roman"/>
                <a:sym typeface="Times New Roman"/>
              </a:rPr>
              <a:t>displays 0.09999999999999998, not 0.1. </a:t>
            </a:r>
          </a:p>
          <a:p>
            <a:pPr marL="0" lvl="0" indent="0" algn="l" rtl="0">
              <a:lnSpc>
                <a:spcPct val="100000"/>
              </a:lnSpc>
              <a:spcBef>
                <a:spcPts val="1350"/>
              </a:spcBef>
              <a:spcAft>
                <a:spcPts val="0"/>
              </a:spcAft>
              <a:buSzPts val="2250"/>
              <a:buNone/>
            </a:pPr>
            <a:r>
              <a:rPr lang="en-US" sz="3000" b="0" i="0" u="none" dirty="0">
                <a:solidFill>
                  <a:schemeClr val="dk1"/>
                </a:solidFill>
                <a:latin typeface="Times New Roman"/>
                <a:ea typeface="Times New Roman"/>
                <a:cs typeface="Times New Roman"/>
                <a:sym typeface="Times New Roman"/>
              </a:rPr>
              <a:t>Integers are stored precisely. Therefore, calculations with integers yield a precise integer result. </a:t>
            </a:r>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Google Shape;508;p58"/>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56</a:t>
            </a:fld>
            <a:endParaRPr/>
          </a:p>
        </p:txBody>
      </p:sp>
      <p:sp>
        <p:nvSpPr>
          <p:cNvPr id="509" name="Google Shape;509;p58"/>
          <p:cNvSpPr txBox="1">
            <a:spLocks noGrp="1"/>
          </p:cNvSpPr>
          <p:nvPr>
            <p:ph type="title"/>
          </p:nvPr>
        </p:nvSpPr>
        <p:spPr>
          <a:xfrm>
            <a:off x="155575" y="357187"/>
            <a:ext cx="8839200" cy="1804987"/>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Common Error 3: Round-off Errors</a:t>
            </a:r>
            <a:endParaRPr/>
          </a:p>
        </p:txBody>
      </p:sp>
      <p:sp>
        <p:nvSpPr>
          <p:cNvPr id="510" name="Google Shape;510;p58"/>
          <p:cNvSpPr txBox="1"/>
          <p:nvPr/>
        </p:nvSpPr>
        <p:spPr>
          <a:xfrm>
            <a:off x="225425" y="2162175"/>
            <a:ext cx="8839200" cy="4224337"/>
          </a:xfrm>
          <a:prstGeom prst="rect">
            <a:avLst/>
          </a:prstGeom>
          <a:noFill/>
          <a:ln>
            <a:noFill/>
          </a:ln>
        </p:spPr>
        <p:txBody>
          <a:bodyPr spcFirstLastPara="1" wrap="square" lIns="92075" tIns="46025" rIns="92075" bIns="46025"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0" i="0" u="none" dirty="0" err="1">
                <a:solidFill>
                  <a:schemeClr val="dk1"/>
                </a:solidFill>
                <a:latin typeface="Times New Roman"/>
                <a:ea typeface="Times New Roman"/>
                <a:cs typeface="Times New Roman"/>
                <a:sym typeface="Times New Roman"/>
              </a:rPr>
              <a:t>System.out.println</a:t>
            </a:r>
            <a:r>
              <a:rPr lang="en-US" sz="3200" b="0" i="0" u="none" dirty="0">
                <a:solidFill>
                  <a:schemeClr val="dk1"/>
                </a:solidFill>
                <a:latin typeface="Times New Roman"/>
                <a:ea typeface="Times New Roman"/>
                <a:cs typeface="Times New Roman"/>
                <a:sym typeface="Times New Roman"/>
              </a:rPr>
              <a:t>(</a:t>
            </a:r>
            <a:r>
              <a:rPr lang="en-US" sz="3200" b="1" i="0" u="none" dirty="0">
                <a:solidFill>
                  <a:schemeClr val="dk1"/>
                </a:solidFill>
                <a:latin typeface="Times New Roman"/>
                <a:ea typeface="Times New Roman"/>
                <a:cs typeface="Times New Roman"/>
                <a:sym typeface="Times New Roman"/>
              </a:rPr>
              <a:t>1.0</a:t>
            </a:r>
            <a:r>
              <a:rPr lang="en-US" sz="3200" b="0" i="0" u="none" dirty="0">
                <a:solidFill>
                  <a:schemeClr val="dk1"/>
                </a:solidFill>
                <a:latin typeface="Times New Roman"/>
                <a:ea typeface="Times New Roman"/>
                <a:cs typeface="Times New Roman"/>
                <a:sym typeface="Times New Roman"/>
              </a:rPr>
              <a:t> - </a:t>
            </a:r>
            <a:r>
              <a:rPr lang="en-US" sz="3200" b="1" i="0" u="none" dirty="0">
                <a:solidFill>
                  <a:schemeClr val="dk1"/>
                </a:solidFill>
                <a:latin typeface="Times New Roman"/>
                <a:ea typeface="Times New Roman"/>
                <a:cs typeface="Times New Roman"/>
                <a:sym typeface="Times New Roman"/>
              </a:rPr>
              <a:t>0.1</a:t>
            </a:r>
            <a:r>
              <a:rPr lang="en-US" sz="3200" b="0" i="0" u="none" dirty="0">
                <a:solidFill>
                  <a:schemeClr val="dk1"/>
                </a:solidFill>
                <a:latin typeface="Times New Roman"/>
                <a:ea typeface="Times New Roman"/>
                <a:cs typeface="Times New Roman"/>
                <a:sym typeface="Times New Roman"/>
              </a:rPr>
              <a:t> - </a:t>
            </a:r>
            <a:r>
              <a:rPr lang="en-US" sz="3200" b="1" i="0" u="none" dirty="0">
                <a:solidFill>
                  <a:schemeClr val="dk1"/>
                </a:solidFill>
                <a:latin typeface="Times New Roman"/>
                <a:ea typeface="Times New Roman"/>
                <a:cs typeface="Times New Roman"/>
                <a:sym typeface="Times New Roman"/>
              </a:rPr>
              <a:t>0.1</a:t>
            </a:r>
            <a:r>
              <a:rPr lang="en-US" sz="3200" b="0" i="0" u="none" dirty="0">
                <a:solidFill>
                  <a:schemeClr val="dk1"/>
                </a:solidFill>
                <a:latin typeface="Times New Roman"/>
                <a:ea typeface="Times New Roman"/>
                <a:cs typeface="Times New Roman"/>
                <a:sym typeface="Times New Roman"/>
              </a:rPr>
              <a:t> - </a:t>
            </a:r>
            <a:r>
              <a:rPr lang="en-US" sz="3200" b="1" i="0" u="none" dirty="0">
                <a:solidFill>
                  <a:schemeClr val="dk1"/>
                </a:solidFill>
                <a:latin typeface="Times New Roman"/>
                <a:ea typeface="Times New Roman"/>
                <a:cs typeface="Times New Roman"/>
                <a:sym typeface="Times New Roman"/>
              </a:rPr>
              <a:t>0.1</a:t>
            </a:r>
            <a:r>
              <a:rPr lang="en-US" sz="3200" b="0" i="0" u="none" dirty="0">
                <a:solidFill>
                  <a:schemeClr val="dk1"/>
                </a:solidFill>
                <a:latin typeface="Times New Roman"/>
                <a:ea typeface="Times New Roman"/>
                <a:cs typeface="Times New Roman"/>
                <a:sym typeface="Times New Roman"/>
              </a:rPr>
              <a:t> - </a:t>
            </a:r>
            <a:r>
              <a:rPr lang="en-US" sz="3200" b="1" i="0" u="none" dirty="0">
                <a:solidFill>
                  <a:schemeClr val="dk1"/>
                </a:solidFill>
                <a:latin typeface="Times New Roman"/>
                <a:ea typeface="Times New Roman"/>
                <a:cs typeface="Times New Roman"/>
                <a:sym typeface="Times New Roman"/>
              </a:rPr>
              <a:t>0.1</a:t>
            </a:r>
            <a:r>
              <a:rPr lang="en-US" sz="3200" b="0" i="0" u="none" dirty="0">
                <a:solidFill>
                  <a:schemeClr val="dk1"/>
                </a:solidFill>
                <a:latin typeface="Times New Roman"/>
                <a:ea typeface="Times New Roman"/>
                <a:cs typeface="Times New Roman"/>
                <a:sym typeface="Times New Roman"/>
              </a:rPr>
              <a:t> - </a:t>
            </a:r>
            <a:r>
              <a:rPr lang="en-US" sz="3200" b="1" i="0" u="none" dirty="0">
                <a:solidFill>
                  <a:schemeClr val="dk1"/>
                </a:solidFill>
                <a:latin typeface="Times New Roman"/>
                <a:ea typeface="Times New Roman"/>
                <a:cs typeface="Times New Roman"/>
                <a:sym typeface="Times New Roman"/>
              </a:rPr>
              <a:t>0.1</a:t>
            </a:r>
            <a:r>
              <a:rPr lang="en-US" sz="3200" b="0" i="0" u="none" dirty="0">
                <a:solidFill>
                  <a:schemeClr val="dk1"/>
                </a:solidFill>
                <a:latin typeface="Times New Roman"/>
                <a:ea typeface="Times New Roman"/>
                <a:cs typeface="Times New Roman"/>
                <a:sym typeface="Times New Roman"/>
              </a:rPr>
              <a:t>);</a:t>
            </a:r>
            <a:endParaRPr dirty="0"/>
          </a:p>
          <a:p>
            <a:pPr marL="0" marR="0" lvl="0" indent="0" algn="l" rtl="0">
              <a:lnSpc>
                <a:spcPct val="100000"/>
              </a:lnSpc>
              <a:spcBef>
                <a:spcPts val="640"/>
              </a:spcBef>
              <a:spcAft>
                <a:spcPts val="0"/>
              </a:spcAft>
              <a:buClr>
                <a:schemeClr val="dk1"/>
              </a:buClr>
              <a:buSzPts val="3200"/>
              <a:buFont typeface="Times New Roman"/>
              <a:buNone/>
            </a:pPr>
            <a:endParaRPr sz="3200" b="0" i="0" u="none" dirty="0">
              <a:solidFill>
                <a:schemeClr val="dk1"/>
              </a:solidFill>
              <a:latin typeface="Times New Roman"/>
              <a:ea typeface="Times New Roman"/>
              <a:cs typeface="Times New Roman"/>
              <a:sym typeface="Times New Roman"/>
            </a:endParaRPr>
          </a:p>
          <a:p>
            <a:pPr marL="0" marR="0" lvl="0" indent="0" algn="l" rtl="0">
              <a:lnSpc>
                <a:spcPct val="100000"/>
              </a:lnSpc>
              <a:spcBef>
                <a:spcPts val="640"/>
              </a:spcBef>
              <a:spcAft>
                <a:spcPts val="0"/>
              </a:spcAft>
              <a:buClr>
                <a:schemeClr val="dk1"/>
              </a:buClr>
              <a:buSzPts val="3200"/>
              <a:buFont typeface="Times New Roman"/>
              <a:buNone/>
            </a:pPr>
            <a:r>
              <a:rPr lang="en-US" sz="3200" b="0" i="0" u="none" dirty="0" err="1">
                <a:solidFill>
                  <a:schemeClr val="dk1"/>
                </a:solidFill>
                <a:latin typeface="Times New Roman"/>
                <a:ea typeface="Times New Roman"/>
                <a:cs typeface="Times New Roman"/>
                <a:sym typeface="Times New Roman"/>
              </a:rPr>
              <a:t>System.out.println</a:t>
            </a:r>
            <a:r>
              <a:rPr lang="en-US" sz="3200" b="0" i="0" u="none" dirty="0">
                <a:solidFill>
                  <a:schemeClr val="dk1"/>
                </a:solidFill>
                <a:latin typeface="Times New Roman"/>
                <a:ea typeface="Times New Roman"/>
                <a:cs typeface="Times New Roman"/>
                <a:sym typeface="Times New Roman"/>
              </a:rPr>
              <a:t>(</a:t>
            </a:r>
            <a:r>
              <a:rPr lang="en-US" sz="3200" b="1" i="0" u="none" dirty="0">
                <a:solidFill>
                  <a:schemeClr val="dk1"/>
                </a:solidFill>
                <a:latin typeface="Times New Roman"/>
                <a:ea typeface="Times New Roman"/>
                <a:cs typeface="Times New Roman"/>
                <a:sym typeface="Times New Roman"/>
              </a:rPr>
              <a:t>1.0</a:t>
            </a:r>
            <a:r>
              <a:rPr lang="en-US" sz="3200" b="0" i="0" u="none" dirty="0">
                <a:solidFill>
                  <a:schemeClr val="dk1"/>
                </a:solidFill>
                <a:latin typeface="Times New Roman"/>
                <a:ea typeface="Times New Roman"/>
                <a:cs typeface="Times New Roman"/>
                <a:sym typeface="Times New Roman"/>
              </a:rPr>
              <a:t> - </a:t>
            </a:r>
            <a:r>
              <a:rPr lang="en-US" sz="3200" b="1" i="0" u="none" dirty="0">
                <a:solidFill>
                  <a:schemeClr val="dk1"/>
                </a:solidFill>
                <a:latin typeface="Times New Roman"/>
                <a:ea typeface="Times New Roman"/>
                <a:cs typeface="Times New Roman"/>
                <a:sym typeface="Times New Roman"/>
              </a:rPr>
              <a:t>0.9</a:t>
            </a:r>
            <a:r>
              <a:rPr lang="en-US" sz="3200" b="0" i="0" u="none" dirty="0">
                <a:solidFill>
                  <a:schemeClr val="dk1"/>
                </a:solidFill>
                <a:latin typeface="Times New Roman"/>
                <a:ea typeface="Times New Roman"/>
                <a:cs typeface="Times New Roman"/>
                <a:sym typeface="Times New Roman"/>
              </a:rPr>
              <a:t>);</a:t>
            </a:r>
            <a:endParaRPr dirty="0"/>
          </a:p>
          <a:p>
            <a:pPr marL="0" marR="0" lvl="0" indent="0" algn="l" rtl="0">
              <a:lnSpc>
                <a:spcPct val="100000"/>
              </a:lnSpc>
              <a:spcBef>
                <a:spcPts val="0"/>
              </a:spcBef>
              <a:spcAft>
                <a:spcPts val="0"/>
              </a:spcAft>
              <a:buNone/>
            </a:pPr>
            <a:endParaRPr lang="en-US" sz="3200" b="0" i="0" u="none" dirty="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r>
              <a:rPr lang="en-US" sz="3200" i="1" dirty="0">
                <a:solidFill>
                  <a:srgbClr val="FF0000"/>
                </a:solidFill>
                <a:latin typeface="Times New Roman"/>
                <a:ea typeface="Times New Roman"/>
                <a:cs typeface="Times New Roman"/>
                <a:sym typeface="Times New Roman"/>
              </a:rPr>
              <a:t>Let’s go look what happens .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9"/>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6</a:t>
            </a:fld>
            <a:endParaRPr/>
          </a:p>
        </p:txBody>
      </p:sp>
      <p:sp>
        <p:nvSpPr>
          <p:cNvPr id="91" name="Google Shape;91;p9"/>
          <p:cNvSpPr txBox="1">
            <a:spLocks noGrp="1"/>
          </p:cNvSpPr>
          <p:nvPr>
            <p:ph type="title"/>
          </p:nvPr>
        </p:nvSpPr>
        <p:spPr>
          <a:xfrm>
            <a:off x="685800" y="228600"/>
            <a:ext cx="7772400" cy="16764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Declaring and Initializing</a:t>
            </a:r>
            <a:br>
              <a:rPr lang="en-US" sz="4400" b="0" i="0" u="none">
                <a:solidFill>
                  <a:schemeClr val="dk2"/>
                </a:solidFill>
                <a:latin typeface="Times New Roman"/>
                <a:ea typeface="Times New Roman"/>
                <a:cs typeface="Times New Roman"/>
                <a:sym typeface="Times New Roman"/>
              </a:rPr>
            </a:br>
            <a:r>
              <a:rPr lang="en-US" sz="4400" b="0" i="0" u="none">
                <a:solidFill>
                  <a:schemeClr val="dk2"/>
                </a:solidFill>
                <a:latin typeface="Times New Roman"/>
                <a:ea typeface="Times New Roman"/>
                <a:cs typeface="Times New Roman"/>
                <a:sym typeface="Times New Roman"/>
              </a:rPr>
              <a:t>in One Step</a:t>
            </a:r>
            <a:endParaRPr/>
          </a:p>
        </p:txBody>
      </p:sp>
      <p:sp>
        <p:nvSpPr>
          <p:cNvPr id="92" name="Google Shape;92;p9"/>
          <p:cNvSpPr txBox="1">
            <a:spLocks noGrp="1"/>
          </p:cNvSpPr>
          <p:nvPr>
            <p:ph type="body" idx="1"/>
          </p:nvPr>
        </p:nvSpPr>
        <p:spPr>
          <a:xfrm>
            <a:off x="685800" y="2057400"/>
            <a:ext cx="6324600" cy="3373437"/>
          </a:xfrm>
          <a:prstGeom prst="rect">
            <a:avLst/>
          </a:prstGeom>
          <a:noFill/>
          <a:ln>
            <a:noFill/>
          </a:ln>
        </p:spPr>
        <p:txBody>
          <a:bodyPr spcFirstLastPara="1" wrap="square" lIns="92075" tIns="46025" rIns="92075" bIns="46025" anchor="t" anchorCtr="0">
            <a:noAutofit/>
          </a:bodyPr>
          <a:lstStyle/>
          <a:p>
            <a:pPr marL="342900" lvl="0" indent="-342900" algn="l" rtl="0">
              <a:lnSpc>
                <a:spcPct val="100000"/>
              </a:lnSpc>
              <a:spcBef>
                <a:spcPts val="0"/>
              </a:spcBef>
              <a:spcAft>
                <a:spcPts val="0"/>
              </a:spcAft>
              <a:buClr>
                <a:schemeClr val="dk2"/>
              </a:buClr>
              <a:buSzPts val="2250"/>
              <a:buFont typeface="Arial"/>
              <a:buChar char="●"/>
            </a:pPr>
            <a:r>
              <a:rPr lang="en-US" sz="3000" b="1" i="0" u="none" dirty="0" err="1">
                <a:solidFill>
                  <a:schemeClr val="dk1"/>
                </a:solidFill>
                <a:latin typeface="Courier New"/>
                <a:ea typeface="Courier New"/>
                <a:cs typeface="Courier New"/>
                <a:sym typeface="Courier New"/>
              </a:rPr>
              <a:t>int</a:t>
            </a:r>
            <a:r>
              <a:rPr lang="en-US" sz="3000" b="1" i="0" u="none" dirty="0">
                <a:solidFill>
                  <a:schemeClr val="dk1"/>
                </a:solidFill>
                <a:latin typeface="Courier New"/>
                <a:ea typeface="Courier New"/>
                <a:cs typeface="Courier New"/>
                <a:sym typeface="Courier New"/>
              </a:rPr>
              <a:t> x = 1;</a:t>
            </a:r>
            <a:endParaRPr dirty="0"/>
          </a:p>
          <a:p>
            <a:pPr marL="342900" lvl="0" indent="-342900" algn="l" rtl="0">
              <a:lnSpc>
                <a:spcPct val="100000"/>
              </a:lnSpc>
              <a:spcBef>
                <a:spcPts val="1500"/>
              </a:spcBef>
              <a:spcAft>
                <a:spcPts val="0"/>
              </a:spcAft>
              <a:buClr>
                <a:schemeClr val="dk2"/>
              </a:buClr>
              <a:buSzPts val="2250"/>
              <a:buFont typeface="Arial"/>
              <a:buChar char="●"/>
            </a:pPr>
            <a:r>
              <a:rPr lang="en-US" sz="3000" b="1" i="0" u="none" dirty="0">
                <a:solidFill>
                  <a:schemeClr val="dk1"/>
                </a:solidFill>
                <a:latin typeface="Courier New"/>
                <a:ea typeface="Courier New"/>
                <a:cs typeface="Courier New"/>
                <a:sym typeface="Courier New"/>
              </a:rPr>
              <a:t>double d = 1.4;</a:t>
            </a:r>
            <a:endParaRPr sz="3000" b="1" dirty="0">
              <a:latin typeface="Courier New"/>
              <a:ea typeface="Courier New"/>
              <a:cs typeface="Courier New"/>
              <a:sym typeface="Courier New"/>
            </a:endParaRPr>
          </a:p>
          <a:p>
            <a:pPr marL="342900" lvl="0" indent="-342900" algn="l" rtl="0">
              <a:lnSpc>
                <a:spcPct val="100000"/>
              </a:lnSpc>
              <a:spcBef>
                <a:spcPts val="1500"/>
              </a:spcBef>
              <a:spcAft>
                <a:spcPts val="0"/>
              </a:spcAft>
              <a:buClr>
                <a:schemeClr val="dk2"/>
              </a:buClr>
              <a:buSzPts val="2250"/>
              <a:buFont typeface="Arial"/>
              <a:buChar char="●"/>
            </a:pPr>
            <a:r>
              <a:rPr lang="en-US" sz="3000" b="1" dirty="0">
                <a:latin typeface="Courier New"/>
                <a:ea typeface="Courier New"/>
                <a:cs typeface="Courier New"/>
                <a:sym typeface="Courier New"/>
              </a:rPr>
              <a:t>String s = ”Java”;</a:t>
            </a:r>
            <a:endParaRPr sz="3000" b="1" dirty="0">
              <a:latin typeface="Courier New"/>
              <a:ea typeface="Courier New"/>
              <a:cs typeface="Courier New"/>
              <a:sym typeface="Courier New"/>
            </a:endParaRPr>
          </a:p>
          <a:p>
            <a:pPr marL="342900" lvl="0" indent="-200025" algn="l" rtl="0">
              <a:spcBef>
                <a:spcPts val="600"/>
              </a:spcBef>
              <a:spcAft>
                <a:spcPts val="0"/>
              </a:spcAft>
              <a:buSzPts val="2250"/>
              <a:buNone/>
            </a:pPr>
            <a:endParaRPr sz="3000" b="1" i="0" u="none" dirty="0">
              <a:solidFill>
                <a:schemeClr val="dk1"/>
              </a:solidFill>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0"/>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7</a:t>
            </a:fld>
            <a:endParaRPr/>
          </a:p>
        </p:txBody>
      </p:sp>
      <p:sp>
        <p:nvSpPr>
          <p:cNvPr id="98" name="Google Shape;98;p10"/>
          <p:cNvSpPr txBox="1">
            <a:spLocks noGrp="1"/>
          </p:cNvSpPr>
          <p:nvPr>
            <p:ph type="title"/>
          </p:nvPr>
        </p:nvSpPr>
        <p:spPr>
          <a:xfrm>
            <a:off x="685800" y="228600"/>
            <a:ext cx="7772400" cy="685800"/>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400"/>
              <a:buFont typeface="Times New Roman"/>
              <a:buNone/>
            </a:pPr>
            <a:r>
              <a:rPr lang="en-US"/>
              <a:t>Variable names</a:t>
            </a:r>
            <a:endParaRPr/>
          </a:p>
        </p:txBody>
      </p:sp>
      <p:sp>
        <p:nvSpPr>
          <p:cNvPr id="99" name="Google Shape;99;p10"/>
          <p:cNvSpPr txBox="1">
            <a:spLocks noGrp="1"/>
          </p:cNvSpPr>
          <p:nvPr>
            <p:ph type="body" idx="1"/>
          </p:nvPr>
        </p:nvSpPr>
        <p:spPr>
          <a:xfrm>
            <a:off x="228600" y="1143000"/>
            <a:ext cx="8686800" cy="4876800"/>
          </a:xfrm>
          <a:prstGeom prst="rect">
            <a:avLst/>
          </a:prstGeom>
          <a:noFill/>
          <a:ln>
            <a:noFill/>
          </a:ln>
        </p:spPr>
        <p:txBody>
          <a:bodyPr spcFirstLastPara="1" wrap="square" lIns="92075" tIns="46025" rIns="92075" bIns="46025" anchor="t" anchorCtr="0">
            <a:noAutofit/>
          </a:bodyPr>
          <a:lstStyle/>
          <a:p>
            <a:pPr marL="342900" lvl="0" indent="-342900" algn="l" rtl="0">
              <a:lnSpc>
                <a:spcPct val="100000"/>
              </a:lnSpc>
              <a:spcBef>
                <a:spcPts val="0"/>
              </a:spcBef>
              <a:spcAft>
                <a:spcPts val="0"/>
              </a:spcAft>
              <a:buClr>
                <a:schemeClr val="dk2"/>
              </a:buClr>
              <a:buSzPts val="2100"/>
              <a:buFont typeface="Arial"/>
              <a:buChar char="●"/>
            </a:pPr>
            <a:r>
              <a:rPr lang="en-US" sz="2800" b="0" i="0" u="none">
                <a:solidFill>
                  <a:schemeClr val="dk1"/>
                </a:solidFill>
                <a:latin typeface="Times New Roman"/>
                <a:ea typeface="Times New Roman"/>
                <a:cs typeface="Times New Roman"/>
                <a:sym typeface="Times New Roman"/>
              </a:rPr>
              <a:t>A </a:t>
            </a:r>
            <a:r>
              <a:rPr lang="en-US" sz="2800"/>
              <a:t>variable name </a:t>
            </a:r>
            <a:r>
              <a:rPr lang="en-US" sz="2800" b="0" i="0" u="none">
                <a:solidFill>
                  <a:schemeClr val="dk1"/>
                </a:solidFill>
                <a:latin typeface="Times New Roman"/>
                <a:ea typeface="Times New Roman"/>
                <a:cs typeface="Times New Roman"/>
                <a:sym typeface="Times New Roman"/>
              </a:rPr>
              <a:t>is a sequence of characters that consist of letters, digits, underscores (_), and dollar signs ($). </a:t>
            </a:r>
            <a:endParaRPr/>
          </a:p>
          <a:p>
            <a:pPr marL="342900" lvl="0" indent="-342900" algn="l" rtl="0">
              <a:lnSpc>
                <a:spcPct val="100000"/>
              </a:lnSpc>
              <a:spcBef>
                <a:spcPts val="560"/>
              </a:spcBef>
              <a:spcAft>
                <a:spcPts val="0"/>
              </a:spcAft>
              <a:buClr>
                <a:schemeClr val="dk2"/>
              </a:buClr>
              <a:buSzPts val="2100"/>
              <a:buFont typeface="Arial"/>
              <a:buChar char="●"/>
            </a:pPr>
            <a:r>
              <a:rPr lang="en-US" sz="2800" b="0" i="0" u="none">
                <a:solidFill>
                  <a:schemeClr val="dk1"/>
                </a:solidFill>
                <a:latin typeface="Times New Roman"/>
                <a:ea typeface="Times New Roman"/>
                <a:cs typeface="Times New Roman"/>
                <a:sym typeface="Times New Roman"/>
              </a:rPr>
              <a:t>A </a:t>
            </a:r>
            <a:r>
              <a:rPr lang="en-US" sz="2800"/>
              <a:t>variable name </a:t>
            </a:r>
            <a:r>
              <a:rPr lang="en-US" sz="2800" b="0" i="0" u="none">
                <a:solidFill>
                  <a:schemeClr val="dk1"/>
                </a:solidFill>
                <a:latin typeface="Times New Roman"/>
                <a:ea typeface="Times New Roman"/>
                <a:cs typeface="Times New Roman"/>
                <a:sym typeface="Times New Roman"/>
              </a:rPr>
              <a:t>must start with a letter, an underscore (_), or a dollar sign ($). It cannot start with a digit. </a:t>
            </a:r>
            <a:endParaRPr/>
          </a:p>
          <a:p>
            <a:pPr marL="342900" lvl="0" indent="-342900" algn="l" rtl="0">
              <a:lnSpc>
                <a:spcPct val="100000"/>
              </a:lnSpc>
              <a:spcBef>
                <a:spcPts val="560"/>
              </a:spcBef>
              <a:spcAft>
                <a:spcPts val="0"/>
              </a:spcAft>
              <a:buClr>
                <a:schemeClr val="dk2"/>
              </a:buClr>
              <a:buSzPts val="2100"/>
              <a:buFont typeface="Arial"/>
              <a:buChar char="●"/>
            </a:pPr>
            <a:r>
              <a:rPr lang="en-US" sz="2800" b="0" i="0" u="none">
                <a:solidFill>
                  <a:schemeClr val="dk1"/>
                </a:solidFill>
                <a:latin typeface="Times New Roman"/>
                <a:ea typeface="Times New Roman"/>
                <a:cs typeface="Times New Roman"/>
                <a:sym typeface="Times New Roman"/>
              </a:rPr>
              <a:t>A </a:t>
            </a:r>
            <a:r>
              <a:rPr lang="en-US" sz="2800"/>
              <a:t>variable name </a:t>
            </a:r>
            <a:r>
              <a:rPr lang="en-US" sz="2800" b="0" i="0" u="none">
                <a:solidFill>
                  <a:schemeClr val="dk1"/>
                </a:solidFill>
                <a:latin typeface="Times New Roman"/>
                <a:ea typeface="Times New Roman"/>
                <a:cs typeface="Times New Roman"/>
                <a:sym typeface="Times New Roman"/>
              </a:rPr>
              <a:t>cannot be a reserved word. (See Appendix A, “Java Keywords,” for a list of reserved words).</a:t>
            </a:r>
            <a:endParaRPr/>
          </a:p>
          <a:p>
            <a:pPr marL="342900" lvl="0" indent="-342900" algn="l" rtl="0">
              <a:lnSpc>
                <a:spcPct val="100000"/>
              </a:lnSpc>
              <a:spcBef>
                <a:spcPts val="560"/>
              </a:spcBef>
              <a:spcAft>
                <a:spcPts val="0"/>
              </a:spcAft>
              <a:buClr>
                <a:schemeClr val="dk2"/>
              </a:buClr>
              <a:buSzPts val="2100"/>
              <a:buFont typeface="Arial"/>
              <a:buChar char="●"/>
            </a:pPr>
            <a:r>
              <a:rPr lang="en-US" sz="2800" b="0" i="0" u="none">
                <a:solidFill>
                  <a:schemeClr val="dk1"/>
                </a:solidFill>
                <a:latin typeface="Times New Roman"/>
                <a:ea typeface="Times New Roman"/>
                <a:cs typeface="Times New Roman"/>
                <a:sym typeface="Times New Roman"/>
              </a:rPr>
              <a:t>A </a:t>
            </a:r>
            <a:r>
              <a:rPr lang="en-US" sz="2800"/>
              <a:t>variable name </a:t>
            </a:r>
            <a:r>
              <a:rPr lang="en-US" sz="2800" b="0" i="0" u="none">
                <a:solidFill>
                  <a:schemeClr val="dk1"/>
                </a:solidFill>
                <a:latin typeface="Times New Roman"/>
                <a:ea typeface="Times New Roman"/>
                <a:cs typeface="Times New Roman"/>
                <a:sym typeface="Times New Roman"/>
              </a:rPr>
              <a:t>cannot be </a:t>
            </a:r>
            <a:r>
              <a:rPr lang="en-US" sz="2800" b="0" i="0" u="none">
                <a:solidFill>
                  <a:schemeClr val="dk1"/>
                </a:solidFill>
                <a:latin typeface="Courier New"/>
                <a:ea typeface="Courier New"/>
                <a:cs typeface="Courier New"/>
                <a:sym typeface="Courier New"/>
              </a:rPr>
              <a:t>true</a:t>
            </a:r>
            <a:r>
              <a:rPr lang="en-US" sz="2800" b="0" i="0" u="none">
                <a:solidFill>
                  <a:schemeClr val="dk1"/>
                </a:solidFill>
                <a:latin typeface="Times New Roman"/>
                <a:ea typeface="Times New Roman"/>
                <a:cs typeface="Times New Roman"/>
                <a:sym typeface="Times New Roman"/>
              </a:rPr>
              <a:t>, </a:t>
            </a:r>
            <a:r>
              <a:rPr lang="en-US" sz="2800" b="0" i="0" u="none">
                <a:solidFill>
                  <a:schemeClr val="dk1"/>
                </a:solidFill>
                <a:latin typeface="Courier New"/>
                <a:ea typeface="Courier New"/>
                <a:cs typeface="Courier New"/>
                <a:sym typeface="Courier New"/>
              </a:rPr>
              <a:t>false</a:t>
            </a:r>
            <a:r>
              <a:rPr lang="en-US" sz="2800" b="0" i="0" u="none">
                <a:solidFill>
                  <a:schemeClr val="dk1"/>
                </a:solidFill>
                <a:latin typeface="Times New Roman"/>
                <a:ea typeface="Times New Roman"/>
                <a:cs typeface="Times New Roman"/>
                <a:sym typeface="Times New Roman"/>
              </a:rPr>
              <a:t>, or</a:t>
            </a:r>
            <a:br>
              <a:rPr lang="en-US" sz="2800" b="0" i="0" u="none">
                <a:solidFill>
                  <a:schemeClr val="dk1"/>
                </a:solidFill>
                <a:latin typeface="Times New Roman"/>
                <a:ea typeface="Times New Roman"/>
                <a:cs typeface="Times New Roman"/>
                <a:sym typeface="Times New Roman"/>
              </a:rPr>
            </a:br>
            <a:r>
              <a:rPr lang="en-US" sz="2800" b="0" i="0" u="none">
                <a:solidFill>
                  <a:schemeClr val="dk1"/>
                </a:solidFill>
                <a:latin typeface="Courier New"/>
                <a:ea typeface="Courier New"/>
                <a:cs typeface="Courier New"/>
                <a:sym typeface="Courier New"/>
              </a:rPr>
              <a:t>null</a:t>
            </a:r>
            <a:r>
              <a:rPr lang="en-US" sz="2800" b="0" i="0" u="none">
                <a:solidFill>
                  <a:schemeClr val="dk1"/>
                </a:solidFill>
                <a:latin typeface="Times New Roman"/>
                <a:ea typeface="Times New Roman"/>
                <a:cs typeface="Times New Roman"/>
                <a:sym typeface="Times New Roman"/>
              </a:rPr>
              <a:t>.</a:t>
            </a:r>
            <a:endParaRPr/>
          </a:p>
          <a:p>
            <a:pPr marL="342900" lvl="0" indent="-342900" algn="l" rtl="0">
              <a:lnSpc>
                <a:spcPct val="100000"/>
              </a:lnSpc>
              <a:spcBef>
                <a:spcPts val="560"/>
              </a:spcBef>
              <a:spcAft>
                <a:spcPts val="0"/>
              </a:spcAft>
              <a:buClr>
                <a:schemeClr val="dk2"/>
              </a:buClr>
              <a:buSzPts val="2100"/>
              <a:buFont typeface="Arial"/>
              <a:buChar char="●"/>
            </a:pPr>
            <a:r>
              <a:rPr lang="en-US" sz="2800" b="0" i="0" u="none">
                <a:solidFill>
                  <a:schemeClr val="dk1"/>
                </a:solidFill>
                <a:latin typeface="Times New Roman"/>
                <a:ea typeface="Times New Roman"/>
                <a:cs typeface="Times New Roman"/>
                <a:sym typeface="Times New Roman"/>
              </a:rPr>
              <a:t>A </a:t>
            </a:r>
            <a:r>
              <a:rPr lang="en-US" sz="2800"/>
              <a:t>variable name </a:t>
            </a:r>
            <a:r>
              <a:rPr lang="en-US" sz="2800" b="0" i="0" u="none">
                <a:solidFill>
                  <a:schemeClr val="dk1"/>
                </a:solidFill>
                <a:latin typeface="Times New Roman"/>
                <a:ea typeface="Times New Roman"/>
                <a:cs typeface="Times New Roman"/>
                <a:sym typeface="Times New Roman"/>
              </a:rPr>
              <a:t>can be of any length.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1"/>
          <p:cNvSpPr txBox="1"/>
          <p:nvPr/>
        </p:nvSpPr>
        <p:spPr>
          <a:xfrm>
            <a:off x="6553200" y="6399212"/>
            <a:ext cx="1905000" cy="457200"/>
          </a:xfrm>
          <a:prstGeom prst="rect">
            <a:avLst/>
          </a:prstGeom>
          <a:noFill/>
          <a:ln>
            <a:noFill/>
          </a:ln>
        </p:spPr>
        <p:txBody>
          <a:bodyPr spcFirstLastPara="1" wrap="square" lIns="92075" tIns="46025" rIns="92075" bIns="46025"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t>8</a:t>
            </a:fld>
            <a:endParaRPr/>
          </a:p>
        </p:txBody>
      </p:sp>
      <p:sp>
        <p:nvSpPr>
          <p:cNvPr id="105" name="Google Shape;105;p11"/>
          <p:cNvSpPr txBox="1">
            <a:spLocks noGrp="1"/>
          </p:cNvSpPr>
          <p:nvPr>
            <p:ph type="title"/>
          </p:nvPr>
        </p:nvSpPr>
        <p:spPr>
          <a:xfrm>
            <a:off x="685800" y="317500"/>
            <a:ext cx="7772400" cy="538162"/>
          </a:xfrm>
          <a:prstGeom prst="rect">
            <a:avLst/>
          </a:prstGeom>
          <a:noFill/>
          <a:ln>
            <a:noFill/>
          </a:ln>
        </p:spPr>
        <p:txBody>
          <a:bodyPr spcFirstLastPara="1" wrap="square" lIns="92075" tIns="46025" rIns="92075" bIns="46025"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Numerical Data Types</a:t>
            </a:r>
            <a:endParaRPr/>
          </a:p>
        </p:txBody>
      </p:sp>
      <p:sp>
        <p:nvSpPr>
          <p:cNvPr id="106" name="Google Shape;106;p11"/>
          <p:cNvSpPr txBox="1"/>
          <p:nvPr/>
        </p:nvSpPr>
        <p:spPr>
          <a:xfrm>
            <a:off x="0" y="2087562"/>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sp>
        <p:nvSpPr>
          <p:cNvPr id="107" name="Google Shape;107;p11"/>
          <p:cNvSpPr txBox="1"/>
          <p:nvPr/>
        </p:nvSpPr>
        <p:spPr>
          <a:xfrm>
            <a:off x="0" y="2152650"/>
            <a:ext cx="9144000" cy="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600" b="0" i="0" u="none">
              <a:solidFill>
                <a:schemeClr val="dk1"/>
              </a:solidFill>
              <a:latin typeface="Times New Roman"/>
              <a:ea typeface="Times New Roman"/>
              <a:cs typeface="Times New Roman"/>
              <a:sym typeface="Times New Roman"/>
            </a:endParaRPr>
          </a:p>
        </p:txBody>
      </p:sp>
      <p:pic>
        <p:nvPicPr>
          <p:cNvPr id="108" name="Google Shape;108;p11"/>
          <p:cNvPicPr preferRelativeResize="0"/>
          <p:nvPr/>
        </p:nvPicPr>
        <p:blipFill rotWithShape="1">
          <a:blip r:embed="rId3">
            <a:alphaModFix/>
          </a:blip>
          <a:srcRect/>
          <a:stretch/>
        </p:blipFill>
        <p:spPr>
          <a:xfrm>
            <a:off x="153987" y="1203325"/>
            <a:ext cx="8875712" cy="42989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2"/>
          <p:cNvSpPr txBox="1">
            <a:spLocks noGrp="1"/>
          </p:cNvSpPr>
          <p:nvPr>
            <p:ph type="title"/>
          </p:nvPr>
        </p:nvSpPr>
        <p:spPr>
          <a:xfrm>
            <a:off x="685800" y="285750"/>
            <a:ext cx="7772400" cy="1143000"/>
          </a:xfrm>
          <a:prstGeom prst="rect">
            <a:avLst/>
          </a:prstGeom>
        </p:spPr>
        <p:txBody>
          <a:bodyPr spcFirstLastPara="1" wrap="square" lIns="92075" tIns="46025" rIns="92075" bIns="46025" anchor="ctr" anchorCtr="0">
            <a:noAutofit/>
          </a:bodyPr>
          <a:lstStyle/>
          <a:p>
            <a:pPr marL="0" lvl="0" indent="0" algn="ctr" rtl="0">
              <a:spcBef>
                <a:spcPts val="0"/>
              </a:spcBef>
              <a:spcAft>
                <a:spcPts val="0"/>
              </a:spcAft>
              <a:buNone/>
            </a:pPr>
            <a:r>
              <a:rPr lang="en-US"/>
              <a:t>Printing</a:t>
            </a:r>
            <a:endParaRPr/>
          </a:p>
        </p:txBody>
      </p:sp>
      <p:sp>
        <p:nvSpPr>
          <p:cNvPr id="114" name="Google Shape;114;p12"/>
          <p:cNvSpPr txBox="1">
            <a:spLocks noGrp="1"/>
          </p:cNvSpPr>
          <p:nvPr>
            <p:ph type="body" idx="1"/>
          </p:nvPr>
        </p:nvSpPr>
        <p:spPr>
          <a:xfrm>
            <a:off x="685800" y="1657350"/>
            <a:ext cx="7772400" cy="4741800"/>
          </a:xfrm>
          <a:prstGeom prst="rect">
            <a:avLst/>
          </a:prstGeom>
        </p:spPr>
        <p:txBody>
          <a:bodyPr spcFirstLastPara="1" wrap="square" lIns="92075" tIns="46025" rIns="92075" bIns="46025" anchor="t" anchorCtr="0">
            <a:noAutofit/>
          </a:bodyPr>
          <a:lstStyle/>
          <a:p>
            <a:pPr marL="0" lvl="0" indent="0" algn="l" rtl="0">
              <a:spcBef>
                <a:spcPts val="360"/>
              </a:spcBef>
              <a:spcAft>
                <a:spcPts val="0"/>
              </a:spcAft>
              <a:buNone/>
            </a:pPr>
            <a:r>
              <a:rPr lang="en-US" sz="2800" b="1">
                <a:latin typeface="Courier New"/>
                <a:ea typeface="Courier New"/>
                <a:cs typeface="Courier New"/>
                <a:sym typeface="Courier New"/>
              </a:rPr>
              <a:t>System.out.println(“Hello World”);</a:t>
            </a:r>
            <a:endParaRPr sz="2800" b="1">
              <a:latin typeface="Courier New"/>
              <a:ea typeface="Courier New"/>
              <a:cs typeface="Courier New"/>
              <a:sym typeface="Courier New"/>
            </a:endParaRPr>
          </a:p>
          <a:p>
            <a:pPr marL="0" lvl="0" indent="0" algn="l" rtl="0">
              <a:spcBef>
                <a:spcPts val="360"/>
              </a:spcBef>
              <a:spcAft>
                <a:spcPts val="0"/>
              </a:spcAft>
              <a:buNone/>
            </a:pPr>
            <a:endParaRPr/>
          </a:p>
          <a:p>
            <a:pPr marL="457200" lvl="0" indent="-314325" algn="l" rtl="0">
              <a:spcBef>
                <a:spcPts val="360"/>
              </a:spcBef>
              <a:spcAft>
                <a:spcPts val="0"/>
              </a:spcAft>
              <a:buSzPts val="1350"/>
              <a:buChar char="-"/>
            </a:pPr>
            <a:r>
              <a:rPr lang="en-US"/>
              <a:t>get the computer to print something to the console</a:t>
            </a:r>
            <a:endParaRPr/>
          </a:p>
          <a:p>
            <a:pPr marL="457200" lvl="0" indent="-314325" algn="l" rtl="0">
              <a:spcBef>
                <a:spcPts val="0"/>
              </a:spcBef>
              <a:spcAft>
                <a:spcPts val="0"/>
              </a:spcAft>
              <a:buSzPts val="1350"/>
              <a:buChar char="-"/>
            </a:pPr>
            <a:r>
              <a:rPr lang="en-US"/>
              <a:t>println prints a line and adds a new line at the end</a:t>
            </a:r>
            <a:endParaRPr/>
          </a:p>
          <a:p>
            <a:pPr marL="457200" lvl="0" indent="-314325" algn="l" rtl="0">
              <a:spcBef>
                <a:spcPts val="0"/>
              </a:spcBef>
              <a:spcAft>
                <a:spcPts val="0"/>
              </a:spcAft>
              <a:buSzPts val="1350"/>
              <a:buChar char="-"/>
            </a:pPr>
            <a:r>
              <a:rPr lang="en-US"/>
              <a:t>print prints the line and continues on the same line</a:t>
            </a:r>
            <a:endParaRPr/>
          </a:p>
          <a:p>
            <a:pPr marL="457200" lvl="0" indent="-314325" algn="l" rtl="0">
              <a:spcBef>
                <a:spcPts val="0"/>
              </a:spcBef>
              <a:spcAft>
                <a:spcPts val="0"/>
              </a:spcAft>
              <a:buSzPts val="1350"/>
              <a:buChar char="-"/>
            </a:pPr>
            <a:r>
              <a:rPr lang="en-US"/>
              <a:t>use for DEBUGGING!!</a:t>
            </a:r>
            <a:endParaRPr/>
          </a:p>
        </p:txBody>
      </p:sp>
      <p:sp>
        <p:nvSpPr>
          <p:cNvPr id="115" name="Google Shape;115;p12"/>
          <p:cNvSpPr txBox="1">
            <a:spLocks noGrp="1"/>
          </p:cNvSpPr>
          <p:nvPr>
            <p:ph type="sldNum" idx="12"/>
          </p:nvPr>
        </p:nvSpPr>
        <p:spPr>
          <a:xfrm>
            <a:off x="6553200" y="6399212"/>
            <a:ext cx="1905000" cy="457200"/>
          </a:xfrm>
          <a:prstGeom prst="rect">
            <a:avLst/>
          </a:prstGeom>
        </p:spPr>
        <p:txBody>
          <a:bodyPr spcFirstLastPara="1" wrap="square" lIns="92075" tIns="46025" rIns="92075" bIns="46025" anchor="ctr" anchorCtr="0">
            <a:noAutofit/>
          </a:bodyPr>
          <a:lstStyle/>
          <a:p>
            <a:pPr marL="0" lvl="0" indent="0" algn="r" rtl="0">
              <a:spcBef>
                <a:spcPts val="0"/>
              </a:spcBef>
              <a:spcAft>
                <a:spcPts val="0"/>
              </a:spcAft>
              <a:buClr>
                <a:schemeClr val="dk1"/>
              </a:buClr>
              <a:buSzPts val="1400"/>
              <a:buFont typeface="Times New Roman"/>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2_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30463</TotalTime>
  <Words>2992</Words>
  <Application>Microsoft Macintosh PowerPoint</Application>
  <PresentationFormat>On-screen Show (4:3)</PresentationFormat>
  <Paragraphs>513</Paragraphs>
  <Slides>56</Slides>
  <Notes>53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Courier New</vt:lpstr>
      <vt:lpstr>Times New Roman</vt:lpstr>
      <vt:lpstr>Courier</vt:lpstr>
      <vt:lpstr>Times</vt:lpstr>
      <vt:lpstr>Book Antiqua</vt:lpstr>
      <vt:lpstr>Kaushan Script</vt:lpstr>
      <vt:lpstr>Palatino</vt:lpstr>
      <vt:lpstr>Arial</vt:lpstr>
      <vt:lpstr>Wingdings</vt:lpstr>
      <vt:lpstr>2_International</vt:lpstr>
      <vt:lpstr>Chapter 2: Beginning to Program</vt:lpstr>
      <vt:lpstr>Motivations</vt:lpstr>
      <vt:lpstr>Variables</vt:lpstr>
      <vt:lpstr>Declaring Variables</vt:lpstr>
      <vt:lpstr>Assignment Statements</vt:lpstr>
      <vt:lpstr>Declaring and Initializing in One Step</vt:lpstr>
      <vt:lpstr>Variable names</vt:lpstr>
      <vt:lpstr>Numerical Data Types</vt:lpstr>
      <vt:lpstr>Printing</vt:lpstr>
      <vt:lpstr>Simple String Operations</vt:lpstr>
      <vt:lpstr>Simple String Operations</vt:lpstr>
      <vt:lpstr>Reading Input from the Console</vt:lpstr>
      <vt:lpstr>Reading Numbers from the Keyboard</vt:lpstr>
      <vt:lpstr>Variables</vt:lpstr>
      <vt:lpstr>Trace a Program Execution</vt:lpstr>
      <vt:lpstr>Trace a Program Execution</vt:lpstr>
      <vt:lpstr>Trace a Program Execution</vt:lpstr>
      <vt:lpstr>Trace a Program Execution</vt:lpstr>
      <vt:lpstr>Trace a Program Execution</vt:lpstr>
      <vt:lpstr>Your Turn!</vt:lpstr>
      <vt:lpstr>Lecture 2 Operators, Expressions </vt:lpstr>
      <vt:lpstr>Named Constants</vt:lpstr>
      <vt:lpstr>Naming Conventions</vt:lpstr>
      <vt:lpstr>Naming Conventions, cont.</vt:lpstr>
      <vt:lpstr>Numeric Operators</vt:lpstr>
      <vt:lpstr>PEMDAS</vt:lpstr>
      <vt:lpstr>Integer Division</vt:lpstr>
      <vt:lpstr>Modulo/Remainder Operator</vt:lpstr>
      <vt:lpstr>Relationship of / and %</vt:lpstr>
      <vt:lpstr>Exponent Operations </vt:lpstr>
      <vt:lpstr>Number Literals</vt:lpstr>
      <vt:lpstr>Integer Literals</vt:lpstr>
      <vt:lpstr>Floating-Point Literals</vt:lpstr>
      <vt:lpstr>double vs. float </vt:lpstr>
      <vt:lpstr>Scientific Notation</vt:lpstr>
      <vt:lpstr>Numeric data types</vt:lpstr>
      <vt:lpstr>Arithmetic Expressions</vt:lpstr>
      <vt:lpstr>How to Evaluate an Expression</vt:lpstr>
      <vt:lpstr>Full parenthesization</vt:lpstr>
      <vt:lpstr>Augmented Assignment Operators</vt:lpstr>
      <vt:lpstr>Increment and Decrement Operators</vt:lpstr>
      <vt:lpstr>Increment and Decrement Operators, cont.</vt:lpstr>
      <vt:lpstr>Increment and Decrement Operators, cont.</vt:lpstr>
      <vt:lpstr>Assignment Expressions and Assignment Statements</vt:lpstr>
      <vt:lpstr>Type Casting</vt:lpstr>
      <vt:lpstr>***Conversion Rules***</vt:lpstr>
      <vt:lpstr>Casting in an Augmented Expression </vt:lpstr>
      <vt:lpstr>Common Errors and Pitfalls</vt:lpstr>
      <vt:lpstr>Common Error 1: Undeclared/Uninitialized Variables and Unused Variables </vt:lpstr>
      <vt:lpstr>Common Error 2: Integer Overflow</vt:lpstr>
      <vt:lpstr>Common Error 3: Unintended Integer Division</vt:lpstr>
      <vt:lpstr>Common Pitfall 4: Redundant Input Objects</vt:lpstr>
      <vt:lpstr>Your Turn!</vt:lpstr>
      <vt:lpstr>printf</vt:lpstr>
      <vt:lpstr>NOTE</vt:lpstr>
      <vt:lpstr>Common Error 3: Round-off Errors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Beginning to Program</dc:title>
  <cp:lastModifiedBy>Microsoft Office User</cp:lastModifiedBy>
  <cp:revision>32</cp:revision>
  <cp:lastPrinted>2019-08-20T16:46:30Z</cp:lastPrinted>
  <dcterms:modified xsi:type="dcterms:W3CDTF">2019-08-20T16:47:20Z</dcterms:modified>
</cp:coreProperties>
</file>