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67" r:id="rId15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17"/>
      <p:bold r:id="rId18"/>
      <p:italic r:id="rId19"/>
      <p:boldItalic r:id="rId20"/>
    </p:embeddedFont>
    <p:embeddedFont>
      <p:font typeface="Proxima Nova" panose="020B0604020202020204" charset="0"/>
      <p:regular r:id="rId21"/>
      <p:bold r:id="rId22"/>
      <p:italic r:id="rId23"/>
      <p:boldItalic r:id="rId24"/>
    </p:embeddedFont>
    <p:embeddedFont>
      <p:font typeface="Source Sans Pro" panose="020B0503030403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DFE07A-66D4-4471-ABAD-98AE4492A750}" v="3" dt="2020-02-05T16:04:35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93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y,Benjamin" userId="12accc6f-d5d5-4773-a929-5f4f5530135e" providerId="ADAL" clId="{6FDFE07A-66D4-4471-ABAD-98AE4492A750}"/>
    <pc:docChg chg="custSel addSld delSld modSld sldOrd">
      <pc:chgData name="Say,Benjamin" userId="12accc6f-d5d5-4773-a929-5f4f5530135e" providerId="ADAL" clId="{6FDFE07A-66D4-4471-ABAD-98AE4492A750}" dt="2020-02-05T16:04:55.833" v="588" actId="14100"/>
      <pc:docMkLst>
        <pc:docMk/>
      </pc:docMkLst>
      <pc:sldChg chg="modSp add del">
        <pc:chgData name="Say,Benjamin" userId="12accc6f-d5d5-4773-a929-5f4f5530135e" providerId="ADAL" clId="{6FDFE07A-66D4-4471-ABAD-98AE4492A750}" dt="2020-02-05T15:59:10.538" v="57"/>
        <pc:sldMkLst>
          <pc:docMk/>
          <pc:sldMk cId="0" sldId="260"/>
        </pc:sldMkLst>
        <pc:spChg chg="mod">
          <ac:chgData name="Say,Benjamin" userId="12accc6f-d5d5-4773-a929-5f4f5530135e" providerId="ADAL" clId="{6FDFE07A-66D4-4471-ABAD-98AE4492A750}" dt="2020-02-05T15:58:45.217" v="55" actId="20577"/>
          <ac:spMkLst>
            <pc:docMk/>
            <pc:sldMk cId="0" sldId="260"/>
            <ac:spMk id="169" creationId="{00000000-0000-0000-0000-000000000000}"/>
          </ac:spMkLst>
        </pc:spChg>
      </pc:sldChg>
      <pc:sldChg chg="add">
        <pc:chgData name="Say,Benjamin" userId="12accc6f-d5d5-4773-a929-5f4f5530135e" providerId="ADAL" clId="{6FDFE07A-66D4-4471-ABAD-98AE4492A750}" dt="2020-02-05T15:59:10.538" v="57"/>
        <pc:sldMkLst>
          <pc:docMk/>
          <pc:sldMk cId="0" sldId="261"/>
        </pc:sldMkLst>
      </pc:sldChg>
      <pc:sldChg chg="add">
        <pc:chgData name="Say,Benjamin" userId="12accc6f-d5d5-4773-a929-5f4f5530135e" providerId="ADAL" clId="{6FDFE07A-66D4-4471-ABAD-98AE4492A750}" dt="2020-02-05T15:59:10.538" v="57"/>
        <pc:sldMkLst>
          <pc:docMk/>
          <pc:sldMk cId="0" sldId="262"/>
        </pc:sldMkLst>
      </pc:sldChg>
      <pc:sldChg chg="modSp add">
        <pc:chgData name="Say,Benjamin" userId="12accc6f-d5d5-4773-a929-5f4f5530135e" providerId="ADAL" clId="{6FDFE07A-66D4-4471-ABAD-98AE4492A750}" dt="2020-02-05T16:00:23.962" v="175" actId="20577"/>
        <pc:sldMkLst>
          <pc:docMk/>
          <pc:sldMk cId="0" sldId="263"/>
        </pc:sldMkLst>
        <pc:spChg chg="mod">
          <ac:chgData name="Say,Benjamin" userId="12accc6f-d5d5-4773-a929-5f4f5530135e" providerId="ADAL" clId="{6FDFE07A-66D4-4471-ABAD-98AE4492A750}" dt="2020-02-05T16:00:23.962" v="175" actId="20577"/>
          <ac:spMkLst>
            <pc:docMk/>
            <pc:sldMk cId="0" sldId="263"/>
            <ac:spMk id="165" creationId="{00000000-0000-0000-0000-000000000000}"/>
          </ac:spMkLst>
        </pc:spChg>
        <pc:spChg chg="mod">
          <ac:chgData name="Say,Benjamin" userId="12accc6f-d5d5-4773-a929-5f4f5530135e" providerId="ADAL" clId="{6FDFE07A-66D4-4471-ABAD-98AE4492A750}" dt="2020-02-05T16:00:08.448" v="162" actId="20577"/>
          <ac:spMkLst>
            <pc:docMk/>
            <pc:sldMk cId="0" sldId="263"/>
            <ac:spMk id="166" creationId="{00000000-0000-0000-0000-000000000000}"/>
          </ac:spMkLst>
        </pc:spChg>
      </pc:sldChg>
      <pc:sldChg chg="addSp delSp modSp add">
        <pc:chgData name="Say,Benjamin" userId="12accc6f-d5d5-4773-a929-5f4f5530135e" providerId="ADAL" clId="{6FDFE07A-66D4-4471-ABAD-98AE4492A750}" dt="2020-02-05T16:00:41.689" v="178" actId="1076"/>
        <pc:sldMkLst>
          <pc:docMk/>
          <pc:sldMk cId="0" sldId="264"/>
        </pc:sldMkLst>
        <pc:spChg chg="add mod">
          <ac:chgData name="Say,Benjamin" userId="12accc6f-d5d5-4773-a929-5f4f5530135e" providerId="ADAL" clId="{6FDFE07A-66D4-4471-ABAD-98AE4492A750}" dt="2020-02-05T16:00:41.689" v="178" actId="1076"/>
          <ac:spMkLst>
            <pc:docMk/>
            <pc:sldMk cId="0" sldId="264"/>
            <ac:spMk id="7" creationId="{04C49E53-9584-40BA-915F-ACDFD888AC89}"/>
          </ac:spMkLst>
        </pc:spChg>
        <pc:spChg chg="del">
          <ac:chgData name="Say,Benjamin" userId="12accc6f-d5d5-4773-a929-5f4f5530135e" providerId="ADAL" clId="{6FDFE07A-66D4-4471-ABAD-98AE4492A750}" dt="2020-02-05T16:00:38.398" v="176" actId="478"/>
          <ac:spMkLst>
            <pc:docMk/>
            <pc:sldMk cId="0" sldId="264"/>
            <ac:spMk id="175" creationId="{00000000-0000-0000-0000-000000000000}"/>
          </ac:spMkLst>
        </pc:spChg>
      </pc:sldChg>
      <pc:sldChg chg="add">
        <pc:chgData name="Say,Benjamin" userId="12accc6f-d5d5-4773-a929-5f4f5530135e" providerId="ADAL" clId="{6FDFE07A-66D4-4471-ABAD-98AE4492A750}" dt="2020-02-05T15:59:10.538" v="57"/>
        <pc:sldMkLst>
          <pc:docMk/>
          <pc:sldMk cId="0" sldId="265"/>
        </pc:sldMkLst>
      </pc:sldChg>
      <pc:sldChg chg="add">
        <pc:chgData name="Say,Benjamin" userId="12accc6f-d5d5-4773-a929-5f4f5530135e" providerId="ADAL" clId="{6FDFE07A-66D4-4471-ABAD-98AE4492A750}" dt="2020-02-05T15:59:10.538" v="57"/>
        <pc:sldMkLst>
          <pc:docMk/>
          <pc:sldMk cId="0" sldId="266"/>
        </pc:sldMkLst>
      </pc:sldChg>
      <pc:sldChg chg="add">
        <pc:chgData name="Say,Benjamin" userId="12accc6f-d5d5-4773-a929-5f4f5530135e" providerId="ADAL" clId="{6FDFE07A-66D4-4471-ABAD-98AE4492A750}" dt="2020-02-05T15:59:10.538" v="57"/>
        <pc:sldMkLst>
          <pc:docMk/>
          <pc:sldMk cId="0" sldId="267"/>
        </pc:sldMkLst>
      </pc:sldChg>
      <pc:sldChg chg="delSp modSp add ord">
        <pc:chgData name="Say,Benjamin" userId="12accc6f-d5d5-4773-a929-5f4f5530135e" providerId="ADAL" clId="{6FDFE07A-66D4-4471-ABAD-98AE4492A750}" dt="2020-02-05T16:04:29.267" v="516" actId="2711"/>
        <pc:sldMkLst>
          <pc:docMk/>
          <pc:sldMk cId="0" sldId="268"/>
        </pc:sldMkLst>
        <pc:spChg chg="del mod">
          <ac:chgData name="Say,Benjamin" userId="12accc6f-d5d5-4773-a929-5f4f5530135e" providerId="ADAL" clId="{6FDFE07A-66D4-4471-ABAD-98AE4492A750}" dt="2020-02-05T16:01:14.359" v="182" actId="478"/>
          <ac:spMkLst>
            <pc:docMk/>
            <pc:sldMk cId="0" sldId="268"/>
            <ac:spMk id="200" creationId="{00000000-0000-0000-0000-000000000000}"/>
          </ac:spMkLst>
        </pc:spChg>
        <pc:spChg chg="mod">
          <ac:chgData name="Say,Benjamin" userId="12accc6f-d5d5-4773-a929-5f4f5530135e" providerId="ADAL" clId="{6FDFE07A-66D4-4471-ABAD-98AE4492A750}" dt="2020-02-05T16:04:29.267" v="516" actId="2711"/>
          <ac:spMkLst>
            <pc:docMk/>
            <pc:sldMk cId="0" sldId="268"/>
            <ac:spMk id="201" creationId="{00000000-0000-0000-0000-000000000000}"/>
          </ac:spMkLst>
        </pc:spChg>
      </pc:sldChg>
      <pc:sldChg chg="modSp add">
        <pc:chgData name="Say,Benjamin" userId="12accc6f-d5d5-4773-a929-5f4f5530135e" providerId="ADAL" clId="{6FDFE07A-66D4-4471-ABAD-98AE4492A750}" dt="2020-02-05T16:04:55.833" v="588" actId="14100"/>
        <pc:sldMkLst>
          <pc:docMk/>
          <pc:sldMk cId="1044665234" sldId="269"/>
        </pc:sldMkLst>
        <pc:spChg chg="mod">
          <ac:chgData name="Say,Benjamin" userId="12accc6f-d5d5-4773-a929-5f4f5530135e" providerId="ADAL" clId="{6FDFE07A-66D4-4471-ABAD-98AE4492A750}" dt="2020-02-05T16:04:55.833" v="588" actId="14100"/>
          <ac:spMkLst>
            <pc:docMk/>
            <pc:sldMk cId="1044665234" sldId="269"/>
            <ac:spMk id="2" creationId="{EDA290BC-E425-48CC-80A0-12FA90EC6E1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e5d56cf0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e5d56cf0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8f8b67db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8f8b67db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8f964e15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8f964e15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8f964e1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8f964e1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8f964e15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8f964e15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3621d86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3621d86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b5fa910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b5fa910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8f8d981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8f8d981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e5d56cf0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e5d56cf0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3621d86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3621d86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4133d3c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4133d3c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4133d3c3a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4133d3c3a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we have them submit the answer to canvas after the class? Or just let them grade it on their own? Do we walk them through an example after doing this - as this replacing the ‘code tracing’ slides - by having them go through it.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8f8b67db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8f8b67db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4879108"/>
            <a:ext cx="9165280" cy="264755"/>
            <a:chOff x="0" y="7372350"/>
            <a:chExt cx="13817700" cy="400053"/>
          </a:xfrm>
        </p:grpSpPr>
        <p:sp>
          <p:nvSpPr>
            <p:cNvPr id="10" name="Google Shape;10;p2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" name="Google Shape;11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2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13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415638" y="1646393"/>
            <a:ext cx="8312700" cy="13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Green Bar">
  <p:cSld name="Photo and Green Ba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>
            <a:spLocks noGrp="1"/>
          </p:cNvSpPr>
          <p:nvPr>
            <p:ph type="pic" idx="2"/>
          </p:nvPr>
        </p:nvSpPr>
        <p:spPr>
          <a:xfrm>
            <a:off x="0" y="0"/>
            <a:ext cx="6051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/>
          <p:nvPr/>
        </p:nvSpPr>
        <p:spPr>
          <a:xfrm>
            <a:off x="6051176" y="0"/>
            <a:ext cx="3092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0500" tIns="30250" rIns="60500" bIns="30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6326841" y="1880795"/>
            <a:ext cx="25416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400" tIns="33700" rIns="67400" bIns="33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6326841" y="2571750"/>
            <a:ext cx="25416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ctr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2" name="Google Shape;7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58216" y="4598058"/>
            <a:ext cx="323565" cy="323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hoto Right">
  <p:cSld name="Content and Photo Righ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411449" y="650159"/>
            <a:ext cx="3217800" cy="10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411449" y="2019879"/>
            <a:ext cx="3217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>
            <a:spLocks noGrp="1"/>
          </p:cNvSpPr>
          <p:nvPr>
            <p:ph type="pic" idx="2"/>
          </p:nvPr>
        </p:nvSpPr>
        <p:spPr>
          <a:xfrm>
            <a:off x="4040664" y="0"/>
            <a:ext cx="5103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hoto Left">
  <p:cSld name="Content and Photo Lef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5514785" y="650159"/>
            <a:ext cx="3217800" cy="10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5514785" y="2019879"/>
            <a:ext cx="3217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>
            <a:spLocks noGrp="1"/>
          </p:cNvSpPr>
          <p:nvPr>
            <p:ph type="pic" idx="2"/>
          </p:nvPr>
        </p:nvSpPr>
        <p:spPr>
          <a:xfrm>
            <a:off x="1" y="0"/>
            <a:ext cx="5103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Header">
  <p:cSld name="Photo and 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2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264986" y="4403848"/>
            <a:ext cx="86139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400" tIns="33700" rIns="67400" bIns="33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hoto">
  <p:cSld name="Full Phot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and Content">
  <p:cSld name="Chart and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6055167" y="1533699"/>
            <a:ext cx="2673300" cy="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400" tIns="33700" rIns="67400" bIns="33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6055167" y="2468061"/>
            <a:ext cx="26733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>
            <a:spLocks noGrp="1"/>
          </p:cNvSpPr>
          <p:nvPr>
            <p:ph type="chart" idx="2"/>
          </p:nvPr>
        </p:nvSpPr>
        <p:spPr>
          <a:xfrm>
            <a:off x="839933" y="954952"/>
            <a:ext cx="4541700" cy="3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90" name="Google Shape;90;p16"/>
          <p:cNvGrpSpPr/>
          <p:nvPr/>
        </p:nvGrpSpPr>
        <p:grpSpPr>
          <a:xfrm>
            <a:off x="0" y="4879021"/>
            <a:ext cx="9144554" cy="264755"/>
            <a:chOff x="0" y="7372350"/>
            <a:chExt cx="13817700" cy="400053"/>
          </a:xfrm>
        </p:grpSpPr>
        <p:sp>
          <p:nvSpPr>
            <p:cNvPr id="91" name="Google Shape;91;p16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2" name="Google Shape;92;p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16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4" name="Google Shape;94;p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">
  <p:cSld name="Blank Whit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Green Ram">
  <p:cSld name="Closing Green Ram">
    <p:bg>
      <p:bgPr>
        <a:solidFill>
          <a:schemeClr val="dk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482653" y="2778901"/>
            <a:ext cx="83127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" sz="4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40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18"/>
          <p:cNvCxnSpPr/>
          <p:nvPr/>
        </p:nvCxnSpPr>
        <p:spPr>
          <a:xfrm>
            <a:off x="583506" y="3928750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9" name="Google Shape;9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0452" y="4182975"/>
            <a:ext cx="2329700" cy="52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 amt="8000"/>
          </a:blip>
          <a:srcRect t="14710" r="30639" b="6932"/>
          <a:stretch/>
        </p:blipFill>
        <p:spPr>
          <a:xfrm>
            <a:off x="4591002" y="-1"/>
            <a:ext cx="4552996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Green Dots">
  <p:cSld name="Closing Green Dots">
    <p:bg>
      <p:bgPr>
        <a:solidFill>
          <a:schemeClr val="dk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482653" y="2778901"/>
            <a:ext cx="83127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" sz="4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40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/>
          </a:blip>
          <a:srcRect t="6240" r="31394"/>
          <a:stretch/>
        </p:blipFill>
        <p:spPr>
          <a:xfrm>
            <a:off x="5563251" y="0"/>
            <a:ext cx="3580748" cy="50070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19"/>
          <p:cNvCxnSpPr/>
          <p:nvPr/>
        </p:nvCxnSpPr>
        <p:spPr>
          <a:xfrm>
            <a:off x="583506" y="3928750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52" y="4182975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White">
  <p:cSld name="Closing Whit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>
            <a:off x="482653" y="2778619"/>
            <a:ext cx="83127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" sz="40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4000" b="0" i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20"/>
          <p:cNvCxnSpPr/>
          <p:nvPr/>
        </p:nvCxnSpPr>
        <p:spPr>
          <a:xfrm>
            <a:off x="583506" y="3928468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0452" y="4182976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 Dots CSU">
  <p:cSld name="Title Green Dots CSU">
    <p:bg>
      <p:bgPr>
        <a:solidFill>
          <a:schemeClr val="dk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t="29515" r="52955" b="10580"/>
          <a:stretch/>
        </p:blipFill>
        <p:spPr>
          <a:xfrm>
            <a:off x="5172449" y="1"/>
            <a:ext cx="397155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0" name="Google Shape;20;p3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3745" y="4456303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Green">
  <p:cSld name="Section Green">
    <p:bg>
      <p:bgPr>
        <a:solidFill>
          <a:schemeClr val="dk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2279997" y="1852526"/>
            <a:ext cx="64485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2279997" y="2899851"/>
            <a:ext cx="64485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 rotWithShape="1">
          <a:blip r:embed="rId2">
            <a:alphaModFix/>
          </a:blip>
          <a:srcRect l="79831" t="28562" b="11533"/>
          <a:stretch/>
        </p:blipFill>
        <p:spPr>
          <a:xfrm>
            <a:off x="0" y="0"/>
            <a:ext cx="1702674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1347817" y="1851211"/>
            <a:ext cx="64485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 rotWithShape="1">
          <a:blip r:embed="rId2">
            <a:alphaModFix/>
          </a:blip>
          <a:srcRect l="-221" t="28562" r="1" b="57447"/>
          <a:stretch/>
        </p:blipFill>
        <p:spPr>
          <a:xfrm>
            <a:off x="163382" y="3993671"/>
            <a:ext cx="8780259" cy="124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bg>
      <p:bgPr>
        <a:solidFill>
          <a:schemeClr val="dk2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491658" y="1805872"/>
            <a:ext cx="2385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19" name="Google Shape;119;p23"/>
          <p:cNvGrpSpPr/>
          <p:nvPr/>
        </p:nvGrpSpPr>
        <p:grpSpPr>
          <a:xfrm>
            <a:off x="0" y="4498086"/>
            <a:ext cx="9144488" cy="408426"/>
            <a:chOff x="0" y="6739600"/>
            <a:chExt cx="13817600" cy="617144"/>
          </a:xfrm>
        </p:grpSpPr>
        <p:pic>
          <p:nvPicPr>
            <p:cNvPr id="120" name="Google Shape;120;p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00229" y="6739600"/>
              <a:ext cx="617144" cy="6171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23"/>
          <p:cNvSpPr txBox="1">
            <a:spLocks noGrp="1"/>
          </p:cNvSpPr>
          <p:nvPr>
            <p:ph type="body" idx="2"/>
          </p:nvPr>
        </p:nvSpPr>
        <p:spPr>
          <a:xfrm>
            <a:off x="3379284" y="1805872"/>
            <a:ext cx="2385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3"/>
          </p:nvPr>
        </p:nvSpPr>
        <p:spPr>
          <a:xfrm>
            <a:off x="6266909" y="1805872"/>
            <a:ext cx="2385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Footer">
  <p:cSld name="Blank Foot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24"/>
          <p:cNvGrpSpPr/>
          <p:nvPr/>
        </p:nvGrpSpPr>
        <p:grpSpPr>
          <a:xfrm>
            <a:off x="0" y="4879021"/>
            <a:ext cx="9144554" cy="264755"/>
            <a:chOff x="0" y="7372350"/>
            <a:chExt cx="13817700" cy="400053"/>
          </a:xfrm>
        </p:grpSpPr>
        <p:sp>
          <p:nvSpPr>
            <p:cNvPr id="127" name="Google Shape;127;p24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8" name="Google Shape;128;p2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4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0" name="Google Shape;130;p2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Green">
  <p:cSld name="Blank Green">
    <p:bg>
      <p:bgPr>
        <a:solidFill>
          <a:schemeClr val="dk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 Dots UnitID">
  <p:cSld name="Title Green Dots UnitID">
    <p:bg>
      <p:bgPr>
        <a:solidFill>
          <a:schemeClr val="dk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t="29515" r="52955" b="10580"/>
          <a:stretch/>
        </p:blipFill>
        <p:spPr>
          <a:xfrm>
            <a:off x="5172449" y="1"/>
            <a:ext cx="397155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4"/>
          <p:cNvSpPr>
            <a:spLocks noGrp="1"/>
          </p:cNvSpPr>
          <p:nvPr>
            <p:ph type="pic" idx="3"/>
          </p:nvPr>
        </p:nvSpPr>
        <p:spPr>
          <a:xfrm>
            <a:off x="6608833" y="4546014"/>
            <a:ext cx="21195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 Ram CSU">
  <p:cSld name="Title Green Ram CSU">
    <p:bg>
      <p:bgPr>
        <a:solidFill>
          <a:schemeClr val="dk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>
            <a:alphaModFix amt="8000"/>
          </a:blip>
          <a:srcRect t="14710" r="30639" b="6932"/>
          <a:stretch/>
        </p:blipFill>
        <p:spPr>
          <a:xfrm>
            <a:off x="4591002" y="-1"/>
            <a:ext cx="455299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2" name="Google Shape;32;p5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oogle Shape;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3745" y="4456303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 Ram UnitID">
  <p:cSld name="Title Green Ram UnitID">
    <p:bg>
      <p:bgPr>
        <a:solidFill>
          <a:schemeClr val="dk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 rotWithShape="1">
          <a:blip r:embed="rId2">
            <a:alphaModFix amt="8000"/>
          </a:blip>
          <a:srcRect t="14710" r="30639" b="6932"/>
          <a:stretch/>
        </p:blipFill>
        <p:spPr>
          <a:xfrm>
            <a:off x="4591002" y="-1"/>
            <a:ext cx="455299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8" name="Google Shape;38;p6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6"/>
          <p:cNvSpPr>
            <a:spLocks noGrp="1"/>
          </p:cNvSpPr>
          <p:nvPr>
            <p:ph type="pic" idx="3"/>
          </p:nvPr>
        </p:nvSpPr>
        <p:spPr>
          <a:xfrm>
            <a:off x="6608833" y="4546014"/>
            <a:ext cx="21195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hite CSU">
  <p:cSld name="Title White CSU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-892848" y="818030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/>
          <p:nvPr/>
        </p:nvSpPr>
        <p:spPr>
          <a:xfrm>
            <a:off x="-1385454" y="-313764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7"/>
          <p:cNvSpPr txBox="1"/>
          <p:nvPr/>
        </p:nvSpPr>
        <p:spPr>
          <a:xfrm>
            <a:off x="-1447029" y="-526677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03745" y="4456303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hite UnitID">
  <p:cSld name="Title White UnitID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/>
        </p:nvSpPr>
        <p:spPr>
          <a:xfrm>
            <a:off x="-892848" y="818030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 txBox="1"/>
          <p:nvPr/>
        </p:nvSpPr>
        <p:spPr>
          <a:xfrm>
            <a:off x="-1385454" y="-313764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8"/>
          <p:cNvSpPr txBox="1"/>
          <p:nvPr/>
        </p:nvSpPr>
        <p:spPr>
          <a:xfrm>
            <a:off x="-1447029" y="-526677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4" name="Google Shape;54;p8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5;p8"/>
          <p:cNvSpPr>
            <a:spLocks noGrp="1"/>
          </p:cNvSpPr>
          <p:nvPr>
            <p:ph type="pic" idx="3"/>
          </p:nvPr>
        </p:nvSpPr>
        <p:spPr>
          <a:xfrm>
            <a:off x="6608833" y="4546014"/>
            <a:ext cx="21195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9A9A9C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A9A9C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grpSp>
        <p:nvGrpSpPr>
          <p:cNvPr id="58" name="Google Shape;58;p9"/>
          <p:cNvGrpSpPr/>
          <p:nvPr/>
        </p:nvGrpSpPr>
        <p:grpSpPr>
          <a:xfrm>
            <a:off x="0" y="4879021"/>
            <a:ext cx="9144554" cy="264755"/>
            <a:chOff x="0" y="7372350"/>
            <a:chExt cx="13817700" cy="400053"/>
          </a:xfrm>
        </p:grpSpPr>
        <p:sp>
          <p:nvSpPr>
            <p:cNvPr id="59" name="Google Shape;59;p9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" name="Google Shape;60;p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9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" name="Google Shape;62;p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White">
  <p:cSld name="Section Whit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2279997" y="1852526"/>
            <a:ext cx="64485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2279997" y="2899851"/>
            <a:ext cx="64485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6" name="Google Shape;66;p10"/>
          <p:cNvPicPr preferRelativeResize="0"/>
          <p:nvPr/>
        </p:nvPicPr>
        <p:blipFill rotWithShape="1">
          <a:blip r:embed="rId2">
            <a:alphaModFix/>
          </a:blip>
          <a:srcRect l="79831" t="28562" b="11533"/>
          <a:stretch/>
        </p:blipFill>
        <p:spPr>
          <a:xfrm>
            <a:off x="0" y="1"/>
            <a:ext cx="1702674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37" y="1646393"/>
            <a:ext cx="8312700" cy="2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 1: Math functions</a:t>
            </a:r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body" idx="2"/>
          </p:nvPr>
        </p:nvSpPr>
        <p:spPr>
          <a:xfrm>
            <a:off x="415625" y="3553232"/>
            <a:ext cx="8312700" cy="7653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2"/>
          </p:nvPr>
        </p:nvSpPr>
        <p:spPr>
          <a:xfrm>
            <a:off x="1107900" y="4531175"/>
            <a:ext cx="6928200" cy="10611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9A9A9C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A9A9C"/>
                </a:solidFill>
              </a:rPr>
              <a:t> Colorado State University </a:t>
            </a:r>
            <a:endParaRPr sz="800">
              <a:solidFill>
                <a:srgbClr val="9A9A9C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9A9A9C"/>
                </a:solidFill>
              </a:rPr>
              <a:t>Department of Computer Science </a:t>
            </a:r>
            <a:endParaRPr sz="1400">
              <a:solidFill>
                <a:srgbClr val="9A9A9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Converting between char and int types</a:t>
            </a:r>
            <a:endParaRPr/>
          </a:p>
        </p:txBody>
      </p:sp>
      <p:sp>
        <p:nvSpPr>
          <p:cNvPr id="181" name="Google Shape;181;p32"/>
          <p:cNvSpPr txBox="1">
            <a:spLocks noGrp="1"/>
          </p:cNvSpPr>
          <p:nvPr>
            <p:ph type="body" idx="1"/>
          </p:nvPr>
        </p:nvSpPr>
        <p:spPr>
          <a:xfrm>
            <a:off x="415650" y="1646400"/>
            <a:ext cx="8503800" cy="20727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int num = 'A'; // num stores the value 65. Same as int num =  (int) 'A'; This is called casting.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int num = '4'; // num stores the value 52, not the number 4.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char ch = 65; // ch stores the letter 'A'. Same as char ch = 'A'; and casting char ch = (char) 65;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char ch = 52; // ch stores the digit '4'.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char ch = '52'; // syntax error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 txBox="1">
            <a:spLocks noGrp="1"/>
          </p:cNvSpPr>
          <p:nvPr>
            <p:ph type="title"/>
          </p:nvPr>
        </p:nvSpPr>
        <p:spPr>
          <a:xfrm>
            <a:off x="255575" y="599075"/>
            <a:ext cx="88389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methods to test and transform chars</a:t>
            </a:r>
            <a:endParaRPr/>
          </a:p>
        </p:txBody>
      </p:sp>
      <p:sp>
        <p:nvSpPr>
          <p:cNvPr id="199" name="Google Shape;199;p35"/>
          <p:cNvSpPr txBox="1">
            <a:spLocks noGrp="1"/>
          </p:cNvSpPr>
          <p:nvPr>
            <p:ph type="body" idx="1"/>
          </p:nvPr>
        </p:nvSpPr>
        <p:spPr>
          <a:xfrm>
            <a:off x="415650" y="1199150"/>
            <a:ext cx="3194400" cy="36675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The Character class provides useful methods to do the following:</a:t>
            </a:r>
            <a:endParaRPr sz="1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Checking</a:t>
            </a:r>
            <a:endParaRPr sz="1400"/>
          </a:p>
          <a:p>
            <a:pPr marL="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isLowerCase(ch)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isUpperCase(ch)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isLetter(ch)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isLetterOrDigit(ch)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isDigit(ch)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Transforming</a:t>
            </a:r>
            <a:endParaRPr sz="1400"/>
          </a:p>
          <a:p>
            <a:pPr marL="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toLowerCase(ch)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toUpperCase(ch)</a:t>
            </a:r>
            <a:endParaRPr sz="1400"/>
          </a:p>
        </p:txBody>
      </p:sp>
      <p:sp>
        <p:nvSpPr>
          <p:cNvPr id="201" name="Google Shape;201;p35"/>
          <p:cNvSpPr txBox="1">
            <a:spLocks noGrp="1"/>
          </p:cNvSpPr>
          <p:nvPr>
            <p:ph type="body" idx="1"/>
          </p:nvPr>
        </p:nvSpPr>
        <p:spPr>
          <a:xfrm>
            <a:off x="4000562" y="1765135"/>
            <a:ext cx="4703400" cy="2937494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 dirty="0"/>
              <a:t>Task for Checking and Transforming</a:t>
            </a:r>
            <a:endParaRPr sz="18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400" dirty="0"/>
              <a:t>With your partner write </a:t>
            </a:r>
            <a:r>
              <a:rPr lang="en-US" sz="1400" dirty="0"/>
              <a:t>code that initializes a character to some value.  Then print true/false for the following (ex. ‘B’):</a:t>
            </a: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400" dirty="0">
                <a:latin typeface="Consolas" panose="020B0609020204030204" pitchFamily="49" charset="0"/>
              </a:rPr>
              <a:t>The Character is Upper Case: true</a:t>
            </a: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400" dirty="0">
                <a:latin typeface="Consolas" panose="020B0609020204030204" pitchFamily="49" charset="0"/>
              </a:rPr>
              <a:t>The Character is a Digit: false</a:t>
            </a: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400" dirty="0">
                <a:latin typeface="Consolas" panose="020B0609020204030204" pitchFamily="49" charset="0"/>
              </a:rPr>
              <a:t>The Upper Case of this character is: B</a:t>
            </a: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400" dirty="0">
                <a:latin typeface="Consolas" panose="020B0609020204030204" pitchFamily="49" charset="0"/>
              </a:rPr>
              <a:t>The Lower Case of this character is: b</a:t>
            </a: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A290BC-E425-48CC-80A0-12FA90EC6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37" y="1783828"/>
            <a:ext cx="8445333" cy="1344300"/>
          </a:xfrm>
        </p:spPr>
        <p:txBody>
          <a:bodyPr/>
          <a:lstStyle/>
          <a:p>
            <a:r>
              <a:rPr lang="en-US" dirty="0"/>
              <a:t>That’s all for now!</a:t>
            </a:r>
          </a:p>
          <a:p>
            <a:r>
              <a:rPr lang="en-US" dirty="0"/>
              <a:t>(Slides using if statements follow…)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8203C-DAC6-4915-B72C-F6493CA0821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523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conditional statements with chars</a:t>
            </a:r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type="body" idx="1"/>
          </p:nvPr>
        </p:nvSpPr>
        <p:spPr>
          <a:xfrm>
            <a:off x="415650" y="1199150"/>
            <a:ext cx="8312700" cy="36675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Checking if a character (ch) is a specific letter</a:t>
            </a:r>
            <a:endParaRPr sz="1400"/>
          </a:p>
          <a:p>
            <a:pPr marL="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if (ch == '?')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System.out.println(ch + " is a question mark");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Checking if ch is a digit</a:t>
            </a:r>
            <a:endParaRPr sz="1400"/>
          </a:p>
          <a:p>
            <a:pPr marL="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if (ch &gt;= '0' &amp;&amp; ch &lt;= '9')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System.out.println(ch + " is a digit");</a:t>
            </a:r>
            <a:endParaRPr sz="1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Checking if ch is a lowercase letter</a:t>
            </a:r>
            <a:endParaRPr sz="1400"/>
          </a:p>
          <a:p>
            <a:pPr marL="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if (ch &gt;= 'a' &amp;&amp; ch &lt;= 'z')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System.out.println(ch + " is a lowercase letter");</a:t>
            </a:r>
            <a:endParaRPr sz="1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Checking if ch is an uppercase letter</a:t>
            </a:r>
            <a:endParaRPr sz="1400"/>
          </a:p>
          <a:p>
            <a:pPr marL="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if (ch &gt;= 'A' &amp;&amp; ch &lt;= 'Z')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System.out.println(ch + " is a uppercase letter");</a:t>
            </a:r>
            <a:endParaRPr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Task: Testing and comparing chars</a:t>
            </a:r>
            <a:endParaRPr/>
          </a:p>
        </p:txBody>
      </p:sp>
      <p:sp>
        <p:nvSpPr>
          <p:cNvPr id="193" name="Google Shape;193;p34"/>
          <p:cNvSpPr txBox="1">
            <a:spLocks noGrp="1"/>
          </p:cNvSpPr>
          <p:nvPr>
            <p:ph type="body" idx="1"/>
          </p:nvPr>
        </p:nvSpPr>
        <p:spPr>
          <a:xfrm>
            <a:off x="415650" y="1199150"/>
            <a:ext cx="8312700" cy="32628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With your partner, fill in the blanks for the following questions.</a:t>
            </a:r>
            <a:endParaRPr sz="1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Check if a character (ch) is a period '.' or a comma ','</a:t>
            </a:r>
            <a:endParaRPr sz="1400"/>
          </a:p>
          <a:p>
            <a:pPr marL="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if (_________________)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System.out.println(ch + " is a period or a comma");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Check if ch is one of the 26 letters, case does not matter.</a:t>
            </a:r>
            <a:endParaRPr sz="1400"/>
          </a:p>
          <a:p>
            <a:pPr marL="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if (__________________)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System.out.println(ch + " is a letter");</a:t>
            </a:r>
            <a:endParaRPr sz="1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What do the following conditions check? Fix the errors if you think they are wrong.</a:t>
            </a:r>
            <a:endParaRPr sz="1400"/>
          </a:p>
          <a:p>
            <a:pPr marL="914400" lvl="0" indent="-317500" algn="l" rtl="0">
              <a:spcBef>
                <a:spcPts val="400"/>
              </a:spcBef>
              <a:spcAft>
                <a:spcPts val="0"/>
              </a:spcAft>
              <a:buSzPts val="1400"/>
              <a:buFont typeface="Consolas"/>
              <a:buAutoNum type="arabicPeriod"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if (ch &gt;= 'a' || ch &lt;= 'z')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nsolas"/>
              <a:buAutoNum type="arabicPeriod"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If (ch == 'A' || 'B')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457200" algn="l" rtl="0">
              <a:spcBef>
                <a:spcPts val="400"/>
              </a:spcBef>
              <a:spcAft>
                <a:spcPts val="40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body" idx="1"/>
          </p:nvPr>
        </p:nvSpPr>
        <p:spPr>
          <a:xfrm>
            <a:off x="369575" y="1234200"/>
            <a:ext cx="3520200" cy="22401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415638" y="2925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1"/>
          </p:nvPr>
        </p:nvSpPr>
        <p:spPr>
          <a:xfrm>
            <a:off x="553775" y="3833675"/>
            <a:ext cx="8312700" cy="9783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To learn and use Mathematical functions in Java</a:t>
            </a:r>
            <a:endParaRPr sz="1800"/>
          </a:p>
        </p:txBody>
      </p:sp>
      <p:sp>
        <p:nvSpPr>
          <p:cNvPr id="151" name="Google Shape;151;p28"/>
          <p:cNvSpPr txBox="1"/>
          <p:nvPr/>
        </p:nvSpPr>
        <p:spPr>
          <a:xfrm>
            <a:off x="5950725" y="504750"/>
            <a:ext cx="2521500" cy="22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59595B"/>
                </a:solidFill>
                <a:latin typeface="Proxima Nova"/>
                <a:ea typeface="Proxima Nova"/>
                <a:cs typeface="Proxima Nova"/>
                <a:sym typeface="Proxima Nova"/>
              </a:rPr>
              <a:t>Due Date Reminders</a:t>
            </a:r>
            <a:endParaRPr b="1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b="1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b="1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Solving Math problems. Think-pair-share</a:t>
            </a:r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body" idx="1"/>
          </p:nvPr>
        </p:nvSpPr>
        <p:spPr>
          <a:xfrm>
            <a:off x="415650" y="1646400"/>
            <a:ext cx="8560500" cy="27000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AutoNum type="arabicParenBoth"/>
            </a:pPr>
            <a:r>
              <a:rPr lang="en" sz="1800"/>
              <a:t>Pair with a partner and discuss Math problems you have encountered where it would have been helpful to write a program to solve them.</a:t>
            </a:r>
            <a:endParaRPr sz="1800"/>
          </a:p>
          <a:p>
            <a:pPr marL="45720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415650" y="599075"/>
            <a:ext cx="86148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Mathematical functions in the Math class</a:t>
            </a:r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415650" y="1646399"/>
            <a:ext cx="8312700" cy="29541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 1: Characters</a:t>
            </a:r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body" idx="2"/>
          </p:nvPr>
        </p:nvSpPr>
        <p:spPr>
          <a:xfrm>
            <a:off x="415625" y="3553232"/>
            <a:ext cx="8312700" cy="7653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2"/>
          </p:nvPr>
        </p:nvSpPr>
        <p:spPr>
          <a:xfrm>
            <a:off x="1107900" y="4531175"/>
            <a:ext cx="6928200" cy="10611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9A9A9C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A9A9C"/>
                </a:solidFill>
              </a:rPr>
              <a:t> Colorado State University </a:t>
            </a:r>
            <a:endParaRPr sz="800">
              <a:solidFill>
                <a:srgbClr val="9A9A9C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9A9A9C"/>
                </a:solidFill>
              </a:rPr>
              <a:t>Department of Computer Science </a:t>
            </a:r>
            <a:endParaRPr sz="1400">
              <a:solidFill>
                <a:srgbClr val="9A9A9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body" idx="1"/>
          </p:nvPr>
        </p:nvSpPr>
        <p:spPr>
          <a:xfrm>
            <a:off x="369575" y="1234200"/>
            <a:ext cx="3520200" cy="22401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415638" y="2925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1"/>
          </p:nvPr>
        </p:nvSpPr>
        <p:spPr>
          <a:xfrm>
            <a:off x="553775" y="3430975"/>
            <a:ext cx="8312700" cy="13809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To learn how characters are represented inside computers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To convert between characters and numeric types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To compare characters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To learn useful methods for testing and transforming characters</a:t>
            </a:r>
            <a:endParaRPr sz="1800"/>
          </a:p>
        </p:txBody>
      </p:sp>
      <p:sp>
        <p:nvSpPr>
          <p:cNvPr id="151" name="Google Shape;151;p28"/>
          <p:cNvSpPr txBox="1"/>
          <p:nvPr/>
        </p:nvSpPr>
        <p:spPr>
          <a:xfrm>
            <a:off x="5950725" y="504750"/>
            <a:ext cx="2521500" cy="22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59595B"/>
                </a:solidFill>
                <a:latin typeface="Proxima Nova"/>
                <a:ea typeface="Proxima Nova"/>
                <a:cs typeface="Proxima Nova"/>
                <a:sym typeface="Proxima Nova"/>
              </a:rPr>
              <a:t>Due Date Reminders</a:t>
            </a:r>
            <a:endParaRPr b="1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b="1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b="1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Representing characters from world languages. Think-pair-share</a:t>
            </a:r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body" idx="1"/>
          </p:nvPr>
        </p:nvSpPr>
        <p:spPr>
          <a:xfrm>
            <a:off x="415650" y="1646400"/>
            <a:ext cx="8560500" cy="27000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AutoNum type="arabicParenBoth"/>
            </a:pPr>
            <a:r>
              <a:rPr lang="en" sz="1800"/>
              <a:t>Can you guess how many English characters (letters, digits, and punctuation) must be represented inside a computer?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Both"/>
            </a:pPr>
            <a:r>
              <a:rPr lang="en" sz="1800"/>
              <a:t>How about other world languages? Emojis, game (e.g., chess) piece characters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Both"/>
            </a:pPr>
            <a:r>
              <a:rPr lang="en" sz="1800"/>
              <a:t>Pair with a partner and try to guess the total number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Both"/>
            </a:pPr>
            <a:r>
              <a:rPr lang="en" sz="1800"/>
              <a:t>With another group next to you (or same table) discuss how one might represent these characters using 0’s and 1’s that the computer can understand.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ASCII Code</a:t>
            </a:r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175975" y="1271075"/>
            <a:ext cx="8403000" cy="29430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400"/>
              <a:t>7 bit integers to store 128 characters for English</a:t>
            </a:r>
            <a:endParaRPr sz="1400"/>
          </a:p>
        </p:txBody>
      </p:sp>
      <p:graphicFrame>
        <p:nvGraphicFramePr>
          <p:cNvPr id="164" name="Google Shape;164;p30"/>
          <p:cNvGraphicFramePr/>
          <p:nvPr/>
        </p:nvGraphicFramePr>
        <p:xfrm>
          <a:off x="228525" y="1724600"/>
          <a:ext cx="3228725" cy="27734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3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Example characters</a:t>
                      </a:r>
                      <a:endParaRPr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Code value</a:t>
                      </a:r>
                      <a:endParaRPr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'0'-'9'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48-57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'A'-'Z'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65-90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'a'-'z'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97-122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Punctuation '!'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33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Special character null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Escape character '\t' (tab)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9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5" name="Google Shape;165;p30"/>
          <p:cNvSpPr txBox="1"/>
          <p:nvPr/>
        </p:nvSpPr>
        <p:spPr>
          <a:xfrm>
            <a:off x="3556975" y="1724600"/>
            <a:ext cx="5626200" cy="1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char ch = 'b'; // ASCII code for the letter b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char num = '1'; // ASCII for the digit 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um++;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System.out.println(num); // prints the digit after 1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6" name="Google Shape;166;p30"/>
          <p:cNvSpPr txBox="1"/>
          <p:nvPr/>
        </p:nvSpPr>
        <p:spPr>
          <a:xfrm>
            <a:off x="3634075" y="3026670"/>
            <a:ext cx="4944900" cy="166144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Task: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Discuss with your partner. What 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are the values of these variables after the increment/decrement</a:t>
            </a: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num--;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ch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--;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ch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++;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Unicode</a:t>
            </a:r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body" idx="1"/>
          </p:nvPr>
        </p:nvSpPr>
        <p:spPr>
          <a:xfrm>
            <a:off x="415638" y="1237943"/>
            <a:ext cx="8312700" cy="13338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16-bit encoding scheme for world’s diverse languages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Can represent 65536 characters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/>
              <a:t>Two bytes written as four hexadecimal numbers and preceded by \u</a:t>
            </a:r>
            <a:endParaRPr/>
          </a:p>
        </p:txBody>
      </p:sp>
      <p:graphicFrame>
        <p:nvGraphicFramePr>
          <p:cNvPr id="173" name="Google Shape;173;p31"/>
          <p:cNvGraphicFramePr/>
          <p:nvPr/>
        </p:nvGraphicFramePr>
        <p:xfrm>
          <a:off x="156075" y="2144600"/>
          <a:ext cx="3664050" cy="1584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4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Example characters</a:t>
                      </a:r>
                      <a:endParaRPr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Unicode value</a:t>
                      </a:r>
                      <a:endParaRPr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'0'-'9'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\u0030 - \u0039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'A'-'Z'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\u0041 - \u005A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'a'-'z'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\u0061 - \u007A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4" name="Google Shape;174;p31"/>
          <p:cNvSpPr txBox="1"/>
          <p:nvPr/>
        </p:nvSpPr>
        <p:spPr>
          <a:xfrm>
            <a:off x="3886900" y="2144600"/>
            <a:ext cx="52569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char ch= '\u0061'; // Unicode for letter a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char num = '\u0031'; // Unicode for digit 1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System.out.println(++num); // prints digit after 1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" name="Google Shape;166;p30">
            <a:extLst>
              <a:ext uri="{FF2B5EF4-FFF2-40B4-BE49-F238E27FC236}">
                <a16:creationId xmlns:a16="http://schemas.microsoft.com/office/drawing/2014/main" id="{04C49E53-9584-40BA-915F-ACDFD888AC89}"/>
              </a:ext>
            </a:extLst>
          </p:cNvPr>
          <p:cNvSpPr txBox="1"/>
          <p:nvPr/>
        </p:nvSpPr>
        <p:spPr>
          <a:xfrm>
            <a:off x="4072054" y="3074835"/>
            <a:ext cx="4944900" cy="166144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Task: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Discuss with your partner. What 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are the values of these variables after the increment/decrement</a:t>
            </a: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num--;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ch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--;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ch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++;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944</Words>
  <Application>Microsoft Office PowerPoint</Application>
  <PresentationFormat>On-screen Show (16:9)</PresentationFormat>
  <Paragraphs>123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Proxima Nova</vt:lpstr>
      <vt:lpstr>Arial</vt:lpstr>
      <vt:lpstr>Source Sans Pro</vt:lpstr>
      <vt:lpstr>Consolas</vt:lpstr>
      <vt:lpstr>Office Theme</vt:lpstr>
      <vt:lpstr>PowerPoint Presentation</vt:lpstr>
      <vt:lpstr>Announcements</vt:lpstr>
      <vt:lpstr>Solving Math problems. Think-pair-share</vt:lpstr>
      <vt:lpstr>Mathematical functions in the Math class</vt:lpstr>
      <vt:lpstr>PowerPoint Presentation</vt:lpstr>
      <vt:lpstr>Announcements</vt:lpstr>
      <vt:lpstr>Representing characters from world languages. Think-pair-share</vt:lpstr>
      <vt:lpstr>ASCII Code</vt:lpstr>
      <vt:lpstr>Unicode</vt:lpstr>
      <vt:lpstr>Converting between char and int types</vt:lpstr>
      <vt:lpstr>Using methods to test and transform chars</vt:lpstr>
      <vt:lpstr>PowerPoint Presentation</vt:lpstr>
      <vt:lpstr>Using conditional statements with chars</vt:lpstr>
      <vt:lpstr>Task: Testing and comparing chars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Say,Benjamin</cp:lastModifiedBy>
  <cp:revision>1</cp:revision>
  <dcterms:modified xsi:type="dcterms:W3CDTF">2020-02-05T16:04:57Z</dcterms:modified>
</cp:coreProperties>
</file>