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autoCompressPictures="0">
  <p:sldMasterIdLst>
    <p:sldMasterId id="2147483658" r:id="rId1"/>
  </p:sldMasterIdLst>
  <p:notesMasterIdLst>
    <p:notesMasterId r:id="rId29"/>
  </p:notesMasterIdLst>
  <p:sldIdLst>
    <p:sldId id="256" r:id="rId2"/>
    <p:sldId id="334" r:id="rId3"/>
    <p:sldId id="335" r:id="rId4"/>
    <p:sldId id="337" r:id="rId5"/>
    <p:sldId id="338" r:id="rId6"/>
    <p:sldId id="339" r:id="rId7"/>
    <p:sldId id="340" r:id="rId8"/>
    <p:sldId id="341" r:id="rId9"/>
    <p:sldId id="342" r:id="rId10"/>
    <p:sldId id="343" r:id="rId11"/>
    <p:sldId id="344" r:id="rId12"/>
    <p:sldId id="345" r:id="rId13"/>
    <p:sldId id="346" r:id="rId14"/>
    <p:sldId id="355" r:id="rId15"/>
    <p:sldId id="347" r:id="rId16"/>
    <p:sldId id="352" r:id="rId17"/>
    <p:sldId id="353" r:id="rId18"/>
    <p:sldId id="293" r:id="rId19"/>
    <p:sldId id="354" r:id="rId20"/>
    <p:sldId id="304" r:id="rId21"/>
    <p:sldId id="305" r:id="rId22"/>
    <p:sldId id="306" r:id="rId23"/>
    <p:sldId id="357" r:id="rId24"/>
    <p:sldId id="359" r:id="rId25"/>
    <p:sldId id="260" r:id="rId26"/>
    <p:sldId id="265" r:id="rId27"/>
    <p:sldId id="360" r:id="rId28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864">
          <p15:clr>
            <a:srgbClr val="000000"/>
          </p15:clr>
        </p15:guide>
        <p15:guide id="2" pos="576">
          <p15:clr>
            <a:srgbClr val="000000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66"/>
    <p:restoredTop sz="93632"/>
  </p:normalViewPr>
  <p:slideViewPr>
    <p:cSldViewPr snapToGrid="0">
      <p:cViewPr varScale="1">
        <p:scale>
          <a:sx n="66" d="100"/>
          <a:sy n="66" d="100"/>
        </p:scale>
        <p:origin x="960" y="176"/>
      </p:cViewPr>
      <p:guideLst>
        <p:guide orient="horz" pos="864"/>
        <p:guide pos="5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Google Shape;567;g5d0835ab2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8" name="Google Shape;568;g5d0835ab2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" name="Google Shape;652;p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3" name="Google Shape;653;p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" name="Google Shape;661;p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2" name="Google Shape;662;p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" name="Google Shape;668;g5d0835ab2a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9" name="Google Shape;669;g5d0835ab2a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g5deae9df82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4" name="Google Shape;274;g5deae9df82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9314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g5deae9df82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1" name="Google Shape;311;g5deae9df82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596163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" name="Google Shape;668;g5d0835ab2a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9" name="Google Shape;669;g5d0835ab2a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59212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"/>
          <p:cNvSpPr txBox="1">
            <a:spLocks noGrp="1"/>
          </p:cNvSpPr>
          <p:nvPr>
            <p:ph type="title"/>
          </p:nvPr>
        </p:nvSpPr>
        <p:spPr>
          <a:xfrm>
            <a:off x="685800" y="2857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2"/>
          <p:cNvSpPr txBox="1">
            <a:spLocks noGrp="1"/>
          </p:cNvSpPr>
          <p:nvPr>
            <p:ph type="body" idx="1"/>
          </p:nvPr>
        </p:nvSpPr>
        <p:spPr>
          <a:xfrm>
            <a:off x="685800" y="165735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14325" algn="l">
              <a:spcBef>
                <a:spcPts val="360"/>
              </a:spcBef>
              <a:spcAft>
                <a:spcPts val="0"/>
              </a:spcAft>
              <a:buSzPts val="1350"/>
              <a:buChar char="●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02894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2"/>
          <p:cNvSpPr txBox="1">
            <a:spLocks noGrp="1"/>
          </p:cNvSpPr>
          <p:nvPr>
            <p:ph type="dt" idx="10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"/>
          <p:cNvSpPr txBox="1">
            <a:spLocks noGrp="1"/>
          </p:cNvSpPr>
          <p:nvPr>
            <p:ph type="sldNum" idx="12"/>
          </p:nvPr>
        </p:nvSpPr>
        <p:spPr>
          <a:xfrm>
            <a:off x="6553200" y="63992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 txBox="1">
            <a:spLocks noGrp="1"/>
          </p:cNvSpPr>
          <p:nvPr>
            <p:ph type="title"/>
          </p:nvPr>
        </p:nvSpPr>
        <p:spPr>
          <a:xfrm>
            <a:off x="685800" y="2857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4"/>
          <p:cNvSpPr txBox="1">
            <a:spLocks noGrp="1"/>
          </p:cNvSpPr>
          <p:nvPr>
            <p:ph type="body" idx="1"/>
          </p:nvPr>
        </p:nvSpPr>
        <p:spPr>
          <a:xfrm rot="5400000">
            <a:off x="2514600" y="-171450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14325" algn="l">
              <a:spcBef>
                <a:spcPts val="360"/>
              </a:spcBef>
              <a:spcAft>
                <a:spcPts val="0"/>
              </a:spcAft>
              <a:buSzPts val="1350"/>
              <a:buChar char="●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02894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4"/>
          <p:cNvSpPr txBox="1">
            <a:spLocks noGrp="1"/>
          </p:cNvSpPr>
          <p:nvPr>
            <p:ph type="dt" idx="10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4"/>
          <p:cNvSpPr txBox="1">
            <a:spLocks noGrp="1"/>
          </p:cNvSpPr>
          <p:nvPr>
            <p:ph type="sldNum" idx="12"/>
          </p:nvPr>
        </p:nvSpPr>
        <p:spPr>
          <a:xfrm>
            <a:off x="6553200" y="63992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5"/>
          <p:cNvSpPr txBox="1"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5"/>
          <p:cNvSpPr>
            <a:spLocks noGrp="1"/>
          </p:cNvSpPr>
          <p:nvPr>
            <p:ph type="pic" idx="2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7" name="Google Shape;57;p5"/>
          <p:cNvSpPr txBox="1">
            <a:spLocks noGrp="1"/>
          </p:cNvSpPr>
          <p:nvPr>
            <p:ph type="body" idx="1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SzPts val="1200"/>
              <a:buNone/>
              <a:defRPr sz="1600"/>
            </a:lvl1pPr>
            <a:lvl2pPr marL="914400" lvl="1" indent="-228600" algn="l">
              <a:spcBef>
                <a:spcPts val="280"/>
              </a:spcBef>
              <a:spcAft>
                <a:spcPts val="0"/>
              </a:spcAft>
              <a:buSzPts val="1400"/>
              <a:buFont typeface="Times New Roman"/>
              <a:buNone/>
              <a:defRPr sz="1400"/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/>
            </a:lvl3pPr>
            <a:lvl4pPr marL="1828800" lvl="3" indent="-228600" algn="l">
              <a:spcBef>
                <a:spcPts val="200"/>
              </a:spcBef>
              <a:spcAft>
                <a:spcPts val="0"/>
              </a:spcAft>
              <a:buSzPts val="1000"/>
              <a:buFont typeface="Times New Roman"/>
              <a:buNone/>
              <a:defRPr sz="1000"/>
            </a:lvl4pPr>
            <a:lvl5pPr marL="2286000" lvl="4" indent="-228600" algn="l">
              <a:spcBef>
                <a:spcPts val="200"/>
              </a:spcBef>
              <a:spcAft>
                <a:spcPts val="0"/>
              </a:spcAft>
              <a:buSzPts val="1000"/>
              <a:buFont typeface="Times New Roman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5"/>
          <p:cNvSpPr txBox="1">
            <a:spLocks noGrp="1"/>
          </p:cNvSpPr>
          <p:nvPr>
            <p:ph type="dt" idx="10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5"/>
          <p:cNvSpPr txBox="1">
            <a:spLocks noGrp="1"/>
          </p:cNvSpPr>
          <p:nvPr>
            <p:ph type="sldNum" idx="12"/>
          </p:nvPr>
        </p:nvSpPr>
        <p:spPr>
          <a:xfrm>
            <a:off x="6553200" y="63992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6"/>
          <p:cNvSpPr txBox="1"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6"/>
          <p:cNvSpPr txBox="1">
            <a:spLocks noGrp="1"/>
          </p:cNvSpPr>
          <p:nvPr>
            <p:ph type="body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81000" algn="l">
              <a:spcBef>
                <a:spcPts val="640"/>
              </a:spcBef>
              <a:spcAft>
                <a:spcPts val="0"/>
              </a:spcAft>
              <a:buSzPts val="2400"/>
              <a:buChar char="●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SzPts val="2800"/>
              <a:buFont typeface="Times New Roman"/>
              <a:buChar char="–"/>
              <a:defRPr sz="2800"/>
            </a:lvl2pPr>
            <a:lvl3pPr marL="1371600" lvl="2" indent="-327660" algn="l">
              <a:spcBef>
                <a:spcPts val="480"/>
              </a:spcBef>
              <a:spcAft>
                <a:spcPts val="0"/>
              </a:spcAft>
              <a:buSzPts val="1560"/>
              <a:buChar char="●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SzPts val="2000"/>
              <a:buFont typeface="Times New Roman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SzPts val="2000"/>
              <a:buFont typeface="Times New Roman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3" name="Google Shape;63;p6"/>
          <p:cNvSpPr txBox="1">
            <a:spLocks noGrp="1"/>
          </p:cNvSpPr>
          <p:nvPr>
            <p:ph type="body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SzPts val="1200"/>
              <a:buNone/>
              <a:defRPr sz="1600"/>
            </a:lvl1pPr>
            <a:lvl2pPr marL="914400" lvl="1" indent="-228600" algn="l">
              <a:spcBef>
                <a:spcPts val="280"/>
              </a:spcBef>
              <a:spcAft>
                <a:spcPts val="0"/>
              </a:spcAft>
              <a:buSzPts val="1400"/>
              <a:buFont typeface="Times New Roman"/>
              <a:buNone/>
              <a:defRPr sz="1400"/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/>
            </a:lvl3pPr>
            <a:lvl4pPr marL="1828800" lvl="3" indent="-228600" algn="l">
              <a:spcBef>
                <a:spcPts val="200"/>
              </a:spcBef>
              <a:spcAft>
                <a:spcPts val="0"/>
              </a:spcAft>
              <a:buSzPts val="1000"/>
              <a:buFont typeface="Times New Roman"/>
              <a:buNone/>
              <a:defRPr sz="1000"/>
            </a:lvl4pPr>
            <a:lvl5pPr marL="2286000" lvl="4" indent="-228600" algn="l">
              <a:spcBef>
                <a:spcPts val="200"/>
              </a:spcBef>
              <a:spcAft>
                <a:spcPts val="0"/>
              </a:spcAft>
              <a:buSzPts val="1000"/>
              <a:buFont typeface="Times New Roman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4" name="Google Shape;64;p6"/>
          <p:cNvSpPr txBox="1">
            <a:spLocks noGrp="1"/>
          </p:cNvSpPr>
          <p:nvPr>
            <p:ph type="dt" idx="10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6"/>
          <p:cNvSpPr txBox="1">
            <a:spLocks noGrp="1"/>
          </p:cNvSpPr>
          <p:nvPr>
            <p:ph type="sldNum" idx="12"/>
          </p:nvPr>
        </p:nvSpPr>
        <p:spPr>
          <a:xfrm>
            <a:off x="6553200" y="63992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7"/>
          <p:cNvSpPr txBox="1">
            <a:spLocks noGrp="1"/>
          </p:cNvSpPr>
          <p:nvPr>
            <p:ph type="dt" idx="10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7"/>
          <p:cNvSpPr txBox="1">
            <a:spLocks noGrp="1"/>
          </p:cNvSpPr>
          <p:nvPr>
            <p:ph type="sldNum" idx="12"/>
          </p:nvPr>
        </p:nvSpPr>
        <p:spPr>
          <a:xfrm>
            <a:off x="6553200" y="63992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8"/>
          <p:cNvSpPr txBox="1">
            <a:spLocks noGrp="1"/>
          </p:cNvSpPr>
          <p:nvPr>
            <p:ph type="title"/>
          </p:nvPr>
        </p:nvSpPr>
        <p:spPr>
          <a:xfrm>
            <a:off x="685800" y="2857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8"/>
          <p:cNvSpPr txBox="1">
            <a:spLocks noGrp="1"/>
          </p:cNvSpPr>
          <p:nvPr>
            <p:ph type="dt" idx="10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8"/>
          <p:cNvSpPr txBox="1">
            <a:spLocks noGrp="1"/>
          </p:cNvSpPr>
          <p:nvPr>
            <p:ph type="sldNum" idx="12"/>
          </p:nvPr>
        </p:nvSpPr>
        <p:spPr>
          <a:xfrm>
            <a:off x="6553200" y="63992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9"/>
          <p:cNvSpPr txBox="1"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9"/>
          <p:cNvSpPr txBox="1"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18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2000"/>
              <a:buFont typeface="Times New Roman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17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600"/>
              <a:buFont typeface="Times New Roman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76" name="Google Shape;76;p9"/>
          <p:cNvSpPr txBox="1">
            <a:spLocks noGrp="1"/>
          </p:cNvSpPr>
          <p:nvPr>
            <p:ph type="body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14325" algn="l">
              <a:spcBef>
                <a:spcPts val="360"/>
              </a:spcBef>
              <a:spcAft>
                <a:spcPts val="0"/>
              </a:spcAft>
              <a:buSzPts val="1350"/>
              <a:buChar char="●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02894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9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18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2000"/>
              <a:buFont typeface="Times New Roman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17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600"/>
              <a:buFont typeface="Times New Roman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78" name="Google Shape;78;p9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14325" algn="l">
              <a:spcBef>
                <a:spcPts val="360"/>
              </a:spcBef>
              <a:spcAft>
                <a:spcPts val="0"/>
              </a:spcAft>
              <a:buSzPts val="1350"/>
              <a:buChar char="●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02894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9" name="Google Shape;79;p9"/>
          <p:cNvSpPr txBox="1">
            <a:spLocks noGrp="1"/>
          </p:cNvSpPr>
          <p:nvPr>
            <p:ph type="dt" idx="10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9"/>
          <p:cNvSpPr txBox="1">
            <a:spLocks noGrp="1"/>
          </p:cNvSpPr>
          <p:nvPr>
            <p:ph type="sldNum" idx="12"/>
          </p:nvPr>
        </p:nvSpPr>
        <p:spPr>
          <a:xfrm>
            <a:off x="6553200" y="63992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0"/>
          <p:cNvSpPr txBox="1">
            <a:spLocks noGrp="1"/>
          </p:cNvSpPr>
          <p:nvPr>
            <p:ph type="title"/>
          </p:nvPr>
        </p:nvSpPr>
        <p:spPr>
          <a:xfrm>
            <a:off x="685800" y="2857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0"/>
          <p:cNvSpPr txBox="1">
            <a:spLocks noGrp="1"/>
          </p:cNvSpPr>
          <p:nvPr>
            <p:ph type="body" idx="1"/>
          </p:nvPr>
        </p:nvSpPr>
        <p:spPr>
          <a:xfrm>
            <a:off x="685800" y="165735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14325" algn="l">
              <a:spcBef>
                <a:spcPts val="360"/>
              </a:spcBef>
              <a:spcAft>
                <a:spcPts val="0"/>
              </a:spcAft>
              <a:buSzPts val="1350"/>
              <a:buChar char="●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02894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4" name="Google Shape;84;p10"/>
          <p:cNvSpPr txBox="1">
            <a:spLocks noGrp="1"/>
          </p:cNvSpPr>
          <p:nvPr>
            <p:ph type="body" idx="2"/>
          </p:nvPr>
        </p:nvSpPr>
        <p:spPr>
          <a:xfrm>
            <a:off x="4648200" y="165735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14325" algn="l">
              <a:spcBef>
                <a:spcPts val="360"/>
              </a:spcBef>
              <a:spcAft>
                <a:spcPts val="0"/>
              </a:spcAft>
              <a:buSzPts val="1350"/>
              <a:buChar char="●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02894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10"/>
          <p:cNvSpPr txBox="1">
            <a:spLocks noGrp="1"/>
          </p:cNvSpPr>
          <p:nvPr>
            <p:ph type="dt" idx="10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0"/>
          <p:cNvSpPr txBox="1">
            <a:spLocks noGrp="1"/>
          </p:cNvSpPr>
          <p:nvPr>
            <p:ph type="sldNum" idx="12"/>
          </p:nvPr>
        </p:nvSpPr>
        <p:spPr>
          <a:xfrm>
            <a:off x="6553200" y="63992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1"/>
          <p:cNvSpPr txBox="1"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1"/>
          <p:cNvSpPr txBox="1"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1800"/>
              <a:buNone/>
              <a:defRPr sz="2400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2000"/>
              <a:buFont typeface="Times New Roman"/>
              <a:buNone/>
              <a:defRPr sz="2000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170"/>
              <a:buNone/>
              <a:defRPr sz="1800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600"/>
              <a:buFont typeface="Times New Roman"/>
              <a:buNone/>
              <a:defRPr sz="1600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600"/>
              <a:buFont typeface="Times New Roman"/>
              <a:buNone/>
              <a:defRPr sz="16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90" name="Google Shape;90;p11"/>
          <p:cNvSpPr txBox="1">
            <a:spLocks noGrp="1"/>
          </p:cNvSpPr>
          <p:nvPr>
            <p:ph type="dt" idx="10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1"/>
          <p:cNvSpPr txBox="1">
            <a:spLocks noGrp="1"/>
          </p:cNvSpPr>
          <p:nvPr>
            <p:ph type="sldNum" idx="12"/>
          </p:nvPr>
        </p:nvSpPr>
        <p:spPr>
          <a:xfrm>
            <a:off x="6553200" y="63992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"/>
          <p:cNvGrpSpPr/>
          <p:nvPr/>
        </p:nvGrpSpPr>
        <p:grpSpPr>
          <a:xfrm>
            <a:off x="0" y="4367212"/>
            <a:ext cx="9131300" cy="2478087"/>
            <a:chOff x="0" y="2751"/>
            <a:chExt cx="5752" cy="1561"/>
          </a:xfrm>
        </p:grpSpPr>
        <p:sp>
          <p:nvSpPr>
            <p:cNvPr id="7" name="Google Shape;7;p1"/>
            <p:cNvSpPr txBox="1"/>
            <p:nvPr/>
          </p:nvSpPr>
          <p:spPr>
            <a:xfrm>
              <a:off x="0" y="4080"/>
              <a:ext cx="5752" cy="232"/>
            </a:xfrm>
            <a:prstGeom prst="rect">
              <a:avLst/>
            </a:prstGeom>
            <a:gradFill>
              <a:gsLst>
                <a:gs pos="0">
                  <a:schemeClr val="lt1"/>
                </a:gs>
                <a:gs pos="100000">
                  <a:schemeClr val="hlink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grpSp>
          <p:nvGrpSpPr>
            <p:cNvPr id="8" name="Google Shape;8;p1"/>
            <p:cNvGrpSpPr/>
            <p:nvPr/>
          </p:nvGrpSpPr>
          <p:grpSpPr>
            <a:xfrm>
              <a:off x="4458" y="2751"/>
              <a:ext cx="1190" cy="1426"/>
              <a:chOff x="4458" y="2751"/>
              <a:chExt cx="1190" cy="1426"/>
            </a:xfrm>
          </p:grpSpPr>
          <p:sp>
            <p:nvSpPr>
              <p:cNvPr id="9" name="Google Shape;9;p1"/>
              <p:cNvSpPr/>
              <p:nvPr/>
            </p:nvSpPr>
            <p:spPr>
              <a:xfrm>
                <a:off x="4614" y="2790"/>
                <a:ext cx="1034" cy="1273"/>
              </a:xfrm>
              <a:custGeom>
                <a:avLst/>
                <a:gdLst/>
                <a:ahLst/>
                <a:cxnLst/>
                <a:rect l="l" t="t" r="r" b="b"/>
                <a:pathLst>
                  <a:path w="1034" h="1273" extrusionOk="0">
                    <a:moveTo>
                      <a:pt x="582" y="0"/>
                    </a:moveTo>
                    <a:lnTo>
                      <a:pt x="646" y="23"/>
                    </a:lnTo>
                    <a:lnTo>
                      <a:pt x="707" y="56"/>
                    </a:lnTo>
                    <a:lnTo>
                      <a:pt x="765" y="92"/>
                    </a:lnTo>
                    <a:lnTo>
                      <a:pt x="818" y="134"/>
                    </a:lnTo>
                    <a:lnTo>
                      <a:pt x="866" y="184"/>
                    </a:lnTo>
                    <a:lnTo>
                      <a:pt x="908" y="237"/>
                    </a:lnTo>
                    <a:lnTo>
                      <a:pt x="944" y="294"/>
                    </a:lnTo>
                    <a:lnTo>
                      <a:pt x="977" y="353"/>
                    </a:lnTo>
                    <a:lnTo>
                      <a:pt x="1000" y="417"/>
                    </a:lnTo>
                    <a:lnTo>
                      <a:pt x="1018" y="483"/>
                    </a:lnTo>
                    <a:lnTo>
                      <a:pt x="1030" y="550"/>
                    </a:lnTo>
                    <a:lnTo>
                      <a:pt x="1033" y="619"/>
                    </a:lnTo>
                    <a:lnTo>
                      <a:pt x="1030" y="688"/>
                    </a:lnTo>
                    <a:lnTo>
                      <a:pt x="1018" y="756"/>
                    </a:lnTo>
                    <a:lnTo>
                      <a:pt x="1000" y="821"/>
                    </a:lnTo>
                    <a:lnTo>
                      <a:pt x="977" y="884"/>
                    </a:lnTo>
                    <a:lnTo>
                      <a:pt x="944" y="944"/>
                    </a:lnTo>
                    <a:lnTo>
                      <a:pt x="908" y="1003"/>
                    </a:lnTo>
                    <a:lnTo>
                      <a:pt x="866" y="1055"/>
                    </a:lnTo>
                    <a:lnTo>
                      <a:pt x="818" y="1105"/>
                    </a:lnTo>
                    <a:lnTo>
                      <a:pt x="765" y="1148"/>
                    </a:lnTo>
                    <a:lnTo>
                      <a:pt x="707" y="1183"/>
                    </a:lnTo>
                    <a:lnTo>
                      <a:pt x="646" y="1215"/>
                    </a:lnTo>
                    <a:lnTo>
                      <a:pt x="582" y="1239"/>
                    </a:lnTo>
                    <a:lnTo>
                      <a:pt x="517" y="1257"/>
                    </a:lnTo>
                    <a:lnTo>
                      <a:pt x="450" y="1269"/>
                    </a:lnTo>
                    <a:lnTo>
                      <a:pt x="382" y="1272"/>
                    </a:lnTo>
                    <a:lnTo>
                      <a:pt x="313" y="1269"/>
                    </a:lnTo>
                    <a:lnTo>
                      <a:pt x="246" y="1257"/>
                    </a:lnTo>
                    <a:lnTo>
                      <a:pt x="180" y="1239"/>
                    </a:lnTo>
                    <a:lnTo>
                      <a:pt x="118" y="1215"/>
                    </a:lnTo>
                    <a:lnTo>
                      <a:pt x="57" y="1183"/>
                    </a:lnTo>
                    <a:lnTo>
                      <a:pt x="0" y="1148"/>
                    </a:lnTo>
                    <a:lnTo>
                      <a:pt x="36" y="1095"/>
                    </a:lnTo>
                    <a:lnTo>
                      <a:pt x="89" y="1129"/>
                    </a:lnTo>
                    <a:lnTo>
                      <a:pt x="144" y="1156"/>
                    </a:lnTo>
                    <a:lnTo>
                      <a:pt x="201" y="1179"/>
                    </a:lnTo>
                    <a:lnTo>
                      <a:pt x="261" y="1195"/>
                    </a:lnTo>
                    <a:lnTo>
                      <a:pt x="320" y="1204"/>
                    </a:lnTo>
                    <a:lnTo>
                      <a:pt x="382" y="1208"/>
                    </a:lnTo>
                    <a:lnTo>
                      <a:pt x="443" y="1204"/>
                    </a:lnTo>
                    <a:lnTo>
                      <a:pt x="504" y="1195"/>
                    </a:lnTo>
                    <a:lnTo>
                      <a:pt x="563" y="1179"/>
                    </a:lnTo>
                    <a:lnTo>
                      <a:pt x="621" y="1156"/>
                    </a:lnTo>
                    <a:lnTo>
                      <a:pt x="675" y="1129"/>
                    </a:lnTo>
                    <a:lnTo>
                      <a:pt x="727" y="1095"/>
                    </a:lnTo>
                    <a:lnTo>
                      <a:pt x="775" y="1057"/>
                    </a:lnTo>
                    <a:lnTo>
                      <a:pt x="818" y="1013"/>
                    </a:lnTo>
                    <a:lnTo>
                      <a:pt x="857" y="965"/>
                    </a:lnTo>
                    <a:lnTo>
                      <a:pt x="890" y="913"/>
                    </a:lnTo>
                    <a:lnTo>
                      <a:pt x="919" y="858"/>
                    </a:lnTo>
                    <a:lnTo>
                      <a:pt x="941" y="802"/>
                    </a:lnTo>
                    <a:lnTo>
                      <a:pt x="956" y="742"/>
                    </a:lnTo>
                    <a:lnTo>
                      <a:pt x="965" y="680"/>
                    </a:lnTo>
                    <a:lnTo>
                      <a:pt x="969" y="619"/>
                    </a:lnTo>
                    <a:lnTo>
                      <a:pt x="965" y="557"/>
                    </a:lnTo>
                    <a:lnTo>
                      <a:pt x="956" y="496"/>
                    </a:lnTo>
                    <a:lnTo>
                      <a:pt x="941" y="437"/>
                    </a:lnTo>
                    <a:lnTo>
                      <a:pt x="919" y="381"/>
                    </a:lnTo>
                    <a:lnTo>
                      <a:pt x="890" y="325"/>
                    </a:lnTo>
                    <a:lnTo>
                      <a:pt x="857" y="273"/>
                    </a:lnTo>
                    <a:lnTo>
                      <a:pt x="818" y="225"/>
                    </a:lnTo>
                    <a:lnTo>
                      <a:pt x="775" y="182"/>
                    </a:lnTo>
                    <a:lnTo>
                      <a:pt x="727" y="144"/>
                    </a:lnTo>
                    <a:lnTo>
                      <a:pt x="675" y="110"/>
                    </a:lnTo>
                    <a:lnTo>
                      <a:pt x="621" y="81"/>
                    </a:lnTo>
                    <a:lnTo>
                      <a:pt x="563" y="61"/>
                    </a:lnTo>
                    <a:lnTo>
                      <a:pt x="565" y="56"/>
                    </a:lnTo>
                    <a:lnTo>
                      <a:pt x="582" y="0"/>
                    </a:lnTo>
                  </a:path>
                </a:pathLst>
              </a:custGeom>
              <a:gradFill>
                <a:gsLst>
                  <a:gs pos="0">
                    <a:schemeClr val="lt2"/>
                  </a:gs>
                  <a:gs pos="100000">
                    <a:schemeClr val="lt1"/>
                  </a:gs>
                </a:gsLst>
                <a:lin ang="5400000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cxnSp>
            <p:nvCxnSpPr>
              <p:cNvPr id="10" name="Google Shape;10;p1"/>
              <p:cNvCxnSpPr/>
              <p:nvPr/>
            </p:nvCxnSpPr>
            <p:spPr>
              <a:xfrm rot="10800000" flipH="1">
                <a:off x="4639" y="3863"/>
                <a:ext cx="103" cy="186"/>
              </a:xfrm>
              <a:prstGeom prst="straightConnector1">
                <a:avLst/>
              </a:prstGeom>
              <a:noFill/>
              <a:ln w="25400" cap="flat" cmpd="sng">
                <a:solidFill>
                  <a:schemeClr val="lt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11" name="Google Shape;11;p1"/>
              <p:cNvCxnSpPr/>
              <p:nvPr/>
            </p:nvCxnSpPr>
            <p:spPr>
              <a:xfrm rot="10800000" flipH="1">
                <a:off x="5210" y="2874"/>
                <a:ext cx="36" cy="71"/>
              </a:xfrm>
              <a:prstGeom prst="straightConnector1">
                <a:avLst/>
              </a:prstGeom>
              <a:noFill/>
              <a:ln w="25400" cap="flat" cmpd="sng">
                <a:solidFill>
                  <a:schemeClr val="lt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12" name="Google Shape;12;p1"/>
              <p:cNvCxnSpPr/>
              <p:nvPr/>
            </p:nvCxnSpPr>
            <p:spPr>
              <a:xfrm rot="10800000" flipH="1">
                <a:off x="5270" y="2751"/>
                <a:ext cx="36" cy="71"/>
              </a:xfrm>
              <a:prstGeom prst="straightConnector1">
                <a:avLst/>
              </a:prstGeom>
              <a:noFill/>
              <a:ln w="25400" cap="flat" cmpd="sng">
                <a:solidFill>
                  <a:schemeClr val="lt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sp>
            <p:nvSpPr>
              <p:cNvPr id="13" name="Google Shape;13;p1"/>
              <p:cNvSpPr/>
              <p:nvPr/>
            </p:nvSpPr>
            <p:spPr>
              <a:xfrm>
                <a:off x="4753" y="4067"/>
                <a:ext cx="604" cy="110"/>
              </a:xfrm>
              <a:custGeom>
                <a:avLst/>
                <a:gdLst/>
                <a:ahLst/>
                <a:cxnLst/>
                <a:rect l="l" t="t" r="r" b="b"/>
                <a:pathLst>
                  <a:path w="604" h="110" extrusionOk="0">
                    <a:moveTo>
                      <a:pt x="2" y="70"/>
                    </a:moveTo>
                    <a:lnTo>
                      <a:pt x="14" y="57"/>
                    </a:lnTo>
                    <a:lnTo>
                      <a:pt x="31" y="46"/>
                    </a:lnTo>
                    <a:lnTo>
                      <a:pt x="63" y="30"/>
                    </a:lnTo>
                    <a:lnTo>
                      <a:pt x="100" y="21"/>
                    </a:lnTo>
                    <a:lnTo>
                      <a:pt x="134" y="13"/>
                    </a:lnTo>
                    <a:lnTo>
                      <a:pt x="181" y="6"/>
                    </a:lnTo>
                    <a:lnTo>
                      <a:pt x="225" y="2"/>
                    </a:lnTo>
                    <a:lnTo>
                      <a:pt x="277" y="0"/>
                    </a:lnTo>
                    <a:lnTo>
                      <a:pt x="340" y="0"/>
                    </a:lnTo>
                    <a:lnTo>
                      <a:pt x="407" y="4"/>
                    </a:lnTo>
                    <a:lnTo>
                      <a:pt x="453" y="10"/>
                    </a:lnTo>
                    <a:lnTo>
                      <a:pt x="502" y="19"/>
                    </a:lnTo>
                    <a:lnTo>
                      <a:pt x="549" y="33"/>
                    </a:lnTo>
                    <a:lnTo>
                      <a:pt x="573" y="47"/>
                    </a:lnTo>
                    <a:lnTo>
                      <a:pt x="588" y="58"/>
                    </a:lnTo>
                    <a:lnTo>
                      <a:pt x="603" y="77"/>
                    </a:lnTo>
                    <a:lnTo>
                      <a:pt x="578" y="87"/>
                    </a:lnTo>
                    <a:lnTo>
                      <a:pt x="536" y="95"/>
                    </a:lnTo>
                    <a:lnTo>
                      <a:pt x="485" y="101"/>
                    </a:lnTo>
                    <a:lnTo>
                      <a:pt x="436" y="106"/>
                    </a:lnTo>
                    <a:lnTo>
                      <a:pt x="377" y="108"/>
                    </a:lnTo>
                    <a:lnTo>
                      <a:pt x="313" y="109"/>
                    </a:lnTo>
                    <a:lnTo>
                      <a:pt x="252" y="109"/>
                    </a:lnTo>
                    <a:lnTo>
                      <a:pt x="188" y="108"/>
                    </a:lnTo>
                    <a:lnTo>
                      <a:pt x="117" y="102"/>
                    </a:lnTo>
                    <a:lnTo>
                      <a:pt x="61" y="96"/>
                    </a:lnTo>
                    <a:lnTo>
                      <a:pt x="14" y="86"/>
                    </a:lnTo>
                    <a:lnTo>
                      <a:pt x="0" y="78"/>
                    </a:lnTo>
                    <a:lnTo>
                      <a:pt x="2" y="70"/>
                    </a:lnTo>
                  </a:path>
                </a:pathLst>
              </a:custGeom>
              <a:gradFill>
                <a:gsLst>
                  <a:gs pos="0">
                    <a:schemeClr val="lt1"/>
                  </a:gs>
                  <a:gs pos="100000">
                    <a:schemeClr val="lt2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4" name="Google Shape;14;p1"/>
              <p:cNvSpPr/>
              <p:nvPr/>
            </p:nvSpPr>
            <p:spPr>
              <a:xfrm>
                <a:off x="4458" y="2879"/>
                <a:ext cx="1074" cy="1073"/>
              </a:xfrm>
              <a:prstGeom prst="ellipse">
                <a:avLst/>
              </a:prstGeom>
              <a:gradFill>
                <a:gsLst>
                  <a:gs pos="0">
                    <a:schemeClr val="lt1"/>
                  </a:gs>
                  <a:gs pos="100000">
                    <a:schemeClr val="lt2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grpSp>
            <p:nvGrpSpPr>
              <p:cNvPr id="15" name="Google Shape;15;p1"/>
              <p:cNvGrpSpPr/>
              <p:nvPr/>
            </p:nvGrpSpPr>
            <p:grpSpPr>
              <a:xfrm>
                <a:off x="4458" y="2991"/>
                <a:ext cx="999" cy="797"/>
                <a:chOff x="4458" y="2991"/>
                <a:chExt cx="999" cy="797"/>
              </a:xfrm>
            </p:grpSpPr>
            <p:sp>
              <p:nvSpPr>
                <p:cNvPr id="16" name="Google Shape;16;p1"/>
                <p:cNvSpPr/>
                <p:nvPr/>
              </p:nvSpPr>
              <p:spPr>
                <a:xfrm>
                  <a:off x="4599" y="3283"/>
                  <a:ext cx="1" cy="1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" h="17" extrusionOk="0">
                      <a:moveTo>
                        <a:pt x="0" y="0"/>
                      </a:moveTo>
                      <a:lnTo>
                        <a:pt x="0" y="16"/>
                      </a:lnTo>
                      <a:lnTo>
                        <a:pt x="0" y="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17" name="Google Shape;17;p1"/>
                <p:cNvSpPr/>
                <p:nvPr/>
              </p:nvSpPr>
              <p:spPr>
                <a:xfrm>
                  <a:off x="4616" y="3305"/>
                  <a:ext cx="17" cy="1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" h="17" extrusionOk="0">
                      <a:moveTo>
                        <a:pt x="0" y="0"/>
                      </a:moveTo>
                      <a:lnTo>
                        <a:pt x="16" y="0"/>
                      </a:lnTo>
                      <a:lnTo>
                        <a:pt x="16" y="1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18" name="Google Shape;18;p1"/>
                <p:cNvSpPr/>
                <p:nvPr/>
              </p:nvSpPr>
              <p:spPr>
                <a:xfrm>
                  <a:off x="4674" y="3275"/>
                  <a:ext cx="37" cy="3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" h="35" extrusionOk="0">
                      <a:moveTo>
                        <a:pt x="36" y="0"/>
                      </a:moveTo>
                      <a:lnTo>
                        <a:pt x="22" y="0"/>
                      </a:lnTo>
                      <a:lnTo>
                        <a:pt x="14" y="9"/>
                      </a:lnTo>
                      <a:lnTo>
                        <a:pt x="9" y="9"/>
                      </a:lnTo>
                      <a:lnTo>
                        <a:pt x="5" y="13"/>
                      </a:lnTo>
                      <a:lnTo>
                        <a:pt x="0" y="13"/>
                      </a:lnTo>
                      <a:lnTo>
                        <a:pt x="0" y="25"/>
                      </a:lnTo>
                      <a:lnTo>
                        <a:pt x="8" y="34"/>
                      </a:lnTo>
                      <a:lnTo>
                        <a:pt x="29" y="34"/>
                      </a:lnTo>
                      <a:lnTo>
                        <a:pt x="36" y="25"/>
                      </a:lnTo>
                      <a:lnTo>
                        <a:pt x="36" y="0"/>
                      </a:lnTo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19" name="Google Shape;19;p1"/>
                <p:cNvSpPr/>
                <p:nvPr/>
              </p:nvSpPr>
              <p:spPr>
                <a:xfrm>
                  <a:off x="4458" y="3303"/>
                  <a:ext cx="324" cy="4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4" h="422" extrusionOk="0">
                      <a:moveTo>
                        <a:pt x="76" y="0"/>
                      </a:moveTo>
                      <a:lnTo>
                        <a:pt x="71" y="11"/>
                      </a:lnTo>
                      <a:lnTo>
                        <a:pt x="45" y="33"/>
                      </a:lnTo>
                      <a:lnTo>
                        <a:pt x="40" y="53"/>
                      </a:lnTo>
                      <a:lnTo>
                        <a:pt x="21" y="68"/>
                      </a:lnTo>
                      <a:lnTo>
                        <a:pt x="8" y="96"/>
                      </a:lnTo>
                      <a:lnTo>
                        <a:pt x="8" y="114"/>
                      </a:lnTo>
                      <a:lnTo>
                        <a:pt x="0" y="144"/>
                      </a:lnTo>
                      <a:lnTo>
                        <a:pt x="11" y="157"/>
                      </a:lnTo>
                      <a:lnTo>
                        <a:pt x="40" y="195"/>
                      </a:lnTo>
                      <a:lnTo>
                        <a:pt x="48" y="190"/>
                      </a:lnTo>
                      <a:lnTo>
                        <a:pt x="99" y="190"/>
                      </a:lnTo>
                      <a:lnTo>
                        <a:pt x="123" y="199"/>
                      </a:lnTo>
                      <a:lnTo>
                        <a:pt x="121" y="229"/>
                      </a:lnTo>
                      <a:lnTo>
                        <a:pt x="138" y="268"/>
                      </a:lnTo>
                      <a:lnTo>
                        <a:pt x="137" y="279"/>
                      </a:lnTo>
                      <a:lnTo>
                        <a:pt x="144" y="291"/>
                      </a:lnTo>
                      <a:lnTo>
                        <a:pt x="133" y="319"/>
                      </a:lnTo>
                      <a:lnTo>
                        <a:pt x="146" y="354"/>
                      </a:lnTo>
                      <a:lnTo>
                        <a:pt x="153" y="382"/>
                      </a:lnTo>
                      <a:lnTo>
                        <a:pt x="162" y="399"/>
                      </a:lnTo>
                      <a:lnTo>
                        <a:pt x="171" y="421"/>
                      </a:lnTo>
                      <a:lnTo>
                        <a:pt x="188" y="418"/>
                      </a:lnTo>
                      <a:lnTo>
                        <a:pt x="216" y="402"/>
                      </a:lnTo>
                      <a:lnTo>
                        <a:pt x="229" y="382"/>
                      </a:lnTo>
                      <a:lnTo>
                        <a:pt x="228" y="369"/>
                      </a:lnTo>
                      <a:lnTo>
                        <a:pt x="245" y="359"/>
                      </a:lnTo>
                      <a:lnTo>
                        <a:pt x="242" y="340"/>
                      </a:lnTo>
                      <a:lnTo>
                        <a:pt x="267" y="310"/>
                      </a:lnTo>
                      <a:lnTo>
                        <a:pt x="271" y="285"/>
                      </a:lnTo>
                      <a:lnTo>
                        <a:pt x="264" y="277"/>
                      </a:lnTo>
                      <a:lnTo>
                        <a:pt x="267" y="267"/>
                      </a:lnTo>
                      <a:lnTo>
                        <a:pt x="261" y="258"/>
                      </a:lnTo>
                      <a:lnTo>
                        <a:pt x="280" y="234"/>
                      </a:lnTo>
                      <a:lnTo>
                        <a:pt x="280" y="222"/>
                      </a:lnTo>
                      <a:lnTo>
                        <a:pt x="306" y="202"/>
                      </a:lnTo>
                      <a:lnTo>
                        <a:pt x="323" y="148"/>
                      </a:lnTo>
                      <a:lnTo>
                        <a:pt x="299" y="162"/>
                      </a:lnTo>
                      <a:lnTo>
                        <a:pt x="278" y="156"/>
                      </a:lnTo>
                      <a:lnTo>
                        <a:pt x="281" y="143"/>
                      </a:lnTo>
                      <a:lnTo>
                        <a:pt x="260" y="129"/>
                      </a:lnTo>
                      <a:lnTo>
                        <a:pt x="250" y="94"/>
                      </a:lnTo>
                      <a:lnTo>
                        <a:pt x="230" y="66"/>
                      </a:lnTo>
                      <a:lnTo>
                        <a:pt x="230" y="47"/>
                      </a:lnTo>
                      <a:lnTo>
                        <a:pt x="219" y="46"/>
                      </a:lnTo>
                      <a:lnTo>
                        <a:pt x="212" y="49"/>
                      </a:lnTo>
                      <a:lnTo>
                        <a:pt x="182" y="38"/>
                      </a:lnTo>
                      <a:lnTo>
                        <a:pt x="174" y="46"/>
                      </a:lnTo>
                      <a:lnTo>
                        <a:pt x="167" y="56"/>
                      </a:lnTo>
                      <a:lnTo>
                        <a:pt x="151" y="38"/>
                      </a:lnTo>
                      <a:lnTo>
                        <a:pt x="135" y="33"/>
                      </a:lnTo>
                      <a:lnTo>
                        <a:pt x="134" y="10"/>
                      </a:lnTo>
                      <a:lnTo>
                        <a:pt x="111" y="14"/>
                      </a:lnTo>
                      <a:lnTo>
                        <a:pt x="96" y="9"/>
                      </a:lnTo>
                      <a:lnTo>
                        <a:pt x="76" y="0"/>
                      </a:lnTo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20" name="Google Shape;20;p1"/>
                <p:cNvSpPr/>
                <p:nvPr/>
              </p:nvSpPr>
              <p:spPr>
                <a:xfrm>
                  <a:off x="5205" y="3408"/>
                  <a:ext cx="17" cy="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" h="21" extrusionOk="0">
                      <a:moveTo>
                        <a:pt x="7" y="0"/>
                      </a:moveTo>
                      <a:lnTo>
                        <a:pt x="9" y="5"/>
                      </a:lnTo>
                      <a:lnTo>
                        <a:pt x="7" y="10"/>
                      </a:lnTo>
                      <a:lnTo>
                        <a:pt x="7" y="14"/>
                      </a:lnTo>
                      <a:lnTo>
                        <a:pt x="16" y="17"/>
                      </a:lnTo>
                      <a:lnTo>
                        <a:pt x="16" y="20"/>
                      </a:lnTo>
                      <a:lnTo>
                        <a:pt x="9" y="17"/>
                      </a:lnTo>
                      <a:lnTo>
                        <a:pt x="3" y="20"/>
                      </a:lnTo>
                      <a:lnTo>
                        <a:pt x="0" y="17"/>
                      </a:lnTo>
                      <a:lnTo>
                        <a:pt x="3" y="14"/>
                      </a:lnTo>
                      <a:lnTo>
                        <a:pt x="0" y="10"/>
                      </a:lnTo>
                      <a:lnTo>
                        <a:pt x="3" y="2"/>
                      </a:lnTo>
                      <a:lnTo>
                        <a:pt x="7" y="0"/>
                      </a:lnTo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21" name="Google Shape;21;p1"/>
                <p:cNvSpPr/>
                <p:nvPr/>
              </p:nvSpPr>
              <p:spPr>
                <a:xfrm>
                  <a:off x="5144" y="3496"/>
                  <a:ext cx="49" cy="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9" h="70" extrusionOk="0">
                      <a:moveTo>
                        <a:pt x="0" y="34"/>
                      </a:moveTo>
                      <a:lnTo>
                        <a:pt x="17" y="34"/>
                      </a:lnTo>
                      <a:lnTo>
                        <a:pt x="37" y="0"/>
                      </a:lnTo>
                      <a:lnTo>
                        <a:pt x="48" y="20"/>
                      </a:lnTo>
                      <a:lnTo>
                        <a:pt x="39" y="69"/>
                      </a:lnTo>
                      <a:lnTo>
                        <a:pt x="3" y="57"/>
                      </a:lnTo>
                      <a:lnTo>
                        <a:pt x="0" y="34"/>
                      </a:lnTo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22" name="Google Shape;22;p1"/>
                <p:cNvSpPr/>
                <p:nvPr/>
              </p:nvSpPr>
              <p:spPr>
                <a:xfrm>
                  <a:off x="5241" y="3523"/>
                  <a:ext cx="84" cy="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4" h="67" extrusionOk="0">
                      <a:moveTo>
                        <a:pt x="5" y="15"/>
                      </a:moveTo>
                      <a:lnTo>
                        <a:pt x="0" y="0"/>
                      </a:lnTo>
                      <a:lnTo>
                        <a:pt x="27" y="6"/>
                      </a:lnTo>
                      <a:lnTo>
                        <a:pt x="67" y="22"/>
                      </a:lnTo>
                      <a:lnTo>
                        <a:pt x="67" y="34"/>
                      </a:lnTo>
                      <a:lnTo>
                        <a:pt x="83" y="66"/>
                      </a:lnTo>
                      <a:lnTo>
                        <a:pt x="52" y="36"/>
                      </a:lnTo>
                      <a:lnTo>
                        <a:pt x="31" y="38"/>
                      </a:lnTo>
                      <a:lnTo>
                        <a:pt x="5" y="15"/>
                      </a:lnTo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23" name="Google Shape;23;p1"/>
                <p:cNvSpPr/>
                <p:nvPr/>
              </p:nvSpPr>
              <p:spPr>
                <a:xfrm>
                  <a:off x="5400" y="3660"/>
                  <a:ext cx="57" cy="7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7" h="73" extrusionOk="0">
                      <a:moveTo>
                        <a:pt x="34" y="0"/>
                      </a:moveTo>
                      <a:lnTo>
                        <a:pt x="56" y="21"/>
                      </a:lnTo>
                      <a:lnTo>
                        <a:pt x="11" y="72"/>
                      </a:lnTo>
                      <a:lnTo>
                        <a:pt x="0" y="60"/>
                      </a:lnTo>
                      <a:lnTo>
                        <a:pt x="32" y="28"/>
                      </a:lnTo>
                      <a:lnTo>
                        <a:pt x="34" y="0"/>
                      </a:lnTo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24" name="Google Shape;24;p1"/>
                <p:cNvSpPr/>
                <p:nvPr/>
              </p:nvSpPr>
              <p:spPr>
                <a:xfrm>
                  <a:off x="4558" y="3167"/>
                  <a:ext cx="29" cy="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" h="48" extrusionOk="0">
                      <a:moveTo>
                        <a:pt x="28" y="36"/>
                      </a:moveTo>
                      <a:lnTo>
                        <a:pt x="20" y="31"/>
                      </a:lnTo>
                      <a:lnTo>
                        <a:pt x="20" y="10"/>
                      </a:lnTo>
                      <a:lnTo>
                        <a:pt x="24" y="5"/>
                      </a:lnTo>
                      <a:lnTo>
                        <a:pt x="17" y="5"/>
                      </a:lnTo>
                      <a:lnTo>
                        <a:pt x="21" y="0"/>
                      </a:lnTo>
                      <a:lnTo>
                        <a:pt x="16" y="0"/>
                      </a:lnTo>
                      <a:lnTo>
                        <a:pt x="10" y="6"/>
                      </a:lnTo>
                      <a:lnTo>
                        <a:pt x="10" y="19"/>
                      </a:lnTo>
                      <a:lnTo>
                        <a:pt x="13" y="22"/>
                      </a:lnTo>
                      <a:lnTo>
                        <a:pt x="13" y="28"/>
                      </a:lnTo>
                      <a:lnTo>
                        <a:pt x="11" y="28"/>
                      </a:lnTo>
                      <a:lnTo>
                        <a:pt x="6" y="33"/>
                      </a:lnTo>
                      <a:lnTo>
                        <a:pt x="6" y="38"/>
                      </a:lnTo>
                      <a:lnTo>
                        <a:pt x="0" y="47"/>
                      </a:lnTo>
                      <a:lnTo>
                        <a:pt x="21" y="47"/>
                      </a:lnTo>
                      <a:lnTo>
                        <a:pt x="28" y="36"/>
                      </a:lnTo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25" name="Google Shape;25;p1"/>
                <p:cNvSpPr/>
                <p:nvPr/>
              </p:nvSpPr>
              <p:spPr>
                <a:xfrm>
                  <a:off x="4549" y="3183"/>
                  <a:ext cx="17" cy="1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" h="17" extrusionOk="0">
                      <a:moveTo>
                        <a:pt x="13" y="5"/>
                      </a:moveTo>
                      <a:lnTo>
                        <a:pt x="16" y="5"/>
                      </a:lnTo>
                      <a:lnTo>
                        <a:pt x="16" y="0"/>
                      </a:lnTo>
                      <a:lnTo>
                        <a:pt x="10" y="0"/>
                      </a:lnTo>
                      <a:lnTo>
                        <a:pt x="0" y="10"/>
                      </a:lnTo>
                      <a:lnTo>
                        <a:pt x="0" y="16"/>
                      </a:lnTo>
                      <a:lnTo>
                        <a:pt x="9" y="16"/>
                      </a:lnTo>
                      <a:lnTo>
                        <a:pt x="13" y="11"/>
                      </a:lnTo>
                      <a:lnTo>
                        <a:pt x="13" y="5"/>
                      </a:lnTo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26" name="Google Shape;26;p1"/>
                <p:cNvSpPr/>
                <p:nvPr/>
              </p:nvSpPr>
              <p:spPr>
                <a:xfrm>
                  <a:off x="4527" y="3155"/>
                  <a:ext cx="184" cy="1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4" h="155" extrusionOk="0">
                      <a:moveTo>
                        <a:pt x="120" y="0"/>
                      </a:moveTo>
                      <a:lnTo>
                        <a:pt x="120" y="10"/>
                      </a:lnTo>
                      <a:lnTo>
                        <a:pt x="124" y="14"/>
                      </a:lnTo>
                      <a:lnTo>
                        <a:pt x="144" y="14"/>
                      </a:lnTo>
                      <a:lnTo>
                        <a:pt x="144" y="20"/>
                      </a:lnTo>
                      <a:lnTo>
                        <a:pt x="129" y="20"/>
                      </a:lnTo>
                      <a:lnTo>
                        <a:pt x="129" y="37"/>
                      </a:lnTo>
                      <a:lnTo>
                        <a:pt x="123" y="29"/>
                      </a:lnTo>
                      <a:lnTo>
                        <a:pt x="123" y="40"/>
                      </a:lnTo>
                      <a:lnTo>
                        <a:pt x="114" y="50"/>
                      </a:lnTo>
                      <a:lnTo>
                        <a:pt x="109" y="44"/>
                      </a:lnTo>
                      <a:lnTo>
                        <a:pt x="100" y="51"/>
                      </a:lnTo>
                      <a:lnTo>
                        <a:pt x="99" y="49"/>
                      </a:lnTo>
                      <a:lnTo>
                        <a:pt x="88" y="49"/>
                      </a:lnTo>
                      <a:lnTo>
                        <a:pt x="94" y="42"/>
                      </a:lnTo>
                      <a:lnTo>
                        <a:pt x="94" y="39"/>
                      </a:lnTo>
                      <a:lnTo>
                        <a:pt x="88" y="34"/>
                      </a:lnTo>
                      <a:lnTo>
                        <a:pt x="88" y="26"/>
                      </a:lnTo>
                      <a:lnTo>
                        <a:pt x="81" y="34"/>
                      </a:lnTo>
                      <a:lnTo>
                        <a:pt x="81" y="49"/>
                      </a:lnTo>
                      <a:lnTo>
                        <a:pt x="73" y="49"/>
                      </a:lnTo>
                      <a:lnTo>
                        <a:pt x="62" y="60"/>
                      </a:lnTo>
                      <a:lnTo>
                        <a:pt x="58" y="60"/>
                      </a:lnTo>
                      <a:lnTo>
                        <a:pt x="52" y="67"/>
                      </a:lnTo>
                      <a:lnTo>
                        <a:pt x="30" y="67"/>
                      </a:lnTo>
                      <a:lnTo>
                        <a:pt x="38" y="77"/>
                      </a:lnTo>
                      <a:lnTo>
                        <a:pt x="38" y="93"/>
                      </a:lnTo>
                      <a:lnTo>
                        <a:pt x="30" y="102"/>
                      </a:lnTo>
                      <a:lnTo>
                        <a:pt x="22" y="93"/>
                      </a:lnTo>
                      <a:lnTo>
                        <a:pt x="5" y="93"/>
                      </a:lnTo>
                      <a:lnTo>
                        <a:pt x="5" y="104"/>
                      </a:lnTo>
                      <a:lnTo>
                        <a:pt x="0" y="111"/>
                      </a:lnTo>
                      <a:lnTo>
                        <a:pt x="0" y="126"/>
                      </a:lnTo>
                      <a:lnTo>
                        <a:pt x="10" y="138"/>
                      </a:lnTo>
                      <a:lnTo>
                        <a:pt x="26" y="138"/>
                      </a:lnTo>
                      <a:lnTo>
                        <a:pt x="50" y="109"/>
                      </a:lnTo>
                      <a:lnTo>
                        <a:pt x="72" y="109"/>
                      </a:lnTo>
                      <a:lnTo>
                        <a:pt x="75" y="103"/>
                      </a:lnTo>
                      <a:lnTo>
                        <a:pt x="80" y="109"/>
                      </a:lnTo>
                      <a:lnTo>
                        <a:pt x="79" y="115"/>
                      </a:lnTo>
                      <a:lnTo>
                        <a:pt x="99" y="135"/>
                      </a:lnTo>
                      <a:lnTo>
                        <a:pt x="99" y="143"/>
                      </a:lnTo>
                      <a:lnTo>
                        <a:pt x="104" y="140"/>
                      </a:lnTo>
                      <a:lnTo>
                        <a:pt x="101" y="135"/>
                      </a:lnTo>
                      <a:lnTo>
                        <a:pt x="104" y="132"/>
                      </a:lnTo>
                      <a:lnTo>
                        <a:pt x="107" y="135"/>
                      </a:lnTo>
                      <a:lnTo>
                        <a:pt x="109" y="134"/>
                      </a:lnTo>
                      <a:lnTo>
                        <a:pt x="88" y="108"/>
                      </a:lnTo>
                      <a:lnTo>
                        <a:pt x="88" y="99"/>
                      </a:lnTo>
                      <a:lnTo>
                        <a:pt x="94" y="99"/>
                      </a:lnTo>
                      <a:lnTo>
                        <a:pt x="94" y="104"/>
                      </a:lnTo>
                      <a:lnTo>
                        <a:pt x="114" y="127"/>
                      </a:lnTo>
                      <a:lnTo>
                        <a:pt x="114" y="134"/>
                      </a:lnTo>
                      <a:lnTo>
                        <a:pt x="123" y="144"/>
                      </a:lnTo>
                      <a:lnTo>
                        <a:pt x="121" y="146"/>
                      </a:lnTo>
                      <a:lnTo>
                        <a:pt x="127" y="154"/>
                      </a:lnTo>
                      <a:lnTo>
                        <a:pt x="137" y="143"/>
                      </a:lnTo>
                      <a:lnTo>
                        <a:pt x="131" y="136"/>
                      </a:lnTo>
                      <a:lnTo>
                        <a:pt x="137" y="130"/>
                      </a:lnTo>
                      <a:lnTo>
                        <a:pt x="144" y="130"/>
                      </a:lnTo>
                      <a:lnTo>
                        <a:pt x="148" y="126"/>
                      </a:lnTo>
                      <a:lnTo>
                        <a:pt x="153" y="126"/>
                      </a:lnTo>
                      <a:lnTo>
                        <a:pt x="147" y="117"/>
                      </a:lnTo>
                      <a:lnTo>
                        <a:pt x="150" y="113"/>
                      </a:lnTo>
                      <a:lnTo>
                        <a:pt x="150" y="98"/>
                      </a:lnTo>
                      <a:lnTo>
                        <a:pt x="157" y="90"/>
                      </a:lnTo>
                      <a:lnTo>
                        <a:pt x="160" y="93"/>
                      </a:lnTo>
                      <a:lnTo>
                        <a:pt x="166" y="93"/>
                      </a:lnTo>
                      <a:lnTo>
                        <a:pt x="163" y="97"/>
                      </a:lnTo>
                      <a:lnTo>
                        <a:pt x="169" y="103"/>
                      </a:lnTo>
                      <a:lnTo>
                        <a:pt x="172" y="98"/>
                      </a:lnTo>
                      <a:lnTo>
                        <a:pt x="177" y="98"/>
                      </a:lnTo>
                      <a:lnTo>
                        <a:pt x="177" y="95"/>
                      </a:lnTo>
                      <a:lnTo>
                        <a:pt x="175" y="95"/>
                      </a:lnTo>
                      <a:lnTo>
                        <a:pt x="171" y="93"/>
                      </a:lnTo>
                      <a:lnTo>
                        <a:pt x="180" y="81"/>
                      </a:lnTo>
                      <a:lnTo>
                        <a:pt x="180" y="98"/>
                      </a:lnTo>
                      <a:lnTo>
                        <a:pt x="183" y="98"/>
                      </a:lnTo>
                      <a:lnTo>
                        <a:pt x="183" y="0"/>
                      </a:lnTo>
                      <a:lnTo>
                        <a:pt x="120" y="0"/>
                      </a:lnTo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27" name="Google Shape;27;p1"/>
                <p:cNvSpPr/>
                <p:nvPr/>
              </p:nvSpPr>
              <p:spPr>
                <a:xfrm>
                  <a:off x="4605" y="2991"/>
                  <a:ext cx="782" cy="55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82" h="553" extrusionOk="0">
                      <a:moveTo>
                        <a:pt x="0" y="162"/>
                      </a:moveTo>
                      <a:lnTo>
                        <a:pt x="22" y="145"/>
                      </a:lnTo>
                      <a:lnTo>
                        <a:pt x="44" y="112"/>
                      </a:lnTo>
                      <a:lnTo>
                        <a:pt x="71" y="96"/>
                      </a:lnTo>
                      <a:lnTo>
                        <a:pt x="98" y="115"/>
                      </a:lnTo>
                      <a:lnTo>
                        <a:pt x="101" y="130"/>
                      </a:lnTo>
                      <a:lnTo>
                        <a:pt x="95" y="130"/>
                      </a:lnTo>
                      <a:lnTo>
                        <a:pt x="84" y="128"/>
                      </a:lnTo>
                      <a:lnTo>
                        <a:pt x="98" y="145"/>
                      </a:lnTo>
                      <a:lnTo>
                        <a:pt x="155" y="123"/>
                      </a:lnTo>
                      <a:lnTo>
                        <a:pt x="147" y="107"/>
                      </a:lnTo>
                      <a:lnTo>
                        <a:pt x="172" y="79"/>
                      </a:lnTo>
                      <a:lnTo>
                        <a:pt x="188" y="79"/>
                      </a:lnTo>
                      <a:lnTo>
                        <a:pt x="172" y="89"/>
                      </a:lnTo>
                      <a:lnTo>
                        <a:pt x="160" y="109"/>
                      </a:lnTo>
                      <a:lnTo>
                        <a:pt x="160" y="123"/>
                      </a:lnTo>
                      <a:lnTo>
                        <a:pt x="183" y="138"/>
                      </a:lnTo>
                      <a:lnTo>
                        <a:pt x="216" y="95"/>
                      </a:lnTo>
                      <a:lnTo>
                        <a:pt x="330" y="45"/>
                      </a:lnTo>
                      <a:lnTo>
                        <a:pt x="330" y="16"/>
                      </a:lnTo>
                      <a:lnTo>
                        <a:pt x="382" y="5"/>
                      </a:lnTo>
                      <a:lnTo>
                        <a:pt x="412" y="20"/>
                      </a:lnTo>
                      <a:lnTo>
                        <a:pt x="481" y="0"/>
                      </a:lnTo>
                      <a:lnTo>
                        <a:pt x="503" y="10"/>
                      </a:lnTo>
                      <a:lnTo>
                        <a:pt x="549" y="61"/>
                      </a:lnTo>
                      <a:lnTo>
                        <a:pt x="602" y="51"/>
                      </a:lnTo>
                      <a:lnTo>
                        <a:pt x="635" y="69"/>
                      </a:lnTo>
                      <a:lnTo>
                        <a:pt x="718" y="65"/>
                      </a:lnTo>
                      <a:lnTo>
                        <a:pt x="781" y="84"/>
                      </a:lnTo>
                      <a:lnTo>
                        <a:pt x="775" y="112"/>
                      </a:lnTo>
                      <a:lnTo>
                        <a:pt x="722" y="130"/>
                      </a:lnTo>
                      <a:lnTo>
                        <a:pt x="731" y="148"/>
                      </a:lnTo>
                      <a:lnTo>
                        <a:pt x="708" y="158"/>
                      </a:lnTo>
                      <a:lnTo>
                        <a:pt x="707" y="194"/>
                      </a:lnTo>
                      <a:lnTo>
                        <a:pt x="686" y="218"/>
                      </a:lnTo>
                      <a:lnTo>
                        <a:pt x="678" y="196"/>
                      </a:lnTo>
                      <a:lnTo>
                        <a:pt x="689" y="175"/>
                      </a:lnTo>
                      <a:lnTo>
                        <a:pt x="687" y="132"/>
                      </a:lnTo>
                      <a:lnTo>
                        <a:pt x="666" y="154"/>
                      </a:lnTo>
                      <a:lnTo>
                        <a:pt x="650" y="166"/>
                      </a:lnTo>
                      <a:lnTo>
                        <a:pt x="634" y="147"/>
                      </a:lnTo>
                      <a:lnTo>
                        <a:pt x="623" y="196"/>
                      </a:lnTo>
                      <a:lnTo>
                        <a:pt x="635" y="196"/>
                      </a:lnTo>
                      <a:lnTo>
                        <a:pt x="632" y="228"/>
                      </a:lnTo>
                      <a:lnTo>
                        <a:pt x="618" y="263"/>
                      </a:lnTo>
                      <a:lnTo>
                        <a:pt x="600" y="276"/>
                      </a:lnTo>
                      <a:lnTo>
                        <a:pt x="615" y="299"/>
                      </a:lnTo>
                      <a:lnTo>
                        <a:pt x="605" y="315"/>
                      </a:lnTo>
                      <a:lnTo>
                        <a:pt x="602" y="301"/>
                      </a:lnTo>
                      <a:lnTo>
                        <a:pt x="602" y="296"/>
                      </a:lnTo>
                      <a:lnTo>
                        <a:pt x="590" y="288"/>
                      </a:lnTo>
                      <a:lnTo>
                        <a:pt x="572" y="299"/>
                      </a:lnTo>
                      <a:lnTo>
                        <a:pt x="588" y="337"/>
                      </a:lnTo>
                      <a:lnTo>
                        <a:pt x="594" y="356"/>
                      </a:lnTo>
                      <a:lnTo>
                        <a:pt x="574" y="408"/>
                      </a:lnTo>
                      <a:lnTo>
                        <a:pt x="539" y="423"/>
                      </a:lnTo>
                      <a:lnTo>
                        <a:pt x="509" y="420"/>
                      </a:lnTo>
                      <a:lnTo>
                        <a:pt x="524" y="442"/>
                      </a:lnTo>
                      <a:lnTo>
                        <a:pt x="525" y="472"/>
                      </a:lnTo>
                      <a:lnTo>
                        <a:pt x="504" y="507"/>
                      </a:lnTo>
                      <a:lnTo>
                        <a:pt x="480" y="488"/>
                      </a:lnTo>
                      <a:lnTo>
                        <a:pt x="477" y="508"/>
                      </a:lnTo>
                      <a:lnTo>
                        <a:pt x="495" y="526"/>
                      </a:lnTo>
                      <a:lnTo>
                        <a:pt x="510" y="552"/>
                      </a:lnTo>
                      <a:lnTo>
                        <a:pt x="485" y="536"/>
                      </a:lnTo>
                      <a:lnTo>
                        <a:pt x="455" y="449"/>
                      </a:lnTo>
                      <a:lnTo>
                        <a:pt x="418" y="426"/>
                      </a:lnTo>
                      <a:lnTo>
                        <a:pt x="391" y="428"/>
                      </a:lnTo>
                      <a:lnTo>
                        <a:pt x="356" y="477"/>
                      </a:lnTo>
                      <a:lnTo>
                        <a:pt x="361" y="495"/>
                      </a:lnTo>
                      <a:lnTo>
                        <a:pt x="349" y="530"/>
                      </a:lnTo>
                      <a:lnTo>
                        <a:pt x="338" y="530"/>
                      </a:lnTo>
                      <a:lnTo>
                        <a:pt x="298" y="457"/>
                      </a:lnTo>
                      <a:lnTo>
                        <a:pt x="298" y="425"/>
                      </a:lnTo>
                      <a:lnTo>
                        <a:pt x="290" y="437"/>
                      </a:lnTo>
                      <a:lnTo>
                        <a:pt x="267" y="436"/>
                      </a:lnTo>
                      <a:lnTo>
                        <a:pt x="276" y="416"/>
                      </a:lnTo>
                      <a:lnTo>
                        <a:pt x="241" y="391"/>
                      </a:lnTo>
                      <a:lnTo>
                        <a:pt x="197" y="391"/>
                      </a:lnTo>
                      <a:lnTo>
                        <a:pt x="160" y="366"/>
                      </a:lnTo>
                      <a:lnTo>
                        <a:pt x="157" y="391"/>
                      </a:lnTo>
                      <a:lnTo>
                        <a:pt x="188" y="414"/>
                      </a:lnTo>
                      <a:lnTo>
                        <a:pt x="199" y="414"/>
                      </a:lnTo>
                      <a:lnTo>
                        <a:pt x="167" y="445"/>
                      </a:lnTo>
                      <a:lnTo>
                        <a:pt x="136" y="452"/>
                      </a:lnTo>
                      <a:lnTo>
                        <a:pt x="136" y="434"/>
                      </a:lnTo>
                      <a:lnTo>
                        <a:pt x="91" y="372"/>
                      </a:lnTo>
                      <a:lnTo>
                        <a:pt x="85" y="355"/>
                      </a:lnTo>
                      <a:lnTo>
                        <a:pt x="109" y="335"/>
                      </a:lnTo>
                      <a:lnTo>
                        <a:pt x="106" y="310"/>
                      </a:lnTo>
                      <a:lnTo>
                        <a:pt x="106" y="282"/>
                      </a:lnTo>
                      <a:lnTo>
                        <a:pt x="119" y="276"/>
                      </a:lnTo>
                      <a:lnTo>
                        <a:pt x="106" y="263"/>
                      </a:lnTo>
                      <a:lnTo>
                        <a:pt x="106" y="162"/>
                      </a:lnTo>
                      <a:lnTo>
                        <a:pt x="43" y="162"/>
                      </a:lnTo>
                      <a:lnTo>
                        <a:pt x="61" y="138"/>
                      </a:lnTo>
                      <a:lnTo>
                        <a:pt x="60" y="130"/>
                      </a:lnTo>
                      <a:lnTo>
                        <a:pt x="39" y="150"/>
                      </a:lnTo>
                      <a:lnTo>
                        <a:pt x="32" y="162"/>
                      </a:lnTo>
                      <a:lnTo>
                        <a:pt x="0" y="162"/>
                      </a:lnTo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28" name="Google Shape;28;p1"/>
                <p:cNvSpPr/>
                <p:nvPr/>
              </p:nvSpPr>
              <p:spPr>
                <a:xfrm>
                  <a:off x="5221" y="3217"/>
                  <a:ext cx="68" cy="1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8" h="113" extrusionOk="0">
                      <a:moveTo>
                        <a:pt x="45" y="0"/>
                      </a:moveTo>
                      <a:lnTo>
                        <a:pt x="45" y="14"/>
                      </a:lnTo>
                      <a:lnTo>
                        <a:pt x="39" y="23"/>
                      </a:lnTo>
                      <a:lnTo>
                        <a:pt x="41" y="38"/>
                      </a:lnTo>
                      <a:lnTo>
                        <a:pt x="33" y="58"/>
                      </a:lnTo>
                      <a:lnTo>
                        <a:pt x="22" y="77"/>
                      </a:lnTo>
                      <a:lnTo>
                        <a:pt x="5" y="89"/>
                      </a:lnTo>
                      <a:lnTo>
                        <a:pt x="0" y="110"/>
                      </a:lnTo>
                      <a:lnTo>
                        <a:pt x="7" y="112"/>
                      </a:lnTo>
                      <a:lnTo>
                        <a:pt x="7" y="92"/>
                      </a:lnTo>
                      <a:lnTo>
                        <a:pt x="31" y="91"/>
                      </a:lnTo>
                      <a:lnTo>
                        <a:pt x="49" y="78"/>
                      </a:lnTo>
                      <a:lnTo>
                        <a:pt x="49" y="51"/>
                      </a:lnTo>
                      <a:lnTo>
                        <a:pt x="55" y="41"/>
                      </a:lnTo>
                      <a:lnTo>
                        <a:pt x="46" y="24"/>
                      </a:lnTo>
                      <a:lnTo>
                        <a:pt x="59" y="19"/>
                      </a:lnTo>
                      <a:lnTo>
                        <a:pt x="67" y="5"/>
                      </a:lnTo>
                      <a:lnTo>
                        <a:pt x="49" y="7"/>
                      </a:lnTo>
                      <a:lnTo>
                        <a:pt x="45" y="0"/>
                      </a:lnTo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29" name="Google Shape;29;p1"/>
                <p:cNvSpPr/>
                <p:nvPr/>
              </p:nvSpPr>
              <p:spPr>
                <a:xfrm>
                  <a:off x="4967" y="3518"/>
                  <a:ext cx="17" cy="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" h="26" extrusionOk="0">
                      <a:moveTo>
                        <a:pt x="8" y="0"/>
                      </a:moveTo>
                      <a:lnTo>
                        <a:pt x="0" y="11"/>
                      </a:lnTo>
                      <a:lnTo>
                        <a:pt x="5" y="25"/>
                      </a:lnTo>
                      <a:lnTo>
                        <a:pt x="16" y="15"/>
                      </a:lnTo>
                      <a:lnTo>
                        <a:pt x="8" y="0"/>
                      </a:lnTo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30" name="Google Shape;30;p1"/>
                <p:cNvSpPr/>
                <p:nvPr/>
              </p:nvSpPr>
              <p:spPr>
                <a:xfrm>
                  <a:off x="5069" y="3545"/>
                  <a:ext cx="158" cy="6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8" h="68" extrusionOk="0">
                      <a:moveTo>
                        <a:pt x="0" y="0"/>
                      </a:moveTo>
                      <a:lnTo>
                        <a:pt x="23" y="5"/>
                      </a:lnTo>
                      <a:lnTo>
                        <a:pt x="58" y="29"/>
                      </a:lnTo>
                      <a:lnTo>
                        <a:pt x="53" y="43"/>
                      </a:lnTo>
                      <a:lnTo>
                        <a:pt x="82" y="55"/>
                      </a:lnTo>
                      <a:lnTo>
                        <a:pt x="157" y="55"/>
                      </a:lnTo>
                      <a:lnTo>
                        <a:pt x="75" y="67"/>
                      </a:lnTo>
                      <a:lnTo>
                        <a:pt x="53" y="43"/>
                      </a:lnTo>
                      <a:lnTo>
                        <a:pt x="32" y="38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31" name="Google Shape;31;p1"/>
                <p:cNvSpPr/>
                <p:nvPr/>
              </p:nvSpPr>
              <p:spPr>
                <a:xfrm>
                  <a:off x="5195" y="3601"/>
                  <a:ext cx="169" cy="1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9" h="159" extrusionOk="0">
                      <a:moveTo>
                        <a:pt x="140" y="154"/>
                      </a:moveTo>
                      <a:lnTo>
                        <a:pt x="135" y="155"/>
                      </a:lnTo>
                      <a:lnTo>
                        <a:pt x="132" y="158"/>
                      </a:lnTo>
                      <a:lnTo>
                        <a:pt x="127" y="152"/>
                      </a:lnTo>
                      <a:lnTo>
                        <a:pt x="112" y="145"/>
                      </a:lnTo>
                      <a:lnTo>
                        <a:pt x="110" y="134"/>
                      </a:lnTo>
                      <a:lnTo>
                        <a:pt x="105" y="130"/>
                      </a:lnTo>
                      <a:lnTo>
                        <a:pt x="92" y="130"/>
                      </a:lnTo>
                      <a:lnTo>
                        <a:pt x="92" y="122"/>
                      </a:lnTo>
                      <a:lnTo>
                        <a:pt x="88" y="119"/>
                      </a:lnTo>
                      <a:lnTo>
                        <a:pt x="87" y="112"/>
                      </a:lnTo>
                      <a:lnTo>
                        <a:pt x="78" y="111"/>
                      </a:lnTo>
                      <a:lnTo>
                        <a:pt x="70" y="109"/>
                      </a:lnTo>
                      <a:lnTo>
                        <a:pt x="62" y="111"/>
                      </a:lnTo>
                      <a:lnTo>
                        <a:pt x="62" y="112"/>
                      </a:lnTo>
                      <a:lnTo>
                        <a:pt x="44" y="118"/>
                      </a:lnTo>
                      <a:lnTo>
                        <a:pt x="44" y="121"/>
                      </a:lnTo>
                      <a:lnTo>
                        <a:pt x="28" y="121"/>
                      </a:lnTo>
                      <a:lnTo>
                        <a:pt x="20" y="126"/>
                      </a:lnTo>
                      <a:lnTo>
                        <a:pt x="10" y="121"/>
                      </a:lnTo>
                      <a:lnTo>
                        <a:pt x="10" y="119"/>
                      </a:lnTo>
                      <a:lnTo>
                        <a:pt x="10" y="109"/>
                      </a:lnTo>
                      <a:lnTo>
                        <a:pt x="7" y="99"/>
                      </a:lnTo>
                      <a:lnTo>
                        <a:pt x="3" y="91"/>
                      </a:lnTo>
                      <a:lnTo>
                        <a:pt x="5" y="84"/>
                      </a:lnTo>
                      <a:lnTo>
                        <a:pt x="2" y="81"/>
                      </a:lnTo>
                      <a:lnTo>
                        <a:pt x="0" y="66"/>
                      </a:lnTo>
                      <a:lnTo>
                        <a:pt x="2" y="56"/>
                      </a:lnTo>
                      <a:lnTo>
                        <a:pt x="11" y="48"/>
                      </a:lnTo>
                      <a:lnTo>
                        <a:pt x="31" y="43"/>
                      </a:lnTo>
                      <a:lnTo>
                        <a:pt x="36" y="36"/>
                      </a:lnTo>
                      <a:lnTo>
                        <a:pt x="34" y="29"/>
                      </a:lnTo>
                      <a:lnTo>
                        <a:pt x="39" y="27"/>
                      </a:lnTo>
                      <a:lnTo>
                        <a:pt x="40" y="30"/>
                      </a:lnTo>
                      <a:lnTo>
                        <a:pt x="42" y="25"/>
                      </a:lnTo>
                      <a:lnTo>
                        <a:pt x="55" y="15"/>
                      </a:lnTo>
                      <a:lnTo>
                        <a:pt x="62" y="20"/>
                      </a:lnTo>
                      <a:lnTo>
                        <a:pt x="70" y="17"/>
                      </a:lnTo>
                      <a:lnTo>
                        <a:pt x="72" y="9"/>
                      </a:lnTo>
                      <a:lnTo>
                        <a:pt x="80" y="7"/>
                      </a:lnTo>
                      <a:lnTo>
                        <a:pt x="78" y="1"/>
                      </a:lnTo>
                      <a:lnTo>
                        <a:pt x="89" y="5"/>
                      </a:lnTo>
                      <a:lnTo>
                        <a:pt x="98" y="3"/>
                      </a:lnTo>
                      <a:lnTo>
                        <a:pt x="103" y="24"/>
                      </a:lnTo>
                      <a:lnTo>
                        <a:pt x="110" y="30"/>
                      </a:lnTo>
                      <a:lnTo>
                        <a:pt x="116" y="30"/>
                      </a:lnTo>
                      <a:lnTo>
                        <a:pt x="119" y="17"/>
                      </a:lnTo>
                      <a:lnTo>
                        <a:pt x="117" y="11"/>
                      </a:lnTo>
                      <a:lnTo>
                        <a:pt x="119" y="1"/>
                      </a:lnTo>
                      <a:lnTo>
                        <a:pt x="122" y="0"/>
                      </a:lnTo>
                      <a:lnTo>
                        <a:pt x="127" y="12"/>
                      </a:lnTo>
                      <a:lnTo>
                        <a:pt x="132" y="15"/>
                      </a:lnTo>
                      <a:lnTo>
                        <a:pt x="135" y="27"/>
                      </a:lnTo>
                      <a:lnTo>
                        <a:pt x="140" y="43"/>
                      </a:lnTo>
                      <a:lnTo>
                        <a:pt x="147" y="47"/>
                      </a:lnTo>
                      <a:lnTo>
                        <a:pt x="156" y="59"/>
                      </a:lnTo>
                      <a:lnTo>
                        <a:pt x="157" y="65"/>
                      </a:lnTo>
                      <a:lnTo>
                        <a:pt x="165" y="72"/>
                      </a:lnTo>
                      <a:lnTo>
                        <a:pt x="168" y="85"/>
                      </a:lnTo>
                      <a:lnTo>
                        <a:pt x="168" y="95"/>
                      </a:lnTo>
                      <a:lnTo>
                        <a:pt x="165" y="111"/>
                      </a:lnTo>
                      <a:lnTo>
                        <a:pt x="157" y="121"/>
                      </a:lnTo>
                      <a:lnTo>
                        <a:pt x="155" y="134"/>
                      </a:lnTo>
                      <a:lnTo>
                        <a:pt x="155" y="145"/>
                      </a:lnTo>
                      <a:lnTo>
                        <a:pt x="147" y="147"/>
                      </a:lnTo>
                      <a:lnTo>
                        <a:pt x="140" y="154"/>
                      </a:lnTo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32" name="Google Shape;32;p1"/>
                <p:cNvSpPr/>
                <p:nvPr/>
              </p:nvSpPr>
              <p:spPr>
                <a:xfrm>
                  <a:off x="5330" y="3768"/>
                  <a:ext cx="17" cy="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" h="20" extrusionOk="0">
                      <a:moveTo>
                        <a:pt x="8" y="16"/>
                      </a:moveTo>
                      <a:lnTo>
                        <a:pt x="2" y="13"/>
                      </a:lnTo>
                      <a:lnTo>
                        <a:pt x="2" y="10"/>
                      </a:lnTo>
                      <a:lnTo>
                        <a:pt x="2" y="8"/>
                      </a:lnTo>
                      <a:lnTo>
                        <a:pt x="1" y="5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8" y="2"/>
                      </a:lnTo>
                      <a:lnTo>
                        <a:pt x="11" y="2"/>
                      </a:lnTo>
                      <a:lnTo>
                        <a:pt x="12" y="2"/>
                      </a:lnTo>
                      <a:lnTo>
                        <a:pt x="16" y="0"/>
                      </a:lnTo>
                      <a:lnTo>
                        <a:pt x="16" y="8"/>
                      </a:lnTo>
                      <a:lnTo>
                        <a:pt x="14" y="10"/>
                      </a:lnTo>
                      <a:lnTo>
                        <a:pt x="12" y="13"/>
                      </a:lnTo>
                      <a:lnTo>
                        <a:pt x="12" y="16"/>
                      </a:lnTo>
                      <a:lnTo>
                        <a:pt x="11" y="16"/>
                      </a:lnTo>
                      <a:lnTo>
                        <a:pt x="11" y="19"/>
                      </a:lnTo>
                      <a:lnTo>
                        <a:pt x="8" y="16"/>
                      </a:lnTo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33" name="Google Shape;33;p1"/>
                <p:cNvSpPr/>
                <p:nvPr/>
              </p:nvSpPr>
              <p:spPr>
                <a:xfrm>
                  <a:off x="4739" y="3587"/>
                  <a:ext cx="19" cy="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" h="76" extrusionOk="0">
                      <a:moveTo>
                        <a:pt x="2" y="26"/>
                      </a:moveTo>
                      <a:lnTo>
                        <a:pt x="9" y="20"/>
                      </a:lnTo>
                      <a:lnTo>
                        <a:pt x="14" y="0"/>
                      </a:lnTo>
                      <a:lnTo>
                        <a:pt x="18" y="30"/>
                      </a:lnTo>
                      <a:lnTo>
                        <a:pt x="12" y="67"/>
                      </a:lnTo>
                      <a:lnTo>
                        <a:pt x="0" y="75"/>
                      </a:lnTo>
                      <a:lnTo>
                        <a:pt x="0" y="57"/>
                      </a:lnTo>
                      <a:lnTo>
                        <a:pt x="3" y="45"/>
                      </a:lnTo>
                      <a:lnTo>
                        <a:pt x="2" y="26"/>
                      </a:lnTo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</p:grpSp>
        </p:grpSp>
      </p:grpSp>
      <p:sp>
        <p:nvSpPr>
          <p:cNvPr id="34" name="Google Shape;34;p1"/>
          <p:cNvSpPr txBox="1">
            <a:spLocks noGrp="1"/>
          </p:cNvSpPr>
          <p:nvPr>
            <p:ph type="title"/>
          </p:nvPr>
        </p:nvSpPr>
        <p:spPr>
          <a:xfrm>
            <a:off x="685800" y="2857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5" name="Google Shape;35;p1"/>
          <p:cNvSpPr txBox="1">
            <a:spLocks noGrp="1"/>
          </p:cNvSpPr>
          <p:nvPr>
            <p:ph type="body" idx="1"/>
          </p:nvPr>
        </p:nvSpPr>
        <p:spPr>
          <a:xfrm>
            <a:off x="685800" y="165735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marR="0" lvl="0" indent="-381000" algn="l" rtl="0"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●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2766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Arial"/>
              <a:buChar char="●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6" name="Google Shape;36;p1"/>
          <p:cNvSpPr txBox="1">
            <a:spLocks noGrp="1"/>
          </p:cNvSpPr>
          <p:nvPr>
            <p:ph type="dt" idx="10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7" name="Google Shape;37;p1"/>
          <p:cNvSpPr txBox="1">
            <a:spLocks noGrp="1"/>
          </p:cNvSpPr>
          <p:nvPr>
            <p:ph type="sldNum" idx="12"/>
          </p:nvPr>
        </p:nvSpPr>
        <p:spPr>
          <a:xfrm>
            <a:off x="6553200" y="63992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38;p1"/>
          <p:cNvSpPr txBox="1"/>
          <p:nvPr/>
        </p:nvSpPr>
        <p:spPr>
          <a:xfrm>
            <a:off x="1676400" y="6438900"/>
            <a:ext cx="5581650" cy="41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US"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Liang, Introduction to Java Programming, Tenth Edition, (c) 2015 Pearson Education, Inc. All rights reserved. </a:t>
            </a: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2"/>
          <p:cNvSpPr txBox="1"/>
          <p:nvPr/>
        </p:nvSpPr>
        <p:spPr>
          <a:xfrm>
            <a:off x="6553200" y="63992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fld>
            <a:endParaRPr/>
          </a:p>
        </p:txBody>
      </p:sp>
      <p:sp>
        <p:nvSpPr>
          <p:cNvPr id="97" name="Google Shape;97;p12"/>
          <p:cNvSpPr txBox="1">
            <a:spLocks noGrp="1"/>
          </p:cNvSpPr>
          <p:nvPr>
            <p:ph type="title"/>
          </p:nvPr>
        </p:nvSpPr>
        <p:spPr>
          <a:xfrm>
            <a:off x="693737" y="701675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lang="en-US" dirty="0"/>
              <a:t>Introduction to </a:t>
            </a:r>
            <a:r>
              <a:rPr lang="en-US" sz="4400" b="0" i="0" u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Methods and Interfaces</a:t>
            </a:r>
            <a:endParaRPr dirty="0"/>
          </a:p>
        </p:txBody>
      </p:sp>
      <p:sp>
        <p:nvSpPr>
          <p:cNvPr id="98" name="Google Shape;98;p12"/>
          <p:cNvSpPr txBox="1"/>
          <p:nvPr/>
        </p:nvSpPr>
        <p:spPr>
          <a:xfrm>
            <a:off x="765837" y="2518050"/>
            <a:ext cx="7924800" cy="243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Times New Roman"/>
              <a:buNone/>
            </a:pPr>
            <a:r>
              <a:rPr lang="en-US" sz="3600" b="0" i="0" u="none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CS1: Java Programming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Times New Roman"/>
              <a:buNone/>
            </a:pPr>
            <a:r>
              <a:rPr lang="en-US" sz="3600" b="0" i="0" u="none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Colorado State University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 New Roman"/>
              <a:buNone/>
            </a:pPr>
            <a:endParaRPr sz="3600" b="0" i="0" u="none" dirty="0">
              <a:solidFill>
                <a:srgbClr val="0070C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algn="ctr">
              <a:buClr>
                <a:srgbClr val="0070C0"/>
              </a:buClr>
              <a:buSzPts val="2800"/>
            </a:pPr>
            <a:r>
              <a:rPr lang="en-US" sz="2800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Kris Brown, </a:t>
            </a:r>
            <a:r>
              <a:rPr lang="en-US" sz="2800" dirty="0">
                <a:solidFill>
                  <a:srgbClr val="0070C0"/>
                </a:solidFill>
                <a:latin typeface="Times New Roman"/>
                <a:sym typeface="Times New Roman"/>
              </a:rPr>
              <a:t>Wim Bohm and Ben Say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CDE94-E6E6-A842-A01E-85B5418B3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main calls </a:t>
            </a:r>
            <a:r>
              <a:rPr lang="en-US" sz="3600" dirty="0" err="1"/>
              <a:t>doRectangularShapes</a:t>
            </a:r>
            <a:r>
              <a:rPr lang="en-US" sz="3600" dirty="0"/>
              <a:t>()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AA3C0A-A281-5A42-A451-F705591517E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10</a:t>
            </a:fld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D5AA549-A6D1-D645-BBF7-E978A8E6E47A}"/>
              </a:ext>
            </a:extLst>
          </p:cNvPr>
          <p:cNvSpPr txBox="1"/>
          <p:nvPr/>
        </p:nvSpPr>
        <p:spPr>
          <a:xfrm>
            <a:off x="567016" y="5312118"/>
            <a:ext cx="19389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main</a:t>
            </a:r>
          </a:p>
          <a:p>
            <a:r>
              <a:rPr lang="en-US" sz="2000" dirty="0"/>
              <a:t>    </a:t>
            </a:r>
            <a:r>
              <a:rPr lang="en-US" sz="2000" dirty="0" err="1"/>
              <a:t>args</a:t>
            </a:r>
            <a:r>
              <a:rPr lang="en-US" sz="2000" dirty="0"/>
              <a:t>:  ….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51EF06BD-9FDF-7941-90A5-728E0288799B}"/>
              </a:ext>
            </a:extLst>
          </p:cNvPr>
          <p:cNvCxnSpPr/>
          <p:nvPr/>
        </p:nvCxnSpPr>
        <p:spPr>
          <a:xfrm>
            <a:off x="532263" y="2456597"/>
            <a:ext cx="0" cy="356206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F90A94B6-AB40-7042-8C5F-BC53602400CA}"/>
              </a:ext>
            </a:extLst>
          </p:cNvPr>
          <p:cNvCxnSpPr/>
          <p:nvPr/>
        </p:nvCxnSpPr>
        <p:spPr>
          <a:xfrm>
            <a:off x="3380203" y="2431573"/>
            <a:ext cx="0" cy="356206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A0475B17-5D5F-9F40-AB5D-9DDDF9F18351}"/>
              </a:ext>
            </a:extLst>
          </p:cNvPr>
          <p:cNvCxnSpPr>
            <a:cxnSpLocks/>
          </p:cNvCxnSpPr>
          <p:nvPr/>
        </p:nvCxnSpPr>
        <p:spPr>
          <a:xfrm>
            <a:off x="532263" y="6018663"/>
            <a:ext cx="284794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77B0AA75-71D4-6640-B2AE-7D4B9B872B9C}"/>
              </a:ext>
            </a:extLst>
          </p:cNvPr>
          <p:cNvCxnSpPr>
            <a:cxnSpLocks/>
          </p:cNvCxnSpPr>
          <p:nvPr/>
        </p:nvCxnSpPr>
        <p:spPr>
          <a:xfrm flipV="1">
            <a:off x="534535" y="5267148"/>
            <a:ext cx="2845668" cy="3627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019A0D6B-5DBF-7F4F-A885-BCE57A0B2BFD}"/>
              </a:ext>
            </a:extLst>
          </p:cNvPr>
          <p:cNvSpPr txBox="1"/>
          <p:nvPr/>
        </p:nvSpPr>
        <p:spPr>
          <a:xfrm>
            <a:off x="509668" y="4227225"/>
            <a:ext cx="272382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doRectangularShapes</a:t>
            </a:r>
            <a:endParaRPr lang="en-US" sz="2000" dirty="0"/>
          </a:p>
          <a:p>
            <a:r>
              <a:rPr lang="en-US" sz="2000" dirty="0"/>
              <a:t>     area:</a:t>
            </a:r>
          </a:p>
          <a:p>
            <a:r>
              <a:rPr lang="en-US" sz="2000" dirty="0"/>
              <a:t>     volume:  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D04D7A8E-FD77-2F4E-8C9C-FB763DCF1C1F}"/>
              </a:ext>
            </a:extLst>
          </p:cNvPr>
          <p:cNvCxnSpPr>
            <a:cxnSpLocks/>
          </p:cNvCxnSpPr>
          <p:nvPr/>
        </p:nvCxnSpPr>
        <p:spPr>
          <a:xfrm>
            <a:off x="567015" y="4091721"/>
            <a:ext cx="281318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44672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CDE94-E6E6-A842-A01E-85B5418B3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/>
              <a:t>doRectangularShapes</a:t>
            </a:r>
            <a:r>
              <a:rPr lang="en-US" sz="3600" dirty="0"/>
              <a:t> calls </a:t>
            </a:r>
            <a:r>
              <a:rPr lang="en-US" sz="3600" dirty="0" err="1"/>
              <a:t>areaRec</a:t>
            </a:r>
            <a:r>
              <a:rPr lang="en-US" sz="3600" dirty="0"/>
              <a:t>(9,5)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AA3C0A-A281-5A42-A451-F705591517E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11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C43CD3-720D-8241-843C-898CAE265521}"/>
              </a:ext>
            </a:extLst>
          </p:cNvPr>
          <p:cNvSpPr txBox="1"/>
          <p:nvPr/>
        </p:nvSpPr>
        <p:spPr>
          <a:xfrm>
            <a:off x="567016" y="5312118"/>
            <a:ext cx="19389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main</a:t>
            </a:r>
          </a:p>
          <a:p>
            <a:r>
              <a:rPr lang="en-US" sz="2000" dirty="0"/>
              <a:t>    </a:t>
            </a:r>
            <a:r>
              <a:rPr lang="en-US" sz="2000" dirty="0" err="1"/>
              <a:t>args</a:t>
            </a:r>
            <a:r>
              <a:rPr lang="en-US" sz="2000" dirty="0"/>
              <a:t>:  ….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4AB95EA-EBBA-A84A-8A37-8A9403DD0335}"/>
              </a:ext>
            </a:extLst>
          </p:cNvPr>
          <p:cNvCxnSpPr/>
          <p:nvPr/>
        </p:nvCxnSpPr>
        <p:spPr>
          <a:xfrm>
            <a:off x="532263" y="2456597"/>
            <a:ext cx="0" cy="356206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9219A45-136B-6A41-BD82-0A10EC2D7AF0}"/>
              </a:ext>
            </a:extLst>
          </p:cNvPr>
          <p:cNvCxnSpPr/>
          <p:nvPr/>
        </p:nvCxnSpPr>
        <p:spPr>
          <a:xfrm>
            <a:off x="3380203" y="2431573"/>
            <a:ext cx="0" cy="356206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CA2E37F-A325-9A4D-937B-62DBB186B59F}"/>
              </a:ext>
            </a:extLst>
          </p:cNvPr>
          <p:cNvCxnSpPr>
            <a:cxnSpLocks/>
          </p:cNvCxnSpPr>
          <p:nvPr/>
        </p:nvCxnSpPr>
        <p:spPr>
          <a:xfrm>
            <a:off x="532263" y="6018663"/>
            <a:ext cx="284794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E564B0F-A6C6-624C-85BD-D78D9996BB1B}"/>
              </a:ext>
            </a:extLst>
          </p:cNvPr>
          <p:cNvCxnSpPr>
            <a:cxnSpLocks/>
          </p:cNvCxnSpPr>
          <p:nvPr/>
        </p:nvCxnSpPr>
        <p:spPr>
          <a:xfrm flipV="1">
            <a:off x="534535" y="5267148"/>
            <a:ext cx="2845668" cy="3627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EBE19180-F715-A24A-A973-5A83D5804776}"/>
              </a:ext>
            </a:extLst>
          </p:cNvPr>
          <p:cNvSpPr txBox="1"/>
          <p:nvPr/>
        </p:nvSpPr>
        <p:spPr>
          <a:xfrm>
            <a:off x="509668" y="4382865"/>
            <a:ext cx="27238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doRectangularShapes</a:t>
            </a:r>
            <a:endParaRPr lang="en-US" sz="2000" dirty="0"/>
          </a:p>
          <a:p>
            <a:r>
              <a:rPr lang="en-US" sz="2000" dirty="0"/>
              <a:t>     area: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5A67A66-3D5F-274A-A509-39BF35AAD5BC}"/>
              </a:ext>
            </a:extLst>
          </p:cNvPr>
          <p:cNvCxnSpPr>
            <a:cxnSpLocks/>
          </p:cNvCxnSpPr>
          <p:nvPr/>
        </p:nvCxnSpPr>
        <p:spPr>
          <a:xfrm>
            <a:off x="567015" y="4091721"/>
            <a:ext cx="281318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841997A4-20E9-C046-8078-A8C7AAF00A77}"/>
              </a:ext>
            </a:extLst>
          </p:cNvPr>
          <p:cNvSpPr txBox="1"/>
          <p:nvPr/>
        </p:nvSpPr>
        <p:spPr>
          <a:xfrm>
            <a:off x="614605" y="2981250"/>
            <a:ext cx="137890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areaRec</a:t>
            </a:r>
            <a:endParaRPr lang="en-US" sz="2000" dirty="0"/>
          </a:p>
          <a:p>
            <a:r>
              <a:rPr lang="en-US" sz="2000" dirty="0"/>
              <a:t>   length: 9</a:t>
            </a:r>
          </a:p>
          <a:p>
            <a:r>
              <a:rPr lang="en-US" sz="2000" dirty="0"/>
              <a:t>   width: 5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7990FF3-F5C6-874E-BE82-FF6D10CAB4EA}"/>
              </a:ext>
            </a:extLst>
          </p:cNvPr>
          <p:cNvCxnSpPr>
            <a:cxnSpLocks/>
          </p:cNvCxnSpPr>
          <p:nvPr/>
        </p:nvCxnSpPr>
        <p:spPr>
          <a:xfrm>
            <a:off x="539535" y="2895009"/>
            <a:ext cx="281318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47684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CDE94-E6E6-A842-A01E-85B5418B3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85749"/>
            <a:ext cx="7772400" cy="1588021"/>
          </a:xfrm>
        </p:spPr>
        <p:txBody>
          <a:bodyPr/>
          <a:lstStyle/>
          <a:p>
            <a:r>
              <a:rPr lang="en-US" sz="3600" dirty="0" err="1"/>
              <a:t>areaRec</a:t>
            </a:r>
            <a:r>
              <a:rPr lang="en-US" sz="3600" dirty="0"/>
              <a:t>(9,5) returns 45</a:t>
            </a:r>
            <a:br>
              <a:rPr lang="en-US" sz="3600" dirty="0"/>
            </a:br>
            <a:r>
              <a:rPr lang="en-US" sz="3600" dirty="0" err="1"/>
              <a:t>doRectangularShapes</a:t>
            </a:r>
            <a:r>
              <a:rPr lang="en-US" sz="3600" dirty="0"/>
              <a:t> prints</a:t>
            </a:r>
            <a:br>
              <a:rPr lang="en-US" sz="3600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AA3C0A-A281-5A42-A451-F705591517E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12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C43CD3-720D-8241-843C-898CAE265521}"/>
              </a:ext>
            </a:extLst>
          </p:cNvPr>
          <p:cNvSpPr txBox="1"/>
          <p:nvPr/>
        </p:nvSpPr>
        <p:spPr>
          <a:xfrm>
            <a:off x="567016" y="5312118"/>
            <a:ext cx="19389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main</a:t>
            </a:r>
          </a:p>
          <a:p>
            <a:r>
              <a:rPr lang="en-US" sz="2000" dirty="0"/>
              <a:t>    </a:t>
            </a:r>
            <a:r>
              <a:rPr lang="en-US" sz="2000" dirty="0" err="1"/>
              <a:t>args</a:t>
            </a:r>
            <a:r>
              <a:rPr lang="en-US" sz="2000" dirty="0"/>
              <a:t>:  ….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4AB95EA-EBBA-A84A-8A37-8A9403DD0335}"/>
              </a:ext>
            </a:extLst>
          </p:cNvPr>
          <p:cNvCxnSpPr/>
          <p:nvPr/>
        </p:nvCxnSpPr>
        <p:spPr>
          <a:xfrm>
            <a:off x="532263" y="2456597"/>
            <a:ext cx="0" cy="356206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9219A45-136B-6A41-BD82-0A10EC2D7AF0}"/>
              </a:ext>
            </a:extLst>
          </p:cNvPr>
          <p:cNvCxnSpPr/>
          <p:nvPr/>
        </p:nvCxnSpPr>
        <p:spPr>
          <a:xfrm>
            <a:off x="3380203" y="2431573"/>
            <a:ext cx="0" cy="356206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CA2E37F-A325-9A4D-937B-62DBB186B59F}"/>
              </a:ext>
            </a:extLst>
          </p:cNvPr>
          <p:cNvCxnSpPr>
            <a:cxnSpLocks/>
          </p:cNvCxnSpPr>
          <p:nvPr/>
        </p:nvCxnSpPr>
        <p:spPr>
          <a:xfrm>
            <a:off x="532263" y="6018663"/>
            <a:ext cx="284794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E564B0F-A6C6-624C-85BD-D78D9996BB1B}"/>
              </a:ext>
            </a:extLst>
          </p:cNvPr>
          <p:cNvCxnSpPr>
            <a:cxnSpLocks/>
          </p:cNvCxnSpPr>
          <p:nvPr/>
        </p:nvCxnSpPr>
        <p:spPr>
          <a:xfrm flipV="1">
            <a:off x="534535" y="5267148"/>
            <a:ext cx="2845668" cy="3627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EBE19180-F715-A24A-A973-5A83D5804776}"/>
              </a:ext>
            </a:extLst>
          </p:cNvPr>
          <p:cNvSpPr txBox="1"/>
          <p:nvPr/>
        </p:nvSpPr>
        <p:spPr>
          <a:xfrm>
            <a:off x="509668" y="4390203"/>
            <a:ext cx="27238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doRectangularShapes</a:t>
            </a:r>
            <a:endParaRPr lang="en-US" sz="2000" dirty="0"/>
          </a:p>
          <a:p>
            <a:r>
              <a:rPr lang="en-US" sz="2000" dirty="0"/>
              <a:t>     area:  45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5A67A66-3D5F-274A-A509-39BF35AAD5BC}"/>
              </a:ext>
            </a:extLst>
          </p:cNvPr>
          <p:cNvCxnSpPr>
            <a:cxnSpLocks/>
          </p:cNvCxnSpPr>
          <p:nvPr/>
        </p:nvCxnSpPr>
        <p:spPr>
          <a:xfrm>
            <a:off x="567015" y="4076731"/>
            <a:ext cx="281318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460A95A0-2FE7-134E-AB30-E5A005D5DBBF}"/>
              </a:ext>
            </a:extLst>
          </p:cNvPr>
          <p:cNvSpPr txBox="1"/>
          <p:nvPr/>
        </p:nvSpPr>
        <p:spPr>
          <a:xfrm>
            <a:off x="3582653" y="4631955"/>
            <a:ext cx="35141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output:</a:t>
            </a:r>
          </a:p>
          <a:p>
            <a:r>
              <a:rPr lang="en-US" dirty="0">
                <a:latin typeface="Courier" pitchFamily="2" charset="0"/>
              </a:rPr>
              <a:t>   9 by 5 rectangle has area 45</a:t>
            </a:r>
          </a:p>
        </p:txBody>
      </p:sp>
    </p:spTree>
    <p:extLst>
      <p:ext uri="{BB962C8B-B14F-4D97-AF65-F5344CB8AC3E}">
        <p14:creationId xmlns:p14="http://schemas.microsoft.com/office/powerpoint/2010/main" val="28899639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CDE94-E6E6-A842-A01E-85B5418B3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/>
              <a:t>doRectangularShapes</a:t>
            </a:r>
            <a:r>
              <a:rPr lang="en-US" sz="3600" dirty="0"/>
              <a:t> calls </a:t>
            </a:r>
            <a:r>
              <a:rPr lang="en-US" sz="3600" dirty="0" err="1"/>
              <a:t>areaRec</a:t>
            </a:r>
            <a:r>
              <a:rPr lang="en-US" sz="3600" dirty="0"/>
              <a:t>(12)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AA3C0A-A281-5A42-A451-F705591517E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13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C43CD3-720D-8241-843C-898CAE265521}"/>
              </a:ext>
            </a:extLst>
          </p:cNvPr>
          <p:cNvSpPr txBox="1"/>
          <p:nvPr/>
        </p:nvSpPr>
        <p:spPr>
          <a:xfrm>
            <a:off x="567016" y="5312118"/>
            <a:ext cx="19389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main</a:t>
            </a:r>
          </a:p>
          <a:p>
            <a:r>
              <a:rPr lang="en-US" sz="2000" dirty="0"/>
              <a:t>    </a:t>
            </a:r>
            <a:r>
              <a:rPr lang="en-US" sz="2000" dirty="0" err="1"/>
              <a:t>args</a:t>
            </a:r>
            <a:r>
              <a:rPr lang="en-US" sz="2000" dirty="0"/>
              <a:t>:  ….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4AB95EA-EBBA-A84A-8A37-8A9403DD0335}"/>
              </a:ext>
            </a:extLst>
          </p:cNvPr>
          <p:cNvCxnSpPr/>
          <p:nvPr/>
        </p:nvCxnSpPr>
        <p:spPr>
          <a:xfrm>
            <a:off x="532263" y="2456597"/>
            <a:ext cx="0" cy="356206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9219A45-136B-6A41-BD82-0A10EC2D7AF0}"/>
              </a:ext>
            </a:extLst>
          </p:cNvPr>
          <p:cNvCxnSpPr/>
          <p:nvPr/>
        </p:nvCxnSpPr>
        <p:spPr>
          <a:xfrm>
            <a:off x="3380203" y="2431573"/>
            <a:ext cx="0" cy="356206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CA2E37F-A325-9A4D-937B-62DBB186B59F}"/>
              </a:ext>
            </a:extLst>
          </p:cNvPr>
          <p:cNvCxnSpPr>
            <a:cxnSpLocks/>
          </p:cNvCxnSpPr>
          <p:nvPr/>
        </p:nvCxnSpPr>
        <p:spPr>
          <a:xfrm>
            <a:off x="532263" y="6018663"/>
            <a:ext cx="284794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E564B0F-A6C6-624C-85BD-D78D9996BB1B}"/>
              </a:ext>
            </a:extLst>
          </p:cNvPr>
          <p:cNvCxnSpPr>
            <a:cxnSpLocks/>
          </p:cNvCxnSpPr>
          <p:nvPr/>
        </p:nvCxnSpPr>
        <p:spPr>
          <a:xfrm flipV="1">
            <a:off x="534535" y="5267148"/>
            <a:ext cx="2845668" cy="3627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EBE19180-F715-A24A-A973-5A83D5804776}"/>
              </a:ext>
            </a:extLst>
          </p:cNvPr>
          <p:cNvSpPr txBox="1"/>
          <p:nvPr/>
        </p:nvSpPr>
        <p:spPr>
          <a:xfrm>
            <a:off x="509668" y="4264540"/>
            <a:ext cx="27238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doRectangularShapes</a:t>
            </a:r>
            <a:endParaRPr lang="en-US" sz="2000" dirty="0"/>
          </a:p>
          <a:p>
            <a:r>
              <a:rPr lang="en-US" sz="2000" dirty="0"/>
              <a:t>     area: 45 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5A67A66-3D5F-274A-A509-39BF35AAD5BC}"/>
              </a:ext>
            </a:extLst>
          </p:cNvPr>
          <p:cNvCxnSpPr>
            <a:cxnSpLocks/>
          </p:cNvCxnSpPr>
          <p:nvPr/>
        </p:nvCxnSpPr>
        <p:spPr>
          <a:xfrm>
            <a:off x="567015" y="4061741"/>
            <a:ext cx="281318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841997A4-20E9-C046-8078-A8C7AAF00A77}"/>
              </a:ext>
            </a:extLst>
          </p:cNvPr>
          <p:cNvSpPr txBox="1"/>
          <p:nvPr/>
        </p:nvSpPr>
        <p:spPr>
          <a:xfrm>
            <a:off x="614605" y="3041211"/>
            <a:ext cx="142218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areaRec</a:t>
            </a:r>
            <a:endParaRPr lang="en-US" sz="2000" dirty="0"/>
          </a:p>
          <a:p>
            <a:r>
              <a:rPr lang="en-US" sz="2000" dirty="0"/>
              <a:t>   length: </a:t>
            </a:r>
          </a:p>
          <a:p>
            <a:r>
              <a:rPr lang="en-US" sz="2000" dirty="0"/>
              <a:t>   width: 12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7990FF3-F5C6-874E-BE82-FF6D10CAB4EA}"/>
              </a:ext>
            </a:extLst>
          </p:cNvPr>
          <p:cNvCxnSpPr>
            <a:cxnSpLocks/>
          </p:cNvCxnSpPr>
          <p:nvPr/>
        </p:nvCxnSpPr>
        <p:spPr>
          <a:xfrm>
            <a:off x="539535" y="2984949"/>
            <a:ext cx="281318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23957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CDE94-E6E6-A842-A01E-85B5418B3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/>
              <a:t>areaRec</a:t>
            </a:r>
            <a:r>
              <a:rPr lang="en-US" sz="3600" dirty="0"/>
              <a:t> calls </a:t>
            </a:r>
            <a:r>
              <a:rPr lang="en-US" sz="3600" dirty="0" err="1"/>
              <a:t>areaRec</a:t>
            </a:r>
            <a:r>
              <a:rPr lang="en-US" sz="3600" dirty="0"/>
              <a:t>(12,12)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AA3C0A-A281-5A42-A451-F705591517E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14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C43CD3-720D-8241-843C-898CAE265521}"/>
              </a:ext>
            </a:extLst>
          </p:cNvPr>
          <p:cNvSpPr txBox="1"/>
          <p:nvPr/>
        </p:nvSpPr>
        <p:spPr>
          <a:xfrm>
            <a:off x="567016" y="5312118"/>
            <a:ext cx="19389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main</a:t>
            </a:r>
          </a:p>
          <a:p>
            <a:r>
              <a:rPr lang="en-US" sz="2000" dirty="0"/>
              <a:t>    </a:t>
            </a:r>
            <a:r>
              <a:rPr lang="en-US" sz="2000" dirty="0" err="1"/>
              <a:t>args</a:t>
            </a:r>
            <a:r>
              <a:rPr lang="en-US" sz="2000" dirty="0"/>
              <a:t>:  ….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4AB95EA-EBBA-A84A-8A37-8A9403DD0335}"/>
              </a:ext>
            </a:extLst>
          </p:cNvPr>
          <p:cNvCxnSpPr>
            <a:cxnSpLocks/>
          </p:cNvCxnSpPr>
          <p:nvPr/>
        </p:nvCxnSpPr>
        <p:spPr>
          <a:xfrm>
            <a:off x="509668" y="1731523"/>
            <a:ext cx="22595" cy="428714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9219A45-136B-6A41-BD82-0A10EC2D7AF0}"/>
              </a:ext>
            </a:extLst>
          </p:cNvPr>
          <p:cNvCxnSpPr>
            <a:cxnSpLocks/>
          </p:cNvCxnSpPr>
          <p:nvPr/>
        </p:nvCxnSpPr>
        <p:spPr>
          <a:xfrm>
            <a:off x="3380203" y="1731523"/>
            <a:ext cx="0" cy="426211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CA2E37F-A325-9A4D-937B-62DBB186B59F}"/>
              </a:ext>
            </a:extLst>
          </p:cNvPr>
          <p:cNvCxnSpPr>
            <a:cxnSpLocks/>
          </p:cNvCxnSpPr>
          <p:nvPr/>
        </p:nvCxnSpPr>
        <p:spPr>
          <a:xfrm>
            <a:off x="532263" y="6018663"/>
            <a:ext cx="284794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E564B0F-A6C6-624C-85BD-D78D9996BB1B}"/>
              </a:ext>
            </a:extLst>
          </p:cNvPr>
          <p:cNvCxnSpPr>
            <a:cxnSpLocks/>
          </p:cNvCxnSpPr>
          <p:nvPr/>
        </p:nvCxnSpPr>
        <p:spPr>
          <a:xfrm flipV="1">
            <a:off x="534535" y="5267148"/>
            <a:ext cx="2845668" cy="3627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EBE19180-F715-A24A-A973-5A83D5804776}"/>
              </a:ext>
            </a:extLst>
          </p:cNvPr>
          <p:cNvSpPr txBox="1"/>
          <p:nvPr/>
        </p:nvSpPr>
        <p:spPr>
          <a:xfrm>
            <a:off x="509668" y="4264540"/>
            <a:ext cx="27238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doRectangularShapes</a:t>
            </a:r>
            <a:endParaRPr lang="en-US" sz="2000" dirty="0"/>
          </a:p>
          <a:p>
            <a:r>
              <a:rPr lang="en-US" sz="2000" dirty="0"/>
              <a:t>     area: 45 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5A67A66-3D5F-274A-A509-39BF35AAD5BC}"/>
              </a:ext>
            </a:extLst>
          </p:cNvPr>
          <p:cNvCxnSpPr>
            <a:cxnSpLocks/>
          </p:cNvCxnSpPr>
          <p:nvPr/>
        </p:nvCxnSpPr>
        <p:spPr>
          <a:xfrm>
            <a:off x="567015" y="4061741"/>
            <a:ext cx="281318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841997A4-20E9-C046-8078-A8C7AAF00A77}"/>
              </a:ext>
            </a:extLst>
          </p:cNvPr>
          <p:cNvSpPr txBox="1"/>
          <p:nvPr/>
        </p:nvSpPr>
        <p:spPr>
          <a:xfrm>
            <a:off x="614605" y="3041211"/>
            <a:ext cx="142218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areaRec</a:t>
            </a:r>
            <a:endParaRPr lang="en-US" sz="2000" dirty="0"/>
          </a:p>
          <a:p>
            <a:r>
              <a:rPr lang="en-US" sz="2000" dirty="0"/>
              <a:t>   length: </a:t>
            </a:r>
          </a:p>
          <a:p>
            <a:r>
              <a:rPr lang="en-US" sz="2000" dirty="0"/>
              <a:t>   width: 12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7990FF3-F5C6-874E-BE82-FF6D10CAB4EA}"/>
              </a:ext>
            </a:extLst>
          </p:cNvPr>
          <p:cNvCxnSpPr>
            <a:cxnSpLocks/>
          </p:cNvCxnSpPr>
          <p:nvPr/>
        </p:nvCxnSpPr>
        <p:spPr>
          <a:xfrm>
            <a:off x="539535" y="2984949"/>
            <a:ext cx="281318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50194704-3EFD-1C47-BFAF-7EB5A50D2E8E}"/>
              </a:ext>
            </a:extLst>
          </p:cNvPr>
          <p:cNvSpPr txBox="1"/>
          <p:nvPr/>
        </p:nvSpPr>
        <p:spPr>
          <a:xfrm>
            <a:off x="611364" y="1909564"/>
            <a:ext cx="152157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areaRec</a:t>
            </a:r>
            <a:endParaRPr lang="en-US" sz="2000" dirty="0"/>
          </a:p>
          <a:p>
            <a:r>
              <a:rPr lang="en-US" sz="2000" dirty="0"/>
              <a:t>   length: 12</a:t>
            </a:r>
          </a:p>
          <a:p>
            <a:r>
              <a:rPr lang="en-US" sz="2000" dirty="0"/>
              <a:t>   width:  12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7911D1F1-8164-E943-83BD-37FE33031B03}"/>
              </a:ext>
            </a:extLst>
          </p:cNvPr>
          <p:cNvCxnSpPr>
            <a:cxnSpLocks/>
          </p:cNvCxnSpPr>
          <p:nvPr/>
        </p:nvCxnSpPr>
        <p:spPr>
          <a:xfrm>
            <a:off x="536295" y="1911667"/>
            <a:ext cx="281318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78449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CDE94-E6E6-A842-A01E-85B5418B3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85749"/>
            <a:ext cx="7772400" cy="2360174"/>
          </a:xfrm>
        </p:spPr>
        <p:txBody>
          <a:bodyPr/>
          <a:lstStyle/>
          <a:p>
            <a:r>
              <a:rPr lang="en-US" sz="3600" dirty="0" err="1"/>
              <a:t>areaRec</a:t>
            </a:r>
            <a:r>
              <a:rPr lang="en-US" sz="3600" dirty="0"/>
              <a:t>(12,12) returns 144</a:t>
            </a:r>
            <a:br>
              <a:rPr lang="en-US" sz="3600" dirty="0"/>
            </a:br>
            <a:r>
              <a:rPr lang="en-US" sz="3600" dirty="0" err="1"/>
              <a:t>areaRec</a:t>
            </a:r>
            <a:r>
              <a:rPr lang="en-US" sz="3600" dirty="0"/>
              <a:t>(12) returns 144</a:t>
            </a:r>
            <a:br>
              <a:rPr lang="en-US" sz="3600" dirty="0"/>
            </a:br>
            <a:r>
              <a:rPr lang="en-US" sz="3600" dirty="0" err="1"/>
              <a:t>doRectangularShapes</a:t>
            </a:r>
            <a:r>
              <a:rPr lang="en-US" sz="3600" dirty="0"/>
              <a:t> prints</a:t>
            </a:r>
            <a:br>
              <a:rPr lang="en-US" sz="3600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AA3C0A-A281-5A42-A451-F705591517E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15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C43CD3-720D-8241-843C-898CAE265521}"/>
              </a:ext>
            </a:extLst>
          </p:cNvPr>
          <p:cNvSpPr txBox="1"/>
          <p:nvPr/>
        </p:nvSpPr>
        <p:spPr>
          <a:xfrm>
            <a:off x="567016" y="5312118"/>
            <a:ext cx="19389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main</a:t>
            </a:r>
          </a:p>
          <a:p>
            <a:r>
              <a:rPr lang="en-US" sz="2000" dirty="0"/>
              <a:t>    </a:t>
            </a:r>
            <a:r>
              <a:rPr lang="en-US" sz="2000" dirty="0" err="1"/>
              <a:t>args</a:t>
            </a:r>
            <a:r>
              <a:rPr lang="en-US" sz="2000" dirty="0"/>
              <a:t>:  ….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4AB95EA-EBBA-A84A-8A37-8A9403DD0335}"/>
              </a:ext>
            </a:extLst>
          </p:cNvPr>
          <p:cNvCxnSpPr/>
          <p:nvPr/>
        </p:nvCxnSpPr>
        <p:spPr>
          <a:xfrm>
            <a:off x="532263" y="2456597"/>
            <a:ext cx="0" cy="356206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9219A45-136B-6A41-BD82-0A10EC2D7AF0}"/>
              </a:ext>
            </a:extLst>
          </p:cNvPr>
          <p:cNvCxnSpPr/>
          <p:nvPr/>
        </p:nvCxnSpPr>
        <p:spPr>
          <a:xfrm>
            <a:off x="3380203" y="2431573"/>
            <a:ext cx="0" cy="356206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CA2E37F-A325-9A4D-937B-62DBB186B59F}"/>
              </a:ext>
            </a:extLst>
          </p:cNvPr>
          <p:cNvCxnSpPr>
            <a:cxnSpLocks/>
          </p:cNvCxnSpPr>
          <p:nvPr/>
        </p:nvCxnSpPr>
        <p:spPr>
          <a:xfrm>
            <a:off x="532263" y="6018663"/>
            <a:ext cx="284794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E564B0F-A6C6-624C-85BD-D78D9996BB1B}"/>
              </a:ext>
            </a:extLst>
          </p:cNvPr>
          <p:cNvCxnSpPr>
            <a:cxnSpLocks/>
          </p:cNvCxnSpPr>
          <p:nvPr/>
        </p:nvCxnSpPr>
        <p:spPr>
          <a:xfrm flipV="1">
            <a:off x="534535" y="5267148"/>
            <a:ext cx="2845668" cy="3627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EBE19180-F715-A24A-A973-5A83D5804776}"/>
              </a:ext>
            </a:extLst>
          </p:cNvPr>
          <p:cNvSpPr txBox="1"/>
          <p:nvPr/>
        </p:nvSpPr>
        <p:spPr>
          <a:xfrm>
            <a:off x="509668" y="4343955"/>
            <a:ext cx="27238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doRectangularShapes</a:t>
            </a:r>
            <a:endParaRPr lang="en-US" sz="2000" dirty="0"/>
          </a:p>
          <a:p>
            <a:r>
              <a:rPr lang="en-US" sz="2000" dirty="0"/>
              <a:t>     area:  144 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5A67A66-3D5F-274A-A509-39BF35AAD5BC}"/>
              </a:ext>
            </a:extLst>
          </p:cNvPr>
          <p:cNvCxnSpPr>
            <a:cxnSpLocks/>
          </p:cNvCxnSpPr>
          <p:nvPr/>
        </p:nvCxnSpPr>
        <p:spPr>
          <a:xfrm>
            <a:off x="567015" y="4121701"/>
            <a:ext cx="281318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460A95A0-2FE7-134E-AB30-E5A005D5DBBF}"/>
              </a:ext>
            </a:extLst>
          </p:cNvPr>
          <p:cNvSpPr txBox="1"/>
          <p:nvPr/>
        </p:nvSpPr>
        <p:spPr>
          <a:xfrm>
            <a:off x="3522693" y="4557005"/>
            <a:ext cx="405110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output:</a:t>
            </a:r>
          </a:p>
          <a:p>
            <a:r>
              <a:rPr lang="en-US" dirty="0">
                <a:latin typeface="Courier" pitchFamily="2" charset="0"/>
              </a:rPr>
              <a:t>   square with width 12 has area 144</a:t>
            </a:r>
          </a:p>
          <a:p>
            <a:r>
              <a:rPr lang="en-US" dirty="0">
                <a:latin typeface="Courier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511536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CDE94-E6E6-A842-A01E-85B5418B3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85749"/>
            <a:ext cx="7772400" cy="1588021"/>
          </a:xfrm>
        </p:spPr>
        <p:txBody>
          <a:bodyPr/>
          <a:lstStyle/>
          <a:p>
            <a:br>
              <a:rPr lang="en-US" sz="3600" dirty="0"/>
            </a:br>
            <a:r>
              <a:rPr lang="en-US" sz="3600" dirty="0" err="1"/>
              <a:t>doRectangularShapes</a:t>
            </a:r>
            <a:r>
              <a:rPr lang="en-US" sz="3600" dirty="0"/>
              <a:t> returns</a:t>
            </a:r>
            <a:br>
              <a:rPr lang="en-US" sz="3600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AA3C0A-A281-5A42-A451-F705591517E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16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C43CD3-720D-8241-843C-898CAE265521}"/>
              </a:ext>
            </a:extLst>
          </p:cNvPr>
          <p:cNvSpPr txBox="1"/>
          <p:nvPr/>
        </p:nvSpPr>
        <p:spPr>
          <a:xfrm>
            <a:off x="567016" y="5312118"/>
            <a:ext cx="19389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main</a:t>
            </a:r>
          </a:p>
          <a:p>
            <a:r>
              <a:rPr lang="en-US" sz="2000" dirty="0"/>
              <a:t>    </a:t>
            </a:r>
            <a:r>
              <a:rPr lang="en-US" sz="2000" dirty="0" err="1"/>
              <a:t>args</a:t>
            </a:r>
            <a:r>
              <a:rPr lang="en-US" sz="2000" dirty="0"/>
              <a:t>:  ….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4AB95EA-EBBA-A84A-8A37-8A9403DD0335}"/>
              </a:ext>
            </a:extLst>
          </p:cNvPr>
          <p:cNvCxnSpPr/>
          <p:nvPr/>
        </p:nvCxnSpPr>
        <p:spPr>
          <a:xfrm>
            <a:off x="532263" y="2456597"/>
            <a:ext cx="0" cy="356206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9219A45-136B-6A41-BD82-0A10EC2D7AF0}"/>
              </a:ext>
            </a:extLst>
          </p:cNvPr>
          <p:cNvCxnSpPr/>
          <p:nvPr/>
        </p:nvCxnSpPr>
        <p:spPr>
          <a:xfrm>
            <a:off x="3380203" y="2431573"/>
            <a:ext cx="0" cy="356206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CA2E37F-A325-9A4D-937B-62DBB186B59F}"/>
              </a:ext>
            </a:extLst>
          </p:cNvPr>
          <p:cNvCxnSpPr>
            <a:cxnSpLocks/>
          </p:cNvCxnSpPr>
          <p:nvPr/>
        </p:nvCxnSpPr>
        <p:spPr>
          <a:xfrm>
            <a:off x="532263" y="6018663"/>
            <a:ext cx="284794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E564B0F-A6C6-624C-85BD-D78D9996BB1B}"/>
              </a:ext>
            </a:extLst>
          </p:cNvPr>
          <p:cNvCxnSpPr>
            <a:cxnSpLocks/>
          </p:cNvCxnSpPr>
          <p:nvPr/>
        </p:nvCxnSpPr>
        <p:spPr>
          <a:xfrm flipV="1">
            <a:off x="534535" y="5267148"/>
            <a:ext cx="2845668" cy="3627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55541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F7A3D-21BA-C244-B185-F189486B8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turn!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E386E6-46B9-D64A-91EB-498900F225F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Read the program and trace what happens next</a:t>
            </a:r>
          </a:p>
          <a:p>
            <a:r>
              <a:rPr lang="en-US" dirty="0"/>
              <a:t>Draw the run time stack with its stack frames for all the call / return events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484DB1-303A-0644-9133-206E374EC7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8358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" name="Google Shape;570;p49"/>
          <p:cNvSpPr txBox="1">
            <a:spLocks noGrp="1"/>
          </p:cNvSpPr>
          <p:nvPr>
            <p:ph type="title"/>
          </p:nvPr>
        </p:nvSpPr>
        <p:spPr>
          <a:xfrm>
            <a:off x="685800" y="285750"/>
            <a:ext cx="7772400" cy="1143000"/>
          </a:xfrm>
          <a:prstGeom prst="rect">
            <a:avLst/>
          </a:prstGeom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Pass by Value</a:t>
            </a:r>
            <a:endParaRPr/>
          </a:p>
        </p:txBody>
      </p:sp>
      <p:sp>
        <p:nvSpPr>
          <p:cNvPr id="571" name="Google Shape;571;p49"/>
          <p:cNvSpPr txBox="1">
            <a:spLocks noGrp="1"/>
          </p:cNvSpPr>
          <p:nvPr>
            <p:ph type="body" idx="1"/>
          </p:nvPr>
        </p:nvSpPr>
        <p:spPr>
          <a:xfrm>
            <a:off x="254833" y="1507450"/>
            <a:ext cx="8203367" cy="4114800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2800" dirty="0"/>
              <a:t>The  call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sz="2800" dirty="0" err="1">
                <a:latin typeface="Courier" pitchFamily="2" charset="0"/>
              </a:rPr>
              <a:t>volumeBlck</a:t>
            </a:r>
            <a:r>
              <a:rPr lang="en-US" sz="2800" dirty="0">
                <a:latin typeface="Courier" pitchFamily="2" charset="0"/>
              </a:rPr>
              <a:t>(10,12,6)</a:t>
            </a:r>
          </a:p>
          <a:p>
            <a:pPr marL="0" indent="0">
              <a:buNone/>
            </a:pPr>
            <a:r>
              <a:rPr lang="en-US" sz="2800" dirty="0">
                <a:latin typeface="Times" pitchFamily="2" charset="0"/>
              </a:rPr>
              <a:t>in</a:t>
            </a:r>
            <a:r>
              <a:rPr lang="en-US" sz="2800" dirty="0">
                <a:latin typeface="Courier" pitchFamily="2" charset="0"/>
              </a:rPr>
              <a:t> </a:t>
            </a: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doRectangularShapes</a:t>
            </a:r>
            <a:r>
              <a:rPr lang="en-US" dirty="0">
                <a:latin typeface="Courier" pitchFamily="2" charset="0"/>
              </a:rPr>
              <a:t>()</a:t>
            </a: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sz="2800" dirty="0">
                <a:latin typeface="Times" pitchFamily="2" charset="0"/>
              </a:rPr>
              <a:t>passes the </a:t>
            </a:r>
            <a:r>
              <a:rPr lang="en-US" sz="2800" dirty="0">
                <a:solidFill>
                  <a:srgbClr val="FF0000"/>
                </a:solidFill>
                <a:latin typeface="Times" pitchFamily="2" charset="0"/>
              </a:rPr>
              <a:t>integer values </a:t>
            </a:r>
            <a:r>
              <a:rPr lang="en-US" sz="2800" dirty="0">
                <a:latin typeface="Times" pitchFamily="2" charset="0"/>
              </a:rPr>
              <a:t>10, 12, and 6 </a:t>
            </a:r>
            <a:r>
              <a:rPr lang="en-US" sz="2800" dirty="0"/>
              <a:t>to </a:t>
            </a:r>
            <a:r>
              <a:rPr lang="en-US" sz="2800" dirty="0" err="1"/>
              <a:t>volumeBlck</a:t>
            </a:r>
            <a:r>
              <a:rPr lang="en-US" sz="2800" dirty="0"/>
              <a:t>.</a:t>
            </a: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lang="en-US" sz="2800" dirty="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2800" dirty="0"/>
              <a:t>This will become relevant later in the course</a:t>
            </a: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lang="en-US" dirty="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72" name="Google Shape;572;p49"/>
          <p:cNvSpPr txBox="1">
            <a:spLocks noGrp="1"/>
          </p:cNvSpPr>
          <p:nvPr>
            <p:ph type="sldNum" idx="12"/>
          </p:nvPr>
        </p:nvSpPr>
        <p:spPr>
          <a:xfrm>
            <a:off x="6553200" y="6399212"/>
            <a:ext cx="1905000" cy="457200"/>
          </a:xfrm>
          <a:prstGeom prst="rect">
            <a:avLst/>
          </a:prstGeom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18</a:t>
            </a:fld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AD8CA-150F-5548-B043-B27D183A1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5910"/>
            <a:ext cx="7772400" cy="943441"/>
          </a:xfrm>
        </p:spPr>
        <p:txBody>
          <a:bodyPr/>
          <a:lstStyle/>
          <a:p>
            <a:r>
              <a:rPr lang="en-US" dirty="0"/>
              <a:t>Overloading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F64AAA-1FCB-CF45-9D94-A7F2AB9B53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941" y="989354"/>
            <a:ext cx="9009089" cy="5231564"/>
          </a:xfrm>
        </p:spPr>
        <p:txBody>
          <a:bodyPr/>
          <a:lstStyle/>
          <a:p>
            <a:pPr marL="142875" indent="0">
              <a:buNone/>
            </a:pPr>
            <a:r>
              <a:rPr lang="en-US" sz="2400" dirty="0"/>
              <a:t>Notice that there are e.g. two methods </a:t>
            </a:r>
            <a:r>
              <a:rPr lang="en-US" sz="2400" dirty="0" err="1"/>
              <a:t>volumeBlck</a:t>
            </a:r>
            <a:r>
              <a:rPr lang="en-US" sz="2400" dirty="0"/>
              <a:t>, with two different method signatures:</a:t>
            </a:r>
            <a:endParaRPr lang="en-US" sz="2800" dirty="0"/>
          </a:p>
          <a:p>
            <a:pPr marL="142875" indent="0">
              <a:buNone/>
            </a:pPr>
            <a:r>
              <a:rPr lang="en-US" sz="2000" dirty="0">
                <a:solidFill>
                  <a:srgbClr val="00B0F0"/>
                </a:solidFill>
                <a:latin typeface="Courier" pitchFamily="2" charset="0"/>
              </a:rPr>
              <a:t>public </a:t>
            </a:r>
            <a:r>
              <a:rPr lang="en-US" sz="2000" dirty="0" err="1">
                <a:solidFill>
                  <a:srgbClr val="00B0F0"/>
                </a:solidFill>
                <a:latin typeface="Courier" pitchFamily="2" charset="0"/>
              </a:rPr>
              <a:t>int</a:t>
            </a:r>
            <a:r>
              <a:rPr lang="en-US" sz="2000" dirty="0">
                <a:solidFill>
                  <a:srgbClr val="00B0F0"/>
                </a:solidFill>
                <a:latin typeface="Courier" pitchFamily="2" charset="0"/>
              </a:rPr>
              <a:t> </a:t>
            </a:r>
            <a:r>
              <a:rPr lang="en-US" sz="2000" dirty="0" err="1">
                <a:solidFill>
                  <a:srgbClr val="00B0F0"/>
                </a:solidFill>
                <a:latin typeface="Courier" pitchFamily="2" charset="0"/>
              </a:rPr>
              <a:t>volumeBlck</a:t>
            </a:r>
            <a:r>
              <a:rPr lang="en-US" sz="2000" dirty="0">
                <a:solidFill>
                  <a:srgbClr val="00B0F0"/>
                </a:solidFill>
                <a:latin typeface="Courier" pitchFamily="2" charset="0"/>
              </a:rPr>
              <a:t>(</a:t>
            </a:r>
            <a:r>
              <a:rPr lang="en-US" sz="2000" dirty="0" err="1">
                <a:solidFill>
                  <a:srgbClr val="00B0F0"/>
                </a:solidFill>
                <a:latin typeface="Courier" pitchFamily="2" charset="0"/>
              </a:rPr>
              <a:t>int</a:t>
            </a:r>
            <a:r>
              <a:rPr lang="en-US" sz="2000" dirty="0">
                <a:solidFill>
                  <a:srgbClr val="00B0F0"/>
                </a:solidFill>
                <a:latin typeface="Courier" pitchFamily="2" charset="0"/>
              </a:rPr>
              <a:t> length, </a:t>
            </a:r>
            <a:r>
              <a:rPr lang="en-US" sz="2000" dirty="0" err="1">
                <a:solidFill>
                  <a:srgbClr val="00B0F0"/>
                </a:solidFill>
                <a:latin typeface="Courier" pitchFamily="2" charset="0"/>
              </a:rPr>
              <a:t>int</a:t>
            </a:r>
            <a:r>
              <a:rPr lang="en-US" sz="2000" dirty="0">
                <a:solidFill>
                  <a:srgbClr val="00B0F0"/>
                </a:solidFill>
                <a:latin typeface="Courier" pitchFamily="2" charset="0"/>
              </a:rPr>
              <a:t> width, </a:t>
            </a:r>
            <a:r>
              <a:rPr lang="en-US" sz="2000" dirty="0" err="1">
                <a:solidFill>
                  <a:srgbClr val="00B0F0"/>
                </a:solidFill>
                <a:latin typeface="Courier" pitchFamily="2" charset="0"/>
              </a:rPr>
              <a:t>int</a:t>
            </a:r>
            <a:r>
              <a:rPr lang="en-US" sz="2000" dirty="0">
                <a:solidFill>
                  <a:srgbClr val="00B0F0"/>
                </a:solidFill>
                <a:latin typeface="Courier" pitchFamily="2" charset="0"/>
              </a:rPr>
              <a:t> height)</a:t>
            </a:r>
            <a:endParaRPr lang="en-US" sz="2800" dirty="0">
              <a:solidFill>
                <a:srgbClr val="00B0F0"/>
              </a:solidFill>
            </a:endParaRPr>
          </a:p>
          <a:p>
            <a:pPr marL="142875" indent="0">
              <a:buNone/>
            </a:pPr>
            <a:r>
              <a:rPr lang="en-US" sz="2800" dirty="0"/>
              <a:t>and</a:t>
            </a:r>
          </a:p>
          <a:p>
            <a:pPr marL="142875" indent="0">
              <a:buNone/>
            </a:pPr>
            <a:r>
              <a:rPr lang="en-US" sz="2000" dirty="0">
                <a:solidFill>
                  <a:srgbClr val="FF0000"/>
                </a:solidFill>
                <a:latin typeface="Courier" pitchFamily="2" charset="0"/>
              </a:rPr>
              <a:t>public static </a:t>
            </a:r>
            <a:r>
              <a:rPr lang="en-US" sz="2000" dirty="0" err="1">
                <a:solidFill>
                  <a:srgbClr val="FF0000"/>
                </a:solidFill>
                <a:latin typeface="Courier" pitchFamily="2" charset="0"/>
              </a:rPr>
              <a:t>int</a:t>
            </a:r>
            <a:r>
              <a:rPr lang="en-US" sz="2000" dirty="0">
                <a:solidFill>
                  <a:srgbClr val="FF0000"/>
                </a:solidFill>
                <a:latin typeface="Courier" pitchFamily="2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Courier" pitchFamily="2" charset="0"/>
              </a:rPr>
              <a:t>volumeBlck</a:t>
            </a:r>
            <a:r>
              <a:rPr lang="en-US" sz="2000" dirty="0">
                <a:solidFill>
                  <a:srgbClr val="FF0000"/>
                </a:solidFill>
                <a:latin typeface="Courier" pitchFamily="2" charset="0"/>
              </a:rPr>
              <a:t>(</a:t>
            </a:r>
            <a:r>
              <a:rPr lang="en-US" sz="2000" dirty="0" err="1">
                <a:solidFill>
                  <a:srgbClr val="FF0000"/>
                </a:solidFill>
                <a:latin typeface="Courier" pitchFamily="2" charset="0"/>
              </a:rPr>
              <a:t>int</a:t>
            </a:r>
            <a:r>
              <a:rPr lang="en-US" sz="2000" dirty="0">
                <a:solidFill>
                  <a:srgbClr val="FF0000"/>
                </a:solidFill>
                <a:latin typeface="Courier" pitchFamily="2" charset="0"/>
              </a:rPr>
              <a:t> width)</a:t>
            </a:r>
          </a:p>
          <a:p>
            <a:pPr marL="142875" indent="0">
              <a:buNone/>
            </a:pPr>
            <a:endParaRPr lang="en-US" sz="2800" dirty="0"/>
          </a:p>
          <a:p>
            <a:pPr marL="142875" indent="0">
              <a:buNone/>
            </a:pPr>
            <a:r>
              <a:rPr lang="en-US" sz="2400" dirty="0"/>
              <a:t>We  call this method overloading. A call will check the number and types of the parameters and select the method with the matching method signature. </a:t>
            </a:r>
          </a:p>
          <a:p>
            <a:pPr marL="142875" indent="0">
              <a:buNone/>
            </a:pPr>
            <a:endParaRPr lang="en-US" sz="2400" dirty="0"/>
          </a:p>
          <a:p>
            <a:pPr marL="142875" indent="0">
              <a:buNone/>
            </a:pPr>
            <a:r>
              <a:rPr lang="en-US" sz="2400" dirty="0"/>
              <a:t>E.g.  </a:t>
            </a:r>
            <a:r>
              <a:rPr lang="en-US" sz="2000" dirty="0" err="1">
                <a:solidFill>
                  <a:srgbClr val="FF0000"/>
                </a:solidFill>
                <a:latin typeface="Courier" pitchFamily="2" charset="0"/>
              </a:rPr>
              <a:t>volumeBlck</a:t>
            </a:r>
            <a:r>
              <a:rPr lang="en-US" sz="2000" dirty="0">
                <a:solidFill>
                  <a:srgbClr val="FF0000"/>
                </a:solidFill>
                <a:latin typeface="Courier" pitchFamily="2" charset="0"/>
              </a:rPr>
              <a:t>(11) </a:t>
            </a:r>
            <a:r>
              <a:rPr lang="en-US" sz="2000" dirty="0">
                <a:solidFill>
                  <a:schemeClr val="tx1"/>
                </a:solidFill>
                <a:latin typeface="Courier" pitchFamily="2" charset="0"/>
              </a:rPr>
              <a:t>will select</a:t>
            </a:r>
          </a:p>
          <a:p>
            <a:pPr marL="142875" indent="0">
              <a:buNone/>
            </a:pPr>
            <a:r>
              <a:rPr lang="en-US" sz="2000" dirty="0">
                <a:solidFill>
                  <a:srgbClr val="FF0000"/>
                </a:solidFill>
                <a:latin typeface="Courier" pitchFamily="2" charset="0"/>
              </a:rPr>
              <a:t>      public static </a:t>
            </a:r>
            <a:r>
              <a:rPr lang="en-US" sz="2000" dirty="0" err="1">
                <a:solidFill>
                  <a:srgbClr val="FF0000"/>
                </a:solidFill>
                <a:latin typeface="Courier" pitchFamily="2" charset="0"/>
              </a:rPr>
              <a:t>int</a:t>
            </a:r>
            <a:r>
              <a:rPr lang="en-US" sz="2000" dirty="0">
                <a:solidFill>
                  <a:srgbClr val="FF0000"/>
                </a:solidFill>
                <a:latin typeface="Courier" pitchFamily="2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Courier" pitchFamily="2" charset="0"/>
              </a:rPr>
              <a:t>volumeBlck</a:t>
            </a:r>
            <a:r>
              <a:rPr lang="en-US" sz="2000" dirty="0">
                <a:solidFill>
                  <a:srgbClr val="FF0000"/>
                </a:solidFill>
                <a:latin typeface="Courier" pitchFamily="2" charset="0"/>
              </a:rPr>
              <a:t>(</a:t>
            </a:r>
            <a:r>
              <a:rPr lang="en-US" sz="2000" dirty="0" err="1">
                <a:solidFill>
                  <a:srgbClr val="FF0000"/>
                </a:solidFill>
                <a:latin typeface="Courier" pitchFamily="2" charset="0"/>
              </a:rPr>
              <a:t>int</a:t>
            </a:r>
            <a:r>
              <a:rPr lang="en-US" sz="2000" dirty="0">
                <a:solidFill>
                  <a:srgbClr val="FF0000"/>
                </a:solidFill>
                <a:latin typeface="Courier" pitchFamily="2" charset="0"/>
              </a:rPr>
              <a:t> width)</a:t>
            </a:r>
          </a:p>
          <a:p>
            <a:pPr marL="142875" indent="0">
              <a:buNone/>
            </a:pPr>
            <a:endParaRPr lang="en-US" sz="2000" dirty="0">
              <a:solidFill>
                <a:schemeClr val="tx1"/>
              </a:solidFill>
              <a:latin typeface="Courier" pitchFamily="2" charset="0"/>
            </a:endParaRPr>
          </a:p>
          <a:p>
            <a:pPr marL="142875" indent="0">
              <a:buNone/>
            </a:pP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286DAF-9A82-2C4D-AB78-D52DFB0A41B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120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98152-FAC4-294C-8258-A7690438B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5910"/>
            <a:ext cx="7772400" cy="1143000"/>
          </a:xfrm>
        </p:spPr>
        <p:txBody>
          <a:bodyPr/>
          <a:lstStyle/>
          <a:p>
            <a:r>
              <a:rPr lang="en-US" dirty="0"/>
              <a:t>Methods - motivation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7AE55B-520E-A64C-B4DF-F0780ED8DC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1188910"/>
            <a:ext cx="7772400" cy="5032008"/>
          </a:xfrm>
        </p:spPr>
        <p:txBody>
          <a:bodyPr/>
          <a:lstStyle/>
          <a:p>
            <a:r>
              <a:rPr lang="en-US" sz="2800" dirty="0"/>
              <a:t>We want to write a program that manipulates areas of certain 2D shapes</a:t>
            </a:r>
          </a:p>
          <a:p>
            <a:pPr lvl="1"/>
            <a:r>
              <a:rPr lang="en-US" sz="2400" dirty="0"/>
              <a:t>rectangles, squares</a:t>
            </a:r>
          </a:p>
          <a:p>
            <a:pPr lvl="1"/>
            <a:r>
              <a:rPr lang="en-US" sz="2400" dirty="0"/>
              <a:t>circles, and spheres </a:t>
            </a:r>
          </a:p>
          <a:p>
            <a:r>
              <a:rPr lang="en-US" sz="2800" dirty="0"/>
              <a:t>We do not want to write the expression for these areas every time we need to compute one  </a:t>
            </a:r>
          </a:p>
          <a:p>
            <a:pPr lvl="1"/>
            <a:r>
              <a:rPr lang="en-US" sz="2400" dirty="0"/>
              <a:t>Similarly, we do not want to write one monster main  method to do all the work!</a:t>
            </a:r>
          </a:p>
          <a:p>
            <a:pPr lvl="1"/>
            <a:r>
              <a:rPr lang="en-US" sz="2400" dirty="0"/>
              <a:t>We want to divide and conquer: separate logical groups of statements together in one construct</a:t>
            </a:r>
          </a:p>
          <a:p>
            <a:endParaRPr lang="en-US" sz="2800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40025C-497C-EC41-8EFB-EE5F6941723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044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" name="Google Shape;655;p60"/>
          <p:cNvSpPr txBox="1"/>
          <p:nvPr/>
        </p:nvSpPr>
        <p:spPr>
          <a:xfrm>
            <a:off x="6553200" y="63992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</a:t>
            </a:fld>
            <a:endParaRPr/>
          </a:p>
        </p:txBody>
      </p:sp>
      <p:sp>
        <p:nvSpPr>
          <p:cNvPr id="656" name="Google Shape;656;p60"/>
          <p:cNvSpPr txBox="1">
            <a:spLocks noGrp="1"/>
          </p:cNvSpPr>
          <p:nvPr>
            <p:ph type="title"/>
          </p:nvPr>
        </p:nvSpPr>
        <p:spPr>
          <a:xfrm>
            <a:off x="685800" y="304800"/>
            <a:ext cx="77724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lang="en-US" sz="4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Method Abstraction</a:t>
            </a:r>
            <a:endParaRPr/>
          </a:p>
        </p:txBody>
      </p:sp>
      <p:sp>
        <p:nvSpPr>
          <p:cNvPr id="657" name="Google Shape;657;p60"/>
          <p:cNvSpPr txBox="1">
            <a:spLocks noGrp="1"/>
          </p:cNvSpPr>
          <p:nvPr>
            <p:ph type="body" idx="1"/>
          </p:nvPr>
        </p:nvSpPr>
        <p:spPr>
          <a:xfrm>
            <a:off x="457200" y="1219200"/>
            <a:ext cx="83058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 can think of the method body as a black box that contains the detailed implementation for the method.</a:t>
            </a:r>
            <a:endParaRPr/>
          </a:p>
        </p:txBody>
      </p:sp>
      <p:sp>
        <p:nvSpPr>
          <p:cNvPr id="658" name="Google Shape;658;p60"/>
          <p:cNvSpPr txBox="1"/>
          <p:nvPr/>
        </p:nvSpPr>
        <p:spPr>
          <a:xfrm>
            <a:off x="2828925" y="2714625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659" name="Google Shape;659;p6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9750" y="2968625"/>
            <a:ext cx="8153400" cy="33416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" name="Google Shape;664;p61"/>
          <p:cNvSpPr txBox="1"/>
          <p:nvPr/>
        </p:nvSpPr>
        <p:spPr>
          <a:xfrm>
            <a:off x="6553200" y="63992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21</a:t>
            </a:fld>
            <a:endParaRPr/>
          </a:p>
        </p:txBody>
      </p:sp>
      <p:sp>
        <p:nvSpPr>
          <p:cNvPr id="665" name="Google Shape;665;p61"/>
          <p:cNvSpPr txBox="1">
            <a:spLocks noGrp="1"/>
          </p:cNvSpPr>
          <p:nvPr>
            <p:ph type="title"/>
          </p:nvPr>
        </p:nvSpPr>
        <p:spPr>
          <a:xfrm>
            <a:off x="685800" y="0"/>
            <a:ext cx="7772400" cy="1428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lang="en-US" sz="4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Benefits of Methods</a:t>
            </a:r>
            <a:endParaRPr/>
          </a:p>
        </p:txBody>
      </p:sp>
      <p:sp>
        <p:nvSpPr>
          <p:cNvPr id="666" name="Google Shape;666;p61"/>
          <p:cNvSpPr txBox="1"/>
          <p:nvPr/>
        </p:nvSpPr>
        <p:spPr>
          <a:xfrm>
            <a:off x="304800" y="1371600"/>
            <a:ext cx="7954780" cy="5027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</a:pP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Write a method once and reuse it anywhere.</a:t>
            </a:r>
            <a:endParaRPr dirty="0"/>
          </a:p>
          <a:p>
            <a:pPr marL="457200" marR="0" lvl="0" indent="-4572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</a:pP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Hide the implementation from the user.</a:t>
            </a:r>
            <a:endParaRPr dirty="0"/>
          </a:p>
          <a:p>
            <a:pPr marL="457200" marR="0" lvl="0" indent="-4572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</a:pP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Reduce complexity (e.g. of main)</a:t>
            </a:r>
            <a:r>
              <a:rPr lang="en-US" sz="3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32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therby</a:t>
            </a:r>
            <a:r>
              <a:rPr lang="en-US" sz="3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</a:t>
            </a:r>
            <a:r>
              <a:rPr lang="en-US" sz="3200" dirty="0">
                <a:solidFill>
                  <a:schemeClr val="dk1"/>
                </a:solidFill>
                <a:latin typeface="Times New Roman"/>
                <a:sym typeface="Times New Roman"/>
              </a:rPr>
              <a:t>ncreasing the readability of your program.</a:t>
            </a:r>
          </a:p>
          <a:p>
            <a:pPr marL="457200" marR="0" lvl="0" indent="-4572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</a:pPr>
            <a:r>
              <a:rPr lang="en-US" sz="3200" dirty="0">
                <a:solidFill>
                  <a:schemeClr val="dk1"/>
                </a:solidFill>
                <a:latin typeface="Times New Roman"/>
                <a:sym typeface="Times New Roman"/>
              </a:rPr>
              <a:t>Simplify maintenance: if the method needs to change, you only change it in one place.</a:t>
            </a:r>
          </a:p>
          <a:p>
            <a:pPr marR="0" lvl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200"/>
            </a:pPr>
            <a:r>
              <a:rPr lang="en-US" sz="2800" dirty="0">
                <a:solidFill>
                  <a:schemeClr val="dk1"/>
                </a:solidFill>
                <a:latin typeface="Times New Roman"/>
                <a:sym typeface="Times New Roman"/>
              </a:rPr>
              <a:t>     (and the user does not need to know about it)</a:t>
            </a:r>
            <a:endParaRPr sz="2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" name="Google Shape;671;p62"/>
          <p:cNvSpPr txBox="1">
            <a:spLocks noGrp="1"/>
          </p:cNvSpPr>
          <p:nvPr>
            <p:ph type="title"/>
          </p:nvPr>
        </p:nvSpPr>
        <p:spPr>
          <a:xfrm>
            <a:off x="685800" y="285750"/>
            <a:ext cx="7772400" cy="1143000"/>
          </a:xfrm>
          <a:prstGeom prst="rect">
            <a:avLst/>
          </a:prstGeom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Your Turn!</a:t>
            </a:r>
            <a:endParaRPr/>
          </a:p>
        </p:txBody>
      </p:sp>
      <p:sp>
        <p:nvSpPr>
          <p:cNvPr id="672" name="Google Shape;672;p62"/>
          <p:cNvSpPr txBox="1">
            <a:spLocks noGrp="1"/>
          </p:cNvSpPr>
          <p:nvPr>
            <p:ph type="body" idx="1"/>
          </p:nvPr>
        </p:nvSpPr>
        <p:spPr>
          <a:xfrm>
            <a:off x="685800" y="1522440"/>
            <a:ext cx="7772400" cy="4114800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2400" dirty="0"/>
              <a:t>Write two </a:t>
            </a:r>
            <a:r>
              <a:rPr lang="en-US" sz="2400" b="1" dirty="0"/>
              <a:t>methods </a:t>
            </a:r>
            <a:r>
              <a:rPr lang="en-US" sz="2400" dirty="0"/>
              <a:t>that will calculate the perimeter of a rectangle and of a square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sz="2000" dirty="0">
                <a:latin typeface="Courier" pitchFamily="2" charset="0"/>
              </a:rPr>
              <a:t>public </a:t>
            </a:r>
            <a:r>
              <a:rPr lang="en-US" sz="2000" dirty="0" err="1">
                <a:latin typeface="Courier" pitchFamily="2" charset="0"/>
              </a:rPr>
              <a:t>int</a:t>
            </a:r>
            <a:r>
              <a:rPr lang="en-US" sz="2000" dirty="0">
                <a:latin typeface="Courier" pitchFamily="2" charset="0"/>
              </a:rPr>
              <a:t> </a:t>
            </a:r>
            <a:r>
              <a:rPr lang="en-US" sz="2000" dirty="0" err="1">
                <a:latin typeface="Courier" pitchFamily="2" charset="0"/>
              </a:rPr>
              <a:t>perimRec</a:t>
            </a:r>
            <a:r>
              <a:rPr lang="en-US" sz="2000" dirty="0">
                <a:latin typeface="Courier" pitchFamily="2" charset="0"/>
              </a:rPr>
              <a:t>(</a:t>
            </a:r>
            <a:r>
              <a:rPr lang="en-US" sz="2000" dirty="0" err="1">
                <a:latin typeface="Courier" pitchFamily="2" charset="0"/>
              </a:rPr>
              <a:t>int</a:t>
            </a:r>
            <a:r>
              <a:rPr lang="en-US" sz="2000" dirty="0">
                <a:latin typeface="Courier" pitchFamily="2" charset="0"/>
              </a:rPr>
              <a:t> length, </a:t>
            </a:r>
            <a:r>
              <a:rPr lang="en-US" sz="2000" dirty="0" err="1">
                <a:latin typeface="Courier" pitchFamily="2" charset="0"/>
              </a:rPr>
              <a:t>int</a:t>
            </a:r>
            <a:r>
              <a:rPr lang="en-US" sz="2000" dirty="0">
                <a:latin typeface="Courier" pitchFamily="2" charset="0"/>
              </a:rPr>
              <a:t> width)</a:t>
            </a:r>
            <a:endParaRPr lang="en-US" sz="2400" dirty="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2400" dirty="0"/>
              <a:t>and</a:t>
            </a:r>
          </a:p>
          <a:p>
            <a:pPr marL="0" lvl="0" indent="0">
              <a:buNone/>
            </a:pPr>
            <a:r>
              <a:rPr lang="en-US" sz="2400" dirty="0"/>
              <a:t>    </a:t>
            </a:r>
            <a:r>
              <a:rPr lang="en-US" sz="2000" dirty="0">
                <a:latin typeface="Courier" pitchFamily="2" charset="0"/>
              </a:rPr>
              <a:t>public </a:t>
            </a:r>
            <a:r>
              <a:rPr lang="en-US" sz="2000" dirty="0" err="1">
                <a:latin typeface="Courier" pitchFamily="2" charset="0"/>
              </a:rPr>
              <a:t>int</a:t>
            </a:r>
            <a:r>
              <a:rPr lang="en-US" sz="2000" dirty="0">
                <a:latin typeface="Courier" pitchFamily="2" charset="0"/>
              </a:rPr>
              <a:t> </a:t>
            </a:r>
            <a:r>
              <a:rPr lang="en-US" sz="2000" dirty="0" err="1">
                <a:latin typeface="Courier" pitchFamily="2" charset="0"/>
              </a:rPr>
              <a:t>perimRec</a:t>
            </a:r>
            <a:r>
              <a:rPr lang="en-US" sz="2000" dirty="0">
                <a:latin typeface="Courier" pitchFamily="2" charset="0"/>
              </a:rPr>
              <a:t>(</a:t>
            </a:r>
            <a:r>
              <a:rPr lang="en-US" sz="2000" dirty="0" err="1">
                <a:latin typeface="Courier" pitchFamily="2" charset="0"/>
              </a:rPr>
              <a:t>int</a:t>
            </a:r>
            <a:r>
              <a:rPr lang="en-US" sz="2000" dirty="0">
                <a:latin typeface="Courier" pitchFamily="2" charset="0"/>
              </a:rPr>
              <a:t> width)</a:t>
            </a:r>
          </a:p>
          <a:p>
            <a:pPr marL="0" lvl="0" indent="0">
              <a:buNone/>
            </a:pPr>
            <a:endParaRPr lang="en-US" sz="2000" dirty="0">
              <a:latin typeface="Courier" pitchFamily="2" charset="0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673" name="Google Shape;673;p62"/>
          <p:cNvSpPr txBox="1">
            <a:spLocks noGrp="1"/>
          </p:cNvSpPr>
          <p:nvPr>
            <p:ph type="sldNum" idx="12"/>
          </p:nvPr>
        </p:nvSpPr>
        <p:spPr>
          <a:xfrm>
            <a:off x="6553200" y="6399212"/>
            <a:ext cx="1905000" cy="457200"/>
          </a:xfrm>
          <a:prstGeom prst="rect">
            <a:avLst/>
          </a:prstGeom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22</a:t>
            </a:fld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95444-6AE4-0A46-A2C3-EFD0B1D7B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950982"/>
            <a:ext cx="7886700" cy="2852737"/>
          </a:xfrm>
        </p:spPr>
        <p:txBody>
          <a:bodyPr/>
          <a:lstStyle/>
          <a:p>
            <a:r>
              <a:rPr lang="en-US" dirty="0"/>
              <a:t>Introduction to Interfaces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0E910E-5F88-E942-B3D2-520F2944285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8065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5CD72-792D-0D4D-BEF5-F5E5DCF23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buSzPts val="1820"/>
            </a:pPr>
            <a:r>
              <a:rPr lang="en-US" dirty="0"/>
              <a:t>Interfaces - motivation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AE08F6-F2CD-D749-9437-CFEF226D214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Consider the task of writing classes to represent 2D shapes such as </a:t>
            </a:r>
            <a:r>
              <a:rPr lang="en-US" sz="2400" dirty="0">
                <a:solidFill>
                  <a:srgbClr val="FF0000"/>
                </a:solidFill>
                <a:latin typeface="Courier New"/>
                <a:cs typeface="Courier New"/>
                <a:sym typeface="Courier New"/>
              </a:rPr>
              <a:t>E</a:t>
            </a:r>
            <a:r>
              <a:rPr lang="en-US" sz="2400" dirty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llipse, Circle</a:t>
            </a:r>
            <a:r>
              <a:rPr lang="en-US" sz="2400" dirty="0">
                <a:solidFill>
                  <a:srgbClr val="FF0000"/>
                </a:solidFill>
              </a:rPr>
              <a:t>,  </a:t>
            </a:r>
            <a:r>
              <a:rPr lang="en-US" sz="2400" dirty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Rectangle and Square</a:t>
            </a:r>
            <a:r>
              <a:rPr lang="en-US" sz="2400" dirty="0"/>
              <a:t>. There are certain attributes or operations that are common to all shapes: e.g. their area</a:t>
            </a:r>
            <a:br>
              <a:rPr lang="en-US" sz="2400" dirty="0"/>
            </a:br>
            <a:endParaRPr lang="en-US" sz="2400" dirty="0"/>
          </a:p>
          <a:p>
            <a:r>
              <a:rPr lang="en-US" sz="2400" dirty="0"/>
              <a:t>Idea of interface: contract:</a:t>
            </a:r>
          </a:p>
          <a:p>
            <a:pPr marL="142875" indent="0">
              <a:buNone/>
            </a:pPr>
            <a:r>
              <a:rPr lang="en-US" sz="2400" dirty="0"/>
              <a:t>      "I'm certified as a 2D shape.  That means you can be </a:t>
            </a:r>
          </a:p>
          <a:p>
            <a:pPr marL="142875" indent="0">
              <a:buNone/>
            </a:pPr>
            <a:r>
              <a:rPr lang="en-US" sz="2400" dirty="0"/>
              <a:t>       sure that my area can be computed.”</a:t>
            </a:r>
          </a:p>
          <a:p>
            <a:pPr marL="142875" indent="0">
              <a:buNone/>
            </a:pPr>
            <a:br>
              <a:rPr lang="en-US" sz="2400" dirty="0"/>
            </a:br>
            <a:br>
              <a:rPr lang="en-US" sz="2400" dirty="0"/>
            </a:b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8FAF8B-EDF5-1843-8529-2D62D0B881D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8894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33"/>
          <p:cNvSpPr txBox="1">
            <a:spLocks noGrp="1"/>
          </p:cNvSpPr>
          <p:nvPr>
            <p:ph type="title"/>
          </p:nvPr>
        </p:nvSpPr>
        <p:spPr>
          <a:xfrm>
            <a:off x="457200" y="277813"/>
            <a:ext cx="8229600" cy="94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Interfaces</a:t>
            </a:r>
            <a:endParaRPr dirty="0"/>
          </a:p>
        </p:txBody>
      </p:sp>
      <p:sp>
        <p:nvSpPr>
          <p:cNvPr id="277" name="Google Shape;277;p33"/>
          <p:cNvSpPr txBox="1">
            <a:spLocks noGrp="1"/>
          </p:cNvSpPr>
          <p:nvPr>
            <p:ph type="body" idx="1"/>
          </p:nvPr>
        </p:nvSpPr>
        <p:spPr>
          <a:xfrm>
            <a:off x="457200" y="1295400"/>
            <a:ext cx="8504400" cy="475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560"/>
              <a:buChar char="■"/>
            </a:pPr>
            <a:r>
              <a:rPr lang="en-US" sz="2800" b="1" dirty="0"/>
              <a:t>interface</a:t>
            </a:r>
            <a:r>
              <a:rPr lang="en-US" sz="2800" dirty="0"/>
              <a:t>: A list of methods that a class promises to implement.</a:t>
            </a:r>
            <a:endParaRPr sz="3600" dirty="0"/>
          </a:p>
          <a:p>
            <a:pPr marL="565150" lvl="1" indent="-350837">
              <a:buSzPts val="1170"/>
              <a:buChar char="■"/>
            </a:pPr>
            <a:r>
              <a:rPr lang="en-US" sz="2400" dirty="0"/>
              <a:t>Only method </a:t>
            </a:r>
            <a:r>
              <a:rPr lang="en-US" sz="2400" b="1" dirty="0">
                <a:solidFill>
                  <a:srgbClr val="820000"/>
                </a:solidFill>
              </a:rPr>
              <a:t>stubs</a:t>
            </a:r>
            <a:r>
              <a:rPr lang="en-US" sz="2400" dirty="0">
                <a:solidFill>
                  <a:srgbClr val="820000"/>
                </a:solidFill>
              </a:rPr>
              <a:t> (method without a body) and constant declarations </a:t>
            </a:r>
            <a:r>
              <a:rPr lang="en-US" sz="2400" dirty="0"/>
              <a:t>in the interface, e.g.</a:t>
            </a:r>
          </a:p>
          <a:p>
            <a:pPr marL="214313" lvl="1" indent="0">
              <a:buSzPts val="1170"/>
              <a:buNone/>
            </a:pPr>
            <a:r>
              <a:rPr lang="en-US" sz="2400" dirty="0"/>
              <a:t>         </a:t>
            </a:r>
            <a:r>
              <a:rPr lang="en-US" sz="2000" dirty="0">
                <a:latin typeface="Courier" pitchFamily="2" charset="0"/>
              </a:rPr>
              <a:t>public double PI =  3.14159;</a:t>
            </a:r>
            <a:endParaRPr lang="en-US" sz="2400" dirty="0"/>
          </a:p>
          <a:p>
            <a:pPr marL="214313" lvl="1" indent="0">
              <a:buSzPts val="1170"/>
              <a:buNone/>
            </a:pPr>
            <a:r>
              <a:rPr lang="en-US" sz="2400" dirty="0"/>
              <a:t>         </a:t>
            </a:r>
            <a:r>
              <a:rPr lang="en-US" sz="2000" dirty="0">
                <a:latin typeface="Courier" pitchFamily="2" charset="0"/>
              </a:rPr>
              <a:t>public </a:t>
            </a:r>
            <a:r>
              <a:rPr lang="en-US" sz="2000" dirty="0" err="1">
                <a:latin typeface="Courier" pitchFamily="2" charset="0"/>
              </a:rPr>
              <a:t>int</a:t>
            </a:r>
            <a:r>
              <a:rPr lang="en-US" sz="2000" dirty="0">
                <a:latin typeface="Courier" pitchFamily="2" charset="0"/>
              </a:rPr>
              <a:t> </a:t>
            </a:r>
            <a:r>
              <a:rPr lang="en-US" sz="2000" dirty="0" err="1">
                <a:latin typeface="Courier" pitchFamily="2" charset="0"/>
              </a:rPr>
              <a:t>areaRec</a:t>
            </a:r>
            <a:r>
              <a:rPr lang="en-US" sz="2000" dirty="0">
                <a:latin typeface="Courier" pitchFamily="2" charset="0"/>
              </a:rPr>
              <a:t>(</a:t>
            </a:r>
            <a:r>
              <a:rPr lang="en-US" sz="2000" dirty="0" err="1">
                <a:latin typeface="Courier" pitchFamily="2" charset="0"/>
              </a:rPr>
              <a:t>int</a:t>
            </a:r>
            <a:r>
              <a:rPr lang="en-US" sz="2000" dirty="0">
                <a:latin typeface="Courier" pitchFamily="2" charset="0"/>
              </a:rPr>
              <a:t> length, </a:t>
            </a:r>
            <a:r>
              <a:rPr lang="en-US" sz="2000" dirty="0" err="1">
                <a:latin typeface="Courier" pitchFamily="2" charset="0"/>
              </a:rPr>
              <a:t>int</a:t>
            </a:r>
            <a:r>
              <a:rPr lang="en-US" sz="2000" dirty="0">
                <a:latin typeface="Courier" pitchFamily="2" charset="0"/>
              </a:rPr>
              <a:t> width);</a:t>
            </a:r>
            <a:endParaRPr sz="3200" dirty="0"/>
          </a:p>
          <a:p>
            <a:pPr marL="565150" lvl="1" indent="-350837">
              <a:buSzPts val="1170"/>
              <a:buFont typeface="Times New Roman"/>
              <a:buChar char="■"/>
            </a:pPr>
            <a:r>
              <a:rPr lang="en-US" sz="2400" dirty="0"/>
              <a:t>A class </a:t>
            </a:r>
            <a:r>
              <a:rPr lang="en-US" sz="2400" b="1" dirty="0"/>
              <a:t>can </a:t>
            </a:r>
            <a:r>
              <a:rPr lang="en-US" sz="2400" b="1" dirty="0">
                <a:solidFill>
                  <a:srgbClr val="820000"/>
                </a:solidFill>
              </a:rPr>
              <a:t>implement </a:t>
            </a:r>
            <a:r>
              <a:rPr lang="en-US" sz="2400" dirty="0"/>
              <a:t>an interface </a:t>
            </a:r>
          </a:p>
          <a:p>
            <a:pPr marL="1022350" lvl="2" indent="-350837">
              <a:buChar char="■"/>
            </a:pPr>
            <a:r>
              <a:rPr lang="en-US" dirty="0"/>
              <a:t>A rectangle has an area that can be computed by the method </a:t>
            </a:r>
            <a:r>
              <a:rPr lang="en-US" dirty="0" err="1"/>
              <a:t>AreaRec</a:t>
            </a:r>
            <a:endParaRPr lang="en-US" dirty="0"/>
          </a:p>
          <a:p>
            <a:pPr marL="1022350" lvl="2" indent="-350837">
              <a:buChar char="■"/>
            </a:pPr>
            <a:r>
              <a:rPr lang="en-US" dirty="0"/>
              <a:t>If a class implements an interface, it must have methods   for all methods stubs in the interface. </a:t>
            </a:r>
            <a:endParaRPr dirty="0"/>
          </a:p>
          <a:p>
            <a:pPr marL="342900" lvl="0" indent="-243840" algn="l" rtl="0">
              <a:spcBef>
                <a:spcPts val="480"/>
              </a:spcBef>
              <a:spcAft>
                <a:spcPts val="0"/>
              </a:spcAft>
              <a:buSzPts val="1560"/>
              <a:buNone/>
            </a:pPr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15538442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38"/>
          <p:cNvSpPr txBox="1">
            <a:spLocks noGrp="1"/>
          </p:cNvSpPr>
          <p:nvPr>
            <p:ph type="title"/>
          </p:nvPr>
        </p:nvSpPr>
        <p:spPr>
          <a:xfrm>
            <a:off x="457200" y="277813"/>
            <a:ext cx="8229600" cy="94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Implementing an interface</a:t>
            </a:r>
            <a:endParaRPr/>
          </a:p>
        </p:txBody>
      </p:sp>
      <p:sp>
        <p:nvSpPr>
          <p:cNvPr id="314" name="Google Shape;314;p38"/>
          <p:cNvSpPr txBox="1">
            <a:spLocks noGrp="1"/>
          </p:cNvSpPr>
          <p:nvPr>
            <p:ph type="body" idx="1"/>
          </p:nvPr>
        </p:nvSpPr>
        <p:spPr>
          <a:xfrm>
            <a:off x="457200" y="1295400"/>
            <a:ext cx="8229600" cy="475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820"/>
              <a:buChar char="■"/>
            </a:pPr>
            <a:r>
              <a:rPr lang="en-US" sz="2800" dirty="0"/>
              <a:t>A class can declare that it </a:t>
            </a:r>
            <a:r>
              <a:rPr lang="en-US" sz="2800" i="1" dirty="0"/>
              <a:t>implements</a:t>
            </a:r>
            <a:r>
              <a:rPr lang="en-US" sz="2800" dirty="0"/>
              <a:t> an interface:</a:t>
            </a:r>
          </a:p>
          <a:p>
            <a:pPr marL="669925" lvl="1" indent="-325437">
              <a:lnSpc>
                <a:spcPct val="80000"/>
              </a:lnSpc>
              <a:spcBef>
                <a:spcPts val="520"/>
              </a:spcBef>
              <a:buSzPts val="1560"/>
              <a:buNone/>
            </a:pPr>
            <a:endParaRPr lang="en-US" sz="2000" dirty="0">
              <a:latin typeface="Courier" pitchFamily="2" charset="0"/>
              <a:ea typeface="Courier New"/>
              <a:cs typeface="Courier New"/>
              <a:sym typeface="Courier New"/>
            </a:endParaRPr>
          </a:p>
          <a:p>
            <a:pPr marL="669925" lvl="1" indent="-325437">
              <a:lnSpc>
                <a:spcPct val="80000"/>
              </a:lnSpc>
              <a:spcBef>
                <a:spcPts val="520"/>
              </a:spcBef>
              <a:buSzPts val="1560"/>
              <a:buNone/>
            </a:pPr>
            <a:r>
              <a:rPr lang="en-US" sz="2000" dirty="0">
                <a:latin typeface="Courier" pitchFamily="2" charset="0"/>
                <a:ea typeface="Courier New"/>
                <a:cs typeface="Courier New"/>
                <a:sym typeface="Courier New"/>
              </a:rPr>
              <a:t> public class </a:t>
            </a:r>
            <a:r>
              <a:rPr lang="en-US" sz="2000" b="1" i="1" dirty="0">
                <a:latin typeface="Courier" pitchFamily="2" charset="0"/>
              </a:rPr>
              <a:t>&lt;name&gt;</a:t>
            </a:r>
            <a:r>
              <a:rPr lang="en-US" sz="2000" dirty="0">
                <a:latin typeface="Courier" pitchFamily="2" charset="0"/>
                <a:ea typeface="Courier New"/>
                <a:cs typeface="Courier New"/>
                <a:sym typeface="Courier New"/>
              </a:rPr>
              <a:t> implements </a:t>
            </a:r>
            <a:r>
              <a:rPr lang="en-US" sz="2000" b="1" i="1" dirty="0">
                <a:latin typeface="Courier" pitchFamily="2" charset="0"/>
              </a:rPr>
              <a:t>&lt;interface name&gt;</a:t>
            </a:r>
            <a:r>
              <a:rPr lang="en-US" sz="2000" dirty="0">
                <a:latin typeface="Courier" pitchFamily="2" charset="0"/>
                <a:ea typeface="Courier New"/>
                <a:cs typeface="Courier New"/>
                <a:sym typeface="Courier New"/>
              </a:rPr>
              <a:t> {</a:t>
            </a:r>
            <a:endParaRPr lang="en-US" sz="2000" dirty="0">
              <a:latin typeface="Courier" pitchFamily="2" charset="0"/>
            </a:endParaRPr>
          </a:p>
          <a:p>
            <a:pPr marL="669925" lvl="1" indent="-325437">
              <a:lnSpc>
                <a:spcPct val="80000"/>
              </a:lnSpc>
              <a:spcBef>
                <a:spcPts val="520"/>
              </a:spcBef>
              <a:buSzPts val="1560"/>
              <a:buNone/>
            </a:pPr>
            <a:r>
              <a:rPr lang="en-US" sz="2000" dirty="0">
                <a:latin typeface="Courier" pitchFamily="2" charset="0"/>
                <a:ea typeface="Courier New"/>
                <a:cs typeface="Courier New"/>
                <a:sym typeface="Courier New"/>
              </a:rPr>
              <a:t>	    ...</a:t>
            </a:r>
            <a:endParaRPr lang="en-US" sz="2000" dirty="0">
              <a:latin typeface="Courier" pitchFamily="2" charset="0"/>
            </a:endParaRPr>
          </a:p>
          <a:p>
            <a:pPr marL="212725" indent="-325437">
              <a:lnSpc>
                <a:spcPct val="80000"/>
              </a:lnSpc>
              <a:spcBef>
                <a:spcPts val="520"/>
              </a:spcBef>
              <a:buSzPts val="1560"/>
              <a:buNone/>
            </a:pPr>
            <a:r>
              <a:rPr lang="en-US" sz="2400" dirty="0">
                <a:latin typeface="Courier" pitchFamily="2" charset="0"/>
                <a:ea typeface="Courier New"/>
                <a:cs typeface="Courier New"/>
                <a:sym typeface="Courier New"/>
              </a:rPr>
              <a:t>   }</a:t>
            </a:r>
            <a:endParaRPr lang="en-US" sz="2400" dirty="0">
              <a:latin typeface="Courier" pitchFamily="2" charset="0"/>
            </a:endParaRPr>
          </a:p>
          <a:p>
            <a:pPr indent="-457200">
              <a:spcBef>
                <a:spcPts val="520"/>
              </a:spcBef>
              <a:buSzPts val="1560"/>
            </a:pPr>
            <a:r>
              <a:rPr lang="en-US" dirty="0"/>
              <a:t>This means the class needs to contain an implementation for each of the methods in that interface.</a:t>
            </a:r>
            <a:endParaRPr dirty="0"/>
          </a:p>
          <a:p>
            <a:pPr marL="1022350" lvl="2" indent="-350837" algn="l" rtl="0">
              <a:spcBef>
                <a:spcPts val="440"/>
              </a:spcBef>
              <a:spcAft>
                <a:spcPts val="0"/>
              </a:spcAft>
              <a:buSzPts val="1430"/>
              <a:buNone/>
            </a:pPr>
            <a:r>
              <a:rPr lang="en-US" dirty="0"/>
              <a:t>(Otherwise, the class will fail to compile.)</a:t>
            </a:r>
          </a:p>
          <a:p>
            <a:pPr marL="565150" lvl="1" indent="-350837">
              <a:spcBef>
                <a:spcPts val="440"/>
              </a:spcBef>
              <a:buSzPts val="1430"/>
              <a:buNone/>
            </a:pPr>
            <a:endParaRPr lang="en-US" dirty="0"/>
          </a:p>
          <a:p>
            <a:pPr marL="565150" lvl="1" indent="-350837">
              <a:spcBef>
                <a:spcPts val="440"/>
              </a:spcBef>
              <a:buSzPts val="1430"/>
              <a:buNone/>
            </a:pPr>
            <a:r>
              <a:rPr lang="en-US" sz="2000" dirty="0">
                <a:solidFill>
                  <a:srgbClr val="FF0000"/>
                </a:solidFill>
              </a:rPr>
              <a:t>Let’s go look at some code . . .</a:t>
            </a:r>
            <a:endParaRPr sz="2000" dirty="0">
              <a:solidFill>
                <a:srgbClr val="FF0000"/>
              </a:solidFill>
            </a:endParaRPr>
          </a:p>
          <a:p>
            <a:pPr marL="669925" lvl="1" indent="-325437" algn="l" rtl="0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SzPts val="1560"/>
              <a:buNone/>
            </a:pPr>
            <a:r>
              <a:rPr lang="en-US" dirty="0">
                <a:latin typeface="Courier New"/>
                <a:ea typeface="Courier New"/>
                <a:cs typeface="Courier New"/>
                <a:sym typeface="Courier New"/>
              </a:rPr>
              <a:t>	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003525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" name="Google Shape;671;p62"/>
          <p:cNvSpPr txBox="1">
            <a:spLocks noGrp="1"/>
          </p:cNvSpPr>
          <p:nvPr>
            <p:ph type="title"/>
          </p:nvPr>
        </p:nvSpPr>
        <p:spPr>
          <a:xfrm>
            <a:off x="685800" y="285750"/>
            <a:ext cx="7772400" cy="1143000"/>
          </a:xfrm>
          <a:prstGeom prst="rect">
            <a:avLst/>
          </a:prstGeom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Your Turn!</a:t>
            </a:r>
            <a:endParaRPr/>
          </a:p>
        </p:txBody>
      </p:sp>
      <p:sp>
        <p:nvSpPr>
          <p:cNvPr id="672" name="Google Shape;672;p62"/>
          <p:cNvSpPr txBox="1">
            <a:spLocks noGrp="1"/>
          </p:cNvSpPr>
          <p:nvPr>
            <p:ph type="body" idx="1"/>
          </p:nvPr>
        </p:nvSpPr>
        <p:spPr>
          <a:xfrm>
            <a:off x="685800" y="1522440"/>
            <a:ext cx="7772400" cy="4114800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2400" dirty="0"/>
              <a:t>You wrote two methods</a:t>
            </a:r>
            <a:r>
              <a:rPr lang="en-US" sz="2400" b="1" dirty="0"/>
              <a:t> </a:t>
            </a:r>
            <a:r>
              <a:rPr lang="en-US" sz="2400" dirty="0"/>
              <a:t>that calculate the perimeter of a rectangle and of a square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sz="2000" dirty="0">
                <a:latin typeface="Courier" pitchFamily="2" charset="0"/>
              </a:rPr>
              <a:t>public </a:t>
            </a:r>
            <a:r>
              <a:rPr lang="en-US" sz="2000" dirty="0" err="1">
                <a:latin typeface="Courier" pitchFamily="2" charset="0"/>
              </a:rPr>
              <a:t>int</a:t>
            </a:r>
            <a:r>
              <a:rPr lang="en-US" sz="2000" dirty="0">
                <a:latin typeface="Courier" pitchFamily="2" charset="0"/>
              </a:rPr>
              <a:t> </a:t>
            </a:r>
            <a:r>
              <a:rPr lang="en-US" sz="2000" dirty="0" err="1">
                <a:latin typeface="Courier" pitchFamily="2" charset="0"/>
              </a:rPr>
              <a:t>perimRec</a:t>
            </a:r>
            <a:r>
              <a:rPr lang="en-US" sz="2000" dirty="0">
                <a:latin typeface="Courier" pitchFamily="2" charset="0"/>
              </a:rPr>
              <a:t>(</a:t>
            </a:r>
            <a:r>
              <a:rPr lang="en-US" sz="2000" dirty="0" err="1">
                <a:latin typeface="Courier" pitchFamily="2" charset="0"/>
              </a:rPr>
              <a:t>int</a:t>
            </a:r>
            <a:r>
              <a:rPr lang="en-US" sz="2000" dirty="0">
                <a:latin typeface="Courier" pitchFamily="2" charset="0"/>
              </a:rPr>
              <a:t> length, </a:t>
            </a:r>
            <a:r>
              <a:rPr lang="en-US" sz="2000" dirty="0" err="1">
                <a:latin typeface="Courier" pitchFamily="2" charset="0"/>
              </a:rPr>
              <a:t>int</a:t>
            </a:r>
            <a:r>
              <a:rPr lang="en-US" sz="2000" dirty="0">
                <a:latin typeface="Courier" pitchFamily="2" charset="0"/>
              </a:rPr>
              <a:t> width)</a:t>
            </a:r>
            <a:endParaRPr lang="en-US" sz="2400" dirty="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2400" dirty="0"/>
              <a:t>and</a:t>
            </a:r>
          </a:p>
          <a:p>
            <a:pPr marL="0" lvl="0" indent="0">
              <a:buNone/>
            </a:pPr>
            <a:r>
              <a:rPr lang="en-US" sz="2400" dirty="0"/>
              <a:t>    </a:t>
            </a:r>
            <a:r>
              <a:rPr lang="en-US" sz="2000" dirty="0">
                <a:latin typeface="Courier" pitchFamily="2" charset="0"/>
              </a:rPr>
              <a:t>public </a:t>
            </a:r>
            <a:r>
              <a:rPr lang="en-US" sz="2000" dirty="0" err="1">
                <a:latin typeface="Courier" pitchFamily="2" charset="0"/>
              </a:rPr>
              <a:t>int</a:t>
            </a:r>
            <a:r>
              <a:rPr lang="en-US" sz="2000" dirty="0">
                <a:latin typeface="Courier" pitchFamily="2" charset="0"/>
              </a:rPr>
              <a:t> </a:t>
            </a:r>
            <a:r>
              <a:rPr lang="en-US" sz="2000" dirty="0" err="1">
                <a:latin typeface="Courier" pitchFamily="2" charset="0"/>
              </a:rPr>
              <a:t>perimRec</a:t>
            </a:r>
            <a:r>
              <a:rPr lang="en-US" sz="2000" dirty="0">
                <a:latin typeface="Courier" pitchFamily="2" charset="0"/>
              </a:rPr>
              <a:t>(</a:t>
            </a:r>
            <a:r>
              <a:rPr lang="en-US" sz="2000" dirty="0" err="1">
                <a:latin typeface="Courier" pitchFamily="2" charset="0"/>
              </a:rPr>
              <a:t>int</a:t>
            </a:r>
            <a:r>
              <a:rPr lang="en-US" sz="2000" dirty="0">
                <a:latin typeface="Courier" pitchFamily="2" charset="0"/>
              </a:rPr>
              <a:t> width)</a:t>
            </a:r>
          </a:p>
          <a:p>
            <a:pPr marL="0" lvl="0" indent="0">
              <a:buNone/>
            </a:pPr>
            <a:endParaRPr lang="en-US" sz="2000" dirty="0">
              <a:solidFill>
                <a:srgbClr val="FF0000"/>
              </a:solidFill>
              <a:latin typeface="Courier" pitchFamily="2" charset="0"/>
            </a:endParaRPr>
          </a:p>
          <a:p>
            <a:pPr marL="0" lvl="0" indent="0">
              <a:buNone/>
            </a:pPr>
            <a:r>
              <a:rPr lang="en-US" sz="2800" dirty="0">
                <a:solidFill>
                  <a:srgbClr val="FF0000"/>
                </a:solidFill>
                <a:latin typeface="Times" pitchFamily="2" charset="0"/>
              </a:rPr>
              <a:t>How does the Interface now change?</a:t>
            </a: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673" name="Google Shape;673;p62"/>
          <p:cNvSpPr txBox="1">
            <a:spLocks noGrp="1"/>
          </p:cNvSpPr>
          <p:nvPr>
            <p:ph type="sldNum" idx="12"/>
          </p:nvPr>
        </p:nvSpPr>
        <p:spPr>
          <a:xfrm>
            <a:off x="6553200" y="6399212"/>
            <a:ext cx="1905000" cy="457200"/>
          </a:xfrm>
          <a:prstGeom prst="rect">
            <a:avLst/>
          </a:prstGeom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27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66448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A189D-B47A-B844-9918-13CB9622C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85750"/>
            <a:ext cx="7772400" cy="744538"/>
          </a:xfrm>
        </p:spPr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DC6D51-93C6-6C4D-805C-BC9F979A33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9651" y="1030289"/>
            <a:ext cx="8088549" cy="5085698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b="1" dirty="0">
                <a:solidFill>
                  <a:srgbClr val="FF0000"/>
                </a:solidFill>
              </a:rPr>
              <a:t>method</a:t>
            </a:r>
            <a:r>
              <a:rPr lang="en-US" dirty="0"/>
              <a:t> allows us to group a set of statements together into a logical  operation </a:t>
            </a:r>
          </a:p>
          <a:p>
            <a:r>
              <a:rPr lang="en-US" dirty="0">
                <a:solidFill>
                  <a:schemeClr val="tx1"/>
                </a:solidFill>
              </a:rPr>
              <a:t>There are two aspects to methods: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The method </a:t>
            </a:r>
            <a:r>
              <a:rPr lang="en-US" b="1" dirty="0">
                <a:solidFill>
                  <a:srgbClr val="FF0000"/>
                </a:solidFill>
              </a:rPr>
              <a:t>definition</a:t>
            </a:r>
          </a:p>
          <a:p>
            <a:pPr lvl="2"/>
            <a:r>
              <a:rPr lang="en-US" dirty="0"/>
              <a:t>A method is a collection of statements that are grouped together to perform an operation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The method </a:t>
            </a:r>
            <a:r>
              <a:rPr lang="en-US" b="1" dirty="0">
                <a:solidFill>
                  <a:srgbClr val="FF0000"/>
                </a:solidFill>
              </a:rPr>
              <a:t>call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Another method can now use the defined method to perform the operation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501DD6-9BAF-C64E-A8F3-55D7225779B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273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6596C-54A0-8E4F-A1CE-BEA06B82C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71745"/>
            <a:ext cx="7772400" cy="963679"/>
          </a:xfrm>
        </p:spPr>
        <p:txBody>
          <a:bodyPr/>
          <a:lstStyle/>
          <a:p>
            <a:r>
              <a:rPr lang="en-US" dirty="0"/>
              <a:t>Method definition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17A869-9B3C-5545-8E35-56153F3AFB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1035425"/>
            <a:ext cx="7772400" cy="941294"/>
          </a:xfrm>
        </p:spPr>
        <p:txBody>
          <a:bodyPr/>
          <a:lstStyle/>
          <a:p>
            <a:pPr marL="142875" indent="0">
              <a:buNone/>
            </a:pPr>
            <a:r>
              <a:rPr lang="en-US" sz="2400" dirty="0"/>
              <a:t>A method is a collection of statements that are grouped together to perform an operation.   Defining a method:</a:t>
            </a:r>
          </a:p>
          <a:p>
            <a:pPr marL="142875" indent="0">
              <a:buNone/>
            </a:pPr>
            <a:endParaRPr lang="en-US" dirty="0"/>
          </a:p>
          <a:p>
            <a:pPr marL="142875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5662FC-08B0-BD4B-969E-4BB77F67BA2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4</a:t>
            </a:fld>
            <a:endParaRPr lang="en-US"/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1FE8FE8C-E0A4-A343-A7FC-6D609C86CEB4}"/>
              </a:ext>
            </a:extLst>
          </p:cNvPr>
          <p:cNvGrpSpPr/>
          <p:nvPr/>
        </p:nvGrpSpPr>
        <p:grpSpPr>
          <a:xfrm>
            <a:off x="860616" y="1748132"/>
            <a:ext cx="6225983" cy="3816429"/>
            <a:chOff x="860616" y="1842261"/>
            <a:chExt cx="6225983" cy="3816429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A419810C-A1A4-4F46-A799-3BC00BFA2545}"/>
                </a:ext>
              </a:extLst>
            </p:cNvPr>
            <p:cNvSpPr txBox="1"/>
            <p:nvPr/>
          </p:nvSpPr>
          <p:spPr>
            <a:xfrm>
              <a:off x="860616" y="1842261"/>
              <a:ext cx="6225983" cy="381642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endParaRPr lang="en-US" sz="1800" dirty="0"/>
            </a:p>
            <a:p>
              <a:r>
                <a:rPr lang="en-US" sz="1600" dirty="0">
                  <a:solidFill>
                    <a:srgbClr val="FF0000"/>
                  </a:solidFill>
                </a:rPr>
                <a:t>modifier</a:t>
              </a:r>
              <a:r>
                <a:rPr lang="en-US" sz="1600" dirty="0"/>
                <a:t>   </a:t>
              </a:r>
              <a:r>
                <a:rPr lang="en-US" sz="1600" dirty="0">
                  <a:solidFill>
                    <a:srgbClr val="00B050"/>
                  </a:solidFill>
                </a:rPr>
                <a:t> return         </a:t>
              </a:r>
              <a:r>
                <a:rPr lang="en-US" sz="1600" dirty="0">
                  <a:solidFill>
                    <a:srgbClr val="00B0F0"/>
                  </a:solidFill>
                </a:rPr>
                <a:t> method     </a:t>
              </a:r>
              <a:r>
                <a:rPr lang="en-US" sz="1600" dirty="0">
                  <a:solidFill>
                    <a:srgbClr val="7030A0"/>
                  </a:solidFill>
                </a:rPr>
                <a:t>formal  parameters</a:t>
              </a:r>
            </a:p>
            <a:p>
              <a:r>
                <a:rPr lang="en-US" sz="1600" dirty="0">
                  <a:solidFill>
                    <a:srgbClr val="00B050"/>
                  </a:solidFill>
                </a:rPr>
                <a:t>              value type       </a:t>
              </a:r>
              <a:r>
                <a:rPr lang="en-US" sz="1600" dirty="0">
                  <a:solidFill>
                    <a:srgbClr val="00B0F0"/>
                  </a:solidFill>
                </a:rPr>
                <a:t>name</a:t>
              </a:r>
            </a:p>
            <a:p>
              <a:endParaRPr lang="en-US" sz="2000" dirty="0"/>
            </a:p>
            <a:p>
              <a:endParaRPr lang="en-US" sz="2000" dirty="0"/>
            </a:p>
            <a:p>
              <a:r>
                <a:rPr lang="en-US" sz="2000" dirty="0">
                  <a:solidFill>
                    <a:srgbClr val="FF0000"/>
                  </a:solidFill>
                </a:rPr>
                <a:t>public</a:t>
              </a:r>
              <a:r>
                <a:rPr lang="en-US" sz="2000" dirty="0"/>
                <a:t>    </a:t>
              </a:r>
              <a:r>
                <a:rPr lang="en-US" sz="2000" dirty="0" err="1">
                  <a:solidFill>
                    <a:srgbClr val="00B050"/>
                  </a:solidFill>
                </a:rPr>
                <a:t>int</a:t>
              </a:r>
              <a:r>
                <a:rPr lang="en-US" sz="2000" dirty="0">
                  <a:solidFill>
                    <a:srgbClr val="00B050"/>
                  </a:solidFill>
                </a:rPr>
                <a:t> </a:t>
              </a:r>
              <a:r>
                <a:rPr lang="en-US" sz="2000" dirty="0"/>
                <a:t>   </a:t>
              </a:r>
              <a:r>
                <a:rPr lang="en-US" sz="2000" dirty="0" err="1">
                  <a:solidFill>
                    <a:srgbClr val="00B0F0"/>
                  </a:solidFill>
                </a:rPr>
                <a:t>areaRec</a:t>
              </a:r>
              <a:r>
                <a:rPr lang="en-US" sz="2000" dirty="0">
                  <a:solidFill>
                    <a:srgbClr val="00B0F0"/>
                  </a:solidFill>
                </a:rPr>
                <a:t>  </a:t>
              </a:r>
              <a:r>
                <a:rPr lang="en-US" sz="2000" dirty="0"/>
                <a:t>(</a:t>
              </a:r>
              <a:r>
                <a:rPr lang="en-US" sz="2000" dirty="0" err="1">
                  <a:solidFill>
                    <a:srgbClr val="7030A0"/>
                  </a:solidFill>
                </a:rPr>
                <a:t>int</a:t>
              </a:r>
              <a:r>
                <a:rPr lang="en-US" sz="2000" dirty="0">
                  <a:solidFill>
                    <a:srgbClr val="7030A0"/>
                  </a:solidFill>
                </a:rPr>
                <a:t> length, </a:t>
              </a:r>
              <a:r>
                <a:rPr lang="en-US" sz="2000" dirty="0" err="1">
                  <a:solidFill>
                    <a:srgbClr val="7030A0"/>
                  </a:solidFill>
                </a:rPr>
                <a:t>int</a:t>
              </a:r>
              <a:r>
                <a:rPr lang="en-US" sz="2000" dirty="0">
                  <a:solidFill>
                    <a:srgbClr val="7030A0"/>
                  </a:solidFill>
                </a:rPr>
                <a:t> width)  </a:t>
              </a:r>
              <a:r>
                <a:rPr lang="en-US" sz="2000" dirty="0">
                  <a:solidFill>
                    <a:srgbClr val="FFC000"/>
                  </a:solidFill>
                </a:rPr>
                <a:t>{</a:t>
              </a:r>
            </a:p>
            <a:p>
              <a:r>
                <a:rPr lang="en-US" sz="2000" dirty="0">
                  <a:solidFill>
                    <a:srgbClr val="FFC000"/>
                  </a:solidFill>
                </a:rPr>
                <a:t>   // compute area of Rectangle</a:t>
              </a:r>
            </a:p>
            <a:p>
              <a:r>
                <a:rPr lang="en-US" sz="2000" dirty="0">
                  <a:solidFill>
                    <a:srgbClr val="FFC000"/>
                  </a:solidFill>
                </a:rPr>
                <a:t>   </a:t>
              </a:r>
              <a:r>
                <a:rPr lang="en-US" sz="2000" dirty="0" err="1">
                  <a:solidFill>
                    <a:srgbClr val="FFC000"/>
                  </a:solidFill>
                </a:rPr>
                <a:t>int</a:t>
              </a:r>
              <a:r>
                <a:rPr lang="en-US" sz="2000" dirty="0">
                  <a:solidFill>
                    <a:srgbClr val="FFC000"/>
                  </a:solidFill>
                </a:rPr>
                <a:t> area = length * width;</a:t>
              </a:r>
            </a:p>
            <a:p>
              <a:r>
                <a:rPr lang="en-US" sz="2000" dirty="0">
                  <a:solidFill>
                    <a:srgbClr val="FFC000"/>
                  </a:solidFill>
                </a:rPr>
                <a:t>   return area; </a:t>
              </a:r>
            </a:p>
            <a:p>
              <a:r>
                <a:rPr lang="en-US" sz="2000" dirty="0">
                  <a:solidFill>
                    <a:srgbClr val="FFC000"/>
                  </a:solidFill>
                </a:rPr>
                <a:t>}</a:t>
              </a:r>
            </a:p>
            <a:p>
              <a:endParaRPr lang="en-US" sz="2000" dirty="0"/>
            </a:p>
            <a:p>
              <a:r>
                <a:rPr lang="en-US" sz="1600" dirty="0">
                  <a:solidFill>
                    <a:srgbClr val="FFC000"/>
                  </a:solidFill>
                </a:rPr>
                <a:t>method body, ending with </a:t>
              </a:r>
            </a:p>
            <a:p>
              <a:r>
                <a:rPr lang="en-US" sz="1600" dirty="0">
                  <a:solidFill>
                    <a:srgbClr val="FFC000"/>
                  </a:solidFill>
                </a:rPr>
                <a:t>     return value;</a:t>
              </a: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996730DE-441B-C641-BAE2-1F9CDF459A2D}"/>
                </a:ext>
              </a:extLst>
            </p:cNvPr>
            <p:cNvCxnSpPr/>
            <p:nvPr/>
          </p:nvCxnSpPr>
          <p:spPr>
            <a:xfrm>
              <a:off x="1297641" y="2501153"/>
              <a:ext cx="0" cy="672353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371CD697-6450-3148-A088-AD574C70AA50}"/>
                </a:ext>
              </a:extLst>
            </p:cNvPr>
            <p:cNvCxnSpPr>
              <a:cxnSpLocks/>
            </p:cNvCxnSpPr>
            <p:nvPr/>
          </p:nvCxnSpPr>
          <p:spPr>
            <a:xfrm>
              <a:off x="2021538" y="2711824"/>
              <a:ext cx="0" cy="461682"/>
            </a:xfrm>
            <a:prstGeom prst="straightConnector1">
              <a:avLst/>
            </a:prstGeom>
            <a:ln>
              <a:solidFill>
                <a:srgbClr val="92D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AFCF948B-1F1D-5F42-8A56-0B0B7AEBC74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967311" y="2711824"/>
              <a:ext cx="340665" cy="461682"/>
            </a:xfrm>
            <a:prstGeom prst="straightConnector1">
              <a:avLst/>
            </a:prstGeom>
            <a:ln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12FCC2F9-A5AA-0D4D-985D-076D66E5009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119283" y="2531268"/>
              <a:ext cx="327210" cy="690283"/>
            </a:xfrm>
            <a:prstGeom prst="straightConnector1">
              <a:avLst/>
            </a:prstGeom>
            <a:ln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E1A46629-A333-E343-B573-62AA563802A7}"/>
                </a:ext>
              </a:extLst>
            </p:cNvPr>
            <p:cNvCxnSpPr>
              <a:cxnSpLocks/>
            </p:cNvCxnSpPr>
            <p:nvPr/>
          </p:nvCxnSpPr>
          <p:spPr>
            <a:xfrm>
              <a:off x="4988857" y="2547423"/>
              <a:ext cx="407895" cy="699247"/>
            </a:xfrm>
            <a:prstGeom prst="straightConnector1">
              <a:avLst/>
            </a:prstGeom>
            <a:ln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237D7CD9-D598-5441-94E4-D302663C37D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021976" y="4760261"/>
              <a:ext cx="578224" cy="268942"/>
            </a:xfrm>
            <a:prstGeom prst="straightConnector1">
              <a:avLst/>
            </a:prstGeom>
            <a:ln>
              <a:solidFill>
                <a:srgbClr val="FFC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275FCD61-CF09-B14E-B0A9-085FCA2EEAC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46729" y="3550026"/>
              <a:ext cx="4069977" cy="1483661"/>
            </a:xfrm>
            <a:prstGeom prst="straightConnector1">
              <a:avLst/>
            </a:prstGeom>
            <a:ln>
              <a:solidFill>
                <a:srgbClr val="FFC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95074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6596C-54A0-8E4F-A1CE-BEA06B82C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71745"/>
            <a:ext cx="7772400" cy="1143000"/>
          </a:xfrm>
        </p:spPr>
        <p:txBody>
          <a:bodyPr/>
          <a:lstStyle/>
          <a:p>
            <a:r>
              <a:rPr lang="en-US" dirty="0"/>
              <a:t>Calling a Method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17A869-9B3C-5545-8E35-56153F3AFB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1035424"/>
            <a:ext cx="7772400" cy="1392063"/>
          </a:xfrm>
        </p:spPr>
        <p:txBody>
          <a:bodyPr/>
          <a:lstStyle/>
          <a:p>
            <a:pPr marL="142875" indent="0">
              <a:buNone/>
            </a:pPr>
            <a:r>
              <a:rPr lang="en-US" sz="2800" dirty="0"/>
              <a:t>A method is a called in another piece of code (main or another method). Calling a method:</a:t>
            </a:r>
          </a:p>
          <a:p>
            <a:pPr marL="142875" indent="0">
              <a:buNone/>
            </a:pPr>
            <a:endParaRPr lang="en-US" dirty="0"/>
          </a:p>
          <a:p>
            <a:pPr marL="142875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5662FC-08B0-BD4B-969E-4BB77F67BA2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5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419810C-A1A4-4F46-A799-3BC00BFA2545}"/>
              </a:ext>
            </a:extLst>
          </p:cNvPr>
          <p:cNvSpPr txBox="1"/>
          <p:nvPr/>
        </p:nvSpPr>
        <p:spPr>
          <a:xfrm>
            <a:off x="3065920" y="3489800"/>
            <a:ext cx="437029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// definition</a:t>
            </a:r>
          </a:p>
          <a:p>
            <a:r>
              <a:rPr lang="en-US" sz="1800" dirty="0">
                <a:solidFill>
                  <a:schemeClr val="tx1"/>
                </a:solidFill>
              </a:rPr>
              <a:t>public </a:t>
            </a:r>
            <a:r>
              <a:rPr lang="en-US" sz="1800" dirty="0" err="1">
                <a:solidFill>
                  <a:schemeClr val="tx1"/>
                </a:solidFill>
              </a:rPr>
              <a:t>int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areaRec</a:t>
            </a:r>
            <a:r>
              <a:rPr lang="en-US" sz="1800" dirty="0">
                <a:solidFill>
                  <a:schemeClr val="tx1"/>
                </a:solidFill>
              </a:rPr>
              <a:t>(</a:t>
            </a:r>
            <a:r>
              <a:rPr lang="en-US" sz="1800" dirty="0" err="1">
                <a:solidFill>
                  <a:schemeClr val="tx1"/>
                </a:solidFill>
              </a:rPr>
              <a:t>int</a:t>
            </a:r>
            <a:r>
              <a:rPr lang="en-US" sz="1800" dirty="0">
                <a:solidFill>
                  <a:schemeClr val="tx1"/>
                </a:solidFill>
              </a:rPr>
              <a:t> length, </a:t>
            </a:r>
            <a:r>
              <a:rPr lang="en-US" sz="1800" dirty="0" err="1">
                <a:solidFill>
                  <a:schemeClr val="tx1"/>
                </a:solidFill>
              </a:rPr>
              <a:t>int</a:t>
            </a:r>
            <a:r>
              <a:rPr lang="en-US" sz="1800" dirty="0">
                <a:solidFill>
                  <a:schemeClr val="tx1"/>
                </a:solidFill>
              </a:rPr>
              <a:t> width){</a:t>
            </a:r>
          </a:p>
          <a:p>
            <a:r>
              <a:rPr lang="en-US" sz="1800" dirty="0">
                <a:solidFill>
                  <a:schemeClr val="tx1"/>
                </a:solidFill>
              </a:rPr>
              <a:t>   // compute area of Rectangle</a:t>
            </a:r>
          </a:p>
          <a:p>
            <a:r>
              <a:rPr lang="en-US" sz="1800" dirty="0">
                <a:solidFill>
                  <a:schemeClr val="tx1"/>
                </a:solidFill>
              </a:rPr>
              <a:t>   </a:t>
            </a:r>
            <a:r>
              <a:rPr lang="en-US" sz="1800" dirty="0" err="1">
                <a:solidFill>
                  <a:schemeClr val="tx1"/>
                </a:solidFill>
              </a:rPr>
              <a:t>int</a:t>
            </a:r>
            <a:r>
              <a:rPr lang="en-US" sz="1800" dirty="0">
                <a:solidFill>
                  <a:schemeClr val="tx1"/>
                </a:solidFill>
              </a:rPr>
              <a:t> area = length * width;</a:t>
            </a:r>
          </a:p>
          <a:p>
            <a:r>
              <a:rPr lang="en-US" sz="1800" dirty="0">
                <a:solidFill>
                  <a:schemeClr val="tx1"/>
                </a:solidFill>
              </a:rPr>
              <a:t>   return area; </a:t>
            </a:r>
          </a:p>
          <a:p>
            <a:r>
              <a:rPr lang="en-US" sz="1800" dirty="0">
                <a:solidFill>
                  <a:schemeClr val="tx1"/>
                </a:solidFill>
              </a:rPr>
              <a:t>}</a:t>
            </a:r>
          </a:p>
          <a:p>
            <a:endParaRPr lang="en-US" sz="20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7A5EF10-8486-7742-B131-9DE2B0B514A3}"/>
              </a:ext>
            </a:extLst>
          </p:cNvPr>
          <p:cNvSpPr txBox="1"/>
          <p:nvPr/>
        </p:nvSpPr>
        <p:spPr>
          <a:xfrm>
            <a:off x="1053352" y="2178424"/>
            <a:ext cx="4370297" cy="1138773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B0F0"/>
                </a:solidFill>
              </a:rPr>
              <a:t>                  method     </a:t>
            </a:r>
            <a:r>
              <a:rPr lang="en-US" sz="1600" dirty="0">
                <a:solidFill>
                  <a:srgbClr val="7030A0"/>
                </a:solidFill>
              </a:rPr>
              <a:t>actual parameters</a:t>
            </a:r>
            <a:endParaRPr lang="en-US" sz="1600" dirty="0"/>
          </a:p>
          <a:p>
            <a:r>
              <a:rPr lang="en-US" dirty="0">
                <a:solidFill>
                  <a:srgbClr val="00B0F0"/>
                </a:solidFill>
              </a:rPr>
              <a:t>                     name</a:t>
            </a:r>
            <a:endParaRPr lang="en-US" dirty="0">
              <a:solidFill>
                <a:schemeClr val="tx1"/>
              </a:solidFill>
            </a:endParaRPr>
          </a:p>
          <a:p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dirty="0" err="1">
                <a:solidFill>
                  <a:schemeClr val="tx1"/>
                </a:solidFill>
              </a:rPr>
              <a:t>int</a:t>
            </a:r>
            <a:r>
              <a:rPr lang="en-US" sz="1800" dirty="0">
                <a:solidFill>
                  <a:schemeClr val="tx1"/>
                </a:solidFill>
              </a:rPr>
              <a:t> area =</a:t>
            </a:r>
            <a:r>
              <a:rPr lang="en-US" sz="1800" dirty="0">
                <a:solidFill>
                  <a:srgbClr val="00B0F0"/>
                </a:solidFill>
              </a:rPr>
              <a:t>   </a:t>
            </a:r>
            <a:r>
              <a:rPr lang="en-US" sz="1800" dirty="0" err="1">
                <a:solidFill>
                  <a:srgbClr val="00B0F0"/>
                </a:solidFill>
              </a:rPr>
              <a:t>areaRec</a:t>
            </a:r>
            <a:r>
              <a:rPr lang="en-US" sz="1800" dirty="0">
                <a:solidFill>
                  <a:srgbClr val="00B0F0"/>
                </a:solidFill>
              </a:rPr>
              <a:t>   </a:t>
            </a:r>
            <a:r>
              <a:rPr lang="en-US" sz="1800" dirty="0">
                <a:solidFill>
                  <a:schemeClr val="tx1"/>
                </a:solidFill>
              </a:rPr>
              <a:t>(</a:t>
            </a:r>
            <a:r>
              <a:rPr lang="en-US" sz="1800" dirty="0">
                <a:solidFill>
                  <a:srgbClr val="7030A0"/>
                </a:solidFill>
              </a:rPr>
              <a:t>5, 7</a:t>
            </a:r>
            <a:r>
              <a:rPr lang="en-US" sz="1800" dirty="0">
                <a:solidFill>
                  <a:schemeClr val="tx1"/>
                </a:solidFill>
              </a:rPr>
              <a:t>)</a:t>
            </a:r>
            <a:endParaRPr lang="en-US" sz="2000" dirty="0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540FD47-EFC2-8F47-9AD7-E2741A093272}"/>
              </a:ext>
            </a:extLst>
          </p:cNvPr>
          <p:cNvCxnSpPr>
            <a:cxnSpLocks/>
          </p:cNvCxnSpPr>
          <p:nvPr/>
        </p:nvCxnSpPr>
        <p:spPr>
          <a:xfrm>
            <a:off x="2447365" y="2689412"/>
            <a:ext cx="268941" cy="228600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1045B5C-5107-244F-B212-F4CF9C0821F1}"/>
              </a:ext>
            </a:extLst>
          </p:cNvPr>
          <p:cNvCxnSpPr>
            <a:cxnSpLocks/>
          </p:cNvCxnSpPr>
          <p:nvPr/>
        </p:nvCxnSpPr>
        <p:spPr>
          <a:xfrm flipH="1">
            <a:off x="3482788" y="2514600"/>
            <a:ext cx="121024" cy="389965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1369D39E-802D-DD46-8560-C3A3E5C9A276}"/>
              </a:ext>
            </a:extLst>
          </p:cNvPr>
          <p:cNvCxnSpPr>
            <a:cxnSpLocks/>
          </p:cNvCxnSpPr>
          <p:nvPr/>
        </p:nvCxnSpPr>
        <p:spPr>
          <a:xfrm>
            <a:off x="3765177" y="2501153"/>
            <a:ext cx="0" cy="416859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Google Shape;184;p19">
            <a:extLst>
              <a:ext uri="{FF2B5EF4-FFF2-40B4-BE49-F238E27FC236}">
                <a16:creationId xmlns:a16="http://schemas.microsoft.com/office/drawing/2014/main" id="{333F82AC-1DD3-724C-908A-40093F0B0EC6}"/>
              </a:ext>
            </a:extLst>
          </p:cNvPr>
          <p:cNvSpPr txBox="1"/>
          <p:nvPr/>
        </p:nvSpPr>
        <p:spPr>
          <a:xfrm>
            <a:off x="3012135" y="5378820"/>
            <a:ext cx="4195490" cy="6160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1600" b="0" u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</a:t>
            </a:r>
            <a:r>
              <a:rPr lang="en-US" sz="1600" b="0" i="1" u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Method signature</a:t>
            </a:r>
            <a:r>
              <a:rPr lang="en-US" sz="1600" b="0" i="0" u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is the combination of </a:t>
            </a:r>
            <a:r>
              <a:rPr lang="en-US" sz="16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1600" b="0" i="0" u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method name </a:t>
            </a:r>
            <a:r>
              <a:rPr lang="en-US" sz="16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" b="0" i="0" u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the formal parameter list.</a:t>
            </a:r>
            <a:endParaRPr sz="105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017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1A88A-E93E-9940-8A7B-3FCFFD436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 call: parameter passing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49577F-6E9E-644F-95BB-6F22A2B9CD8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When a method is called, the values of the </a:t>
            </a:r>
            <a:r>
              <a:rPr lang="en-US" dirty="0">
                <a:solidFill>
                  <a:srgbClr val="FF0000"/>
                </a:solidFill>
              </a:rPr>
              <a:t>actual</a:t>
            </a:r>
            <a:r>
              <a:rPr lang="en-US" dirty="0"/>
              <a:t> parameters of the caller are passed (copied) to the </a:t>
            </a:r>
            <a:r>
              <a:rPr lang="en-US" dirty="0">
                <a:solidFill>
                  <a:srgbClr val="FF0000"/>
                </a:solidFill>
              </a:rPr>
              <a:t>formal</a:t>
            </a:r>
            <a:r>
              <a:rPr lang="en-US" dirty="0"/>
              <a:t> parameters of the definition. </a:t>
            </a:r>
          </a:p>
          <a:p>
            <a:endParaRPr lang="en-US" dirty="0"/>
          </a:p>
          <a:p>
            <a:pPr lvl="1"/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areaRec</a:t>
            </a:r>
            <a:r>
              <a:rPr lang="en-US" dirty="0">
                <a:solidFill>
                  <a:schemeClr val="tx1"/>
                </a:solidFill>
              </a:rPr>
              <a:t>(5, 7)    (in our example)</a:t>
            </a:r>
          </a:p>
          <a:p>
            <a:pPr marL="571500" lvl="1" indent="0">
              <a:buNone/>
            </a:pPr>
            <a:r>
              <a:rPr lang="en-US" dirty="0">
                <a:solidFill>
                  <a:schemeClr val="tx1"/>
                </a:solidFill>
              </a:rPr>
              <a:t>         passes 5 to  length</a:t>
            </a:r>
          </a:p>
          <a:p>
            <a:pPr marL="571500" lvl="1" indent="0">
              <a:buNone/>
            </a:pPr>
            <a:r>
              <a:rPr lang="en-US" dirty="0">
                <a:solidFill>
                  <a:schemeClr val="tx1"/>
                </a:solidFill>
              </a:rPr>
              <a:t>         and 7 to width</a:t>
            </a:r>
          </a:p>
          <a:p>
            <a:pPr marL="571500" lvl="1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2F7B06-F406-BF4C-9CE8-9F5E6D438C6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027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27C2D-9A93-4E4B-8C31-344780D61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5910"/>
            <a:ext cx="7772400" cy="1143000"/>
          </a:xfrm>
        </p:spPr>
        <p:txBody>
          <a:bodyPr/>
          <a:lstStyle/>
          <a:p>
            <a:r>
              <a:rPr lang="en-US" dirty="0"/>
              <a:t>Method return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452C91-A4DC-C345-9E15-BE0A13659C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0990" y="939149"/>
            <a:ext cx="8122023" cy="5566581"/>
          </a:xfrm>
        </p:spPr>
        <p:txBody>
          <a:bodyPr/>
          <a:lstStyle/>
          <a:p>
            <a:r>
              <a:rPr lang="en-US" sz="2800" dirty="0"/>
              <a:t>A method may return a value. </a:t>
            </a:r>
          </a:p>
          <a:p>
            <a:r>
              <a:rPr lang="en-US" sz="2800" dirty="0"/>
              <a:t>The </a:t>
            </a:r>
            <a:r>
              <a:rPr lang="en-US" sz="2800" u="sng" dirty="0" err="1"/>
              <a:t>returnValueType</a:t>
            </a:r>
            <a:r>
              <a:rPr lang="en-US" sz="2800" dirty="0"/>
              <a:t> is the data type of the value the method returns. If the method does not return a value, the </a:t>
            </a:r>
            <a:r>
              <a:rPr lang="en-US" sz="2800" u="sng" dirty="0" err="1"/>
              <a:t>returnValueType</a:t>
            </a:r>
            <a:r>
              <a:rPr lang="en-US" sz="2800" dirty="0"/>
              <a:t> is the keyword </a:t>
            </a:r>
            <a:r>
              <a:rPr lang="en-US" sz="2800" u="sng" dirty="0"/>
              <a:t>void</a:t>
            </a:r>
            <a:r>
              <a:rPr lang="en-US" sz="2800" dirty="0"/>
              <a:t>. </a:t>
            </a:r>
          </a:p>
          <a:p>
            <a:pPr lvl="1"/>
            <a:r>
              <a:rPr lang="en-US" sz="2400" dirty="0"/>
              <a:t>For example, the </a:t>
            </a:r>
            <a:r>
              <a:rPr lang="en-US" sz="2400" u="sng" dirty="0" err="1"/>
              <a:t>returnValueType</a:t>
            </a:r>
            <a:r>
              <a:rPr lang="en-US" sz="2400" dirty="0"/>
              <a:t> in the </a:t>
            </a:r>
            <a:r>
              <a:rPr lang="en-US" sz="2400" u="sng" dirty="0"/>
              <a:t>main</a:t>
            </a:r>
            <a:r>
              <a:rPr lang="en-US" sz="2400" dirty="0"/>
              <a:t> method is </a:t>
            </a:r>
            <a:r>
              <a:rPr lang="en-US" sz="2400" u="sng" dirty="0"/>
              <a:t>void</a:t>
            </a:r>
            <a:r>
              <a:rPr lang="en-US" sz="2400" dirty="0"/>
              <a:t>.</a:t>
            </a:r>
          </a:p>
          <a:p>
            <a:r>
              <a:rPr lang="en-US" sz="2800" dirty="0"/>
              <a:t>When a method call is finished it returns the </a:t>
            </a:r>
            <a:r>
              <a:rPr lang="en-US" sz="2800" u="sng" dirty="0" err="1"/>
              <a:t>returnValue</a:t>
            </a:r>
            <a:r>
              <a:rPr lang="en-US" sz="2800" dirty="0"/>
              <a:t> to the caller. In our example code </a:t>
            </a:r>
            <a:r>
              <a:rPr lang="en-US" sz="2800" dirty="0" err="1"/>
              <a:t>int</a:t>
            </a:r>
            <a:r>
              <a:rPr lang="en-US" sz="2800" dirty="0"/>
              <a:t> area = </a:t>
            </a:r>
            <a:r>
              <a:rPr lang="en-US" sz="2800" dirty="0" err="1"/>
              <a:t>areaRec</a:t>
            </a:r>
            <a:r>
              <a:rPr lang="en-US" sz="2800" dirty="0"/>
              <a:t>(5,7)</a:t>
            </a:r>
          </a:p>
          <a:p>
            <a:pPr marL="142875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         </a:t>
            </a:r>
            <a:r>
              <a:rPr lang="en-US" sz="2800" dirty="0" err="1">
                <a:solidFill>
                  <a:srgbClr val="FF0000"/>
                </a:solidFill>
              </a:rPr>
              <a:t>areaRec</a:t>
            </a:r>
            <a:r>
              <a:rPr lang="en-US" sz="2800" dirty="0">
                <a:solidFill>
                  <a:srgbClr val="FF0000"/>
                </a:solidFill>
              </a:rPr>
              <a:t>(5, 7) </a:t>
            </a:r>
            <a:r>
              <a:rPr lang="en-US" sz="2800" dirty="0">
                <a:solidFill>
                  <a:schemeClr val="tx1"/>
                </a:solidFill>
              </a:rPr>
              <a:t>returns 35</a:t>
            </a:r>
          </a:p>
          <a:p>
            <a:pPr marL="142875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       </a:t>
            </a:r>
          </a:p>
          <a:p>
            <a:pPr marL="142875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Let’s go check out the code . . 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2F5A14-4A31-CD41-9C2D-6DC997F46BD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156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9E245-1DB1-CB4C-8891-0F0ECCFEC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2290"/>
            <a:ext cx="7772400" cy="1143000"/>
          </a:xfrm>
        </p:spPr>
        <p:txBody>
          <a:bodyPr/>
          <a:lstStyle/>
          <a:p>
            <a:r>
              <a:rPr lang="en-US" dirty="0"/>
              <a:t>Call Stack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914382-504C-9F47-B654-F2BF4D1E80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1128409"/>
            <a:ext cx="7772400" cy="4987578"/>
          </a:xfrm>
        </p:spPr>
        <p:txBody>
          <a:bodyPr/>
          <a:lstStyle/>
          <a:p>
            <a:pPr marL="142875" indent="0">
              <a:buNone/>
            </a:pPr>
            <a:r>
              <a:rPr lang="en-US" dirty="0"/>
              <a:t>In our example code </a:t>
            </a:r>
          </a:p>
          <a:p>
            <a:pPr marL="142875" indent="0">
              <a:buNone/>
            </a:pPr>
            <a:r>
              <a:rPr lang="en-US" dirty="0"/>
              <a:t>  main called </a:t>
            </a:r>
            <a:r>
              <a:rPr lang="en-US" dirty="0" err="1"/>
              <a:t>doRectangularShapes</a:t>
            </a:r>
            <a:r>
              <a:rPr lang="en-US" dirty="0"/>
              <a:t>()</a:t>
            </a:r>
          </a:p>
          <a:p>
            <a:pPr marL="142875" indent="0">
              <a:buNone/>
            </a:pPr>
            <a:r>
              <a:rPr lang="en-US" dirty="0"/>
              <a:t>and</a:t>
            </a:r>
          </a:p>
          <a:p>
            <a:pPr marL="142875" indent="0">
              <a:buNone/>
            </a:pPr>
            <a:r>
              <a:rPr lang="en-US" dirty="0"/>
              <a:t>  </a:t>
            </a:r>
            <a:r>
              <a:rPr lang="en-US" dirty="0" err="1"/>
              <a:t>doRectangularShapes</a:t>
            </a:r>
            <a:r>
              <a:rPr lang="en-US" dirty="0"/>
              <a:t> called </a:t>
            </a:r>
            <a:r>
              <a:rPr lang="en-US" dirty="0" err="1"/>
              <a:t>areaRec</a:t>
            </a:r>
            <a:r>
              <a:rPr lang="en-US" dirty="0"/>
              <a:t>(9,5)</a:t>
            </a:r>
          </a:p>
          <a:p>
            <a:pPr marL="142875" indent="0">
              <a:buNone/>
            </a:pPr>
            <a:endParaRPr lang="en-US" dirty="0"/>
          </a:p>
          <a:p>
            <a:pPr marL="142875" indent="0">
              <a:buNone/>
            </a:pPr>
            <a:r>
              <a:rPr lang="en-US" dirty="0"/>
              <a:t>When our program gets executed, </a:t>
            </a:r>
            <a:r>
              <a:rPr lang="en-US" dirty="0">
                <a:solidFill>
                  <a:srgbClr val="FF0000"/>
                </a:solidFill>
              </a:rPr>
              <a:t>a run time  stack</a:t>
            </a:r>
            <a:r>
              <a:rPr lang="en-US" dirty="0"/>
              <a:t> allows records called </a:t>
            </a:r>
            <a:r>
              <a:rPr lang="en-US" dirty="0">
                <a:solidFill>
                  <a:srgbClr val="FF0000"/>
                </a:solidFill>
              </a:rPr>
              <a:t>stack-frames</a:t>
            </a:r>
            <a:r>
              <a:rPr lang="en-US" dirty="0"/>
              <a:t> to be stacked up and removed, thereby keeping track of the call history.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637A27-9435-4E45-9F32-83DD0D3A5AE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8254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CDE94-E6E6-A842-A01E-85B5418B3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starts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AA3C0A-A281-5A42-A451-F705591517E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9</a:t>
            </a:fld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79A57A5-A607-5041-9177-A1D469A44AA1}"/>
              </a:ext>
            </a:extLst>
          </p:cNvPr>
          <p:cNvSpPr txBox="1"/>
          <p:nvPr/>
        </p:nvSpPr>
        <p:spPr>
          <a:xfrm>
            <a:off x="567016" y="5312118"/>
            <a:ext cx="19389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main</a:t>
            </a:r>
          </a:p>
          <a:p>
            <a:r>
              <a:rPr lang="en-US" sz="2000" dirty="0"/>
              <a:t>    </a:t>
            </a:r>
            <a:r>
              <a:rPr lang="en-US" sz="2000" dirty="0" err="1"/>
              <a:t>args</a:t>
            </a:r>
            <a:r>
              <a:rPr lang="en-US" sz="2000" dirty="0"/>
              <a:t>:  ….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E305C40-390B-3E4B-8FEC-55C448E13D83}"/>
              </a:ext>
            </a:extLst>
          </p:cNvPr>
          <p:cNvCxnSpPr/>
          <p:nvPr/>
        </p:nvCxnSpPr>
        <p:spPr>
          <a:xfrm>
            <a:off x="532263" y="2456597"/>
            <a:ext cx="0" cy="356206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83DA1E6-162B-2E49-83CF-32C103F30BBF}"/>
              </a:ext>
            </a:extLst>
          </p:cNvPr>
          <p:cNvCxnSpPr/>
          <p:nvPr/>
        </p:nvCxnSpPr>
        <p:spPr>
          <a:xfrm>
            <a:off x="3380203" y="2431573"/>
            <a:ext cx="0" cy="356206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3BFE8D4-32FB-4644-A315-E612C301FA61}"/>
              </a:ext>
            </a:extLst>
          </p:cNvPr>
          <p:cNvCxnSpPr>
            <a:cxnSpLocks/>
          </p:cNvCxnSpPr>
          <p:nvPr/>
        </p:nvCxnSpPr>
        <p:spPr>
          <a:xfrm>
            <a:off x="532263" y="6018663"/>
            <a:ext cx="284794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55B479D-9A56-D24B-A3AF-A8E2CFC30DBA}"/>
              </a:ext>
            </a:extLst>
          </p:cNvPr>
          <p:cNvCxnSpPr>
            <a:cxnSpLocks/>
          </p:cNvCxnSpPr>
          <p:nvPr/>
        </p:nvCxnSpPr>
        <p:spPr>
          <a:xfrm flipV="1">
            <a:off x="534535" y="5267148"/>
            <a:ext cx="2845668" cy="3627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372047"/>
      </p:ext>
    </p:extLst>
  </p:cSld>
  <p:clrMapOvr>
    <a:masterClrMapping/>
  </p:clrMapOvr>
</p:sld>
</file>

<file path=ppt/theme/theme1.xml><?xml version="1.0" encoding="utf-8"?>
<a:theme xmlns:a="http://schemas.openxmlformats.org/drawingml/2006/main" name="International">
  <a:themeElements>
    <a:clrScheme name="International 3">
      <a:dk1>
        <a:srgbClr val="000000"/>
      </a:dk1>
      <a:lt1>
        <a:srgbClr val="FFFFFF"/>
      </a:lt1>
      <a:dk2>
        <a:srgbClr val="000000"/>
      </a:dk2>
      <a:lt2>
        <a:srgbClr val="5F5F5F"/>
      </a:lt2>
      <a:accent1>
        <a:srgbClr val="CBCBCB"/>
      </a:accent1>
      <a:accent2>
        <a:srgbClr val="969696"/>
      </a:accent2>
      <a:accent3>
        <a:srgbClr val="FFFFFF"/>
      </a:accent3>
      <a:accent4>
        <a:srgbClr val="000000"/>
      </a:accent4>
      <a:accent5>
        <a:srgbClr val="E2E2E2"/>
      </a:accent5>
      <a:accent6>
        <a:srgbClr val="878787"/>
      </a:accent6>
      <a:hlink>
        <a:srgbClr val="DDDDDD"/>
      </a:hlink>
      <a:folHlink>
        <a:srgbClr val="EAEAE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1583</TotalTime>
  <Words>1110</Words>
  <Application>Microsoft Macintosh PowerPoint</Application>
  <PresentationFormat>On-screen Show (4:3)</PresentationFormat>
  <Paragraphs>217</Paragraphs>
  <Slides>27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Courier New</vt:lpstr>
      <vt:lpstr>Times New Roman</vt:lpstr>
      <vt:lpstr>Courier</vt:lpstr>
      <vt:lpstr>Times</vt:lpstr>
      <vt:lpstr>International</vt:lpstr>
      <vt:lpstr>Introduction to Methods and Interfaces</vt:lpstr>
      <vt:lpstr>Methods - motivation</vt:lpstr>
      <vt:lpstr>Methods</vt:lpstr>
      <vt:lpstr>Method definition</vt:lpstr>
      <vt:lpstr>Calling a Method</vt:lpstr>
      <vt:lpstr>Method call: parameter passing</vt:lpstr>
      <vt:lpstr>Method return</vt:lpstr>
      <vt:lpstr>Call Stack</vt:lpstr>
      <vt:lpstr>main starts</vt:lpstr>
      <vt:lpstr>main calls doRectangularShapes()</vt:lpstr>
      <vt:lpstr>doRectangularShapes calls areaRec(9,5)</vt:lpstr>
      <vt:lpstr>areaRec(9,5) returns 45 doRectangularShapes prints </vt:lpstr>
      <vt:lpstr>doRectangularShapes calls areaRec(12)</vt:lpstr>
      <vt:lpstr>areaRec calls areaRec(12,12)</vt:lpstr>
      <vt:lpstr>areaRec(12,12) returns 144 areaRec(12) returns 144 doRectangularShapes prints </vt:lpstr>
      <vt:lpstr> doRectangularShapes returns </vt:lpstr>
      <vt:lpstr>Your turn!</vt:lpstr>
      <vt:lpstr>Pass by Value</vt:lpstr>
      <vt:lpstr>Overloading</vt:lpstr>
      <vt:lpstr>Method Abstraction</vt:lpstr>
      <vt:lpstr>Benefits of Methods</vt:lpstr>
      <vt:lpstr>Your Turn!</vt:lpstr>
      <vt:lpstr>Introduction to Interfaces</vt:lpstr>
      <vt:lpstr>Interfaces - motivation</vt:lpstr>
      <vt:lpstr>Interfaces</vt:lpstr>
      <vt:lpstr>Implementing an interface</vt:lpstr>
      <vt:lpstr>Your Turn!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Methods and Interfaces</dc:title>
  <cp:lastModifiedBy>Microsoft Office User</cp:lastModifiedBy>
  <cp:revision>34</cp:revision>
  <dcterms:modified xsi:type="dcterms:W3CDTF">2019-08-22T17:28:18Z</dcterms:modified>
</cp:coreProperties>
</file>