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roxima Nova"/>
      <p:regular r:id="rId16"/>
      <p:bold r:id="rId17"/>
      <p:italic r:id="rId18"/>
      <p:boldItalic r:id="rId19"/>
    </p:embeddedFont>
    <p:embeddedFont>
      <p:font typeface="Source Sans Pr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-regular.fntdata"/><Relationship Id="rId22" Type="http://schemas.openxmlformats.org/officeDocument/2006/relationships/font" Target="fonts/SourceSansPro-italic.fntdata"/><Relationship Id="rId21" Type="http://schemas.openxmlformats.org/officeDocument/2006/relationships/font" Target="fonts/SourceSansPro-bold.fntdata"/><Relationship Id="rId23" Type="http://schemas.openxmlformats.org/officeDocument/2006/relationships/font" Target="fonts/SourceSansPr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19" Type="http://schemas.openxmlformats.org/officeDocument/2006/relationships/font" Target="fonts/ProximaNova-boldItalic.fntdata"/><Relationship Id="rId18" Type="http://schemas.openxmlformats.org/officeDocument/2006/relationships/font" Target="fonts/ProximaNova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e5d56cf0d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e5d56cf0d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4133d3c3a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4133d3c3a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we have them submit the answer to canvas after the class? Or just let them grade it on their own? Do we walk them through an example after doing this - as this replacing the ‘code tracing’ slides - by having them go through it.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3621d86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3621d86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4133d3c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4133d3c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example looks similar to that of the motivation of using methods. :-(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415f7e361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415f7e361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415f7e361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415f7e361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415f7e361_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415f7e361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the methods are not implemented, the class has to be abstract. Otherwise it won’t compile.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415f7e361_3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415f7e361_3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415f7e361_3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415f7e361_3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8f19b51f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78f19b51f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4879108"/>
            <a:ext cx="9165280" cy="264755"/>
            <a:chOff x="0" y="7372350"/>
            <a:chExt cx="13817700" cy="400053"/>
          </a:xfrm>
        </p:grpSpPr>
        <p:sp>
          <p:nvSpPr>
            <p:cNvPr id="10" name="Google Shape;10;p2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" name="Google Shape;11;p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2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13;p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2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15" name="Google Shape;15;p2"/>
          <p:cNvSpPr txBox="1"/>
          <p:nvPr>
            <p:ph idx="1" type="body"/>
          </p:nvPr>
        </p:nvSpPr>
        <p:spPr>
          <a:xfrm>
            <a:off x="415638" y="1646393"/>
            <a:ext cx="8312700" cy="13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3048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and Green Bar">
  <p:cSld name="Photo and Green Ba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/>
          <p:nvPr>
            <p:ph idx="2" type="pic"/>
          </p:nvPr>
        </p:nvSpPr>
        <p:spPr>
          <a:xfrm>
            <a:off x="0" y="0"/>
            <a:ext cx="60513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1"/>
          <p:cNvSpPr/>
          <p:nvPr/>
        </p:nvSpPr>
        <p:spPr>
          <a:xfrm>
            <a:off x="6051176" y="0"/>
            <a:ext cx="3092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0250" lIns="60500" spcFirstLastPara="1" rIns="60500" wrap="square" tIns="30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1"/>
          <p:cNvSpPr txBox="1"/>
          <p:nvPr>
            <p:ph type="title"/>
          </p:nvPr>
        </p:nvSpPr>
        <p:spPr>
          <a:xfrm>
            <a:off x="6326841" y="1880795"/>
            <a:ext cx="25416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b" bIns="33700" lIns="67400" spcFirstLastPara="1" rIns="67400" wrap="square" tIns="33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6326841" y="2571750"/>
            <a:ext cx="25416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ctr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2" name="Google Shape;7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8216" y="4598058"/>
            <a:ext cx="323565" cy="323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and Photo Right">
  <p:cSld name="Content and Photo Righ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>
            <a:off x="411449" y="650159"/>
            <a:ext cx="32178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>
            <a:off x="411449" y="2019879"/>
            <a:ext cx="3217800" cy="13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3048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2"/>
          <p:cNvSpPr/>
          <p:nvPr>
            <p:ph idx="2" type="pic"/>
          </p:nvPr>
        </p:nvSpPr>
        <p:spPr>
          <a:xfrm>
            <a:off x="4040664" y="0"/>
            <a:ext cx="51033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and Photo Left">
  <p:cSld name="Content and Photo Lef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title"/>
          </p:nvPr>
        </p:nvSpPr>
        <p:spPr>
          <a:xfrm>
            <a:off x="5514785" y="650159"/>
            <a:ext cx="32178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79" name="Google Shape;79;p13"/>
          <p:cNvSpPr txBox="1"/>
          <p:nvPr>
            <p:ph idx="1" type="body"/>
          </p:nvPr>
        </p:nvSpPr>
        <p:spPr>
          <a:xfrm>
            <a:off x="5514785" y="2019879"/>
            <a:ext cx="3217800" cy="13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3048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3"/>
          <p:cNvSpPr/>
          <p:nvPr>
            <p:ph idx="2" type="pic"/>
          </p:nvPr>
        </p:nvSpPr>
        <p:spPr>
          <a:xfrm>
            <a:off x="1" y="0"/>
            <a:ext cx="51033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and Header">
  <p:cSld name="Photo and Header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>
            <p:ph idx="2" type="pic"/>
          </p:nvPr>
        </p:nvSpPr>
        <p:spPr>
          <a:xfrm>
            <a:off x="0" y="0"/>
            <a:ext cx="9144000" cy="42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4"/>
          <p:cNvSpPr txBox="1"/>
          <p:nvPr>
            <p:ph type="title"/>
          </p:nvPr>
        </p:nvSpPr>
        <p:spPr>
          <a:xfrm>
            <a:off x="264986" y="4403848"/>
            <a:ext cx="86139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00" lIns="67400" spcFirstLastPara="1" rIns="67400" wrap="square" tIns="33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ull Photo">
  <p:cSld name="Full Photo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rt and Content">
  <p:cSld name="Chart and Conte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6055167" y="1533699"/>
            <a:ext cx="2673300" cy="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00" lIns="67400" spcFirstLastPara="1" rIns="67400" wrap="square" tIns="33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6055167" y="2468061"/>
            <a:ext cx="26733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6"/>
          <p:cNvSpPr/>
          <p:nvPr>
            <p:ph idx="2" type="chart"/>
          </p:nvPr>
        </p:nvSpPr>
        <p:spPr>
          <a:xfrm>
            <a:off x="839933" y="954952"/>
            <a:ext cx="4541700" cy="3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90" name="Google Shape;90;p16"/>
          <p:cNvGrpSpPr/>
          <p:nvPr/>
        </p:nvGrpSpPr>
        <p:grpSpPr>
          <a:xfrm>
            <a:off x="0" y="4879021"/>
            <a:ext cx="9144554" cy="264755"/>
            <a:chOff x="0" y="7372350"/>
            <a:chExt cx="13817700" cy="400053"/>
          </a:xfrm>
        </p:grpSpPr>
        <p:sp>
          <p:nvSpPr>
            <p:cNvPr id="91" name="Google Shape;91;p16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2" name="Google Shape;92;p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16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4" name="Google Shape;94;p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White">
  <p:cSld name="Blank Whit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 Green Ram">
  <p:cSld name="Closing Green Ram">
    <p:bg>
      <p:bgPr>
        <a:solidFill>
          <a:schemeClr val="dk2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/>
        </p:nvSpPr>
        <p:spPr>
          <a:xfrm>
            <a:off x="482653" y="2778901"/>
            <a:ext cx="8312700" cy="7332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0" i="0" lang="en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0" i="0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18"/>
          <p:cNvCxnSpPr/>
          <p:nvPr/>
        </p:nvCxnSpPr>
        <p:spPr>
          <a:xfrm>
            <a:off x="583506" y="3928750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9" name="Google Shape;9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0452" y="4182975"/>
            <a:ext cx="2329700" cy="52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 amt="8000"/>
          </a:blip>
          <a:srcRect b="6932" l="0" r="30639" t="14710"/>
          <a:stretch/>
        </p:blipFill>
        <p:spPr>
          <a:xfrm>
            <a:off x="4591002" y="-1"/>
            <a:ext cx="4552996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 Green Dots">
  <p:cSld name="Closing Green Dots">
    <p:bg>
      <p:bgPr>
        <a:solidFill>
          <a:schemeClr val="dk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/>
        </p:nvSpPr>
        <p:spPr>
          <a:xfrm>
            <a:off x="482653" y="2778901"/>
            <a:ext cx="8312700" cy="7332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0" i="0" lang="en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0" i="0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/>
          </a:blip>
          <a:srcRect b="0" l="0" r="31394" t="6240"/>
          <a:stretch/>
        </p:blipFill>
        <p:spPr>
          <a:xfrm>
            <a:off x="5563251" y="0"/>
            <a:ext cx="3580748" cy="50070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19"/>
          <p:cNvCxnSpPr/>
          <p:nvPr/>
        </p:nvCxnSpPr>
        <p:spPr>
          <a:xfrm>
            <a:off x="583506" y="3928750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452" y="4182975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 White">
  <p:cSld name="Closing Whit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/>
        </p:nvSpPr>
        <p:spPr>
          <a:xfrm>
            <a:off x="482653" y="2778619"/>
            <a:ext cx="8312700" cy="7332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0" i="0" sz="4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20"/>
          <p:cNvCxnSpPr/>
          <p:nvPr/>
        </p:nvCxnSpPr>
        <p:spPr>
          <a:xfrm>
            <a:off x="583506" y="3928468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9" name="Google Shape;10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0452" y="4182976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Green Dots CSU">
  <p:cSld name="Title Green Dots CSU">
    <p:bg>
      <p:bgPr>
        <a:solidFill>
          <a:schemeClr val="dk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10580" l="0" r="52955" t="29515"/>
          <a:stretch/>
        </p:blipFill>
        <p:spPr>
          <a:xfrm>
            <a:off x="5172449" y="1"/>
            <a:ext cx="397155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0" name="Google Shape;20;p3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3745" y="4456303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Green">
  <p:cSld name="Section Green">
    <p:bg>
      <p:bgPr>
        <a:solidFill>
          <a:schemeClr val="dk2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2279997" y="1852526"/>
            <a:ext cx="64485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2279997" y="2899851"/>
            <a:ext cx="64485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3" name="Google Shape;113;p21"/>
          <p:cNvPicPr preferRelativeResize="0"/>
          <p:nvPr/>
        </p:nvPicPr>
        <p:blipFill rotWithShape="1">
          <a:blip r:embed="rId2">
            <a:alphaModFix/>
          </a:blip>
          <a:srcRect b="11533" l="79831" r="0" t="28562"/>
          <a:stretch/>
        </p:blipFill>
        <p:spPr>
          <a:xfrm>
            <a:off x="0" y="0"/>
            <a:ext cx="1702674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1347817" y="1851211"/>
            <a:ext cx="64485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pic>
        <p:nvPicPr>
          <p:cNvPr id="116" name="Google Shape;116;p22"/>
          <p:cNvPicPr preferRelativeResize="0"/>
          <p:nvPr/>
        </p:nvPicPr>
        <p:blipFill rotWithShape="1">
          <a:blip r:embed="rId2">
            <a:alphaModFix/>
          </a:blip>
          <a:srcRect b="57447" l="-221" r="1" t="28562"/>
          <a:stretch/>
        </p:blipFill>
        <p:spPr>
          <a:xfrm>
            <a:off x="163382" y="3993671"/>
            <a:ext cx="8780259" cy="124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bg>
      <p:bgPr>
        <a:solidFill>
          <a:schemeClr val="dk2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491658" y="1805872"/>
            <a:ext cx="2385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19" name="Google Shape;119;p23"/>
          <p:cNvGrpSpPr/>
          <p:nvPr/>
        </p:nvGrpSpPr>
        <p:grpSpPr>
          <a:xfrm>
            <a:off x="0" y="4498086"/>
            <a:ext cx="9144488" cy="408426"/>
            <a:chOff x="0" y="6739600"/>
            <a:chExt cx="13817600" cy="617144"/>
          </a:xfrm>
        </p:grpSpPr>
        <p:pic>
          <p:nvPicPr>
            <p:cNvPr id="120" name="Google Shape;120;p2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6778192"/>
              <a:ext cx="6449921" cy="539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2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10800000">
              <a:off x="7367679" y="6778192"/>
              <a:ext cx="6449921" cy="539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600229" y="6739600"/>
              <a:ext cx="617144" cy="6171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p23"/>
          <p:cNvSpPr txBox="1"/>
          <p:nvPr>
            <p:ph idx="2" type="body"/>
          </p:nvPr>
        </p:nvSpPr>
        <p:spPr>
          <a:xfrm>
            <a:off x="3379284" y="1805872"/>
            <a:ext cx="2385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23"/>
          <p:cNvSpPr txBox="1"/>
          <p:nvPr>
            <p:ph idx="3" type="body"/>
          </p:nvPr>
        </p:nvSpPr>
        <p:spPr>
          <a:xfrm>
            <a:off x="6266909" y="1805872"/>
            <a:ext cx="2385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Footer">
  <p:cSld name="Blank Footer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24"/>
          <p:cNvGrpSpPr/>
          <p:nvPr/>
        </p:nvGrpSpPr>
        <p:grpSpPr>
          <a:xfrm>
            <a:off x="0" y="4879021"/>
            <a:ext cx="9144554" cy="264755"/>
            <a:chOff x="0" y="7372350"/>
            <a:chExt cx="13817700" cy="400053"/>
          </a:xfrm>
        </p:grpSpPr>
        <p:sp>
          <p:nvSpPr>
            <p:cNvPr id="127" name="Google Shape;127;p24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8" name="Google Shape;128;p2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4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0" name="Google Shape;130;p2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Green">
  <p:cSld name="Blank Green">
    <p:bg>
      <p:bgPr>
        <a:solidFill>
          <a:schemeClr val="dk2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>
            <a:lvl1pPr lv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Green Dots UnitID">
  <p:cSld name="Title Green Dots UnitID">
    <p:bg>
      <p:bgPr>
        <a:solidFill>
          <a:schemeClr val="dk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10580" l="0" r="52955" t="29515"/>
          <a:stretch/>
        </p:blipFill>
        <p:spPr>
          <a:xfrm>
            <a:off x="5172449" y="1"/>
            <a:ext cx="397155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2" type="body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6" name="Google Shape;26;p4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4"/>
          <p:cNvSpPr/>
          <p:nvPr>
            <p:ph idx="3" type="pic"/>
          </p:nvPr>
        </p:nvSpPr>
        <p:spPr>
          <a:xfrm>
            <a:off x="6608833" y="4546014"/>
            <a:ext cx="21195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Green Ram CSU">
  <p:cSld name="Title Green Ram CSU">
    <p:bg>
      <p:bgPr>
        <a:solidFill>
          <a:schemeClr val="dk2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2">
            <a:alphaModFix amt="8000"/>
          </a:blip>
          <a:srcRect b="6932" l="0" r="30639" t="14710"/>
          <a:stretch/>
        </p:blipFill>
        <p:spPr>
          <a:xfrm>
            <a:off x="4591002" y="-1"/>
            <a:ext cx="455299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/>
          <p:nvPr>
            <p:ph idx="1" type="body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32" name="Google Shape;32;p5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3" name="Google Shape;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3745" y="4456303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Green Ram UnitID">
  <p:cSld name="Title Green Ram UnitID">
    <p:bg>
      <p:bgPr>
        <a:solidFill>
          <a:schemeClr val="dk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 rotWithShape="1">
          <a:blip r:embed="rId2">
            <a:alphaModFix amt="8000"/>
          </a:blip>
          <a:srcRect b="6932" l="0" r="30639" t="14710"/>
          <a:stretch/>
        </p:blipFill>
        <p:spPr>
          <a:xfrm>
            <a:off x="4591002" y="-1"/>
            <a:ext cx="455299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/>
          <p:nvPr>
            <p:ph idx="1" type="body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38" name="Google Shape;38;p6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6"/>
          <p:cNvSpPr/>
          <p:nvPr>
            <p:ph idx="3" type="pic"/>
          </p:nvPr>
        </p:nvSpPr>
        <p:spPr>
          <a:xfrm>
            <a:off x="6608833" y="4546014"/>
            <a:ext cx="21195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hite CSU">
  <p:cSld name="Title White CSU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-892848" y="818030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 txBox="1"/>
          <p:nvPr/>
        </p:nvSpPr>
        <p:spPr>
          <a:xfrm>
            <a:off x="-1385454" y="-313764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7"/>
          <p:cNvSpPr txBox="1"/>
          <p:nvPr/>
        </p:nvSpPr>
        <p:spPr>
          <a:xfrm>
            <a:off x="-1447029" y="-526677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415637" y="3553220"/>
            <a:ext cx="83127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6" name="Google Shape;46;p7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03745" y="4456303"/>
            <a:ext cx="2329700" cy="5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hite UnitID">
  <p:cSld name="Title White UnitID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/>
        </p:nvSpPr>
        <p:spPr>
          <a:xfrm>
            <a:off x="-892848" y="818030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 txBox="1"/>
          <p:nvPr/>
        </p:nvSpPr>
        <p:spPr>
          <a:xfrm>
            <a:off x="-1385454" y="-313764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8"/>
          <p:cNvSpPr txBox="1"/>
          <p:nvPr/>
        </p:nvSpPr>
        <p:spPr>
          <a:xfrm>
            <a:off x="-1447029" y="-526677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2" type="body"/>
          </p:nvPr>
        </p:nvSpPr>
        <p:spPr>
          <a:xfrm>
            <a:off x="415637" y="3553220"/>
            <a:ext cx="83127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4" name="Google Shape;54;p8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" name="Google Shape;55;p8"/>
          <p:cNvSpPr/>
          <p:nvPr>
            <p:ph idx="3" type="pic"/>
          </p:nvPr>
        </p:nvSpPr>
        <p:spPr>
          <a:xfrm>
            <a:off x="6608833" y="4546014"/>
            <a:ext cx="21195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9A9A9C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9A9A9C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grpSp>
        <p:nvGrpSpPr>
          <p:cNvPr id="58" name="Google Shape;58;p9"/>
          <p:cNvGrpSpPr/>
          <p:nvPr/>
        </p:nvGrpSpPr>
        <p:grpSpPr>
          <a:xfrm>
            <a:off x="0" y="4879021"/>
            <a:ext cx="9144554" cy="264755"/>
            <a:chOff x="0" y="7372350"/>
            <a:chExt cx="13817700" cy="400053"/>
          </a:xfrm>
        </p:grpSpPr>
        <p:sp>
          <p:nvSpPr>
            <p:cNvPr id="59" name="Google Shape;59;p9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" name="Google Shape;60;p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9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" name="Google Shape;62;p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White">
  <p:cSld name="Section Whit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2279997" y="1852526"/>
            <a:ext cx="64485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2279997" y="2899851"/>
            <a:ext cx="64485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6" name="Google Shape;66;p10"/>
          <p:cNvPicPr preferRelativeResize="0"/>
          <p:nvPr/>
        </p:nvPicPr>
        <p:blipFill rotWithShape="1">
          <a:blip r:embed="rId2">
            <a:alphaModFix/>
          </a:blip>
          <a:srcRect b="11533" l="79831" r="0" t="28562"/>
          <a:stretch/>
        </p:blipFill>
        <p:spPr>
          <a:xfrm>
            <a:off x="0" y="1"/>
            <a:ext cx="1702674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37" y="1646393"/>
            <a:ext cx="8312700" cy="20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3048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idx="1" type="body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 1: Interfaces</a:t>
            </a:r>
            <a:endParaRPr/>
          </a:p>
        </p:txBody>
      </p:sp>
      <p:sp>
        <p:nvSpPr>
          <p:cNvPr id="141" name="Google Shape;141;p27"/>
          <p:cNvSpPr txBox="1"/>
          <p:nvPr>
            <p:ph idx="2" type="body"/>
          </p:nvPr>
        </p:nvSpPr>
        <p:spPr>
          <a:xfrm>
            <a:off x="415625" y="3553232"/>
            <a:ext cx="8312700" cy="7653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7"/>
          <p:cNvSpPr txBox="1"/>
          <p:nvPr>
            <p:ph idx="2" type="body"/>
          </p:nvPr>
        </p:nvSpPr>
        <p:spPr>
          <a:xfrm>
            <a:off x="1107900" y="4531175"/>
            <a:ext cx="6928200" cy="10611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9A9A9C"/>
              </a:solidFill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A9A9C"/>
                </a:solidFill>
              </a:rPr>
              <a:t> Colorado State University </a:t>
            </a:r>
            <a:endParaRPr sz="800">
              <a:solidFill>
                <a:srgbClr val="9A9A9C"/>
              </a:solidFill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9A9A9C"/>
                </a:solidFill>
              </a:rPr>
              <a:t>Department of Computer Science </a:t>
            </a:r>
            <a:endParaRPr sz="1400">
              <a:solidFill>
                <a:srgbClr val="9A9A9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Tasks</a:t>
            </a:r>
            <a:endParaRPr/>
          </a:p>
        </p:txBody>
      </p:sp>
      <p:sp>
        <p:nvSpPr>
          <p:cNvPr id="200" name="Google Shape;200;p36"/>
          <p:cNvSpPr txBox="1"/>
          <p:nvPr>
            <p:ph idx="1" type="body"/>
          </p:nvPr>
        </p:nvSpPr>
        <p:spPr>
          <a:xfrm>
            <a:off x="218550" y="1589800"/>
            <a:ext cx="8403000" cy="29430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Task (with your group). On a piece of paper</a:t>
            </a:r>
            <a:endParaRPr sz="1400"/>
          </a:p>
          <a:p>
            <a:pPr indent="-317500" lvl="0" marL="4572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Write a new interface called Shape2D with the following two methods: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public int perim(int length, int width) // perimeter of a Rectangle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public int area(int width) // area of a Rectangle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Implement the methods in a class called Rectangle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Create a class called ShapeTester and write a main method to create a Rectangle object and call the methods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148" name="Google Shape;148;p28"/>
          <p:cNvSpPr txBox="1"/>
          <p:nvPr>
            <p:ph idx="1" type="body"/>
          </p:nvPr>
        </p:nvSpPr>
        <p:spPr>
          <a:xfrm>
            <a:off x="369575" y="1234200"/>
            <a:ext cx="3520200" cy="22401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8"/>
          <p:cNvSpPr txBox="1"/>
          <p:nvPr>
            <p:ph type="title"/>
          </p:nvPr>
        </p:nvSpPr>
        <p:spPr>
          <a:xfrm>
            <a:off x="415638" y="2925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50" name="Google Shape;150;p28"/>
          <p:cNvSpPr txBox="1"/>
          <p:nvPr>
            <p:ph idx="1" type="body"/>
          </p:nvPr>
        </p:nvSpPr>
        <p:spPr>
          <a:xfrm>
            <a:off x="539600" y="3597075"/>
            <a:ext cx="8312700" cy="10413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To be able to define an interface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To be able to write a class that implements and interface</a:t>
            </a:r>
            <a:endParaRPr sz="1800"/>
          </a:p>
        </p:txBody>
      </p:sp>
      <p:sp>
        <p:nvSpPr>
          <p:cNvPr id="151" name="Google Shape;151;p28"/>
          <p:cNvSpPr txBox="1"/>
          <p:nvPr/>
        </p:nvSpPr>
        <p:spPr>
          <a:xfrm>
            <a:off x="5950725" y="504750"/>
            <a:ext cx="2521500" cy="22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9595B"/>
                </a:solidFill>
                <a:latin typeface="Proxima Nova"/>
                <a:ea typeface="Proxima Nova"/>
                <a:cs typeface="Proxima Nova"/>
                <a:sym typeface="Proxima Nova"/>
              </a:rPr>
              <a:t>Due Date Reminders</a:t>
            </a:r>
            <a:endParaRPr b="1">
              <a:solidFill>
                <a:srgbClr val="5959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5959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b="1">
              <a:solidFill>
                <a:srgbClr val="59595B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151575" y="599075"/>
            <a:ext cx="88824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work done without knowing how it is done: Think-pair-share</a:t>
            </a:r>
            <a:endParaRPr/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415650" y="1646400"/>
            <a:ext cx="8312700" cy="22332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-317500" lvl="0" marL="457200" rtl="0" algn="l">
              <a:spcBef>
                <a:spcPts val="400"/>
              </a:spcBef>
              <a:spcAft>
                <a:spcPts val="0"/>
              </a:spcAft>
              <a:buSzPts val="1400"/>
              <a:buAutoNum type="arabicParenBoth"/>
            </a:pPr>
            <a:r>
              <a:rPr lang="en" sz="1400"/>
              <a:t>O</a:t>
            </a:r>
            <a:r>
              <a:rPr lang="en" sz="1400"/>
              <a:t>n a piece of paper, write: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Think of your car’s cruise control and discuss </a:t>
            </a:r>
            <a:r>
              <a:rPr b="1" lang="en" sz="1400" u="sng"/>
              <a:t>what </a:t>
            </a:r>
            <a:r>
              <a:rPr lang="en" sz="1400"/>
              <a:t>functionality you can access. How much do you know about </a:t>
            </a:r>
            <a:r>
              <a:rPr b="1" lang="en" sz="1400" u="sng"/>
              <a:t>how</a:t>
            </a:r>
            <a:r>
              <a:rPr lang="en" sz="1400"/>
              <a:t> it works inside. Start now!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Both"/>
            </a:pPr>
            <a:r>
              <a:rPr lang="en" sz="1400"/>
              <a:t>Pair with a partner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Share the examples you found and identify the common functionality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Both"/>
            </a:pPr>
            <a:r>
              <a:rPr lang="en" sz="1400"/>
              <a:t>Share the answers with others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Share the answer with another group next to you (or same table)</a:t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>
            <p:ph type="title"/>
          </p:nvPr>
        </p:nvSpPr>
        <p:spPr>
          <a:xfrm>
            <a:off x="151575" y="599075"/>
            <a:ext cx="88824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Interfaces: Motivation</a:t>
            </a:r>
            <a:endParaRPr/>
          </a:p>
        </p:txBody>
      </p:sp>
      <p:sp>
        <p:nvSpPr>
          <p:cNvPr id="163" name="Google Shape;163;p30"/>
          <p:cNvSpPr txBox="1"/>
          <p:nvPr>
            <p:ph idx="1" type="body"/>
          </p:nvPr>
        </p:nvSpPr>
        <p:spPr>
          <a:xfrm>
            <a:off x="415650" y="1646400"/>
            <a:ext cx="8312700" cy="28185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-317500" lvl="0" marL="457200" rtl="0" algn="l">
              <a:spcBef>
                <a:spcPts val="400"/>
              </a:spcBef>
              <a:spcAft>
                <a:spcPts val="0"/>
              </a:spcAft>
              <a:buSzPts val="1400"/>
              <a:buAutoNum type="arabicParenBoth"/>
            </a:pPr>
            <a:r>
              <a:rPr b="1" lang="en" sz="1400"/>
              <a:t>Group common functionality to be executed by an object</a:t>
            </a:r>
            <a:r>
              <a:rPr lang="en" sz="1400"/>
              <a:t>: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Objects typically implement related operations (e.g., cruise control in your car lets you set a speed, accelerate, activate/deactivate)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Both"/>
            </a:pPr>
            <a:r>
              <a:rPr b="1" lang="en" sz="1400"/>
              <a:t>Certification</a:t>
            </a:r>
            <a:r>
              <a:rPr lang="en" sz="1400"/>
              <a:t>: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An interface lays out a contract that the object must promise to implement.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Usually you know what task you want to get accomplished but don’t necessarily know how it gets done.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You can write code that gets the work done by calling an interface method without worrying about different ways of implementing the functionality.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You expect the object to do the work for you.</a:t>
            </a: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type="title"/>
          </p:nvPr>
        </p:nvSpPr>
        <p:spPr>
          <a:xfrm>
            <a:off x="151575" y="599075"/>
            <a:ext cx="88824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implementing an </a:t>
            </a:r>
            <a:r>
              <a:rPr lang="en"/>
              <a:t>Interface</a:t>
            </a:r>
            <a:endParaRPr/>
          </a:p>
        </p:txBody>
      </p:sp>
      <p:sp>
        <p:nvSpPr>
          <p:cNvPr id="169" name="Google Shape;169;p31"/>
          <p:cNvSpPr txBox="1"/>
          <p:nvPr>
            <p:ph idx="1" type="body"/>
          </p:nvPr>
        </p:nvSpPr>
        <p:spPr>
          <a:xfrm>
            <a:off x="415650" y="1646400"/>
            <a:ext cx="8312700" cy="22332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-317500" lvl="0" marL="457200" rtl="0" algn="l">
              <a:spcBef>
                <a:spcPts val="400"/>
              </a:spcBef>
              <a:spcAft>
                <a:spcPts val="0"/>
              </a:spcAft>
              <a:buSzPts val="1400"/>
              <a:buAutoNum type="arabicParenBoth"/>
            </a:pPr>
            <a:r>
              <a:rPr lang="en" sz="1400"/>
              <a:t>Just like a certified dentist can do a tooth extraction, root canal, and filling a tooth, a class certifies that it can do the computation required by an interface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Both"/>
            </a:pPr>
            <a:r>
              <a:rPr lang="en" sz="1400"/>
              <a:t>Consider various Pet animals (Dog, Cat). Pets can “speak”, “run” at various speeds, and “greet” you.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Both"/>
            </a:pPr>
            <a:r>
              <a:rPr lang="en" sz="1400"/>
              <a:t>If Pet is an interface with the following methods, then a class (e.g., Dog, Cat) that implements Pet will implement these methods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String speak() // how they talk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int run() // returns maximum speed of a sprint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void greet() // how they greet someone</a:t>
            </a: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>
            <p:ph type="title"/>
          </p:nvPr>
        </p:nvSpPr>
        <p:spPr>
          <a:xfrm>
            <a:off x="151575" y="599075"/>
            <a:ext cx="88824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perspectives</a:t>
            </a:r>
            <a:endParaRPr/>
          </a:p>
        </p:txBody>
      </p:sp>
      <p:sp>
        <p:nvSpPr>
          <p:cNvPr id="175" name="Google Shape;175;p32"/>
          <p:cNvSpPr txBox="1"/>
          <p:nvPr>
            <p:ph idx="1" type="body"/>
          </p:nvPr>
        </p:nvSpPr>
        <p:spPr>
          <a:xfrm>
            <a:off x="415650" y="1646400"/>
            <a:ext cx="8312700" cy="30312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-317500" lvl="0" marL="457200" rtl="0" algn="l">
              <a:spcBef>
                <a:spcPts val="400"/>
              </a:spcBef>
              <a:spcAft>
                <a:spcPts val="0"/>
              </a:spcAft>
              <a:buSzPts val="1400"/>
              <a:buAutoNum type="arabicParenBoth"/>
            </a:pPr>
            <a:r>
              <a:rPr lang="en" sz="1400"/>
              <a:t>Defining an interface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Provide the list of method stubs (headers) that a class must promise to implement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Optionally define constants that are useful to classes using or implementing the interface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Optionally define a default implementation for the method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Both"/>
            </a:pPr>
            <a:r>
              <a:rPr lang="en" sz="1400"/>
              <a:t>Implementing the interface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Provide the method bodies to concretely implement the method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All the methods must be implemented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Both"/>
            </a:pPr>
            <a:r>
              <a:rPr lang="en" sz="1400"/>
              <a:t>Using the interface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Take a class that implements the interface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Create an object of the class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–"/>
            </a:pPr>
            <a:r>
              <a:rPr lang="en" sz="1400"/>
              <a:t>Call the methods on the object</a:t>
            </a: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Defining Pet interface</a:t>
            </a:r>
            <a:endParaRPr/>
          </a:p>
        </p:txBody>
      </p:sp>
      <p:sp>
        <p:nvSpPr>
          <p:cNvPr id="181" name="Google Shape;181;p33"/>
          <p:cNvSpPr txBox="1"/>
          <p:nvPr>
            <p:ph idx="1" type="body"/>
          </p:nvPr>
        </p:nvSpPr>
        <p:spPr>
          <a:xfrm>
            <a:off x="415650" y="1646401"/>
            <a:ext cx="8312700" cy="14340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public interface Pet 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	public String speak();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public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int run();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public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void greet(String person);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Classes Implementing Pet</a:t>
            </a:r>
            <a:endParaRPr/>
          </a:p>
        </p:txBody>
      </p:sp>
      <p:sp>
        <p:nvSpPr>
          <p:cNvPr id="187" name="Google Shape;187;p34"/>
          <p:cNvSpPr txBox="1"/>
          <p:nvPr>
            <p:ph idx="1" type="body"/>
          </p:nvPr>
        </p:nvSpPr>
        <p:spPr>
          <a:xfrm>
            <a:off x="368350" y="1376675"/>
            <a:ext cx="4275900" cy="34782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public class Cat implements Pet {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public String speak( ) { // what they say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	return “meow”;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public int run() { 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// sprint speed in miles/hr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	return 15;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public void greet(String person) {		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System.out.println(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mark 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" + person + 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                   "'s 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legs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8" name="Google Shape;188;p34"/>
          <p:cNvSpPr txBox="1"/>
          <p:nvPr>
            <p:ph idx="1" type="body"/>
          </p:nvPr>
        </p:nvSpPr>
        <p:spPr>
          <a:xfrm>
            <a:off x="4644150" y="1419275"/>
            <a:ext cx="4332000" cy="34782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public class Dog implements Pet {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public String speak( ) { // what they say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	return “bowwow”;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public int run() { // sprint speed in miles/hr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	return 10;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public void greet(String person) {		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System.out.println("walk towards " + 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22860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person + 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                  " and wag tail");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	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</a:t>
            </a:r>
            <a:r>
              <a:rPr lang="en"/>
              <a:t>Pet, Cat, and Dog</a:t>
            </a:r>
            <a:endParaRPr/>
          </a:p>
        </p:txBody>
      </p:sp>
      <p:sp>
        <p:nvSpPr>
          <p:cNvPr id="194" name="Google Shape;194;p35"/>
          <p:cNvSpPr txBox="1"/>
          <p:nvPr>
            <p:ph idx="1" type="body"/>
          </p:nvPr>
        </p:nvSpPr>
        <p:spPr>
          <a:xfrm>
            <a:off x="170350" y="1341600"/>
            <a:ext cx="8938500" cy="33267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public class Home 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	public static void main(String[] args) {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		Pet cali = new Cat();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		Pet digger = new Dog();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		System.out.println("Cali says " + cali.speak());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		System.out.println(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"Digger says " + digger.speak());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		System.out.println(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"Cali runs " + cali.run() + " miles per hour while chasing a squirrel");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System.out.println("Digger runs " + digger.run() + " miles per hour while playing fetch");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		cali.greet("Ben");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		digger.greet("Kristina");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	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}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