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8"/>
  </p:notesMasterIdLst>
  <p:sldIdLst>
    <p:sldId id="256" r:id="rId2"/>
    <p:sldId id="257" r:id="rId3"/>
    <p:sldId id="300" r:id="rId4"/>
    <p:sldId id="258" r:id="rId5"/>
    <p:sldId id="259" r:id="rId6"/>
    <p:sldId id="301"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5143500" type="screen16x9"/>
  <p:notesSz cx="6858000" cy="9144000"/>
  <p:embeddedFontLst>
    <p:embeddedFont>
      <p:font typeface="Proxima Nova" panose="020B0604020202020204" charset="0"/>
      <p:regular r:id="rId49"/>
      <p:bold r:id="rId50"/>
      <p:italic r:id="rId51"/>
      <p:boldItalic r:id="rId52"/>
    </p:embeddedFont>
    <p:embeddedFont>
      <p:font typeface="Source Sans Pro" panose="020B05030304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3866C-5AD1-4AA3-8729-229B3D5ED4C4}" v="17" dt="2020-02-24T16:12:27.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0" y="16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E253866C-5AD1-4AA3-8729-229B3D5ED4C4}"/>
    <pc:docChg chg="addSld modSld">
      <pc:chgData name="Say,Benjamin" userId="12accc6f-d5d5-4773-a929-5f4f5530135e" providerId="ADAL" clId="{E253866C-5AD1-4AA3-8729-229B3D5ED4C4}" dt="2020-02-24T16:12:35.361" v="228" actId="1076"/>
      <pc:docMkLst>
        <pc:docMk/>
      </pc:docMkLst>
      <pc:sldChg chg="modSp add">
        <pc:chgData name="Say,Benjamin" userId="12accc6f-d5d5-4773-a929-5f4f5530135e" providerId="ADAL" clId="{E253866C-5AD1-4AA3-8729-229B3D5ED4C4}" dt="2020-02-24T16:10:12.156" v="194" actId="20577"/>
        <pc:sldMkLst>
          <pc:docMk/>
          <pc:sldMk cId="0" sldId="300"/>
        </pc:sldMkLst>
        <pc:spChg chg="mod">
          <ac:chgData name="Say,Benjamin" userId="12accc6f-d5d5-4773-a929-5f4f5530135e" providerId="ADAL" clId="{E253866C-5AD1-4AA3-8729-229B3D5ED4C4}" dt="2020-02-24T16:09:10.246" v="10" actId="20577"/>
          <ac:spMkLst>
            <pc:docMk/>
            <pc:sldMk cId="0" sldId="300"/>
            <ac:spMk id="156" creationId="{00000000-0000-0000-0000-000000000000}"/>
          </ac:spMkLst>
        </pc:spChg>
        <pc:spChg chg="mod">
          <ac:chgData name="Say,Benjamin" userId="12accc6f-d5d5-4773-a929-5f4f5530135e" providerId="ADAL" clId="{E253866C-5AD1-4AA3-8729-229B3D5ED4C4}" dt="2020-02-24T16:10:12.156" v="194" actId="20577"/>
          <ac:spMkLst>
            <pc:docMk/>
            <pc:sldMk cId="0" sldId="300"/>
            <ac:spMk id="157" creationId="{00000000-0000-0000-0000-000000000000}"/>
          </ac:spMkLst>
        </pc:spChg>
      </pc:sldChg>
      <pc:sldChg chg="addSp delSp modSp add">
        <pc:chgData name="Say,Benjamin" userId="12accc6f-d5d5-4773-a929-5f4f5530135e" providerId="ADAL" clId="{E253866C-5AD1-4AA3-8729-229B3D5ED4C4}" dt="2020-02-24T16:12:35.361" v="228" actId="1076"/>
        <pc:sldMkLst>
          <pc:docMk/>
          <pc:sldMk cId="1112199944" sldId="301"/>
        </pc:sldMkLst>
        <pc:spChg chg="del">
          <ac:chgData name="Say,Benjamin" userId="12accc6f-d5d5-4773-a929-5f4f5530135e" providerId="ADAL" clId="{E253866C-5AD1-4AA3-8729-229B3D5ED4C4}" dt="2020-02-24T16:11:32.233" v="196"/>
          <ac:spMkLst>
            <pc:docMk/>
            <pc:sldMk cId="1112199944" sldId="301"/>
            <ac:spMk id="2" creationId="{3C722925-2A87-4BB5-8F3B-C6DA32813FEB}"/>
          </ac:spMkLst>
        </pc:spChg>
        <pc:spChg chg="del">
          <ac:chgData name="Say,Benjamin" userId="12accc6f-d5d5-4773-a929-5f4f5530135e" providerId="ADAL" clId="{E253866C-5AD1-4AA3-8729-229B3D5ED4C4}" dt="2020-02-24T16:11:32.233" v="196"/>
          <ac:spMkLst>
            <pc:docMk/>
            <pc:sldMk cId="1112199944" sldId="301"/>
            <ac:spMk id="3" creationId="{7900C306-A39D-40EA-9998-6E53193FDC27}"/>
          </ac:spMkLst>
        </pc:spChg>
        <pc:spChg chg="add mod">
          <ac:chgData name="Say,Benjamin" userId="12accc6f-d5d5-4773-a929-5f4f5530135e" providerId="ADAL" clId="{E253866C-5AD1-4AA3-8729-229B3D5ED4C4}" dt="2020-02-24T16:12:35.361" v="228" actId="1076"/>
          <ac:spMkLst>
            <pc:docMk/>
            <pc:sldMk cId="1112199944" sldId="301"/>
            <ac:spMk id="4" creationId="{FBB0C5ED-5409-480B-9AF9-A5530367F82F}"/>
          </ac:spMkLst>
        </pc:spChg>
        <pc:spChg chg="add mod">
          <ac:chgData name="Say,Benjamin" userId="12accc6f-d5d5-4773-a929-5f4f5530135e" providerId="ADAL" clId="{E253866C-5AD1-4AA3-8729-229B3D5ED4C4}" dt="2020-02-24T16:12:35.361" v="228" actId="1076"/>
          <ac:spMkLst>
            <pc:docMk/>
            <pc:sldMk cId="1112199944" sldId="301"/>
            <ac:spMk id="5" creationId="{D7B5BD62-B114-4D3F-87FF-5378A4DA7174}"/>
          </ac:spMkLst>
        </pc:spChg>
        <pc:spChg chg="add mod">
          <ac:chgData name="Say,Benjamin" userId="12accc6f-d5d5-4773-a929-5f4f5530135e" providerId="ADAL" clId="{E253866C-5AD1-4AA3-8729-229B3D5ED4C4}" dt="2020-02-24T16:12:35.361" v="228" actId="1076"/>
          <ac:spMkLst>
            <pc:docMk/>
            <pc:sldMk cId="1112199944" sldId="301"/>
            <ac:spMk id="6" creationId="{5F15D6EB-57B3-4618-B1DC-85FC70C801BA}"/>
          </ac:spMkLst>
        </pc:spChg>
        <pc:spChg chg="add mod">
          <ac:chgData name="Say,Benjamin" userId="12accc6f-d5d5-4773-a929-5f4f5530135e" providerId="ADAL" clId="{E253866C-5AD1-4AA3-8729-229B3D5ED4C4}" dt="2020-02-24T16:12:35.361" v="228" actId="1076"/>
          <ac:spMkLst>
            <pc:docMk/>
            <pc:sldMk cId="1112199944" sldId="301"/>
            <ac:spMk id="7" creationId="{29A1B050-080F-4A55-85B0-08F884E2CB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e5d56cf0d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e5d56cf0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da0b126b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da0b126b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da0b126b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da0b126b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da0b126bf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da0b126b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da0b126b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da0b126b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da0b126bf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da0b126b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da0b126b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da0b126b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da0b126bf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da0b126b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da0b126bf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da0b126bf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da0b126bf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da0b126b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da0b126bf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da0b126b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3621d86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3621d86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e73c0abe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e73c0abe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da580444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da58044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400"/>
              </a:spcBef>
              <a:spcAft>
                <a:spcPts val="400"/>
              </a:spcAft>
              <a:buNone/>
            </a:pPr>
            <a:r>
              <a:rPr lang="en" sz="1400">
                <a:solidFill>
                  <a:schemeClr val="dk1"/>
                </a:solidFill>
                <a:latin typeface="Proxima Nova"/>
                <a:ea typeface="Proxima Nova"/>
                <a:cs typeface="Proxima Nova"/>
                <a:sym typeface="Proxima Nova"/>
              </a:rPr>
              <a:t>Since floating-point values are approximations for some values, using them could result in imprecise counter values and inaccurate results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da580444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da580444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7da580444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7da580444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da580444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da58044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dc7db8e4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dc7db8e4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dc7db8e4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dc7db8e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dc7db8e4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dc7db8e4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dc7db8e42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dc7db8e4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dc7db8e42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7dc7db8e4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4133d3c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4133d3c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dc7db8e4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dc7db8e4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dc7db8e4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7dc7db8e4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7dc7db8e4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7dc7db8e4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400"/>
              </a:spcBef>
              <a:spcAft>
                <a:spcPts val="400"/>
              </a:spcAft>
              <a:buNone/>
            </a:pPr>
            <a:r>
              <a:rPr lang="en" sz="1800">
                <a:latin typeface="Proxima Nova"/>
                <a:ea typeface="Proxima Nova"/>
                <a:cs typeface="Proxima Nova"/>
                <a:sym typeface="Proxima Nova"/>
              </a:rPr>
              <a:t>The initial-action in a for loop can be a list of zero or more comma-separated expressions. The action-after-each-iteration in a for loop can be a list of zero or more comma-separated statements. They are rarely used in practice, however.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e73c0ab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7e73c0ab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dc7db8e4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dc7db8e4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7dc7db8e42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7dc7db8e4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dc7db8e42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dc7db8e4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dc7db8e42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dc7db8e42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latin typeface="Proxima Nova"/>
                <a:ea typeface="Proxima Nova"/>
                <a:cs typeface="Proxima Nova"/>
                <a:sym typeface="Proxima Nova"/>
              </a:rPr>
              <a:t>If the loop-continuation-condition in a for loop is omitted, it is implicitly true. Thus the statement given below in (a), which is an infinite loop, is correct. Nevertheless, it is better to use the equivalent loop in (b) to avoid confusion:</a:t>
            </a:r>
            <a:endParaRPr sz="1800">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latin typeface="Proxima Nova"/>
              <a:ea typeface="Proxima Nova"/>
              <a:cs typeface="Proxima Nova"/>
              <a:sym typeface="Proxima Nova"/>
            </a:endParaRPr>
          </a:p>
          <a:p>
            <a:pPr marL="0" lvl="0" indent="0" algn="l" rtl="0">
              <a:spcBef>
                <a:spcPts val="40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7dc7db8e42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7dc7db8e4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e73c0abee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7e73c0abe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d89effae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d89effae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7dc7db8e42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7dc7db8e42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7dc7db8e42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7dc7db8e4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7dc7db8e42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7dc7db8e4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7dc7db8e42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7dc7db8e4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dc7db8e42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dc7db8e42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7dc7db8e42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7dc7db8e4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d89effaef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d89effae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d89effaef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d89effaef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d89effaef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d89effae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d89effaef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d89effae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da0b126b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da0b126b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
        <p:cNvGrpSpPr/>
        <p:nvPr/>
      </p:nvGrpSpPr>
      <p:grpSpPr>
        <a:xfrm>
          <a:off x="0" y="0"/>
          <a:ext cx="0" cy="0"/>
          <a:chOff x="0" y="0"/>
          <a:chExt cx="0" cy="0"/>
        </a:xfrm>
      </p:grpSpPr>
      <p:grpSp>
        <p:nvGrpSpPr>
          <p:cNvPr id="9" name="Google Shape;9;p2"/>
          <p:cNvGrpSpPr/>
          <p:nvPr/>
        </p:nvGrpSpPr>
        <p:grpSpPr>
          <a:xfrm>
            <a:off x="0" y="4879108"/>
            <a:ext cx="9165280" cy="264755"/>
            <a:chOff x="0" y="7372350"/>
            <a:chExt cx="13817700" cy="400053"/>
          </a:xfrm>
        </p:grpSpPr>
        <p:sp>
          <p:nvSpPr>
            <p:cNvPr id="10" name="Google Shape;10;p2"/>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pic>
          <p:nvPicPr>
            <p:cNvPr id="11" name="Google Shape;11;p2"/>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12" name="Google Shape;12;p2"/>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b="0" i="0" u="none" strike="noStrike" cap="none">
                <a:solidFill>
                  <a:schemeClr val="lt1"/>
                </a:solidFill>
                <a:latin typeface="Arial"/>
                <a:ea typeface="Arial"/>
                <a:cs typeface="Arial"/>
                <a:sym typeface="Arial"/>
              </a:endParaRPr>
            </a:p>
          </p:txBody>
        </p:sp>
        <p:pic>
          <p:nvPicPr>
            <p:cNvPr id="13" name="Google Shape;13;p2"/>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
        <p:nvSpPr>
          <p:cNvPr id="14" name="Google Shape;14;p2"/>
          <p:cNvSpPr txBox="1">
            <a:spLocks noGrp="1"/>
          </p:cNvSpPr>
          <p:nvPr>
            <p:ph type="title"/>
          </p:nvPr>
        </p:nvSpPr>
        <p:spPr>
          <a:xfrm>
            <a:off x="415638" y="599068"/>
            <a:ext cx="83127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15" name="Google Shape;15;p2"/>
          <p:cNvSpPr txBox="1">
            <a:spLocks noGrp="1"/>
          </p:cNvSpPr>
          <p:nvPr>
            <p:ph type="body" idx="1"/>
          </p:nvPr>
        </p:nvSpPr>
        <p:spPr>
          <a:xfrm>
            <a:off x="415638" y="1646393"/>
            <a:ext cx="8312700" cy="13338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and Green Bar">
  <p:cSld name="Photo and Green Bar">
    <p:spTree>
      <p:nvGrpSpPr>
        <p:cNvPr id="1" name="Shape 67"/>
        <p:cNvGrpSpPr/>
        <p:nvPr/>
      </p:nvGrpSpPr>
      <p:grpSpPr>
        <a:xfrm>
          <a:off x="0" y="0"/>
          <a:ext cx="0" cy="0"/>
          <a:chOff x="0" y="0"/>
          <a:chExt cx="0" cy="0"/>
        </a:xfrm>
      </p:grpSpPr>
      <p:sp>
        <p:nvSpPr>
          <p:cNvPr id="68" name="Google Shape;68;p11"/>
          <p:cNvSpPr>
            <a:spLocks noGrp="1"/>
          </p:cNvSpPr>
          <p:nvPr>
            <p:ph type="pic" idx="2"/>
          </p:nvPr>
        </p:nvSpPr>
        <p:spPr>
          <a:xfrm>
            <a:off x="0" y="0"/>
            <a:ext cx="60513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1"/>
          <p:cNvSpPr/>
          <p:nvPr/>
        </p:nvSpPr>
        <p:spPr>
          <a:xfrm>
            <a:off x="6051176" y="0"/>
            <a:ext cx="3092700" cy="51435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70" name="Google Shape;70;p11"/>
          <p:cNvSpPr txBox="1">
            <a:spLocks noGrp="1"/>
          </p:cNvSpPr>
          <p:nvPr>
            <p:ph type="title"/>
          </p:nvPr>
        </p:nvSpPr>
        <p:spPr>
          <a:xfrm>
            <a:off x="6326841" y="1880795"/>
            <a:ext cx="2541600" cy="353100"/>
          </a:xfrm>
          <a:prstGeom prst="rect">
            <a:avLst/>
          </a:prstGeom>
          <a:noFill/>
          <a:ln>
            <a:noFill/>
          </a:ln>
        </p:spPr>
        <p:txBody>
          <a:bodyPr spcFirstLastPara="1" wrap="square" lIns="67400" tIns="33700" rIns="67400" bIns="33700" anchor="b" anchorCtr="0">
            <a:noAutofit/>
          </a:bodyPr>
          <a:lstStyle>
            <a:lvl1pPr marR="0" lvl="0" algn="ctr" rtl="0">
              <a:spcBef>
                <a:spcPts val="0"/>
              </a:spcBef>
              <a:spcAft>
                <a:spcPts val="0"/>
              </a:spcAft>
              <a:buClr>
                <a:schemeClr val="lt1"/>
              </a:buClr>
              <a:buSzPts val="1900"/>
              <a:buFont typeface="Arial"/>
              <a:buNone/>
              <a:defRPr sz="1900" b="0" i="0" u="none" strike="noStrike" cap="none">
                <a:solidFill>
                  <a:schemeClr val="lt1"/>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1" name="Google Shape;71;p11"/>
          <p:cNvSpPr txBox="1">
            <a:spLocks noGrp="1"/>
          </p:cNvSpPr>
          <p:nvPr>
            <p:ph type="body" idx="1"/>
          </p:nvPr>
        </p:nvSpPr>
        <p:spPr>
          <a:xfrm>
            <a:off x="6326841" y="2571750"/>
            <a:ext cx="2541600" cy="331200"/>
          </a:xfrm>
          <a:prstGeom prst="rect">
            <a:avLst/>
          </a:prstGeom>
          <a:noFill/>
          <a:ln>
            <a:noFill/>
          </a:ln>
        </p:spPr>
        <p:txBody>
          <a:bodyPr spcFirstLastPara="1" wrap="square" lIns="60500" tIns="60500" rIns="60500" bIns="60500" anchor="t" anchorCtr="0">
            <a:noAutofit/>
          </a:bodyPr>
          <a:lstStyle>
            <a:lvl1pPr marL="457200" marR="0" lvl="0" indent="-228600" algn="ctr" rtl="0">
              <a:lnSpc>
                <a:spcPct val="114000"/>
              </a:lnSpc>
              <a:spcBef>
                <a:spcPts val="400"/>
              </a:spcBef>
              <a:spcAft>
                <a:spcPts val="0"/>
              </a:spcAft>
              <a:buClr>
                <a:schemeClr val="lt1"/>
              </a:buClr>
              <a:buSzPts val="1200"/>
              <a:buFont typeface="Arial"/>
              <a:buNone/>
              <a:defRPr sz="12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2" name="Google Shape;72;p11"/>
          <p:cNvPicPr preferRelativeResize="0"/>
          <p:nvPr/>
        </p:nvPicPr>
        <p:blipFill rotWithShape="1">
          <a:blip r:embed="rId2">
            <a:alphaModFix/>
          </a:blip>
          <a:srcRect/>
          <a:stretch/>
        </p:blipFill>
        <p:spPr>
          <a:xfrm>
            <a:off x="8558216" y="4598058"/>
            <a:ext cx="323565" cy="323565"/>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nd Photo Right">
  <p:cSld name="Content and Photo Righ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411449" y="650159"/>
            <a:ext cx="3217800" cy="1099800"/>
          </a:xfrm>
          <a:prstGeom prst="rect">
            <a:avLst/>
          </a:prstGeom>
          <a:noFill/>
          <a:ln>
            <a:noFill/>
          </a:ln>
        </p:spPr>
        <p:txBody>
          <a:bodyPr spcFirstLastPara="1" wrap="square" lIns="60500" tIns="60500" rIns="60500" bIns="60500" anchor="t" anchorCtr="0">
            <a:noAutofit/>
          </a:bodyPr>
          <a:lstStyle>
            <a:lvl1pPr marR="0" lvl="0" algn="l" rtl="0">
              <a:spcBef>
                <a:spcPts val="0"/>
              </a:spcBef>
              <a:spcAft>
                <a:spcPts val="0"/>
              </a:spcAft>
              <a:buClr>
                <a:schemeClr val="dk2"/>
              </a:buClr>
              <a:buSzPts val="3200"/>
              <a:buFont typeface="Arial"/>
              <a:buNone/>
              <a:defRPr sz="32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5" name="Google Shape;75;p12"/>
          <p:cNvSpPr txBox="1">
            <a:spLocks noGrp="1"/>
          </p:cNvSpPr>
          <p:nvPr>
            <p:ph type="body" idx="1"/>
          </p:nvPr>
        </p:nvSpPr>
        <p:spPr>
          <a:xfrm>
            <a:off x="411449" y="2019879"/>
            <a:ext cx="3217800" cy="13077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12"/>
          <p:cNvSpPr>
            <a:spLocks noGrp="1"/>
          </p:cNvSpPr>
          <p:nvPr>
            <p:ph type="pic" idx="2"/>
          </p:nvPr>
        </p:nvSpPr>
        <p:spPr>
          <a:xfrm>
            <a:off x="4040664" y="0"/>
            <a:ext cx="51033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Photo Left">
  <p:cSld name="Content and Photo Lef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5514785" y="650159"/>
            <a:ext cx="3217800" cy="1099800"/>
          </a:xfrm>
          <a:prstGeom prst="rect">
            <a:avLst/>
          </a:prstGeom>
          <a:noFill/>
          <a:ln>
            <a:noFill/>
          </a:ln>
        </p:spPr>
        <p:txBody>
          <a:bodyPr spcFirstLastPara="1" wrap="square" lIns="60500" tIns="60500" rIns="60500" bIns="60500" anchor="t" anchorCtr="0">
            <a:noAutofit/>
          </a:bodyPr>
          <a:lstStyle>
            <a:lvl1pPr marR="0" lvl="0" algn="l" rtl="0">
              <a:spcBef>
                <a:spcPts val="0"/>
              </a:spcBef>
              <a:spcAft>
                <a:spcPts val="0"/>
              </a:spcAft>
              <a:buClr>
                <a:schemeClr val="dk2"/>
              </a:buClr>
              <a:buSzPts val="3200"/>
              <a:buFont typeface="Arial"/>
              <a:buNone/>
              <a:defRPr sz="32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9" name="Google Shape;79;p13"/>
          <p:cNvSpPr txBox="1">
            <a:spLocks noGrp="1"/>
          </p:cNvSpPr>
          <p:nvPr>
            <p:ph type="body" idx="1"/>
          </p:nvPr>
        </p:nvSpPr>
        <p:spPr>
          <a:xfrm>
            <a:off x="5514785" y="2019879"/>
            <a:ext cx="3217800" cy="13077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chemeClr val="dk1"/>
              </a:buClr>
              <a:buSzPts val="1100"/>
              <a:buFont typeface="Arial"/>
              <a:buChar char="»"/>
              <a:defRPr sz="1100" b="0" i="0" u="none" strike="noStrike" cap="none">
                <a:solidFill>
                  <a:schemeClr val="dk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13"/>
          <p:cNvSpPr>
            <a:spLocks noGrp="1"/>
          </p:cNvSpPr>
          <p:nvPr>
            <p:ph type="pic" idx="2"/>
          </p:nvPr>
        </p:nvSpPr>
        <p:spPr>
          <a:xfrm>
            <a:off x="1" y="0"/>
            <a:ext cx="51033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and Header">
  <p:cSld name="Photo and Header">
    <p:spTree>
      <p:nvGrpSpPr>
        <p:cNvPr id="1" name="Shape 81"/>
        <p:cNvGrpSpPr/>
        <p:nvPr/>
      </p:nvGrpSpPr>
      <p:grpSpPr>
        <a:xfrm>
          <a:off x="0" y="0"/>
          <a:ext cx="0" cy="0"/>
          <a:chOff x="0" y="0"/>
          <a:chExt cx="0" cy="0"/>
        </a:xfrm>
      </p:grpSpPr>
      <p:sp>
        <p:nvSpPr>
          <p:cNvPr id="82" name="Google Shape;82;p14"/>
          <p:cNvSpPr>
            <a:spLocks noGrp="1"/>
          </p:cNvSpPr>
          <p:nvPr>
            <p:ph type="pic" idx="2"/>
          </p:nvPr>
        </p:nvSpPr>
        <p:spPr>
          <a:xfrm>
            <a:off x="0" y="0"/>
            <a:ext cx="9144000" cy="42357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14"/>
          <p:cNvSpPr txBox="1">
            <a:spLocks noGrp="1"/>
          </p:cNvSpPr>
          <p:nvPr>
            <p:ph type="title"/>
          </p:nvPr>
        </p:nvSpPr>
        <p:spPr>
          <a:xfrm>
            <a:off x="264986" y="4403848"/>
            <a:ext cx="8613900" cy="515700"/>
          </a:xfrm>
          <a:prstGeom prst="rect">
            <a:avLst/>
          </a:prstGeom>
          <a:noFill/>
          <a:ln>
            <a:noFill/>
          </a:ln>
        </p:spPr>
        <p:txBody>
          <a:bodyPr spcFirstLastPara="1" wrap="square" lIns="67400" tIns="33700" rIns="67400" bIns="33700" anchor="t" anchorCtr="0">
            <a:noAutofit/>
          </a:bodyPr>
          <a:lstStyle>
            <a:lvl1pPr marR="0" lvl="0" algn="l" rtl="0">
              <a:spcBef>
                <a:spcPts val="0"/>
              </a:spcBef>
              <a:spcAft>
                <a:spcPts val="0"/>
              </a:spcAft>
              <a:buClr>
                <a:schemeClr val="dk2"/>
              </a:buClr>
              <a:buSzPts val="2900"/>
              <a:buFont typeface="Arial"/>
              <a:buNone/>
              <a:defRPr sz="29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Photo">
  <p:cSld name="Full Photo">
    <p:spTree>
      <p:nvGrpSpPr>
        <p:cNvPr id="1" name="Shape 84"/>
        <p:cNvGrpSpPr/>
        <p:nvPr/>
      </p:nvGrpSpPr>
      <p:grpSpPr>
        <a:xfrm>
          <a:off x="0" y="0"/>
          <a:ext cx="0" cy="0"/>
          <a:chOff x="0" y="0"/>
          <a:chExt cx="0" cy="0"/>
        </a:xfrm>
      </p:grpSpPr>
      <p:sp>
        <p:nvSpPr>
          <p:cNvPr id="85" name="Google Shape;85;p15"/>
          <p:cNvSpPr>
            <a:spLocks noGrp="1"/>
          </p:cNvSpPr>
          <p:nvPr>
            <p:ph type="pic" idx="2"/>
          </p:nvPr>
        </p:nvSpPr>
        <p:spPr>
          <a:xfrm>
            <a:off x="0" y="0"/>
            <a:ext cx="9144000" cy="51435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rt and Content">
  <p:cSld name="Chart and Content">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6055167" y="1533699"/>
            <a:ext cx="2673300" cy="851400"/>
          </a:xfrm>
          <a:prstGeom prst="rect">
            <a:avLst/>
          </a:prstGeom>
          <a:noFill/>
          <a:ln>
            <a:noFill/>
          </a:ln>
        </p:spPr>
        <p:txBody>
          <a:bodyPr spcFirstLastPara="1" wrap="square" lIns="67400" tIns="33700" rIns="67400" bIns="33700" anchor="t" anchorCtr="0">
            <a:noAutofit/>
          </a:bodyPr>
          <a:lstStyle>
            <a:lvl1pPr marR="0" lvl="0" algn="l" rtl="0">
              <a:spcBef>
                <a:spcPts val="0"/>
              </a:spcBef>
              <a:spcAft>
                <a:spcPts val="0"/>
              </a:spcAft>
              <a:buClr>
                <a:schemeClr val="dk2"/>
              </a:buClr>
              <a:buSzPts val="2500"/>
              <a:buFont typeface="Arial"/>
              <a:buNone/>
              <a:defRPr sz="25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88" name="Google Shape;88;p16"/>
          <p:cNvSpPr txBox="1">
            <a:spLocks noGrp="1"/>
          </p:cNvSpPr>
          <p:nvPr>
            <p:ph type="body" idx="1"/>
          </p:nvPr>
        </p:nvSpPr>
        <p:spPr>
          <a:xfrm>
            <a:off x="6055167" y="2468061"/>
            <a:ext cx="2673300" cy="642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14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16"/>
          <p:cNvSpPr>
            <a:spLocks noGrp="1"/>
          </p:cNvSpPr>
          <p:nvPr>
            <p:ph type="chart" idx="2"/>
          </p:nvPr>
        </p:nvSpPr>
        <p:spPr>
          <a:xfrm>
            <a:off x="839933" y="954952"/>
            <a:ext cx="4541700" cy="33063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90" name="Google Shape;90;p16"/>
          <p:cNvGrpSpPr/>
          <p:nvPr/>
        </p:nvGrpSpPr>
        <p:grpSpPr>
          <a:xfrm>
            <a:off x="0" y="4879021"/>
            <a:ext cx="9144554" cy="264755"/>
            <a:chOff x="0" y="7372350"/>
            <a:chExt cx="13817700" cy="400053"/>
          </a:xfrm>
        </p:grpSpPr>
        <p:sp>
          <p:nvSpPr>
            <p:cNvPr id="91" name="Google Shape;91;p16"/>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92" name="Google Shape;92;p16"/>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93" name="Google Shape;93;p16"/>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94" name="Google Shape;94;p16"/>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95"/>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Green Ram">
  <p:cSld name="Closing Green Ram">
    <p:bg>
      <p:bgPr>
        <a:solidFill>
          <a:schemeClr val="dk2"/>
        </a:solidFill>
        <a:effectLst/>
      </p:bgPr>
    </p:bg>
    <p:spTree>
      <p:nvGrpSpPr>
        <p:cNvPr id="1" name="Shape 96"/>
        <p:cNvGrpSpPr/>
        <p:nvPr/>
      </p:nvGrpSpPr>
      <p:grpSpPr>
        <a:xfrm>
          <a:off x="0" y="0"/>
          <a:ext cx="0" cy="0"/>
          <a:chOff x="0" y="0"/>
          <a:chExt cx="0" cy="0"/>
        </a:xfrm>
      </p:grpSpPr>
      <p:sp>
        <p:nvSpPr>
          <p:cNvPr id="97" name="Google Shape;97;p18"/>
          <p:cNvSpPr txBox="1"/>
          <p:nvPr/>
        </p:nvSpPr>
        <p:spPr>
          <a:xfrm>
            <a:off x="482653" y="2778901"/>
            <a:ext cx="8312700" cy="733200"/>
          </a:xfrm>
          <a:prstGeom prst="rect">
            <a:avLst/>
          </a:prstGeom>
          <a:noFill/>
          <a:ln>
            <a:noFill/>
          </a:ln>
        </p:spPr>
        <p:txBody>
          <a:bodyPr spcFirstLastPara="1" wrap="square" lIns="60500" tIns="60500" rIns="60500" bIns="60500" anchor="b" anchorCtr="0">
            <a:noAutofit/>
          </a:bodyPr>
          <a:lstStyle/>
          <a:p>
            <a:pPr marL="0" marR="0" lvl="0" indent="0" algn="l" rtl="0">
              <a:spcBef>
                <a:spcPts val="0"/>
              </a:spcBef>
              <a:spcAft>
                <a:spcPts val="0"/>
              </a:spcAft>
              <a:buClr>
                <a:schemeClr val="lt1"/>
              </a:buClr>
              <a:buSzPts val="4000"/>
              <a:buFont typeface="Arial"/>
              <a:buNone/>
            </a:pPr>
            <a:r>
              <a:rPr lang="en" sz="4000" b="0" i="0">
                <a:solidFill>
                  <a:schemeClr val="lt1"/>
                </a:solidFill>
                <a:latin typeface="Arial"/>
                <a:ea typeface="Arial"/>
                <a:cs typeface="Arial"/>
                <a:sym typeface="Arial"/>
              </a:rPr>
              <a:t>Thank you</a:t>
            </a:r>
            <a:endParaRPr sz="4000" b="0" i="0">
              <a:solidFill>
                <a:schemeClr val="lt1"/>
              </a:solidFill>
              <a:latin typeface="Arial"/>
              <a:ea typeface="Arial"/>
              <a:cs typeface="Arial"/>
              <a:sym typeface="Arial"/>
            </a:endParaRPr>
          </a:p>
        </p:txBody>
      </p:sp>
      <p:cxnSp>
        <p:nvCxnSpPr>
          <p:cNvPr id="98" name="Google Shape;98;p18"/>
          <p:cNvCxnSpPr/>
          <p:nvPr/>
        </p:nvCxnSpPr>
        <p:spPr>
          <a:xfrm>
            <a:off x="583506" y="3928750"/>
            <a:ext cx="603000" cy="0"/>
          </a:xfrm>
          <a:prstGeom prst="straightConnector1">
            <a:avLst/>
          </a:prstGeom>
          <a:noFill/>
          <a:ln w="28575" cap="flat" cmpd="sng">
            <a:solidFill>
              <a:schemeClr val="lt2"/>
            </a:solidFill>
            <a:prstDash val="solid"/>
            <a:round/>
            <a:headEnd type="none" w="sm" len="sm"/>
            <a:tailEnd type="none" w="sm" len="sm"/>
          </a:ln>
        </p:spPr>
      </p:cxnSp>
      <p:pic>
        <p:nvPicPr>
          <p:cNvPr id="99" name="Google Shape;99;p18"/>
          <p:cNvPicPr preferRelativeResize="0"/>
          <p:nvPr/>
        </p:nvPicPr>
        <p:blipFill rotWithShape="1">
          <a:blip r:embed="rId2">
            <a:alphaModFix/>
          </a:blip>
          <a:srcRect/>
          <a:stretch/>
        </p:blipFill>
        <p:spPr>
          <a:xfrm>
            <a:off x="500452" y="4182975"/>
            <a:ext cx="2329700" cy="521089"/>
          </a:xfrm>
          <a:prstGeom prst="rect">
            <a:avLst/>
          </a:prstGeom>
          <a:noFill/>
          <a:ln>
            <a:noFill/>
          </a:ln>
        </p:spPr>
      </p:pic>
      <p:pic>
        <p:nvPicPr>
          <p:cNvPr id="100" name="Google Shape;100;p18"/>
          <p:cNvPicPr preferRelativeResize="0"/>
          <p:nvPr/>
        </p:nvPicPr>
        <p:blipFill rotWithShape="1">
          <a:blip r:embed="rId3">
            <a:alphaModFix amt="8000"/>
          </a:blip>
          <a:srcRect t="14710" r="30639" b="6932"/>
          <a:stretch/>
        </p:blipFill>
        <p:spPr>
          <a:xfrm>
            <a:off x="4591002" y="-1"/>
            <a:ext cx="4552996" cy="5143502"/>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Green Dots">
  <p:cSld name="Closing Green Dots">
    <p:bg>
      <p:bgPr>
        <a:solidFill>
          <a:schemeClr val="dk2"/>
        </a:solidFill>
        <a:effectLst/>
      </p:bgPr>
    </p:bg>
    <p:spTree>
      <p:nvGrpSpPr>
        <p:cNvPr id="1" name="Shape 101"/>
        <p:cNvGrpSpPr/>
        <p:nvPr/>
      </p:nvGrpSpPr>
      <p:grpSpPr>
        <a:xfrm>
          <a:off x="0" y="0"/>
          <a:ext cx="0" cy="0"/>
          <a:chOff x="0" y="0"/>
          <a:chExt cx="0" cy="0"/>
        </a:xfrm>
      </p:grpSpPr>
      <p:sp>
        <p:nvSpPr>
          <p:cNvPr id="102" name="Google Shape;102;p19"/>
          <p:cNvSpPr txBox="1"/>
          <p:nvPr/>
        </p:nvSpPr>
        <p:spPr>
          <a:xfrm>
            <a:off x="482653" y="2778901"/>
            <a:ext cx="8312700" cy="733200"/>
          </a:xfrm>
          <a:prstGeom prst="rect">
            <a:avLst/>
          </a:prstGeom>
          <a:noFill/>
          <a:ln>
            <a:noFill/>
          </a:ln>
        </p:spPr>
        <p:txBody>
          <a:bodyPr spcFirstLastPara="1" wrap="square" lIns="60500" tIns="60500" rIns="60500" bIns="60500" anchor="b" anchorCtr="0">
            <a:noAutofit/>
          </a:bodyPr>
          <a:lstStyle/>
          <a:p>
            <a:pPr marL="0" marR="0" lvl="0" indent="0" algn="l" rtl="0">
              <a:spcBef>
                <a:spcPts val="0"/>
              </a:spcBef>
              <a:spcAft>
                <a:spcPts val="0"/>
              </a:spcAft>
              <a:buClr>
                <a:schemeClr val="lt1"/>
              </a:buClr>
              <a:buSzPts val="4000"/>
              <a:buFont typeface="Arial"/>
              <a:buNone/>
            </a:pPr>
            <a:r>
              <a:rPr lang="en" sz="4000" b="0" i="0">
                <a:solidFill>
                  <a:schemeClr val="lt1"/>
                </a:solidFill>
                <a:latin typeface="Arial"/>
                <a:ea typeface="Arial"/>
                <a:cs typeface="Arial"/>
                <a:sym typeface="Arial"/>
              </a:rPr>
              <a:t>Thank you</a:t>
            </a:r>
            <a:endParaRPr sz="4000" b="0" i="0">
              <a:solidFill>
                <a:schemeClr val="lt1"/>
              </a:solidFill>
              <a:latin typeface="Arial"/>
              <a:ea typeface="Arial"/>
              <a:cs typeface="Arial"/>
              <a:sym typeface="Arial"/>
            </a:endParaRPr>
          </a:p>
        </p:txBody>
      </p:sp>
      <p:pic>
        <p:nvPicPr>
          <p:cNvPr id="103" name="Google Shape;103;p19"/>
          <p:cNvPicPr preferRelativeResize="0"/>
          <p:nvPr/>
        </p:nvPicPr>
        <p:blipFill rotWithShape="1">
          <a:blip r:embed="rId2">
            <a:alphaModFix/>
          </a:blip>
          <a:srcRect t="6240" r="31394"/>
          <a:stretch/>
        </p:blipFill>
        <p:spPr>
          <a:xfrm>
            <a:off x="5563251" y="0"/>
            <a:ext cx="3580748" cy="5007048"/>
          </a:xfrm>
          <a:prstGeom prst="rect">
            <a:avLst/>
          </a:prstGeom>
          <a:noFill/>
          <a:ln>
            <a:noFill/>
          </a:ln>
        </p:spPr>
      </p:pic>
      <p:cxnSp>
        <p:nvCxnSpPr>
          <p:cNvPr id="104" name="Google Shape;104;p19"/>
          <p:cNvCxnSpPr/>
          <p:nvPr/>
        </p:nvCxnSpPr>
        <p:spPr>
          <a:xfrm>
            <a:off x="583506" y="3928750"/>
            <a:ext cx="603000" cy="0"/>
          </a:xfrm>
          <a:prstGeom prst="straightConnector1">
            <a:avLst/>
          </a:prstGeom>
          <a:noFill/>
          <a:ln w="28575" cap="flat" cmpd="sng">
            <a:solidFill>
              <a:schemeClr val="lt2"/>
            </a:solidFill>
            <a:prstDash val="solid"/>
            <a:round/>
            <a:headEnd type="none" w="sm" len="sm"/>
            <a:tailEnd type="none" w="sm" len="sm"/>
          </a:ln>
        </p:spPr>
      </p:cxnSp>
      <p:pic>
        <p:nvPicPr>
          <p:cNvPr id="105" name="Google Shape;105;p19"/>
          <p:cNvPicPr preferRelativeResize="0"/>
          <p:nvPr/>
        </p:nvPicPr>
        <p:blipFill rotWithShape="1">
          <a:blip r:embed="rId3">
            <a:alphaModFix/>
          </a:blip>
          <a:srcRect/>
          <a:stretch/>
        </p:blipFill>
        <p:spPr>
          <a:xfrm>
            <a:off x="500452" y="4182975"/>
            <a:ext cx="2329700" cy="521089"/>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osing White">
  <p:cSld name="Closing White">
    <p:spTree>
      <p:nvGrpSpPr>
        <p:cNvPr id="1" name="Shape 106"/>
        <p:cNvGrpSpPr/>
        <p:nvPr/>
      </p:nvGrpSpPr>
      <p:grpSpPr>
        <a:xfrm>
          <a:off x="0" y="0"/>
          <a:ext cx="0" cy="0"/>
          <a:chOff x="0" y="0"/>
          <a:chExt cx="0" cy="0"/>
        </a:xfrm>
      </p:grpSpPr>
      <p:sp>
        <p:nvSpPr>
          <p:cNvPr id="107" name="Google Shape;107;p20"/>
          <p:cNvSpPr txBox="1"/>
          <p:nvPr/>
        </p:nvSpPr>
        <p:spPr>
          <a:xfrm>
            <a:off x="482653" y="2778619"/>
            <a:ext cx="8312700" cy="733200"/>
          </a:xfrm>
          <a:prstGeom prst="rect">
            <a:avLst/>
          </a:prstGeom>
          <a:noFill/>
          <a:ln>
            <a:noFill/>
          </a:ln>
        </p:spPr>
        <p:txBody>
          <a:bodyPr spcFirstLastPara="1" wrap="square" lIns="60500" tIns="60500" rIns="60500" bIns="60500" anchor="b" anchorCtr="0">
            <a:noAutofit/>
          </a:bodyPr>
          <a:lstStyle/>
          <a:p>
            <a:pPr marL="0" marR="0" lvl="0" indent="0" algn="l" rtl="0">
              <a:spcBef>
                <a:spcPts val="0"/>
              </a:spcBef>
              <a:spcAft>
                <a:spcPts val="0"/>
              </a:spcAft>
              <a:buClr>
                <a:schemeClr val="dk2"/>
              </a:buClr>
              <a:buSzPts val="4000"/>
              <a:buFont typeface="Arial"/>
              <a:buNone/>
            </a:pPr>
            <a:r>
              <a:rPr lang="en" sz="4000" b="0" i="0">
                <a:solidFill>
                  <a:schemeClr val="dk2"/>
                </a:solidFill>
                <a:latin typeface="Arial"/>
                <a:ea typeface="Arial"/>
                <a:cs typeface="Arial"/>
                <a:sym typeface="Arial"/>
              </a:rPr>
              <a:t>Thank you</a:t>
            </a:r>
            <a:endParaRPr sz="4000" b="0" i="0">
              <a:solidFill>
                <a:schemeClr val="dk2"/>
              </a:solidFill>
              <a:latin typeface="Arial"/>
              <a:ea typeface="Arial"/>
              <a:cs typeface="Arial"/>
              <a:sym typeface="Arial"/>
            </a:endParaRPr>
          </a:p>
        </p:txBody>
      </p:sp>
      <p:cxnSp>
        <p:nvCxnSpPr>
          <p:cNvPr id="108" name="Google Shape;108;p20"/>
          <p:cNvCxnSpPr/>
          <p:nvPr/>
        </p:nvCxnSpPr>
        <p:spPr>
          <a:xfrm>
            <a:off x="583506" y="3928468"/>
            <a:ext cx="603000" cy="0"/>
          </a:xfrm>
          <a:prstGeom prst="straightConnector1">
            <a:avLst/>
          </a:prstGeom>
          <a:noFill/>
          <a:ln w="28575" cap="flat" cmpd="sng">
            <a:solidFill>
              <a:schemeClr val="lt2"/>
            </a:solidFill>
            <a:prstDash val="solid"/>
            <a:round/>
            <a:headEnd type="none" w="sm" len="sm"/>
            <a:tailEnd type="none" w="sm" len="sm"/>
          </a:ln>
        </p:spPr>
      </p:cxnSp>
      <p:pic>
        <p:nvPicPr>
          <p:cNvPr id="109" name="Google Shape;109;p20"/>
          <p:cNvPicPr preferRelativeResize="0"/>
          <p:nvPr/>
        </p:nvPicPr>
        <p:blipFill rotWithShape="1">
          <a:blip r:embed="rId2">
            <a:alphaModFix/>
          </a:blip>
          <a:srcRect/>
          <a:stretch/>
        </p:blipFill>
        <p:spPr>
          <a:xfrm>
            <a:off x="500452" y="4182976"/>
            <a:ext cx="2329700" cy="521089"/>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Green Dots CSU">
  <p:cSld name="Title Green Dots CSU">
    <p:bg>
      <p:bgPr>
        <a:solidFill>
          <a:schemeClr val="dk2"/>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t="29515" r="52955" b="10580"/>
          <a:stretch/>
        </p:blipFill>
        <p:spPr>
          <a:xfrm>
            <a:off x="5172449" y="1"/>
            <a:ext cx="3971551" cy="5143502"/>
          </a:xfrm>
          <a:prstGeom prst="rect">
            <a:avLst/>
          </a:prstGeom>
          <a:noFill/>
          <a:ln>
            <a:noFill/>
          </a:ln>
        </p:spPr>
      </p:pic>
      <p:sp>
        <p:nvSpPr>
          <p:cNvPr id="18" name="Google Shape;18;p3"/>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0" name="Google Shape;20;p3"/>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pic>
        <p:nvPicPr>
          <p:cNvPr id="21" name="Google Shape;21;p3"/>
          <p:cNvPicPr preferRelativeResize="0"/>
          <p:nvPr/>
        </p:nvPicPr>
        <p:blipFill rotWithShape="1">
          <a:blip r:embed="rId3">
            <a:alphaModFix/>
          </a:blip>
          <a:srcRect/>
          <a:stretch/>
        </p:blipFill>
        <p:spPr>
          <a:xfrm>
            <a:off x="6503745" y="4456303"/>
            <a:ext cx="2329700" cy="521089"/>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Green">
  <p:cSld name="Section Green">
    <p:bg>
      <p:bgPr>
        <a:solidFill>
          <a:schemeClr val="dk2"/>
        </a:solid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2279997" y="1852526"/>
            <a:ext cx="64485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112" name="Google Shape;112;p21"/>
          <p:cNvSpPr txBox="1">
            <a:spLocks noGrp="1"/>
          </p:cNvSpPr>
          <p:nvPr>
            <p:ph type="body" idx="1"/>
          </p:nvPr>
        </p:nvSpPr>
        <p:spPr>
          <a:xfrm>
            <a:off x="2279997" y="2899851"/>
            <a:ext cx="6448500" cy="342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200"/>
              <a:buFont typeface="Arial"/>
              <a:buNone/>
              <a:defRPr sz="12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13" name="Google Shape;113;p21"/>
          <p:cNvPicPr preferRelativeResize="0"/>
          <p:nvPr/>
        </p:nvPicPr>
        <p:blipFill rotWithShape="1">
          <a:blip r:embed="rId2">
            <a:alphaModFix/>
          </a:blip>
          <a:srcRect l="79831" t="28562" b="11533"/>
          <a:stretch/>
        </p:blipFill>
        <p:spPr>
          <a:xfrm>
            <a:off x="0" y="0"/>
            <a:ext cx="1702674" cy="5143502"/>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1347817" y="1851211"/>
            <a:ext cx="6448500" cy="672000"/>
          </a:xfrm>
          <a:prstGeom prst="rect">
            <a:avLst/>
          </a:prstGeom>
          <a:noFill/>
          <a:ln>
            <a:noFill/>
          </a:ln>
        </p:spPr>
        <p:txBody>
          <a:bodyPr spcFirstLastPara="1" wrap="square" lIns="60500" tIns="60500" rIns="60500" bIns="60500" anchor="ctr" anchorCtr="0">
            <a:noAutofit/>
          </a:bodyPr>
          <a:lstStyle>
            <a:lvl1pPr marR="0" lvl="0" algn="ctr" rtl="0">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pic>
        <p:nvPicPr>
          <p:cNvPr id="116" name="Google Shape;116;p22"/>
          <p:cNvPicPr preferRelativeResize="0"/>
          <p:nvPr/>
        </p:nvPicPr>
        <p:blipFill rotWithShape="1">
          <a:blip r:embed="rId2">
            <a:alphaModFix/>
          </a:blip>
          <a:srcRect l="-221" t="28562" r="1" b="57447"/>
          <a:stretch/>
        </p:blipFill>
        <p:spPr>
          <a:xfrm>
            <a:off x="163382" y="3993671"/>
            <a:ext cx="8780259" cy="1246649"/>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body" idx="1"/>
          </p:nvPr>
        </p:nvSpPr>
        <p:spPr>
          <a:xfrm>
            <a:off x="491658" y="1805872"/>
            <a:ext cx="2385300" cy="415500"/>
          </a:xfrm>
          <a:prstGeom prst="rect">
            <a:avLst/>
          </a:prstGeom>
          <a:noFill/>
          <a:ln>
            <a:noFill/>
          </a:ln>
        </p:spPr>
        <p:txBody>
          <a:bodyPr spcFirstLastPara="1" wrap="square" lIns="60500" tIns="60500" rIns="60500" bIns="60500" anchor="ctr" anchorCtr="0">
            <a:noAutofit/>
          </a:bodyPr>
          <a:lstStyle>
            <a:lvl1pPr marL="457200" marR="0" lvl="0" indent="-228600" algn="ctr" rtl="0">
              <a:lnSpc>
                <a:spcPct val="120000"/>
              </a:lnSpc>
              <a:spcBef>
                <a:spcPts val="400"/>
              </a:spcBef>
              <a:spcAft>
                <a:spcPts val="0"/>
              </a:spcAft>
              <a:buClr>
                <a:schemeClr val="lt1"/>
              </a:buClr>
              <a:buSzPts val="1600"/>
              <a:buFont typeface="Arial"/>
              <a:buNone/>
              <a:defRPr sz="16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chemeClr val="lt1"/>
              </a:buClr>
              <a:buSzPts val="1100"/>
              <a:buFont typeface="Arial"/>
              <a:buChar char="»"/>
              <a:defRPr sz="11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grpSp>
        <p:nvGrpSpPr>
          <p:cNvPr id="119" name="Google Shape;119;p23"/>
          <p:cNvGrpSpPr/>
          <p:nvPr/>
        </p:nvGrpSpPr>
        <p:grpSpPr>
          <a:xfrm>
            <a:off x="0" y="4498086"/>
            <a:ext cx="9144488" cy="408426"/>
            <a:chOff x="0" y="6739600"/>
            <a:chExt cx="13817600" cy="617144"/>
          </a:xfrm>
        </p:grpSpPr>
        <p:pic>
          <p:nvPicPr>
            <p:cNvPr id="120" name="Google Shape;120;p23"/>
            <p:cNvPicPr preferRelativeResize="0"/>
            <p:nvPr/>
          </p:nvPicPr>
          <p:blipFill rotWithShape="1">
            <a:blip r:embed="rId2">
              <a:alphaModFix/>
            </a:blip>
            <a:srcRect/>
            <a:stretch/>
          </p:blipFill>
          <p:spPr>
            <a:xfrm>
              <a:off x="0" y="6778192"/>
              <a:ext cx="6449921" cy="539962"/>
            </a:xfrm>
            <a:prstGeom prst="rect">
              <a:avLst/>
            </a:prstGeom>
            <a:noFill/>
            <a:ln>
              <a:noFill/>
            </a:ln>
          </p:spPr>
        </p:pic>
        <p:pic>
          <p:nvPicPr>
            <p:cNvPr id="121" name="Google Shape;121;p23"/>
            <p:cNvPicPr preferRelativeResize="0"/>
            <p:nvPr/>
          </p:nvPicPr>
          <p:blipFill rotWithShape="1">
            <a:blip r:embed="rId2">
              <a:alphaModFix/>
            </a:blip>
            <a:srcRect/>
            <a:stretch/>
          </p:blipFill>
          <p:spPr>
            <a:xfrm rot="10800000">
              <a:off x="7367679" y="6778192"/>
              <a:ext cx="6449921" cy="539962"/>
            </a:xfrm>
            <a:prstGeom prst="rect">
              <a:avLst/>
            </a:prstGeom>
            <a:noFill/>
            <a:ln>
              <a:noFill/>
            </a:ln>
          </p:spPr>
        </p:pic>
        <p:pic>
          <p:nvPicPr>
            <p:cNvPr id="122" name="Google Shape;122;p23"/>
            <p:cNvPicPr preferRelativeResize="0"/>
            <p:nvPr/>
          </p:nvPicPr>
          <p:blipFill rotWithShape="1">
            <a:blip r:embed="rId3">
              <a:alphaModFix/>
            </a:blip>
            <a:srcRect/>
            <a:stretch/>
          </p:blipFill>
          <p:spPr>
            <a:xfrm>
              <a:off x="6600229" y="6739600"/>
              <a:ext cx="617144" cy="617144"/>
            </a:xfrm>
            <a:prstGeom prst="rect">
              <a:avLst/>
            </a:prstGeom>
            <a:noFill/>
            <a:ln>
              <a:noFill/>
            </a:ln>
          </p:spPr>
        </p:pic>
      </p:grpSp>
      <p:sp>
        <p:nvSpPr>
          <p:cNvPr id="123" name="Google Shape;123;p23"/>
          <p:cNvSpPr txBox="1">
            <a:spLocks noGrp="1"/>
          </p:cNvSpPr>
          <p:nvPr>
            <p:ph type="body" idx="2"/>
          </p:nvPr>
        </p:nvSpPr>
        <p:spPr>
          <a:xfrm>
            <a:off x="3379284" y="1805872"/>
            <a:ext cx="2385300" cy="415500"/>
          </a:xfrm>
          <a:prstGeom prst="rect">
            <a:avLst/>
          </a:prstGeom>
          <a:noFill/>
          <a:ln>
            <a:noFill/>
          </a:ln>
        </p:spPr>
        <p:txBody>
          <a:bodyPr spcFirstLastPara="1" wrap="square" lIns="60500" tIns="60500" rIns="60500" bIns="60500" anchor="ctr" anchorCtr="0">
            <a:noAutofit/>
          </a:bodyPr>
          <a:lstStyle>
            <a:lvl1pPr marL="457200" marR="0" lvl="0" indent="-228600" algn="ctr" rtl="0">
              <a:lnSpc>
                <a:spcPct val="120000"/>
              </a:lnSpc>
              <a:spcBef>
                <a:spcPts val="400"/>
              </a:spcBef>
              <a:spcAft>
                <a:spcPts val="0"/>
              </a:spcAft>
              <a:buClr>
                <a:schemeClr val="lt1"/>
              </a:buClr>
              <a:buSzPts val="1600"/>
              <a:buFont typeface="Arial"/>
              <a:buNone/>
              <a:defRPr sz="16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chemeClr val="lt1"/>
              </a:buClr>
              <a:buSzPts val="1100"/>
              <a:buFont typeface="Arial"/>
              <a:buChar char="»"/>
              <a:defRPr sz="11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24" name="Google Shape;124;p23"/>
          <p:cNvSpPr txBox="1">
            <a:spLocks noGrp="1"/>
          </p:cNvSpPr>
          <p:nvPr>
            <p:ph type="body" idx="3"/>
          </p:nvPr>
        </p:nvSpPr>
        <p:spPr>
          <a:xfrm>
            <a:off x="6266909" y="1805872"/>
            <a:ext cx="2385300" cy="415500"/>
          </a:xfrm>
          <a:prstGeom prst="rect">
            <a:avLst/>
          </a:prstGeom>
          <a:noFill/>
          <a:ln>
            <a:noFill/>
          </a:ln>
        </p:spPr>
        <p:txBody>
          <a:bodyPr spcFirstLastPara="1" wrap="square" lIns="60500" tIns="60500" rIns="60500" bIns="60500" anchor="ctr" anchorCtr="0">
            <a:noAutofit/>
          </a:bodyPr>
          <a:lstStyle>
            <a:lvl1pPr marL="457200" marR="0" lvl="0" indent="-228600" algn="ctr" rtl="0">
              <a:lnSpc>
                <a:spcPct val="120000"/>
              </a:lnSpc>
              <a:spcBef>
                <a:spcPts val="400"/>
              </a:spcBef>
              <a:spcAft>
                <a:spcPts val="0"/>
              </a:spcAft>
              <a:buClr>
                <a:schemeClr val="lt1"/>
              </a:buClr>
              <a:buSzPts val="1600"/>
              <a:buFont typeface="Arial"/>
              <a:buNone/>
              <a:defRPr sz="1600" b="0" i="0" u="none" strike="noStrike" cap="none">
                <a:solidFill>
                  <a:schemeClr val="lt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lt1"/>
              </a:buClr>
              <a:buSzPts val="1100"/>
              <a:buFont typeface="Arial"/>
              <a:buChar char="–"/>
              <a:defRPr sz="1100" b="0" i="0" u="none" strike="noStrike" cap="none">
                <a:solidFill>
                  <a:schemeClr val="lt1"/>
                </a:solidFill>
                <a:latin typeface="Proxima Nova"/>
                <a:ea typeface="Proxima Nova"/>
                <a:cs typeface="Proxima Nova"/>
                <a:sym typeface="Proxima Nova"/>
              </a:defRPr>
            </a:lvl4pPr>
            <a:lvl5pPr marL="2286000" marR="0" lvl="4" indent="-298450" algn="l" rtl="0">
              <a:spcBef>
                <a:spcPts val="400"/>
              </a:spcBef>
              <a:spcAft>
                <a:spcPts val="0"/>
              </a:spcAft>
              <a:buClr>
                <a:schemeClr val="lt1"/>
              </a:buClr>
              <a:buSzPts val="1100"/>
              <a:buFont typeface="Arial"/>
              <a:buChar char="»"/>
              <a:defRPr sz="1100" b="0" i="0" u="none" strike="noStrike" cap="none">
                <a:solidFill>
                  <a:schemeClr val="lt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Footer">
  <p:cSld name="Blank Footer">
    <p:spTree>
      <p:nvGrpSpPr>
        <p:cNvPr id="1" name="Shape 125"/>
        <p:cNvGrpSpPr/>
        <p:nvPr/>
      </p:nvGrpSpPr>
      <p:grpSpPr>
        <a:xfrm>
          <a:off x="0" y="0"/>
          <a:ext cx="0" cy="0"/>
          <a:chOff x="0" y="0"/>
          <a:chExt cx="0" cy="0"/>
        </a:xfrm>
      </p:grpSpPr>
      <p:grpSp>
        <p:nvGrpSpPr>
          <p:cNvPr id="126" name="Google Shape;126;p24"/>
          <p:cNvGrpSpPr/>
          <p:nvPr/>
        </p:nvGrpSpPr>
        <p:grpSpPr>
          <a:xfrm>
            <a:off x="0" y="4879021"/>
            <a:ext cx="9144554" cy="264755"/>
            <a:chOff x="0" y="7372350"/>
            <a:chExt cx="13817700" cy="400053"/>
          </a:xfrm>
        </p:grpSpPr>
        <p:sp>
          <p:nvSpPr>
            <p:cNvPr id="127" name="Google Shape;127;p24"/>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128" name="Google Shape;128;p24"/>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129" name="Google Shape;129;p24"/>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130" name="Google Shape;130;p24"/>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Green">
  <p:cSld name="Blank Green">
    <p:bg>
      <p:bgPr>
        <a:solidFill>
          <a:schemeClr val="dk2"/>
        </a:solidFill>
        <a:effectLst/>
      </p:bgPr>
    </p:bg>
    <p:spTree>
      <p:nvGrpSpPr>
        <p:cNvPr id="1" name="Shape 131"/>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311708" y="744575"/>
            <a:ext cx="8520600" cy="2052600"/>
          </a:xfrm>
          <a:prstGeom prst="rect">
            <a:avLst/>
          </a:prstGeom>
        </p:spPr>
        <p:txBody>
          <a:bodyPr spcFirstLastPara="1" wrap="square" lIns="60500" tIns="60500" rIns="60500" bIns="605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26"/>
          <p:cNvSpPr txBox="1">
            <a:spLocks noGrp="1"/>
          </p:cNvSpPr>
          <p:nvPr>
            <p:ph type="subTitle" idx="1"/>
          </p:nvPr>
        </p:nvSpPr>
        <p:spPr>
          <a:xfrm>
            <a:off x="311700" y="2834125"/>
            <a:ext cx="8520600" cy="792600"/>
          </a:xfrm>
          <a:prstGeom prst="rect">
            <a:avLst/>
          </a:prstGeom>
        </p:spPr>
        <p:txBody>
          <a:bodyPr spcFirstLastPara="1" wrap="square" lIns="60500" tIns="60500" rIns="60500" bIns="60500" anchor="t" anchorCtr="0">
            <a:noAutofit/>
          </a:bodyPr>
          <a:lstStyle>
            <a:lvl1pPr lvl="0" algn="ctr" rtl="0">
              <a:lnSpc>
                <a:spcPct val="100000"/>
              </a:lnSpc>
              <a:spcBef>
                <a:spcPts val="4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2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35" name="Google Shape;13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Green Dots UnitID">
  <p:cSld name="Title Green Dots UnitID">
    <p:bg>
      <p:bgPr>
        <a:solidFill>
          <a:schemeClr val="dk2"/>
        </a:solid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t="29515" r="52955" b="10580"/>
          <a:stretch/>
        </p:blipFill>
        <p:spPr>
          <a:xfrm>
            <a:off x="5172449" y="1"/>
            <a:ext cx="3971551" cy="5143502"/>
          </a:xfrm>
          <a:prstGeom prst="rect">
            <a:avLst/>
          </a:prstGeom>
          <a:noFill/>
          <a:ln>
            <a:noFill/>
          </a:ln>
        </p:spPr>
      </p:pic>
      <p:sp>
        <p:nvSpPr>
          <p:cNvPr id="24" name="Google Shape;24;p4"/>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6" name="Google Shape;26;p4"/>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sp>
        <p:nvSpPr>
          <p:cNvPr id="27" name="Google Shape;27;p4"/>
          <p:cNvSpPr>
            <a:spLocks noGrp="1"/>
          </p:cNvSpPr>
          <p:nvPr>
            <p:ph type="pic" idx="3"/>
          </p:nvPr>
        </p:nvSpPr>
        <p:spPr>
          <a:xfrm>
            <a:off x="6608833" y="4546014"/>
            <a:ext cx="2119500" cy="3390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Green Ram CSU">
  <p:cSld name="Title Green Ram CSU">
    <p:bg>
      <p:bgPr>
        <a:solidFill>
          <a:schemeClr val="dk2"/>
        </a:solid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mt="8000"/>
          </a:blip>
          <a:srcRect t="14710" r="30639" b="6932"/>
          <a:stretch/>
        </p:blipFill>
        <p:spPr>
          <a:xfrm>
            <a:off x="4591002" y="-1"/>
            <a:ext cx="4552996" cy="5143502"/>
          </a:xfrm>
          <a:prstGeom prst="rect">
            <a:avLst/>
          </a:prstGeom>
          <a:noFill/>
          <a:ln>
            <a:noFill/>
          </a:ln>
        </p:spPr>
      </p:pic>
      <p:sp>
        <p:nvSpPr>
          <p:cNvPr id="30" name="Google Shape;30;p5"/>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2" name="Google Shape;32;p5"/>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pic>
        <p:nvPicPr>
          <p:cNvPr id="33" name="Google Shape;33;p5"/>
          <p:cNvPicPr preferRelativeResize="0"/>
          <p:nvPr/>
        </p:nvPicPr>
        <p:blipFill rotWithShape="1">
          <a:blip r:embed="rId3">
            <a:alphaModFix/>
          </a:blip>
          <a:srcRect/>
          <a:stretch/>
        </p:blipFill>
        <p:spPr>
          <a:xfrm>
            <a:off x="6503745" y="4456303"/>
            <a:ext cx="2329700" cy="521089"/>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Green Ram UnitID">
  <p:cSld name="Title Green Ram UnitID">
    <p:bg>
      <p:bgPr>
        <a:solidFill>
          <a:schemeClr val="dk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mt="8000"/>
          </a:blip>
          <a:srcRect t="14710" r="30639" b="6932"/>
          <a:stretch/>
        </p:blipFill>
        <p:spPr>
          <a:xfrm>
            <a:off x="4591002" y="-1"/>
            <a:ext cx="4552996" cy="5143502"/>
          </a:xfrm>
          <a:prstGeom prst="rect">
            <a:avLst/>
          </a:prstGeom>
          <a:noFill/>
          <a:ln>
            <a:noFill/>
          </a:ln>
        </p:spPr>
      </p:pic>
      <p:sp>
        <p:nvSpPr>
          <p:cNvPr id="36" name="Google Shape;36;p6"/>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415637" y="3553220"/>
            <a:ext cx="8312700" cy="3126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6"/>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sp>
        <p:nvSpPr>
          <p:cNvPr id="39" name="Google Shape;39;p6"/>
          <p:cNvSpPr>
            <a:spLocks noGrp="1"/>
          </p:cNvSpPr>
          <p:nvPr>
            <p:ph type="pic" idx="3"/>
          </p:nvPr>
        </p:nvSpPr>
        <p:spPr>
          <a:xfrm>
            <a:off x="6608833" y="4546014"/>
            <a:ext cx="2119500" cy="3390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chemeClr val="lt1"/>
              </a:buClr>
              <a:buSzPts val="1100"/>
              <a:buFont typeface="Arial"/>
              <a:buNone/>
              <a:defRPr sz="1100" b="0" i="0" u="none" strike="noStrike" cap="none">
                <a:solidFill>
                  <a:schemeClr val="lt1"/>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hite CSU">
  <p:cSld name="Title White CSU">
    <p:spTree>
      <p:nvGrpSpPr>
        <p:cNvPr id="1" name="Shape 40"/>
        <p:cNvGrpSpPr/>
        <p:nvPr/>
      </p:nvGrpSpPr>
      <p:grpSpPr>
        <a:xfrm>
          <a:off x="0" y="0"/>
          <a:ext cx="0" cy="0"/>
          <a:chOff x="0" y="0"/>
          <a:chExt cx="0" cy="0"/>
        </a:xfrm>
      </p:grpSpPr>
      <p:sp>
        <p:nvSpPr>
          <p:cNvPr id="41" name="Google Shape;41;p7"/>
          <p:cNvSpPr txBox="1"/>
          <p:nvPr/>
        </p:nvSpPr>
        <p:spPr>
          <a:xfrm>
            <a:off x="-892848" y="818030"/>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7"/>
          <p:cNvSpPr txBox="1"/>
          <p:nvPr/>
        </p:nvSpPr>
        <p:spPr>
          <a:xfrm>
            <a:off x="-1385454" y="-313764"/>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7"/>
          <p:cNvSpPr txBox="1"/>
          <p:nvPr/>
        </p:nvSpPr>
        <p:spPr>
          <a:xfrm>
            <a:off x="-1447029" y="-526677"/>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44;p7"/>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7"/>
          <p:cNvSpPr txBox="1">
            <a:spLocks noGrp="1"/>
          </p:cNvSpPr>
          <p:nvPr>
            <p:ph type="body" idx="2"/>
          </p:nvPr>
        </p:nvSpPr>
        <p:spPr>
          <a:xfrm>
            <a:off x="415637" y="3553220"/>
            <a:ext cx="8312700" cy="3177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dk2"/>
              </a:buClr>
              <a:buSzPts val="1100"/>
              <a:buFont typeface="Arial"/>
              <a:buNone/>
              <a:defRPr sz="1100" b="0" i="0" u="none" strike="noStrike" cap="none">
                <a:solidFill>
                  <a:schemeClr val="dk2"/>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 name="Google Shape;46;p7"/>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pic>
        <p:nvPicPr>
          <p:cNvPr id="47" name="Google Shape;47;p7"/>
          <p:cNvPicPr preferRelativeResize="0"/>
          <p:nvPr/>
        </p:nvPicPr>
        <p:blipFill rotWithShape="1">
          <a:blip r:embed="rId2">
            <a:alphaModFix/>
          </a:blip>
          <a:srcRect/>
          <a:stretch/>
        </p:blipFill>
        <p:spPr>
          <a:xfrm>
            <a:off x="6503745" y="4456303"/>
            <a:ext cx="2329700" cy="521089"/>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hite UnitID">
  <p:cSld name="Title White UnitID">
    <p:spTree>
      <p:nvGrpSpPr>
        <p:cNvPr id="1" name="Shape 48"/>
        <p:cNvGrpSpPr/>
        <p:nvPr/>
      </p:nvGrpSpPr>
      <p:grpSpPr>
        <a:xfrm>
          <a:off x="0" y="0"/>
          <a:ext cx="0" cy="0"/>
          <a:chOff x="0" y="0"/>
          <a:chExt cx="0" cy="0"/>
        </a:xfrm>
      </p:grpSpPr>
      <p:sp>
        <p:nvSpPr>
          <p:cNvPr id="49" name="Google Shape;49;p8"/>
          <p:cNvSpPr txBox="1"/>
          <p:nvPr/>
        </p:nvSpPr>
        <p:spPr>
          <a:xfrm>
            <a:off x="-892848" y="818030"/>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
          <p:cNvSpPr txBox="1"/>
          <p:nvPr/>
        </p:nvSpPr>
        <p:spPr>
          <a:xfrm>
            <a:off x="-1385454" y="-313764"/>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
          <p:cNvSpPr txBox="1"/>
          <p:nvPr/>
        </p:nvSpPr>
        <p:spPr>
          <a:xfrm>
            <a:off x="-1447029" y="-526677"/>
            <a:ext cx="122100" cy="340800"/>
          </a:xfrm>
          <a:prstGeom prst="rect">
            <a:avLst/>
          </a:prstGeom>
          <a:noFill/>
          <a:ln>
            <a:noFill/>
          </a:ln>
        </p:spPr>
        <p:txBody>
          <a:bodyPr spcFirstLastPara="1" wrap="square" lIns="60500" tIns="30250" rIns="60500" bIns="3025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
          <p:cNvSpPr txBox="1">
            <a:spLocks noGrp="1"/>
          </p:cNvSpPr>
          <p:nvPr>
            <p:ph type="body" idx="1"/>
          </p:nvPr>
        </p:nvSpPr>
        <p:spPr>
          <a:xfrm>
            <a:off x="415638" y="1783828"/>
            <a:ext cx="8312700" cy="13443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0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L="914400" marR="0" lvl="1" indent="-228600" algn="l" rtl="0">
              <a:lnSpc>
                <a:spcPct val="12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L="1371600" marR="0" lvl="2"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L="1828800" marR="0" lvl="3" indent="-228600" algn="l" rtl="0">
              <a:lnSpc>
                <a:spcPct val="120000"/>
              </a:lnSpc>
              <a:spcBef>
                <a:spcPts val="4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L="2286000" marR="0" lvl="4" indent="-228600" algn="l" rtl="0">
              <a:spcBef>
                <a:spcPts val="70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body" idx="2"/>
          </p:nvPr>
        </p:nvSpPr>
        <p:spPr>
          <a:xfrm>
            <a:off x="415637" y="3553220"/>
            <a:ext cx="8312700" cy="3177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dk2"/>
              </a:buClr>
              <a:buSzPts val="1100"/>
              <a:buFont typeface="Arial"/>
              <a:buNone/>
              <a:defRPr sz="1100" b="0" i="0" u="none" strike="noStrike" cap="none">
                <a:solidFill>
                  <a:schemeClr val="dk2"/>
                </a:solidFill>
                <a:latin typeface="Proxima Nova"/>
                <a:ea typeface="Proxima Nova"/>
                <a:cs typeface="Proxima Nova"/>
                <a:sym typeface="Proxima Nova"/>
              </a:defRPr>
            </a:lvl1pPr>
            <a:lvl2pPr marL="914400" marR="0" lvl="1"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2pPr>
            <a:lvl3pPr marL="1371600" marR="0" lvl="2"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3pPr>
            <a:lvl4pPr marL="1828800" marR="0" lvl="3" indent="-228600" algn="l" rtl="0">
              <a:lnSpc>
                <a:spcPct val="120000"/>
              </a:lnSpc>
              <a:spcBef>
                <a:spcPts val="400"/>
              </a:spcBef>
              <a:spcAft>
                <a:spcPts val="0"/>
              </a:spcAft>
              <a:buClr>
                <a:schemeClr val="dk1"/>
              </a:buClr>
              <a:buSzPts val="1100"/>
              <a:buFont typeface="Arial"/>
              <a:buNone/>
              <a:defRPr sz="1100" b="0" i="0" u="none" strike="noStrike" cap="none">
                <a:solidFill>
                  <a:schemeClr val="dk1"/>
                </a:solidFill>
                <a:latin typeface="Proxima Nova"/>
                <a:ea typeface="Proxima Nova"/>
                <a:cs typeface="Proxima Nova"/>
                <a:sym typeface="Proxima Nova"/>
              </a:defRPr>
            </a:lvl4pPr>
            <a:lvl5pPr marL="2286000" marR="0" lvl="4" indent="-228600" algn="l" rtl="0">
              <a:spcBef>
                <a:spcPts val="400"/>
              </a:spcBef>
              <a:spcAft>
                <a:spcPts val="0"/>
              </a:spcAft>
              <a:buClr>
                <a:srgbClr val="C39E11"/>
              </a:buClr>
              <a:buSzPts val="1100"/>
              <a:buFont typeface="Arial"/>
              <a:buNone/>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4" name="Google Shape;54;p8"/>
          <p:cNvCxnSpPr/>
          <p:nvPr/>
        </p:nvCxnSpPr>
        <p:spPr>
          <a:xfrm>
            <a:off x="482653" y="3389709"/>
            <a:ext cx="603000" cy="0"/>
          </a:xfrm>
          <a:prstGeom prst="straightConnector1">
            <a:avLst/>
          </a:prstGeom>
          <a:noFill/>
          <a:ln w="28575" cap="flat" cmpd="sng">
            <a:solidFill>
              <a:schemeClr val="lt2"/>
            </a:solidFill>
            <a:prstDash val="solid"/>
            <a:round/>
            <a:headEnd type="none" w="sm" len="sm"/>
            <a:tailEnd type="none" w="sm" len="sm"/>
          </a:ln>
        </p:spPr>
      </p:cxnSp>
      <p:sp>
        <p:nvSpPr>
          <p:cNvPr id="55" name="Google Shape;55;p8"/>
          <p:cNvSpPr>
            <a:spLocks noGrp="1"/>
          </p:cNvSpPr>
          <p:nvPr>
            <p:ph type="pic" idx="3"/>
          </p:nvPr>
        </p:nvSpPr>
        <p:spPr>
          <a:xfrm>
            <a:off x="6608833" y="4546014"/>
            <a:ext cx="2119500" cy="339000"/>
          </a:xfrm>
          <a:prstGeom prst="rect">
            <a:avLst/>
          </a:prstGeom>
          <a:noFill/>
          <a:ln>
            <a:noFill/>
          </a:ln>
        </p:spPr>
        <p:txBody>
          <a:bodyPr spcFirstLastPara="1" wrap="square" lIns="60500" tIns="60500" rIns="60500" bIns="60500" anchor="ctr" anchorCtr="0">
            <a:noAutofit/>
          </a:bodyPr>
          <a:lstStyle>
            <a:lvl1pPr marR="0" lvl="0" algn="ctr" rtl="0">
              <a:lnSpc>
                <a:spcPct val="120000"/>
              </a:lnSpc>
              <a:spcBef>
                <a:spcPts val="400"/>
              </a:spcBef>
              <a:spcAft>
                <a:spcPts val="0"/>
              </a:spcAft>
              <a:buClr>
                <a:srgbClr val="9A9A9C"/>
              </a:buClr>
              <a:buSzPts val="1100"/>
              <a:buFont typeface="Arial"/>
              <a:buNone/>
              <a:defRPr sz="1100" b="0" i="0" u="none" strike="noStrike" cap="none">
                <a:solidFill>
                  <a:srgbClr val="9A9A9C"/>
                </a:solidFill>
                <a:latin typeface="Proxima Nova"/>
                <a:ea typeface="Proxima Nova"/>
                <a:cs typeface="Proxima Nova"/>
                <a:sym typeface="Proxima Nova"/>
              </a:defRPr>
            </a:lvl1pPr>
            <a:lvl2pPr marR="0" lvl="1"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R="0" lvl="2"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R="0" lvl="3"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R="0" lvl="4"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15638" y="599068"/>
            <a:ext cx="83127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grpSp>
        <p:nvGrpSpPr>
          <p:cNvPr id="58" name="Google Shape;58;p9"/>
          <p:cNvGrpSpPr/>
          <p:nvPr/>
        </p:nvGrpSpPr>
        <p:grpSpPr>
          <a:xfrm>
            <a:off x="0" y="4879021"/>
            <a:ext cx="9144554" cy="264755"/>
            <a:chOff x="0" y="7372350"/>
            <a:chExt cx="13817700" cy="400053"/>
          </a:xfrm>
        </p:grpSpPr>
        <p:sp>
          <p:nvSpPr>
            <p:cNvPr id="59" name="Google Shape;59;p9"/>
            <p:cNvSpPr/>
            <p:nvPr/>
          </p:nvSpPr>
          <p:spPr>
            <a:xfrm>
              <a:off x="0" y="7372350"/>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a:stretch/>
          </p:blipFill>
          <p:spPr>
            <a:xfrm>
              <a:off x="152257" y="7372351"/>
              <a:ext cx="1788558" cy="400050"/>
            </a:xfrm>
            <a:prstGeom prst="rect">
              <a:avLst/>
            </a:prstGeom>
            <a:noFill/>
            <a:ln>
              <a:noFill/>
            </a:ln>
          </p:spPr>
        </p:pic>
        <p:sp>
          <p:nvSpPr>
            <p:cNvPr id="61" name="Google Shape;61;p9"/>
            <p:cNvSpPr/>
            <p:nvPr/>
          </p:nvSpPr>
          <p:spPr>
            <a:xfrm>
              <a:off x="0" y="7372351"/>
              <a:ext cx="13817700" cy="399900"/>
            </a:xfrm>
            <a:prstGeom prst="rect">
              <a:avLst/>
            </a:prstGeom>
            <a:solidFill>
              <a:schemeClr val="dk2"/>
            </a:solidFill>
            <a:ln>
              <a:noFill/>
            </a:ln>
          </p:spPr>
          <p:txBody>
            <a:bodyPr spcFirstLastPara="1" wrap="square" lIns="60500" tIns="30250" rIns="60500" bIns="3025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pic>
          <p:nvPicPr>
            <p:cNvPr id="62" name="Google Shape;62;p9"/>
            <p:cNvPicPr preferRelativeResize="0"/>
            <p:nvPr/>
          </p:nvPicPr>
          <p:blipFill rotWithShape="1">
            <a:blip r:embed="rId2">
              <a:alphaModFix/>
            </a:blip>
            <a:srcRect/>
            <a:stretch/>
          </p:blipFill>
          <p:spPr>
            <a:xfrm>
              <a:off x="152257" y="7372352"/>
              <a:ext cx="1788558" cy="400050"/>
            </a:xfrm>
            <a:prstGeom prst="rect">
              <a:avLst/>
            </a:prstGeom>
            <a:noFill/>
            <a:ln>
              <a:noFill/>
            </a:ln>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White">
  <p:cSld name="Section White">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2279997" y="1852526"/>
            <a:ext cx="64485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65" name="Google Shape;65;p10"/>
          <p:cNvSpPr txBox="1">
            <a:spLocks noGrp="1"/>
          </p:cNvSpPr>
          <p:nvPr>
            <p:ph type="body" idx="1"/>
          </p:nvPr>
        </p:nvSpPr>
        <p:spPr>
          <a:xfrm>
            <a:off x="2279997" y="2899851"/>
            <a:ext cx="6448500" cy="321900"/>
          </a:xfrm>
          <a:prstGeom prst="rect">
            <a:avLst/>
          </a:prstGeom>
          <a:noFill/>
          <a:ln>
            <a:noFill/>
          </a:ln>
        </p:spPr>
        <p:txBody>
          <a:bodyPr spcFirstLastPara="1" wrap="square" lIns="60500" tIns="60500" rIns="60500" bIns="60500" anchor="t" anchorCtr="0">
            <a:noAutofit/>
          </a:bodyPr>
          <a:lstStyle>
            <a:lvl1pPr marL="457200" marR="0" lvl="0" indent="-228600" algn="l" rtl="0">
              <a:lnSpc>
                <a:spcPct val="120000"/>
              </a:lnSpc>
              <a:spcBef>
                <a:spcPts val="4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6" name="Google Shape;66;p10"/>
          <p:cNvPicPr preferRelativeResize="0"/>
          <p:nvPr/>
        </p:nvPicPr>
        <p:blipFill rotWithShape="1">
          <a:blip r:embed="rId2">
            <a:alphaModFix/>
          </a:blip>
          <a:srcRect l="79831" t="28562" b="11533"/>
          <a:stretch/>
        </p:blipFill>
        <p:spPr>
          <a:xfrm>
            <a:off x="0" y="1"/>
            <a:ext cx="1702674" cy="5143502"/>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38" y="599068"/>
            <a:ext cx="8312700" cy="672000"/>
          </a:xfrm>
          <a:prstGeom prst="rect">
            <a:avLst/>
          </a:prstGeom>
          <a:noFill/>
          <a:ln>
            <a:noFill/>
          </a:ln>
        </p:spPr>
        <p:txBody>
          <a:bodyPr spcFirstLastPara="1" wrap="square" lIns="60500" tIns="60500" rIns="60500" bIns="60500" anchor="b" anchorCtr="0">
            <a:noAutofit/>
          </a:bodyPr>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7" name="Google Shape;7;p1"/>
          <p:cNvSpPr txBox="1">
            <a:spLocks noGrp="1"/>
          </p:cNvSpPr>
          <p:nvPr>
            <p:ph type="body" idx="1"/>
          </p:nvPr>
        </p:nvSpPr>
        <p:spPr>
          <a:xfrm>
            <a:off x="415637" y="1646393"/>
            <a:ext cx="8312700" cy="2046900"/>
          </a:xfrm>
          <a:prstGeom prst="rect">
            <a:avLst/>
          </a:prstGeom>
          <a:noFill/>
          <a:ln>
            <a:noFill/>
          </a:ln>
        </p:spPr>
        <p:txBody>
          <a:bodyPr spcFirstLastPara="1" wrap="square" lIns="60500" tIns="60500" rIns="60500" bIns="60500" anchor="t" anchorCtr="0">
            <a:noAutofit/>
          </a:bodyPr>
          <a:lstStyle>
            <a:lvl1pPr marL="457200" marR="0" lvl="0" indent="-304800" algn="l" rtl="0">
              <a:lnSpc>
                <a:spcPct val="120000"/>
              </a:lnSpc>
              <a:spcBef>
                <a:spcPts val="400"/>
              </a:spcBef>
              <a:spcAft>
                <a:spcPts val="0"/>
              </a:spcAft>
              <a:buClr>
                <a:schemeClr val="dk1"/>
              </a:buClr>
              <a:buSzPts val="1200"/>
              <a:buFont typeface="Arial"/>
              <a:buChar char="•"/>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3pPr>
            <a:lvl4pPr marL="1828800" marR="0" lvl="3" indent="-298450" algn="l" rtl="0">
              <a:lnSpc>
                <a:spcPct val="12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4pPr>
            <a:lvl5pPr marL="2286000" marR="0" lvl="4" indent="-298450" algn="l" rtl="0">
              <a:spcBef>
                <a:spcPts val="400"/>
              </a:spcBef>
              <a:spcAft>
                <a:spcPts val="0"/>
              </a:spcAft>
              <a:buClr>
                <a:srgbClr val="C39E11"/>
              </a:buClr>
              <a:buSzPts val="1100"/>
              <a:buFont typeface="Arial"/>
              <a:buChar char="»"/>
              <a:defRPr sz="1100" b="0" i="0" u="none" strike="noStrike" cap="none">
                <a:solidFill>
                  <a:srgbClr val="C39E11"/>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body" idx="1"/>
          </p:nvPr>
        </p:nvSpPr>
        <p:spPr>
          <a:xfrm>
            <a:off x="415638" y="1783828"/>
            <a:ext cx="8312700" cy="13443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a:t>CS 1: Loops and Iteration</a:t>
            </a:r>
            <a:endParaRPr/>
          </a:p>
        </p:txBody>
      </p:sp>
      <p:sp>
        <p:nvSpPr>
          <p:cNvPr id="141" name="Google Shape;141;p27"/>
          <p:cNvSpPr txBox="1">
            <a:spLocks noGrp="1"/>
          </p:cNvSpPr>
          <p:nvPr>
            <p:ph type="body" idx="2"/>
          </p:nvPr>
        </p:nvSpPr>
        <p:spPr>
          <a:xfrm>
            <a:off x="415625" y="3553232"/>
            <a:ext cx="8312700" cy="7653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142" name="Google Shape;142;p27"/>
          <p:cNvSpPr txBox="1">
            <a:spLocks noGrp="1"/>
          </p:cNvSpPr>
          <p:nvPr>
            <p:ph type="body" idx="2"/>
          </p:nvPr>
        </p:nvSpPr>
        <p:spPr>
          <a:xfrm>
            <a:off x="1107900" y="4531175"/>
            <a:ext cx="6928200" cy="1061100"/>
          </a:xfrm>
          <a:prstGeom prst="rect">
            <a:avLst/>
          </a:prstGeom>
        </p:spPr>
        <p:txBody>
          <a:bodyPr spcFirstLastPara="1" wrap="square" lIns="60500" tIns="60500" rIns="60500" bIns="60500" anchor="t" anchorCtr="0">
            <a:noAutofit/>
          </a:bodyPr>
          <a:lstStyle/>
          <a:p>
            <a:pPr marL="0" lvl="0" indent="0" algn="ctr" rtl="0">
              <a:lnSpc>
                <a:spcPct val="110000"/>
              </a:lnSpc>
              <a:spcBef>
                <a:spcPts val="0"/>
              </a:spcBef>
              <a:spcAft>
                <a:spcPts val="0"/>
              </a:spcAft>
              <a:buNone/>
            </a:pPr>
            <a:endParaRPr sz="800">
              <a:solidFill>
                <a:srgbClr val="9A9A9C"/>
              </a:solidFill>
            </a:endParaRPr>
          </a:p>
          <a:p>
            <a:pPr marL="0" lvl="0" indent="0" algn="ctr" rtl="0">
              <a:lnSpc>
                <a:spcPct val="110000"/>
              </a:lnSpc>
              <a:spcBef>
                <a:spcPts val="0"/>
              </a:spcBef>
              <a:spcAft>
                <a:spcPts val="0"/>
              </a:spcAft>
              <a:buNone/>
            </a:pPr>
            <a:r>
              <a:rPr lang="en" sz="800">
                <a:solidFill>
                  <a:srgbClr val="9A9A9C"/>
                </a:solidFill>
              </a:rPr>
              <a:t> Colorado State University </a:t>
            </a:r>
            <a:endParaRPr sz="800">
              <a:solidFill>
                <a:srgbClr val="9A9A9C"/>
              </a:solidFill>
            </a:endParaRPr>
          </a:p>
          <a:p>
            <a:pPr marL="0" lvl="0" indent="0" algn="ctr" rtl="0">
              <a:lnSpc>
                <a:spcPct val="110000"/>
              </a:lnSpc>
              <a:spcBef>
                <a:spcPts val="0"/>
              </a:spcBef>
              <a:spcAft>
                <a:spcPts val="0"/>
              </a:spcAft>
              <a:buNone/>
            </a:pPr>
            <a:r>
              <a:rPr lang="en" sz="1400">
                <a:solidFill>
                  <a:srgbClr val="9A9A9C"/>
                </a:solidFill>
              </a:rPr>
              <a:t>Department of Computer Science </a:t>
            </a:r>
            <a:endParaRPr sz="1400">
              <a:solidFill>
                <a:srgbClr val="9A9A9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98" name="Google Shape;198;p34"/>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199" name="Google Shape;199;p34"/>
          <p:cNvSpPr/>
          <p:nvPr/>
        </p:nvSpPr>
        <p:spPr>
          <a:xfrm>
            <a:off x="831375" y="1340550"/>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00" name="Google Shape;200;p34"/>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01" name="Google Shape;201;p34"/>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0</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(Count &lt; 2 ) is true</a:t>
            </a:r>
            <a:endParaRPr>
              <a:latin typeface="Proxima Nova"/>
              <a:ea typeface="Proxima Nova"/>
              <a:cs typeface="Proxima Nova"/>
              <a:sym typeface="Proxima Nova"/>
            </a:endParaRPr>
          </a:p>
        </p:txBody>
      </p:sp>
      <p:sp>
        <p:nvSpPr>
          <p:cNvPr id="202" name="Google Shape;202;p34"/>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203" name="Google Shape;203;p34"/>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7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09" name="Google Shape;209;p35"/>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10" name="Google Shape;210;p35"/>
          <p:cNvSpPr/>
          <p:nvPr/>
        </p:nvSpPr>
        <p:spPr>
          <a:xfrm>
            <a:off x="831375" y="2089500"/>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11" name="Google Shape;211;p35"/>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12" name="Google Shape;212;p35"/>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0</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Prints the message to the output buffer</a:t>
            </a:r>
            <a:endParaRPr>
              <a:latin typeface="Proxima Nova"/>
              <a:ea typeface="Proxima Nova"/>
              <a:cs typeface="Proxima Nova"/>
              <a:sym typeface="Proxima Nova"/>
            </a:endParaRPr>
          </a:p>
        </p:txBody>
      </p:sp>
      <p:sp>
        <p:nvSpPr>
          <p:cNvPr id="213" name="Google Shape;213;p35"/>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400"/>
              </a:spcAft>
              <a:buNone/>
            </a:pPr>
            <a:endParaRPr>
              <a:latin typeface="Proxima Nova"/>
              <a:ea typeface="Proxima Nova"/>
              <a:cs typeface="Proxima Nova"/>
              <a:sym typeface="Proxima Nova"/>
            </a:endParaRPr>
          </a:p>
        </p:txBody>
      </p:sp>
      <p:sp>
        <p:nvSpPr>
          <p:cNvPr id="214" name="Google Shape;214;p35"/>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7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20" name="Google Shape;220;p36"/>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21" name="Google Shape;221;p36"/>
          <p:cNvSpPr/>
          <p:nvPr/>
        </p:nvSpPr>
        <p:spPr>
          <a:xfrm>
            <a:off x="831375" y="2480775"/>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22" name="Google Shape;222;p36"/>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23" name="Google Shape;223;p36"/>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0</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Increment count by 1</a:t>
            </a:r>
            <a:endParaRPr>
              <a:latin typeface="Proxima Nova"/>
              <a:ea typeface="Proxima Nova"/>
              <a:cs typeface="Proxima Nova"/>
              <a:sym typeface="Proxima Nova"/>
            </a:endParaRPr>
          </a:p>
        </p:txBody>
      </p:sp>
      <p:sp>
        <p:nvSpPr>
          <p:cNvPr id="224" name="Google Shape;224;p36"/>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a:solidFill>
                  <a:schemeClr val="dk1"/>
                </a:solidFill>
                <a:latin typeface="Proxima Nova"/>
                <a:ea typeface="Proxima Nova"/>
                <a:cs typeface="Proxima Nova"/>
                <a:sym typeface="Proxima Nova"/>
              </a:rPr>
              <a:t>CS163 class is Awesome</a:t>
            </a:r>
            <a:endParaRPr>
              <a:latin typeface="Proxima Nova"/>
              <a:ea typeface="Proxima Nova"/>
              <a:cs typeface="Proxima Nova"/>
              <a:sym typeface="Proxima Nova"/>
            </a:endParaRPr>
          </a:p>
        </p:txBody>
      </p:sp>
      <p:sp>
        <p:nvSpPr>
          <p:cNvPr id="225" name="Google Shape;225;p36"/>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7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fade">
                                      <p:cBhvr>
                                        <p:cTn id="12"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31" name="Google Shape;231;p37"/>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32" name="Google Shape;232;p37"/>
          <p:cNvSpPr/>
          <p:nvPr/>
        </p:nvSpPr>
        <p:spPr>
          <a:xfrm>
            <a:off x="822100" y="2891900"/>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33" name="Google Shape;233;p37"/>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34" name="Google Shape;234;p37"/>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1</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235" name="Google Shape;235;p37"/>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a:solidFill>
                  <a:schemeClr val="dk1"/>
                </a:solidFill>
                <a:latin typeface="Proxima Nova"/>
                <a:ea typeface="Proxima Nova"/>
                <a:cs typeface="Proxima Nova"/>
                <a:sym typeface="Proxima Nova"/>
              </a:rPr>
              <a:t>CS163 class is Awesome</a:t>
            </a:r>
            <a:endParaRPr>
              <a:latin typeface="Proxima Nova"/>
              <a:ea typeface="Proxima Nova"/>
              <a:cs typeface="Proxima Nova"/>
              <a:sym typeface="Proxima Nova"/>
            </a:endParaRPr>
          </a:p>
        </p:txBody>
      </p:sp>
      <p:sp>
        <p:nvSpPr>
          <p:cNvPr id="236" name="Google Shape;236;p37"/>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7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42" name="Google Shape;242;p38"/>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43" name="Google Shape;243;p38"/>
          <p:cNvSpPr/>
          <p:nvPr/>
        </p:nvSpPr>
        <p:spPr>
          <a:xfrm>
            <a:off x="831375" y="1351750"/>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44" name="Google Shape;244;p38"/>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45" name="Google Shape;245;p38"/>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1</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(Count &lt; 2 ) is true</a:t>
            </a:r>
            <a:endParaRPr>
              <a:latin typeface="Proxima Nova"/>
              <a:ea typeface="Proxima Nova"/>
              <a:cs typeface="Proxima Nova"/>
              <a:sym typeface="Proxima Nova"/>
            </a:endParaRPr>
          </a:p>
        </p:txBody>
      </p:sp>
      <p:sp>
        <p:nvSpPr>
          <p:cNvPr id="246" name="Google Shape;246;p38"/>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a:solidFill>
                  <a:schemeClr val="dk1"/>
                </a:solidFill>
                <a:latin typeface="Proxima Nova"/>
                <a:ea typeface="Proxima Nova"/>
                <a:cs typeface="Proxima Nova"/>
                <a:sym typeface="Proxima Nova"/>
              </a:rPr>
              <a:t>CS163 class is Awesome</a:t>
            </a:r>
            <a:endParaRPr>
              <a:latin typeface="Proxima Nova"/>
              <a:ea typeface="Proxima Nova"/>
              <a:cs typeface="Proxima Nova"/>
              <a:sym typeface="Proxima Nova"/>
            </a:endParaRPr>
          </a:p>
        </p:txBody>
      </p:sp>
      <p:sp>
        <p:nvSpPr>
          <p:cNvPr id="247" name="Google Shape;247;p38"/>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7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53" name="Google Shape;253;p39"/>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54" name="Google Shape;254;p39"/>
          <p:cNvSpPr/>
          <p:nvPr/>
        </p:nvSpPr>
        <p:spPr>
          <a:xfrm>
            <a:off x="831375" y="2089525"/>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55" name="Google Shape;255;p39"/>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56" name="Google Shape;256;p39"/>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1</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Prints the message to the output buffer</a:t>
            </a:r>
            <a:endParaRPr>
              <a:latin typeface="Proxima Nova"/>
              <a:ea typeface="Proxima Nova"/>
              <a:cs typeface="Proxima Nova"/>
              <a:sym typeface="Proxima Nova"/>
            </a:endParaRPr>
          </a:p>
        </p:txBody>
      </p:sp>
      <p:sp>
        <p:nvSpPr>
          <p:cNvPr id="257" name="Google Shape;257;p39"/>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400"/>
              </a:spcAft>
              <a:buNone/>
            </a:pPr>
            <a:endParaRPr>
              <a:solidFill>
                <a:schemeClr val="dk1"/>
              </a:solidFill>
              <a:latin typeface="Proxima Nova"/>
              <a:ea typeface="Proxima Nova"/>
              <a:cs typeface="Proxima Nova"/>
              <a:sym typeface="Proxima Nova"/>
            </a:endParaRPr>
          </a:p>
        </p:txBody>
      </p:sp>
      <p:sp>
        <p:nvSpPr>
          <p:cNvPr id="258" name="Google Shape;258;p39"/>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7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10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64" name="Google Shape;264;p40"/>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65" name="Google Shape;265;p40"/>
          <p:cNvSpPr/>
          <p:nvPr/>
        </p:nvSpPr>
        <p:spPr>
          <a:xfrm>
            <a:off x="786650" y="2491975"/>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66" name="Google Shape;266;p40"/>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67" name="Google Shape;267;p40"/>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1</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Increment count by 1</a:t>
            </a:r>
            <a:endParaRPr>
              <a:latin typeface="Proxima Nova"/>
              <a:ea typeface="Proxima Nova"/>
              <a:cs typeface="Proxima Nova"/>
              <a:sym typeface="Proxima Nova"/>
            </a:endParaRPr>
          </a:p>
        </p:txBody>
      </p:sp>
      <p:sp>
        <p:nvSpPr>
          <p:cNvPr id="268" name="Google Shape;268;p40"/>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p:txBody>
      </p:sp>
      <p:sp>
        <p:nvSpPr>
          <p:cNvPr id="269" name="Google Shape;269;p40"/>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700"/>
                                        <p:tgtEl>
                                          <p:spTgt spid="2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1"/>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75" name="Google Shape;275;p41"/>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76" name="Google Shape;276;p41"/>
          <p:cNvSpPr/>
          <p:nvPr/>
        </p:nvSpPr>
        <p:spPr>
          <a:xfrm>
            <a:off x="712550" y="2884800"/>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77" name="Google Shape;277;p41"/>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78" name="Google Shape;278;p41"/>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2</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279" name="Google Shape;279;p41"/>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p:txBody>
      </p:sp>
      <p:sp>
        <p:nvSpPr>
          <p:cNvPr id="280" name="Google Shape;280;p41"/>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7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86" name="Google Shape;286;p42"/>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87" name="Google Shape;287;p42"/>
          <p:cNvSpPr/>
          <p:nvPr/>
        </p:nvSpPr>
        <p:spPr>
          <a:xfrm>
            <a:off x="831375" y="1340550"/>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88" name="Google Shape;288;p42"/>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42"/>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2</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(count &lt; 2 ) is false</a:t>
            </a:r>
            <a:endParaRPr>
              <a:latin typeface="Proxima Nova"/>
              <a:ea typeface="Proxima Nova"/>
              <a:cs typeface="Proxima Nova"/>
              <a:sym typeface="Proxima Nova"/>
            </a:endParaRPr>
          </a:p>
        </p:txBody>
      </p:sp>
      <p:sp>
        <p:nvSpPr>
          <p:cNvPr id="290" name="Google Shape;290;p42"/>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p:txBody>
      </p:sp>
      <p:sp>
        <p:nvSpPr>
          <p:cNvPr id="291" name="Google Shape;291;p42"/>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7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fade">
                                      <p:cBhvr>
                                        <p:cTn id="12"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297" name="Google Shape;297;p43"/>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298" name="Google Shape;298;p43"/>
          <p:cNvSpPr/>
          <p:nvPr/>
        </p:nvSpPr>
        <p:spPr>
          <a:xfrm>
            <a:off x="712550" y="3274450"/>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299" name="Google Shape;299;p43"/>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300" name="Google Shape;300;p43"/>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2</a:t>
            </a:r>
            <a:endParaRPr>
              <a:latin typeface="Proxima Nova"/>
              <a:ea typeface="Proxima Nova"/>
              <a:cs typeface="Proxima Nova"/>
              <a:sym typeface="Proxima Nova"/>
            </a:endParaRPr>
          </a:p>
        </p:txBody>
      </p:sp>
      <p:sp>
        <p:nvSpPr>
          <p:cNvPr id="301" name="Google Shape;301;p43"/>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lnSpc>
                <a:spcPct val="120000"/>
              </a:lnSpc>
              <a:spcBef>
                <a:spcPts val="400"/>
              </a:spcBef>
              <a:spcAft>
                <a:spcPts val="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a:solidFill>
                  <a:schemeClr val="dk1"/>
                </a:solidFill>
                <a:latin typeface="Proxima Nova"/>
                <a:ea typeface="Proxima Nova"/>
                <a:cs typeface="Proxima Nova"/>
                <a:sym typeface="Proxima Nova"/>
              </a:rPr>
              <a:t>CS163 class is Awesome</a:t>
            </a:r>
            <a:endParaRPr>
              <a:solidFill>
                <a:schemeClr val="dk1"/>
              </a:solidFill>
              <a:latin typeface="Proxima Nova"/>
              <a:ea typeface="Proxima Nova"/>
              <a:cs typeface="Proxima Nova"/>
              <a:sym typeface="Proxima Nova"/>
            </a:endParaRPr>
          </a:p>
        </p:txBody>
      </p:sp>
      <p:sp>
        <p:nvSpPr>
          <p:cNvPr id="302" name="Google Shape;302;p43"/>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 cont.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7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Announcements</a:t>
            </a:r>
            <a:endParaRPr/>
          </a:p>
        </p:txBody>
      </p:sp>
      <p:sp>
        <p:nvSpPr>
          <p:cNvPr id="148" name="Google Shape;148;p28"/>
          <p:cNvSpPr txBox="1">
            <a:spLocks noGrp="1"/>
          </p:cNvSpPr>
          <p:nvPr>
            <p:ph type="body" idx="1"/>
          </p:nvPr>
        </p:nvSpPr>
        <p:spPr>
          <a:xfrm>
            <a:off x="369575" y="1234200"/>
            <a:ext cx="3520200" cy="21003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149" name="Google Shape;149;p28"/>
          <p:cNvSpPr txBox="1">
            <a:spLocks noGrp="1"/>
          </p:cNvSpPr>
          <p:nvPr>
            <p:ph type="title"/>
          </p:nvPr>
        </p:nvSpPr>
        <p:spPr>
          <a:xfrm>
            <a:off x="415638" y="32065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Learning Objectives</a:t>
            </a:r>
            <a:endParaRPr/>
          </a:p>
        </p:txBody>
      </p:sp>
      <p:sp>
        <p:nvSpPr>
          <p:cNvPr id="150" name="Google Shape;150;p28"/>
          <p:cNvSpPr txBox="1">
            <a:spLocks noGrp="1"/>
          </p:cNvSpPr>
          <p:nvPr>
            <p:ph type="body" idx="1"/>
          </p:nvPr>
        </p:nvSpPr>
        <p:spPr>
          <a:xfrm>
            <a:off x="548725" y="3915151"/>
            <a:ext cx="8312700" cy="7965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a:t>Learn about While Loop</a:t>
            </a:r>
            <a:endParaRPr/>
          </a:p>
          <a:p>
            <a:pPr marL="0" lvl="0" indent="0" algn="l" rtl="0">
              <a:spcBef>
                <a:spcPts val="400"/>
              </a:spcBef>
              <a:spcAft>
                <a:spcPts val="0"/>
              </a:spcAft>
              <a:buNone/>
            </a:pPr>
            <a:r>
              <a:rPr lang="en"/>
              <a:t>How to write and use loops</a:t>
            </a:r>
            <a:endParaRPr/>
          </a:p>
          <a:p>
            <a:pPr marL="0" lvl="0" indent="0" algn="l" rtl="0">
              <a:spcBef>
                <a:spcPts val="400"/>
              </a:spcBef>
              <a:spcAft>
                <a:spcPts val="400"/>
              </a:spcAft>
              <a:buNone/>
            </a:pPr>
            <a:r>
              <a:rPr lang="en"/>
              <a:t>Tracing(Debugging) loops</a:t>
            </a:r>
            <a:endParaRPr/>
          </a:p>
        </p:txBody>
      </p:sp>
      <p:sp>
        <p:nvSpPr>
          <p:cNvPr id="151" name="Google Shape;151;p28"/>
          <p:cNvSpPr txBox="1"/>
          <p:nvPr/>
        </p:nvSpPr>
        <p:spPr>
          <a:xfrm>
            <a:off x="5950725" y="504750"/>
            <a:ext cx="2521500" cy="2240100"/>
          </a:xfrm>
          <a:prstGeom prst="rect">
            <a:avLst/>
          </a:prstGeom>
          <a:noFill/>
          <a:ln>
            <a:noFill/>
          </a:ln>
        </p:spPr>
        <p:txBody>
          <a:bodyPr spcFirstLastPara="1" wrap="square" lIns="60500" tIns="60500" rIns="60500" bIns="60500" anchor="t" anchorCtr="0">
            <a:noAutofit/>
          </a:bodyPr>
          <a:lstStyle/>
          <a:p>
            <a:pPr marL="0" lvl="0" indent="0" algn="l" rtl="0">
              <a:lnSpc>
                <a:spcPct val="120000"/>
              </a:lnSpc>
              <a:spcBef>
                <a:spcPts val="400"/>
              </a:spcBef>
              <a:spcAft>
                <a:spcPts val="0"/>
              </a:spcAft>
              <a:buNone/>
            </a:pPr>
            <a:r>
              <a:rPr lang="en" b="1">
                <a:solidFill>
                  <a:srgbClr val="59595B"/>
                </a:solidFill>
                <a:latin typeface="Proxima Nova"/>
                <a:ea typeface="Proxima Nova"/>
                <a:cs typeface="Proxima Nova"/>
                <a:sym typeface="Proxima Nova"/>
              </a:rPr>
              <a:t>Due Date Reminders</a:t>
            </a:r>
            <a:endParaRPr b="1">
              <a:solidFill>
                <a:srgbClr val="59595B"/>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b="1">
              <a:solidFill>
                <a:srgbClr val="59595B"/>
              </a:solidFill>
              <a:latin typeface="Proxima Nova"/>
              <a:ea typeface="Proxima Nova"/>
              <a:cs typeface="Proxima Nova"/>
              <a:sym typeface="Proxima Nova"/>
            </a:endParaRPr>
          </a:p>
          <a:p>
            <a:pPr marL="0" lvl="0" indent="0" algn="l" rtl="0">
              <a:lnSpc>
                <a:spcPct val="120000"/>
              </a:lnSpc>
              <a:spcBef>
                <a:spcPts val="400"/>
              </a:spcBef>
              <a:spcAft>
                <a:spcPts val="400"/>
              </a:spcAft>
              <a:buNone/>
            </a:pPr>
            <a:endParaRPr b="1">
              <a:solidFill>
                <a:srgbClr val="59595B"/>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4"/>
          <p:cNvSpPr txBox="1">
            <a:spLocks noGrp="1"/>
          </p:cNvSpPr>
          <p:nvPr>
            <p:ph type="title"/>
          </p:nvPr>
        </p:nvSpPr>
        <p:spPr>
          <a:xfrm>
            <a:off x="415650" y="599077"/>
            <a:ext cx="8312700" cy="6891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a:t>Task:</a:t>
            </a:r>
            <a:endParaRPr/>
          </a:p>
        </p:txBody>
      </p:sp>
      <p:sp>
        <p:nvSpPr>
          <p:cNvPr id="308" name="Google Shape;308;p44"/>
          <p:cNvSpPr txBox="1">
            <a:spLocks noGrp="1"/>
          </p:cNvSpPr>
          <p:nvPr>
            <p:ph type="body" idx="1"/>
          </p:nvPr>
        </p:nvSpPr>
        <p:spPr>
          <a:xfrm>
            <a:off x="415650" y="1523006"/>
            <a:ext cx="8312700" cy="2421900"/>
          </a:xfrm>
          <a:prstGeom prst="rect">
            <a:avLst/>
          </a:prstGeom>
        </p:spPr>
        <p:txBody>
          <a:bodyPr spcFirstLastPara="1" wrap="square" lIns="60500" tIns="60500" rIns="60500" bIns="60500" anchor="t" anchorCtr="0">
            <a:noAutofit/>
          </a:bodyPr>
          <a:lstStyle/>
          <a:p>
            <a:pPr marL="457200" lvl="0" indent="-342900" algn="l" rtl="0">
              <a:spcBef>
                <a:spcPts val="400"/>
              </a:spcBef>
              <a:spcAft>
                <a:spcPts val="0"/>
              </a:spcAft>
              <a:buSzPts val="1800"/>
              <a:buAutoNum type="arabicParenBoth"/>
            </a:pPr>
            <a:r>
              <a:rPr lang="en" sz="1800"/>
              <a:t>On a piece of paper, write code:</a:t>
            </a:r>
            <a:endParaRPr sz="1800"/>
          </a:p>
          <a:p>
            <a:pPr marL="914400" lvl="1" indent="-342900" algn="l" rtl="0">
              <a:spcBef>
                <a:spcPts val="0"/>
              </a:spcBef>
              <a:spcAft>
                <a:spcPts val="0"/>
              </a:spcAft>
              <a:buSzPts val="1800"/>
              <a:buAutoNum type="alphaLcParenBoth"/>
            </a:pPr>
            <a:r>
              <a:rPr lang="en" sz="1800"/>
              <a:t>To add numbers from 1 to 10 using while loop.</a:t>
            </a:r>
            <a:endParaRPr sz="1800"/>
          </a:p>
          <a:p>
            <a:pPr marL="457200" lvl="0" indent="-342900" algn="l" rtl="0">
              <a:spcBef>
                <a:spcPts val="0"/>
              </a:spcBef>
              <a:spcAft>
                <a:spcPts val="0"/>
              </a:spcAft>
              <a:buSzPts val="1800"/>
              <a:buAutoNum type="arabicParenBoth"/>
            </a:pPr>
            <a:r>
              <a:rPr lang="en" sz="1800"/>
              <a:t>Share it with your neighbours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5"/>
          <p:cNvSpPr txBox="1">
            <a:spLocks noGrp="1"/>
          </p:cNvSpPr>
          <p:nvPr>
            <p:ph type="body" idx="1"/>
          </p:nvPr>
        </p:nvSpPr>
        <p:spPr>
          <a:xfrm>
            <a:off x="415638" y="1783828"/>
            <a:ext cx="8312700" cy="13443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a:t>CS 1: Loops and Iteration</a:t>
            </a:r>
            <a:endParaRPr/>
          </a:p>
        </p:txBody>
      </p:sp>
      <p:sp>
        <p:nvSpPr>
          <p:cNvPr id="314" name="Google Shape;314;p45"/>
          <p:cNvSpPr txBox="1">
            <a:spLocks noGrp="1"/>
          </p:cNvSpPr>
          <p:nvPr>
            <p:ph type="body" idx="2"/>
          </p:nvPr>
        </p:nvSpPr>
        <p:spPr>
          <a:xfrm>
            <a:off x="415625" y="3553232"/>
            <a:ext cx="8312700" cy="7653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315" name="Google Shape;315;p45"/>
          <p:cNvSpPr txBox="1">
            <a:spLocks noGrp="1"/>
          </p:cNvSpPr>
          <p:nvPr>
            <p:ph type="body" idx="2"/>
          </p:nvPr>
        </p:nvSpPr>
        <p:spPr>
          <a:xfrm>
            <a:off x="1107900" y="4531175"/>
            <a:ext cx="6928200" cy="1061100"/>
          </a:xfrm>
          <a:prstGeom prst="rect">
            <a:avLst/>
          </a:prstGeom>
        </p:spPr>
        <p:txBody>
          <a:bodyPr spcFirstLastPara="1" wrap="square" lIns="60500" tIns="60500" rIns="60500" bIns="60500" anchor="t" anchorCtr="0">
            <a:noAutofit/>
          </a:bodyPr>
          <a:lstStyle/>
          <a:p>
            <a:pPr marL="0" lvl="0" indent="0" algn="ctr" rtl="0">
              <a:lnSpc>
                <a:spcPct val="110000"/>
              </a:lnSpc>
              <a:spcBef>
                <a:spcPts val="0"/>
              </a:spcBef>
              <a:spcAft>
                <a:spcPts val="0"/>
              </a:spcAft>
              <a:buNone/>
            </a:pPr>
            <a:endParaRPr sz="800">
              <a:solidFill>
                <a:srgbClr val="9A9A9C"/>
              </a:solidFill>
            </a:endParaRPr>
          </a:p>
          <a:p>
            <a:pPr marL="0" lvl="0" indent="0" algn="ctr" rtl="0">
              <a:lnSpc>
                <a:spcPct val="110000"/>
              </a:lnSpc>
              <a:spcBef>
                <a:spcPts val="0"/>
              </a:spcBef>
              <a:spcAft>
                <a:spcPts val="0"/>
              </a:spcAft>
              <a:buNone/>
            </a:pPr>
            <a:r>
              <a:rPr lang="en" sz="800">
                <a:solidFill>
                  <a:srgbClr val="9A9A9C"/>
                </a:solidFill>
              </a:rPr>
              <a:t> Colorado State University </a:t>
            </a:r>
            <a:endParaRPr sz="800">
              <a:solidFill>
                <a:srgbClr val="9A9A9C"/>
              </a:solidFill>
            </a:endParaRPr>
          </a:p>
          <a:p>
            <a:pPr marL="0" lvl="0" indent="0" algn="ctr" rtl="0">
              <a:lnSpc>
                <a:spcPct val="110000"/>
              </a:lnSpc>
              <a:spcBef>
                <a:spcPts val="0"/>
              </a:spcBef>
              <a:spcAft>
                <a:spcPts val="0"/>
              </a:spcAft>
              <a:buNone/>
            </a:pPr>
            <a:r>
              <a:rPr lang="en" sz="1400">
                <a:solidFill>
                  <a:srgbClr val="9A9A9C"/>
                </a:solidFill>
              </a:rPr>
              <a:t>Department of Computer Science </a:t>
            </a:r>
            <a:endParaRPr sz="1400">
              <a:solidFill>
                <a:srgbClr val="9A9A9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379088" y="20621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Caution</a:t>
            </a:r>
            <a:endParaRPr/>
          </a:p>
        </p:txBody>
      </p:sp>
      <p:sp>
        <p:nvSpPr>
          <p:cNvPr id="321" name="Google Shape;321;p46"/>
          <p:cNvSpPr txBox="1">
            <a:spLocks noGrp="1"/>
          </p:cNvSpPr>
          <p:nvPr>
            <p:ph type="body" idx="1"/>
          </p:nvPr>
        </p:nvSpPr>
        <p:spPr>
          <a:xfrm>
            <a:off x="415650" y="950125"/>
            <a:ext cx="8312700" cy="38736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Don’t use floating-point values for equality checking in a loop control. </a:t>
            </a:r>
            <a:endParaRPr sz="1800"/>
          </a:p>
          <a:p>
            <a:pPr marL="0" lvl="0" indent="0" algn="l" rtl="0">
              <a:spcBef>
                <a:spcPts val="400"/>
              </a:spcBef>
              <a:spcAft>
                <a:spcPts val="0"/>
              </a:spcAft>
              <a:buNone/>
            </a:pPr>
            <a:r>
              <a:rPr lang="en" sz="1800"/>
              <a:t>Consider the following code for computing 1 + 0.9 + 0.8 + ... + 0.1:</a:t>
            </a:r>
            <a:endParaRPr sz="1800"/>
          </a:p>
          <a:p>
            <a:pPr marL="0" lvl="0" indent="0" algn="l" rtl="0">
              <a:spcBef>
                <a:spcPts val="400"/>
              </a:spcBef>
              <a:spcAft>
                <a:spcPts val="0"/>
              </a:spcAft>
              <a:buNone/>
            </a:pPr>
            <a:endParaRPr sz="1800"/>
          </a:p>
          <a:p>
            <a:pPr marL="0" lvl="0" indent="0" algn="l" rtl="0">
              <a:spcBef>
                <a:spcPts val="400"/>
              </a:spcBef>
              <a:spcAft>
                <a:spcPts val="0"/>
              </a:spcAft>
              <a:buNone/>
            </a:pPr>
            <a:r>
              <a:rPr lang="en" sz="1800"/>
              <a:t>double item = 1; double sum = 0;</a:t>
            </a:r>
            <a:endParaRPr sz="1800"/>
          </a:p>
          <a:p>
            <a:pPr marL="0" lvl="0" indent="0" algn="l" rtl="0">
              <a:spcBef>
                <a:spcPts val="400"/>
              </a:spcBef>
              <a:spcAft>
                <a:spcPts val="0"/>
              </a:spcAft>
              <a:buNone/>
            </a:pPr>
            <a:r>
              <a:rPr lang="en" sz="1800"/>
              <a:t>while (item != 0) { // No guarantee item will be 0</a:t>
            </a:r>
            <a:endParaRPr sz="1800"/>
          </a:p>
          <a:p>
            <a:pPr marL="0" lvl="0" indent="0" algn="l" rtl="0">
              <a:spcBef>
                <a:spcPts val="400"/>
              </a:spcBef>
              <a:spcAft>
                <a:spcPts val="0"/>
              </a:spcAft>
              <a:buNone/>
            </a:pPr>
            <a:r>
              <a:rPr lang="en" sz="1800"/>
              <a:t>  sum += item;</a:t>
            </a:r>
            <a:endParaRPr sz="1800"/>
          </a:p>
          <a:p>
            <a:pPr marL="0" lvl="0" indent="0" algn="l" rtl="0">
              <a:spcBef>
                <a:spcPts val="400"/>
              </a:spcBef>
              <a:spcAft>
                <a:spcPts val="0"/>
              </a:spcAft>
              <a:buNone/>
            </a:pPr>
            <a:r>
              <a:rPr lang="en" sz="1800"/>
              <a:t>  item -= 0.1;</a:t>
            </a:r>
            <a:endParaRPr sz="1800"/>
          </a:p>
          <a:p>
            <a:pPr marL="0" lvl="0" indent="0" algn="l" rtl="0">
              <a:spcBef>
                <a:spcPts val="400"/>
              </a:spcBef>
              <a:spcAft>
                <a:spcPts val="0"/>
              </a:spcAft>
              <a:buNone/>
            </a:pPr>
            <a:r>
              <a:rPr lang="en" sz="1800"/>
              <a:t>}</a:t>
            </a:r>
            <a:endParaRPr sz="1800"/>
          </a:p>
          <a:p>
            <a:pPr marL="0" lvl="0" indent="0" algn="l" rtl="0">
              <a:spcBef>
                <a:spcPts val="400"/>
              </a:spcBef>
              <a:spcAft>
                <a:spcPts val="400"/>
              </a:spcAft>
              <a:buNone/>
            </a:pPr>
            <a:r>
              <a:rPr lang="en" sz="1800"/>
              <a:t>System.out.println(sum);</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7"/>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do-while loop</a:t>
            </a:r>
            <a:endParaRPr/>
          </a:p>
        </p:txBody>
      </p:sp>
      <p:sp>
        <p:nvSpPr>
          <p:cNvPr id="327" name="Google Shape;327;p47"/>
          <p:cNvSpPr txBox="1">
            <a:spLocks noGrp="1"/>
          </p:cNvSpPr>
          <p:nvPr>
            <p:ph type="body" idx="1"/>
          </p:nvPr>
        </p:nvSpPr>
        <p:spPr>
          <a:xfrm>
            <a:off x="415638" y="1646393"/>
            <a:ext cx="83127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do {</a:t>
            </a:r>
            <a:endParaRPr sz="1800"/>
          </a:p>
          <a:p>
            <a:pPr marL="0" lvl="0" indent="0" algn="l" rtl="0">
              <a:spcBef>
                <a:spcPts val="400"/>
              </a:spcBef>
              <a:spcAft>
                <a:spcPts val="0"/>
              </a:spcAft>
              <a:buNone/>
            </a:pPr>
            <a:r>
              <a:rPr lang="en" sz="1800"/>
              <a:t>  // Loop body;</a:t>
            </a:r>
            <a:endParaRPr sz="1800"/>
          </a:p>
          <a:p>
            <a:pPr marL="0" lvl="0" indent="0" algn="l" rtl="0">
              <a:spcBef>
                <a:spcPts val="400"/>
              </a:spcBef>
              <a:spcAft>
                <a:spcPts val="0"/>
              </a:spcAft>
              <a:buNone/>
            </a:pPr>
            <a:r>
              <a:rPr lang="en" sz="1800"/>
              <a:t>  Statement(s);</a:t>
            </a:r>
            <a:endParaRPr sz="1800"/>
          </a:p>
          <a:p>
            <a:pPr marL="0" lvl="0" indent="0" algn="l" rtl="0">
              <a:spcBef>
                <a:spcPts val="400"/>
              </a:spcBef>
              <a:spcAft>
                <a:spcPts val="400"/>
              </a:spcAft>
              <a:buNone/>
            </a:pPr>
            <a:r>
              <a:rPr lang="en" sz="1800"/>
              <a:t>} while (loop-continuation-condition);</a:t>
            </a:r>
            <a:endParaRPr sz="1800"/>
          </a:p>
        </p:txBody>
      </p:sp>
      <p:pic>
        <p:nvPicPr>
          <p:cNvPr id="328" name="Google Shape;328;p47"/>
          <p:cNvPicPr preferRelativeResize="0"/>
          <p:nvPr/>
        </p:nvPicPr>
        <p:blipFill>
          <a:blip r:embed="rId3">
            <a:alphaModFix/>
          </a:blip>
          <a:stretch>
            <a:fillRect/>
          </a:stretch>
        </p:blipFill>
        <p:spPr>
          <a:xfrm>
            <a:off x="6678075" y="696788"/>
            <a:ext cx="2000250" cy="3457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8"/>
          <p:cNvSpPr txBox="1">
            <a:spLocks noGrp="1"/>
          </p:cNvSpPr>
          <p:nvPr>
            <p:ph type="title"/>
          </p:nvPr>
        </p:nvSpPr>
        <p:spPr>
          <a:xfrm>
            <a:off x="333413" y="1605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For Loop</a:t>
            </a:r>
            <a:endParaRPr/>
          </a:p>
        </p:txBody>
      </p:sp>
      <p:cxnSp>
        <p:nvCxnSpPr>
          <p:cNvPr id="334" name="Google Shape;334;p48"/>
          <p:cNvCxnSpPr>
            <a:stCxn id="333" idx="2"/>
          </p:cNvCxnSpPr>
          <p:nvPr/>
        </p:nvCxnSpPr>
        <p:spPr>
          <a:xfrm>
            <a:off x="4489763" y="832568"/>
            <a:ext cx="0" cy="3881700"/>
          </a:xfrm>
          <a:prstGeom prst="straightConnector1">
            <a:avLst/>
          </a:prstGeom>
          <a:noFill/>
          <a:ln w="38100" cap="flat" cmpd="sng">
            <a:solidFill>
              <a:schemeClr val="dk2"/>
            </a:solidFill>
            <a:prstDash val="solid"/>
            <a:round/>
            <a:headEnd type="none" w="med" len="med"/>
            <a:tailEnd type="none" w="med" len="med"/>
          </a:ln>
        </p:spPr>
      </p:cxnSp>
      <p:sp>
        <p:nvSpPr>
          <p:cNvPr id="335" name="Google Shape;335;p48"/>
          <p:cNvSpPr txBox="1"/>
          <p:nvPr/>
        </p:nvSpPr>
        <p:spPr>
          <a:xfrm>
            <a:off x="4572000" y="832575"/>
            <a:ext cx="4348800" cy="27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for(int i=0; i&lt; 100; i++)</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a:t>
            </a:r>
            <a:endParaRPr>
              <a:latin typeface="Proxima Nova"/>
              <a:ea typeface="Proxima Nova"/>
              <a:cs typeface="Proxima Nova"/>
              <a:sym typeface="Proxima Nova"/>
            </a:endParaRPr>
          </a:p>
          <a:p>
            <a:pPr marL="0" lvl="0" indent="457200" algn="l" rtl="0">
              <a:spcBef>
                <a:spcPts val="0"/>
              </a:spcBef>
              <a:spcAft>
                <a:spcPts val="0"/>
              </a:spcAft>
              <a:buNone/>
            </a:pPr>
            <a:r>
              <a:rPr lang="en">
                <a:latin typeface="Proxima Nova"/>
                <a:ea typeface="Proxima Nova"/>
                <a:cs typeface="Proxima Nova"/>
                <a:sym typeface="Proxima Nova"/>
              </a:rPr>
              <a:t>System.out.println("CS163 class is Awesome!");</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336" name="Google Shape;336;p48"/>
          <p:cNvSpPr txBox="1"/>
          <p:nvPr/>
        </p:nvSpPr>
        <p:spPr>
          <a:xfrm>
            <a:off x="333425" y="1002050"/>
            <a:ext cx="3859800" cy="13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for (Initial_action; loop_continuation_condition; action_after_each_iteration) </a:t>
            </a:r>
            <a:endParaRPr/>
          </a:p>
          <a:p>
            <a:pPr marL="0" lvl="0" indent="0" algn="l" rtl="0">
              <a:spcBef>
                <a:spcPts val="0"/>
              </a:spcBef>
              <a:spcAft>
                <a:spcPts val="0"/>
              </a:spcAft>
              <a:buNone/>
            </a:pPr>
            <a:r>
              <a:rPr lang="en"/>
              <a:t>{</a:t>
            </a:r>
            <a:endParaRPr/>
          </a:p>
          <a:p>
            <a:pPr marL="0" lvl="0" indent="0" algn="l" rtl="0">
              <a:spcBef>
                <a:spcPts val="0"/>
              </a:spcBef>
              <a:spcAft>
                <a:spcPts val="0"/>
              </a:spcAft>
              <a:buNone/>
            </a:pPr>
            <a:r>
              <a:rPr lang="en"/>
              <a:t>  // loop-body;</a:t>
            </a:r>
            <a:endParaRPr/>
          </a:p>
          <a:p>
            <a:pPr marL="0" lvl="0" indent="0" algn="l" rtl="0">
              <a:spcBef>
                <a:spcPts val="0"/>
              </a:spcBef>
              <a:spcAft>
                <a:spcPts val="0"/>
              </a:spcAft>
              <a:buNone/>
            </a:pPr>
            <a:r>
              <a:rPr lang="en"/>
              <a:t>  Statement(s);</a:t>
            </a: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latin typeface="Proxima Nova"/>
              <a:ea typeface="Proxima Nova"/>
              <a:cs typeface="Proxima Nova"/>
              <a:sym typeface="Proxima Nova"/>
            </a:endParaRPr>
          </a:p>
        </p:txBody>
      </p:sp>
      <p:pic>
        <p:nvPicPr>
          <p:cNvPr id="337" name="Google Shape;337;p48"/>
          <p:cNvPicPr preferRelativeResize="0"/>
          <p:nvPr/>
        </p:nvPicPr>
        <p:blipFill>
          <a:blip r:embed="rId3">
            <a:alphaModFix/>
          </a:blip>
          <a:stretch>
            <a:fillRect/>
          </a:stretch>
        </p:blipFill>
        <p:spPr>
          <a:xfrm>
            <a:off x="2427250" y="1740375"/>
            <a:ext cx="1829616" cy="3012725"/>
          </a:xfrm>
          <a:prstGeom prst="rect">
            <a:avLst/>
          </a:prstGeom>
          <a:noFill/>
          <a:ln>
            <a:noFill/>
          </a:ln>
        </p:spPr>
      </p:pic>
      <p:pic>
        <p:nvPicPr>
          <p:cNvPr id="338" name="Google Shape;338;p48"/>
          <p:cNvPicPr preferRelativeResize="0"/>
          <p:nvPr/>
        </p:nvPicPr>
        <p:blipFill>
          <a:blip r:embed="rId4">
            <a:alphaModFix/>
          </a:blip>
          <a:stretch>
            <a:fillRect/>
          </a:stretch>
        </p:blipFill>
        <p:spPr>
          <a:xfrm>
            <a:off x="6990671" y="1740373"/>
            <a:ext cx="1829625" cy="301273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344" name="Google Shape;344;p49"/>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345" name="Google Shape;345;p49"/>
          <p:cNvSpPr/>
          <p:nvPr/>
        </p:nvSpPr>
        <p:spPr>
          <a:xfrm>
            <a:off x="429375" y="1542025"/>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6" name="Google Shape;346;p49"/>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347" name="Google Shape;347;p49"/>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endParaRPr/>
          </a:p>
        </p:txBody>
      </p:sp>
      <p:sp>
        <p:nvSpPr>
          <p:cNvPr id="348" name="Google Shape;348;p49"/>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Declaring Variable 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354" name="Google Shape;354;p50"/>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355" name="Google Shape;355;p50"/>
          <p:cNvSpPr/>
          <p:nvPr/>
        </p:nvSpPr>
        <p:spPr>
          <a:xfrm>
            <a:off x="429375" y="1950425"/>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50"/>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357" name="Google Shape;357;p50"/>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endParaRPr/>
          </a:p>
        </p:txBody>
      </p:sp>
      <p:sp>
        <p:nvSpPr>
          <p:cNvPr id="358" name="Google Shape;358;p50"/>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Initializing i = 0 and then check</a:t>
            </a:r>
            <a:endParaRPr/>
          </a:p>
          <a:p>
            <a:pPr marL="0" lvl="0" indent="0" algn="l" rtl="0">
              <a:spcBef>
                <a:spcPts val="0"/>
              </a:spcBef>
              <a:spcAft>
                <a:spcPts val="0"/>
              </a:spcAft>
              <a:buNone/>
            </a:pPr>
            <a:r>
              <a:rPr lang="en"/>
              <a:t>if (i &lt; 2)? true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364" name="Google Shape;364;p51"/>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365" name="Google Shape;365;p51"/>
          <p:cNvSpPr/>
          <p:nvPr/>
        </p:nvSpPr>
        <p:spPr>
          <a:xfrm>
            <a:off x="429375" y="2309450"/>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6" name="Google Shape;366;p51"/>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367" name="Google Shape;367;p51"/>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endParaRPr/>
          </a:p>
        </p:txBody>
      </p:sp>
      <p:sp>
        <p:nvSpPr>
          <p:cNvPr id="368" name="Google Shape;368;p51"/>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 = 0</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Print CS163 class is awesome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374" name="Google Shape;374;p52"/>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375" name="Google Shape;375;p52"/>
          <p:cNvSpPr/>
          <p:nvPr/>
        </p:nvSpPr>
        <p:spPr>
          <a:xfrm>
            <a:off x="429375" y="1950425"/>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 name="Google Shape;376;p52"/>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377" name="Google Shape;377;p52"/>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endParaRPr/>
          </a:p>
        </p:txBody>
      </p:sp>
      <p:sp>
        <p:nvSpPr>
          <p:cNvPr id="378" name="Google Shape;378;p52"/>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 = 1</a:t>
            </a:r>
            <a:endParaRPr/>
          </a:p>
          <a:p>
            <a:pPr marL="0" lvl="0" indent="0" algn="l" rtl="0">
              <a:spcBef>
                <a:spcPts val="0"/>
              </a:spcBef>
              <a:spcAft>
                <a:spcPts val="0"/>
              </a:spcAft>
              <a:buNone/>
            </a:pPr>
            <a:endParaRPr/>
          </a:p>
          <a:p>
            <a:pPr marL="0" lvl="0" indent="0" algn="l" rtl="0">
              <a:spcBef>
                <a:spcPts val="0"/>
              </a:spcBef>
              <a:spcAft>
                <a:spcPts val="0"/>
              </a:spcAft>
              <a:buNone/>
            </a:pPr>
            <a:r>
              <a:rPr lang="en"/>
              <a:t>Increment i by 1 </a:t>
            </a:r>
            <a:endParaRPr/>
          </a:p>
          <a:p>
            <a:pPr marL="0" lvl="0" indent="0" algn="l" rtl="0">
              <a:spcBef>
                <a:spcPts val="0"/>
              </a:spcBef>
              <a:spcAft>
                <a:spcPts val="0"/>
              </a:spcAft>
              <a:buNone/>
            </a:pPr>
            <a:r>
              <a:rPr lang="en"/>
              <a:t> if(i&lt;2)? true</a:t>
            </a:r>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3"/>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384" name="Google Shape;384;p53"/>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385" name="Google Shape;385;p53"/>
          <p:cNvSpPr/>
          <p:nvPr/>
        </p:nvSpPr>
        <p:spPr>
          <a:xfrm>
            <a:off x="429375" y="2300325"/>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6" name="Google Shape;386;p53"/>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387" name="Google Shape;387;p53"/>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endParaRPr/>
          </a:p>
        </p:txBody>
      </p:sp>
      <p:sp>
        <p:nvSpPr>
          <p:cNvPr id="388" name="Google Shape;388;p53"/>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 = 1</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Print CS163 class is awesome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US" dirty="0"/>
              <a:t>Repetition</a:t>
            </a:r>
            <a:r>
              <a:rPr lang="en" dirty="0"/>
              <a:t>? Think-pair-share</a:t>
            </a:r>
            <a:endParaRPr dirty="0"/>
          </a:p>
        </p:txBody>
      </p:sp>
      <p:sp>
        <p:nvSpPr>
          <p:cNvPr id="157" name="Google Shape;157;p29"/>
          <p:cNvSpPr txBox="1">
            <a:spLocks noGrp="1"/>
          </p:cNvSpPr>
          <p:nvPr>
            <p:ph type="body" idx="1"/>
          </p:nvPr>
        </p:nvSpPr>
        <p:spPr>
          <a:xfrm>
            <a:off x="415650" y="1646400"/>
            <a:ext cx="8312700" cy="2700000"/>
          </a:xfrm>
          <a:prstGeom prst="rect">
            <a:avLst/>
          </a:prstGeom>
        </p:spPr>
        <p:txBody>
          <a:bodyPr spcFirstLastPara="1" wrap="square" lIns="60500" tIns="60500" rIns="60500" bIns="60500" anchor="t" anchorCtr="0">
            <a:noAutofit/>
          </a:bodyPr>
          <a:lstStyle/>
          <a:p>
            <a:pPr marL="457200" lvl="0" indent="-342900" algn="l" rtl="0">
              <a:spcBef>
                <a:spcPts val="400"/>
              </a:spcBef>
              <a:spcAft>
                <a:spcPts val="0"/>
              </a:spcAft>
              <a:buSzPts val="1800"/>
              <a:buAutoNum type="arabicParenBoth"/>
            </a:pPr>
            <a:r>
              <a:rPr lang="en" sz="1800" dirty="0"/>
              <a:t>On a piece of paper, write:</a:t>
            </a:r>
            <a:endParaRPr sz="1800" dirty="0"/>
          </a:p>
          <a:p>
            <a:pPr marL="914400" lvl="1" indent="-342900" algn="l" rtl="0">
              <a:spcBef>
                <a:spcPts val="0"/>
              </a:spcBef>
              <a:spcAft>
                <a:spcPts val="0"/>
              </a:spcAft>
              <a:buSzPts val="1800"/>
              <a:buChar char="–"/>
            </a:pPr>
            <a:r>
              <a:rPr lang="en-US" sz="1800" dirty="0"/>
              <a:t>Think of a time when you had to perform the same task multiple times to accomplish a larger task. </a:t>
            </a:r>
          </a:p>
          <a:p>
            <a:pPr marL="457200" lvl="0" indent="-342900" algn="l" rtl="0">
              <a:spcBef>
                <a:spcPts val="0"/>
              </a:spcBef>
              <a:spcAft>
                <a:spcPts val="0"/>
              </a:spcAft>
              <a:buSzPts val="1800"/>
              <a:buAutoNum type="arabicParenBoth"/>
            </a:pPr>
            <a:r>
              <a:rPr lang="en-US" sz="1800" dirty="0"/>
              <a:t>Pair with a partner</a:t>
            </a:r>
          </a:p>
          <a:p>
            <a:pPr marL="914400" lvl="1" indent="-342900" algn="l" rtl="0">
              <a:spcBef>
                <a:spcPts val="0"/>
              </a:spcBef>
              <a:spcAft>
                <a:spcPts val="0"/>
              </a:spcAft>
              <a:buSzPts val="1800"/>
              <a:buChar char="–"/>
            </a:pPr>
            <a:r>
              <a:rPr lang="en" sz="1800" dirty="0"/>
              <a:t>Share </a:t>
            </a:r>
            <a:r>
              <a:rPr lang="en-US" sz="1800" dirty="0"/>
              <a:t>your thoughts</a:t>
            </a:r>
            <a:endParaRPr sz="1800" dirty="0"/>
          </a:p>
          <a:p>
            <a:pPr marL="457200" lvl="0" indent="-342900" algn="l" rtl="0">
              <a:spcBef>
                <a:spcPts val="0"/>
              </a:spcBef>
              <a:spcAft>
                <a:spcPts val="0"/>
              </a:spcAft>
              <a:buSzPts val="1800"/>
              <a:buAutoNum type="arabicParenBoth"/>
            </a:pPr>
            <a:r>
              <a:rPr lang="en" sz="1800" dirty="0"/>
              <a:t>Share the answers with others</a:t>
            </a:r>
            <a:endParaRPr sz="1800" dirty="0"/>
          </a:p>
          <a:p>
            <a:pPr marL="914400" lvl="1" indent="-342900" algn="l" rtl="0">
              <a:spcBef>
                <a:spcPts val="0"/>
              </a:spcBef>
              <a:spcAft>
                <a:spcPts val="0"/>
              </a:spcAft>
              <a:buSzPts val="1800"/>
              <a:buChar char="–"/>
            </a:pPr>
            <a:r>
              <a:rPr lang="en" sz="1800" dirty="0"/>
              <a:t>Share </a:t>
            </a:r>
            <a:r>
              <a:rPr lang="en-US" sz="1800" dirty="0"/>
              <a:t>with your larger group (whole table or next table over)</a:t>
            </a:r>
            <a:endParaRP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4"/>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394" name="Google Shape;394;p54"/>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395" name="Google Shape;395;p54"/>
          <p:cNvSpPr/>
          <p:nvPr/>
        </p:nvSpPr>
        <p:spPr>
          <a:xfrm>
            <a:off x="429375" y="1950425"/>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6" name="Google Shape;396;p54"/>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397" name="Google Shape;397;p54"/>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endParaRPr/>
          </a:p>
        </p:txBody>
      </p:sp>
      <p:sp>
        <p:nvSpPr>
          <p:cNvPr id="398" name="Google Shape;398;p54"/>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 = 2</a:t>
            </a:r>
            <a:endParaRPr/>
          </a:p>
          <a:p>
            <a:pPr marL="0" lvl="0" indent="0" algn="l" rtl="0">
              <a:spcBef>
                <a:spcPts val="0"/>
              </a:spcBef>
              <a:spcAft>
                <a:spcPts val="0"/>
              </a:spcAft>
              <a:buNone/>
            </a:pPr>
            <a:endParaRPr/>
          </a:p>
          <a:p>
            <a:pPr marL="0" lvl="0" indent="0" algn="l" rtl="0">
              <a:spcBef>
                <a:spcPts val="0"/>
              </a:spcBef>
              <a:spcAft>
                <a:spcPts val="0"/>
              </a:spcAft>
              <a:buNone/>
            </a:pPr>
            <a:r>
              <a:rPr lang="en"/>
              <a:t>Increment i and then check</a:t>
            </a:r>
            <a:br>
              <a:rPr lang="en"/>
            </a:br>
            <a:r>
              <a:rPr lang="en"/>
              <a:t>If (i&lt;2) ? false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5"/>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404" name="Google Shape;404;p55"/>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405" name="Google Shape;405;p55"/>
          <p:cNvSpPr/>
          <p:nvPr/>
        </p:nvSpPr>
        <p:spPr>
          <a:xfrm>
            <a:off x="415650" y="2665725"/>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55"/>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407" name="Google Shape;407;p55"/>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endParaRPr/>
          </a:p>
        </p:txBody>
      </p:sp>
      <p:sp>
        <p:nvSpPr>
          <p:cNvPr id="408" name="Google Shape;408;p55"/>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6"/>
          <p:cNvSpPr txBox="1">
            <a:spLocks noGrp="1"/>
          </p:cNvSpPr>
          <p:nvPr>
            <p:ph type="title"/>
          </p:nvPr>
        </p:nvSpPr>
        <p:spPr>
          <a:xfrm>
            <a:off x="415638" y="3249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Tracing a for loop</a:t>
            </a:r>
            <a:endParaRPr/>
          </a:p>
        </p:txBody>
      </p:sp>
      <p:sp>
        <p:nvSpPr>
          <p:cNvPr id="414" name="Google Shape;414;p56"/>
          <p:cNvSpPr txBox="1">
            <a:spLocks noGrp="1"/>
          </p:cNvSpPr>
          <p:nvPr>
            <p:ph type="body" idx="1"/>
          </p:nvPr>
        </p:nvSpPr>
        <p:spPr>
          <a:xfrm>
            <a:off x="415646" y="1470875"/>
            <a:ext cx="5285100" cy="13338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int i;</a:t>
            </a:r>
            <a:endParaRPr sz="1800"/>
          </a:p>
          <a:p>
            <a:pPr marL="0" lvl="0" indent="0" algn="l" rtl="0">
              <a:spcBef>
                <a:spcPts val="400"/>
              </a:spcBef>
              <a:spcAft>
                <a:spcPts val="0"/>
              </a:spcAft>
              <a:buNone/>
            </a:pPr>
            <a:r>
              <a:rPr lang="en" sz="1800"/>
              <a:t>for (i = 0; i &lt; 2; i++) {    </a:t>
            </a:r>
            <a:endParaRPr sz="1800"/>
          </a:p>
          <a:p>
            <a:pPr marL="0" lvl="0" indent="0" algn="l" rtl="0">
              <a:spcBef>
                <a:spcPts val="400"/>
              </a:spcBef>
              <a:spcAft>
                <a:spcPts val="0"/>
              </a:spcAft>
              <a:buNone/>
            </a:pPr>
            <a:r>
              <a:rPr lang="en" sz="1800"/>
              <a:t>  System.out.println("CS163 class is awesome!");</a:t>
            </a:r>
            <a:endParaRPr sz="1800"/>
          </a:p>
          <a:p>
            <a:pPr marL="0" lvl="0" indent="0" algn="l" rtl="0">
              <a:spcBef>
                <a:spcPts val="400"/>
              </a:spcBef>
              <a:spcAft>
                <a:spcPts val="400"/>
              </a:spcAft>
              <a:buNone/>
            </a:pPr>
            <a:r>
              <a:rPr lang="en" sz="1800"/>
              <a:t>}</a:t>
            </a:r>
            <a:endParaRPr sz="1800"/>
          </a:p>
        </p:txBody>
      </p:sp>
      <p:sp>
        <p:nvSpPr>
          <p:cNvPr id="415" name="Google Shape;415;p56"/>
          <p:cNvSpPr/>
          <p:nvPr/>
        </p:nvSpPr>
        <p:spPr>
          <a:xfrm>
            <a:off x="429375" y="3031175"/>
            <a:ext cx="4942500" cy="374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6" name="Google Shape;416;p56"/>
          <p:cNvCxnSpPr/>
          <p:nvPr/>
        </p:nvCxnSpPr>
        <p:spPr>
          <a:xfrm>
            <a:off x="5673375" y="1470875"/>
            <a:ext cx="0" cy="3197400"/>
          </a:xfrm>
          <a:prstGeom prst="straightConnector1">
            <a:avLst/>
          </a:prstGeom>
          <a:noFill/>
          <a:ln w="38100" cap="flat" cmpd="sng">
            <a:solidFill>
              <a:schemeClr val="dk2"/>
            </a:solidFill>
            <a:prstDash val="solid"/>
            <a:round/>
            <a:headEnd type="none" w="med" len="med"/>
            <a:tailEnd type="none" w="med" len="med"/>
          </a:ln>
        </p:spPr>
      </p:cxnSp>
      <p:sp>
        <p:nvSpPr>
          <p:cNvPr id="417" name="Google Shape;417;p56"/>
          <p:cNvSpPr/>
          <p:nvPr/>
        </p:nvSpPr>
        <p:spPr>
          <a:xfrm>
            <a:off x="5974875" y="3453375"/>
            <a:ext cx="2771700" cy="11145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Console :</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r>
              <a:rPr lang="en"/>
              <a:t>CS163 class is awesome</a:t>
            </a:r>
            <a:endParaRPr/>
          </a:p>
          <a:p>
            <a:pPr marL="0" lvl="0" indent="0" algn="l" rtl="0">
              <a:spcBef>
                <a:spcPts val="0"/>
              </a:spcBef>
              <a:spcAft>
                <a:spcPts val="0"/>
              </a:spcAft>
              <a:buNone/>
            </a:pPr>
            <a:endParaRPr/>
          </a:p>
        </p:txBody>
      </p:sp>
      <p:sp>
        <p:nvSpPr>
          <p:cNvPr id="418" name="Google Shape;418;p56"/>
          <p:cNvSpPr/>
          <p:nvPr/>
        </p:nvSpPr>
        <p:spPr>
          <a:xfrm>
            <a:off x="5974875" y="1542025"/>
            <a:ext cx="2771700" cy="1598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i=2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7"/>
          <p:cNvSpPr txBox="1">
            <a:spLocks noGrp="1"/>
          </p:cNvSpPr>
          <p:nvPr>
            <p:ph type="title"/>
          </p:nvPr>
        </p:nvSpPr>
        <p:spPr>
          <a:xfrm>
            <a:off x="415650" y="126048"/>
            <a:ext cx="8312700" cy="4350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sz="2400"/>
              <a:t>for loop compartments</a:t>
            </a:r>
            <a:endParaRPr sz="2400"/>
          </a:p>
        </p:txBody>
      </p:sp>
      <p:sp>
        <p:nvSpPr>
          <p:cNvPr id="424" name="Google Shape;424;p57"/>
          <p:cNvSpPr txBox="1">
            <a:spLocks noGrp="1"/>
          </p:cNvSpPr>
          <p:nvPr>
            <p:ph type="body" idx="1"/>
          </p:nvPr>
        </p:nvSpPr>
        <p:spPr>
          <a:xfrm>
            <a:off x="415650" y="634347"/>
            <a:ext cx="8312700" cy="3874800"/>
          </a:xfrm>
          <a:prstGeom prst="rect">
            <a:avLst/>
          </a:prstGeom>
        </p:spPr>
        <p:txBody>
          <a:bodyPr spcFirstLastPara="1" wrap="square" lIns="60500" tIns="60500" rIns="60500" bIns="60500" anchor="t" anchorCtr="0">
            <a:noAutofit/>
          </a:bodyPr>
          <a:lstStyle/>
          <a:p>
            <a:pPr marL="0" lvl="0" indent="0" algn="just" rtl="0">
              <a:lnSpc>
                <a:spcPct val="100000"/>
              </a:lnSpc>
              <a:spcBef>
                <a:spcPts val="400"/>
              </a:spcBef>
              <a:spcAft>
                <a:spcPts val="0"/>
              </a:spcAft>
              <a:buNone/>
            </a:pPr>
            <a:r>
              <a:rPr lang="en" sz="1800">
                <a:solidFill>
                  <a:srgbClr val="000000"/>
                </a:solidFill>
              </a:rPr>
              <a:t>Initialization:</a:t>
            </a:r>
            <a:endParaRPr sz="1800">
              <a:solidFill>
                <a:srgbClr val="000000"/>
              </a:solidFill>
            </a:endParaRPr>
          </a:p>
          <a:p>
            <a:pPr marL="457200" lvl="0" indent="-342900" algn="just" rtl="0">
              <a:lnSpc>
                <a:spcPct val="100000"/>
              </a:lnSpc>
              <a:spcBef>
                <a:spcPts val="400"/>
              </a:spcBef>
              <a:spcAft>
                <a:spcPts val="0"/>
              </a:spcAft>
              <a:buClr>
                <a:srgbClr val="000000"/>
              </a:buClr>
              <a:buSzPts val="1800"/>
              <a:buChar char="•"/>
            </a:pPr>
            <a:r>
              <a:rPr lang="en" sz="1800">
                <a:solidFill>
                  <a:srgbClr val="000000"/>
                </a:solidFill>
              </a:rPr>
              <a:t>Empty: ; // Variable is initialized outside the loop</a:t>
            </a:r>
            <a:endParaRPr sz="1800">
              <a:solidFill>
                <a:srgbClr val="000000"/>
              </a:solidFill>
            </a:endParaRPr>
          </a:p>
          <a:p>
            <a:pPr marL="457200" lvl="0" indent="-342900" algn="just" rtl="0">
              <a:lnSpc>
                <a:spcPct val="100000"/>
              </a:lnSpc>
              <a:spcBef>
                <a:spcPts val="0"/>
              </a:spcBef>
              <a:spcAft>
                <a:spcPts val="0"/>
              </a:spcAft>
              <a:buClr>
                <a:srgbClr val="000000"/>
              </a:buClr>
              <a:buSzPts val="1800"/>
              <a:buChar char="•"/>
            </a:pPr>
            <a:r>
              <a:rPr lang="en" sz="1800">
                <a:solidFill>
                  <a:srgbClr val="000000"/>
                </a:solidFill>
              </a:rPr>
              <a:t>Single: i = 0; </a:t>
            </a:r>
            <a:endParaRPr sz="1800">
              <a:solidFill>
                <a:srgbClr val="000000"/>
              </a:solidFill>
            </a:endParaRPr>
          </a:p>
          <a:p>
            <a:pPr marL="457200" lvl="0" indent="-342900" algn="just" rtl="0">
              <a:lnSpc>
                <a:spcPct val="100000"/>
              </a:lnSpc>
              <a:spcBef>
                <a:spcPts val="0"/>
              </a:spcBef>
              <a:spcAft>
                <a:spcPts val="0"/>
              </a:spcAft>
              <a:buClr>
                <a:srgbClr val="000000"/>
              </a:buClr>
              <a:buSzPts val="1800"/>
              <a:buChar char="•"/>
            </a:pPr>
            <a:r>
              <a:rPr lang="en" sz="1800">
                <a:solidFill>
                  <a:srgbClr val="000000"/>
                </a:solidFill>
              </a:rPr>
              <a:t>Multiple: i=0, j=0;</a:t>
            </a:r>
            <a:endParaRPr sz="1800">
              <a:solidFill>
                <a:srgbClr val="000000"/>
              </a:solidFill>
            </a:endParaRPr>
          </a:p>
          <a:p>
            <a:pPr marL="0" lvl="0" indent="0" algn="just" rtl="0">
              <a:lnSpc>
                <a:spcPct val="100000"/>
              </a:lnSpc>
              <a:spcBef>
                <a:spcPts val="400"/>
              </a:spcBef>
              <a:spcAft>
                <a:spcPts val="0"/>
              </a:spcAft>
              <a:buNone/>
            </a:pP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Loop condition: </a:t>
            </a:r>
            <a:endParaRPr sz="1800">
              <a:solidFill>
                <a:srgbClr val="000000"/>
              </a:solidFill>
            </a:endParaRPr>
          </a:p>
          <a:p>
            <a:pPr marL="457200" lvl="0" indent="-342900" algn="just" rtl="0">
              <a:lnSpc>
                <a:spcPct val="100000"/>
              </a:lnSpc>
              <a:spcBef>
                <a:spcPts val="400"/>
              </a:spcBef>
              <a:spcAft>
                <a:spcPts val="0"/>
              </a:spcAft>
              <a:buClr>
                <a:srgbClr val="000000"/>
              </a:buClr>
              <a:buSzPts val="1800"/>
              <a:buChar char="•"/>
            </a:pPr>
            <a:r>
              <a:rPr lang="en" sz="1800">
                <a:solidFill>
                  <a:srgbClr val="000000"/>
                </a:solidFill>
              </a:rPr>
              <a:t>Empty: ; // Implicitly true resulting in a infinite loop.</a:t>
            </a:r>
            <a:endParaRPr sz="1800">
              <a:solidFill>
                <a:srgbClr val="000000"/>
              </a:solidFill>
            </a:endParaRPr>
          </a:p>
          <a:p>
            <a:pPr marL="457200" lvl="0" indent="-342900" algn="just" rtl="0">
              <a:lnSpc>
                <a:spcPct val="100000"/>
              </a:lnSpc>
              <a:spcBef>
                <a:spcPts val="0"/>
              </a:spcBef>
              <a:spcAft>
                <a:spcPts val="0"/>
              </a:spcAft>
              <a:buClr>
                <a:srgbClr val="000000"/>
              </a:buClr>
              <a:buSzPts val="1800"/>
              <a:buChar char="•"/>
            </a:pPr>
            <a:r>
              <a:rPr lang="en" sz="1800">
                <a:solidFill>
                  <a:srgbClr val="000000"/>
                </a:solidFill>
              </a:rPr>
              <a:t>Single: i &lt; 10; // Expression that results in Boolean.</a:t>
            </a:r>
            <a:endParaRPr sz="1800">
              <a:solidFill>
                <a:srgbClr val="000000"/>
              </a:solidFill>
            </a:endParaRPr>
          </a:p>
          <a:p>
            <a:pPr marL="457200" lvl="0" indent="0" algn="just" rtl="0">
              <a:lnSpc>
                <a:spcPct val="100000"/>
              </a:lnSpc>
              <a:spcBef>
                <a:spcPts val="400"/>
              </a:spcBef>
              <a:spcAft>
                <a:spcPts val="0"/>
              </a:spcAft>
              <a:buNone/>
            </a:pP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Action : </a:t>
            </a: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Empty: ;</a:t>
            </a: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Single : i++;</a:t>
            </a: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Multiple: i++, j--;</a:t>
            </a:r>
            <a:endParaRPr sz="1800">
              <a:solidFill>
                <a:srgbClr val="000000"/>
              </a:solidFill>
            </a:endParaRPr>
          </a:p>
          <a:p>
            <a:pPr marL="0" lvl="0" indent="0" algn="just" rtl="0">
              <a:lnSpc>
                <a:spcPct val="100000"/>
              </a:lnSpc>
              <a:spcBef>
                <a:spcPts val="400"/>
              </a:spcBef>
              <a:spcAft>
                <a:spcPts val="400"/>
              </a:spcAft>
              <a:buNone/>
            </a:pPr>
            <a:endParaRPr sz="1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8"/>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Example</a:t>
            </a:r>
            <a:endParaRPr/>
          </a:p>
        </p:txBody>
      </p:sp>
      <p:sp>
        <p:nvSpPr>
          <p:cNvPr id="430" name="Google Shape;430;p58"/>
          <p:cNvSpPr txBox="1">
            <a:spLocks noGrp="1"/>
          </p:cNvSpPr>
          <p:nvPr>
            <p:ph type="body" idx="1"/>
          </p:nvPr>
        </p:nvSpPr>
        <p:spPr>
          <a:xfrm>
            <a:off x="415638" y="1646393"/>
            <a:ext cx="8312700" cy="1333800"/>
          </a:xfrm>
          <a:prstGeom prst="rect">
            <a:avLst/>
          </a:prstGeom>
        </p:spPr>
        <p:txBody>
          <a:bodyPr spcFirstLastPara="1" wrap="square" lIns="60500" tIns="60500" rIns="60500" bIns="60500" anchor="t" anchorCtr="0">
            <a:noAutofit/>
          </a:bodyPr>
          <a:lstStyle/>
          <a:p>
            <a:pPr marL="0" lvl="0" indent="0" algn="just" rtl="0">
              <a:lnSpc>
                <a:spcPct val="100000"/>
              </a:lnSpc>
              <a:spcBef>
                <a:spcPts val="400"/>
              </a:spcBef>
              <a:spcAft>
                <a:spcPts val="0"/>
              </a:spcAft>
              <a:buNone/>
            </a:pPr>
            <a:r>
              <a:rPr lang="en" sz="1800">
                <a:solidFill>
                  <a:srgbClr val="000000"/>
                </a:solidFill>
              </a:rPr>
              <a:t>for (int i = 1; i &lt; 100; System.out.println(i++));</a:t>
            </a: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 </a:t>
            </a: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for (int i = 0, j = 0; (i + j &lt; 10); i++, j++) {</a:t>
            </a: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  // Do something</a:t>
            </a:r>
            <a:endParaRPr sz="1800">
              <a:solidFill>
                <a:srgbClr val="000000"/>
              </a:solidFill>
            </a:endParaRPr>
          </a:p>
          <a:p>
            <a:pPr marL="0" lvl="0" indent="0" algn="just" rtl="0">
              <a:lnSpc>
                <a:spcPct val="100000"/>
              </a:lnSpc>
              <a:spcBef>
                <a:spcPts val="400"/>
              </a:spcBef>
              <a:spcAft>
                <a:spcPts val="0"/>
              </a:spcAft>
              <a:buNone/>
            </a:pPr>
            <a:r>
              <a:rPr lang="en" sz="1800">
                <a:solidFill>
                  <a:srgbClr val="000000"/>
                </a:solidFill>
              </a:rPr>
              <a:t>} 	</a:t>
            </a:r>
            <a:endParaRPr sz="1800">
              <a:solidFill>
                <a:srgbClr val="000000"/>
              </a:solidFill>
            </a:endParaRPr>
          </a:p>
          <a:p>
            <a:pPr marL="0" lvl="0" indent="0" algn="just" rtl="0">
              <a:lnSpc>
                <a:spcPct val="100000"/>
              </a:lnSpc>
              <a:spcBef>
                <a:spcPts val="400"/>
              </a:spcBef>
              <a:spcAft>
                <a:spcPts val="0"/>
              </a:spcAft>
              <a:buNone/>
            </a:pPr>
            <a:endParaRPr sz="1800">
              <a:solidFill>
                <a:srgbClr val="000000"/>
              </a:solidFill>
            </a:endParaRPr>
          </a:p>
          <a:p>
            <a:pPr marL="0" lvl="0" indent="0" algn="l" rtl="0">
              <a:spcBef>
                <a:spcPts val="400"/>
              </a:spcBef>
              <a:spcAft>
                <a:spcPts val="4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9"/>
          <p:cNvSpPr txBox="1">
            <a:spLocks noGrp="1"/>
          </p:cNvSpPr>
          <p:nvPr>
            <p:ph type="body" idx="1"/>
          </p:nvPr>
        </p:nvSpPr>
        <p:spPr>
          <a:xfrm>
            <a:off x="415650" y="1052574"/>
            <a:ext cx="8312700" cy="3835200"/>
          </a:xfrm>
          <a:prstGeom prst="rect">
            <a:avLst/>
          </a:prstGeom>
        </p:spPr>
        <p:txBody>
          <a:bodyPr spcFirstLastPara="1" wrap="square" lIns="60500" tIns="60500" rIns="60500" bIns="60500" anchor="t" anchorCtr="0">
            <a:noAutofit/>
          </a:bodyPr>
          <a:lstStyle/>
          <a:p>
            <a:pPr marL="0" lvl="0" indent="0" algn="l" rtl="0">
              <a:lnSpc>
                <a:spcPct val="100000"/>
              </a:lnSpc>
              <a:spcBef>
                <a:spcPts val="400"/>
              </a:spcBef>
              <a:spcAft>
                <a:spcPts val="0"/>
              </a:spcAft>
              <a:buNone/>
            </a:pPr>
            <a:r>
              <a:rPr lang="en" sz="1800">
                <a:solidFill>
                  <a:srgbClr val="000000"/>
                </a:solidFill>
              </a:rPr>
              <a:t>Adding a semicolon at the end of the for clause before the loop body is a common mistake, as shown below:</a:t>
            </a:r>
            <a:endParaRPr sz="1800">
              <a:solidFill>
                <a:srgbClr val="000000"/>
              </a:solidFill>
            </a:endParaRPr>
          </a:p>
          <a:p>
            <a:pPr marL="0" lvl="0" indent="0" algn="l" rtl="0">
              <a:lnSpc>
                <a:spcPct val="100000"/>
              </a:lnSpc>
              <a:spcBef>
                <a:spcPts val="400"/>
              </a:spcBef>
              <a:spcAft>
                <a:spcPts val="0"/>
              </a:spcAft>
              <a:buNone/>
            </a:pP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int i;</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for (i=0; i&lt;10; i++); // Logical Error</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  System.out.println("i is " + i);</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Output :</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i is 10</a:t>
            </a:r>
            <a:endParaRPr sz="1800">
              <a:solidFill>
                <a:srgbClr val="000000"/>
              </a:solidFill>
            </a:endParaRPr>
          </a:p>
          <a:p>
            <a:pPr marL="0" lvl="0" indent="0" algn="l" rtl="0">
              <a:lnSpc>
                <a:spcPct val="100000"/>
              </a:lnSpc>
              <a:spcBef>
                <a:spcPts val="400"/>
              </a:spcBef>
              <a:spcAft>
                <a:spcPts val="400"/>
              </a:spcAft>
              <a:buNone/>
            </a:pPr>
            <a:r>
              <a:rPr lang="en" sz="1800">
                <a:solidFill>
                  <a:srgbClr val="000000"/>
                </a:solidFill>
              </a:rPr>
              <a:t>-------------------------------------------</a:t>
            </a:r>
            <a:endParaRPr sz="1800">
              <a:solidFill>
                <a:srgbClr val="000000"/>
              </a:solidFill>
            </a:endParaRPr>
          </a:p>
        </p:txBody>
      </p:sp>
      <p:sp>
        <p:nvSpPr>
          <p:cNvPr id="436" name="Google Shape;436;p59"/>
          <p:cNvSpPr txBox="1">
            <a:spLocks noGrp="1"/>
          </p:cNvSpPr>
          <p:nvPr>
            <p:ph type="title"/>
          </p:nvPr>
        </p:nvSpPr>
        <p:spPr>
          <a:xfrm>
            <a:off x="351688" y="26104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Caution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0"/>
          <p:cNvSpPr txBox="1">
            <a:spLocks noGrp="1"/>
          </p:cNvSpPr>
          <p:nvPr>
            <p:ph type="body" idx="1"/>
          </p:nvPr>
        </p:nvSpPr>
        <p:spPr>
          <a:xfrm>
            <a:off x="415650" y="988624"/>
            <a:ext cx="8312700" cy="3835200"/>
          </a:xfrm>
          <a:prstGeom prst="rect">
            <a:avLst/>
          </a:prstGeom>
        </p:spPr>
        <p:txBody>
          <a:bodyPr spcFirstLastPara="1" wrap="square" lIns="60500" tIns="60500" rIns="60500" bIns="60500" anchor="t" anchorCtr="0">
            <a:noAutofit/>
          </a:bodyPr>
          <a:lstStyle/>
          <a:p>
            <a:pPr marL="0" lvl="0" indent="0" algn="l" rtl="0">
              <a:lnSpc>
                <a:spcPct val="100000"/>
              </a:lnSpc>
              <a:spcBef>
                <a:spcPts val="0"/>
              </a:spcBef>
              <a:spcAft>
                <a:spcPts val="0"/>
              </a:spcAft>
              <a:buNone/>
            </a:pPr>
            <a:r>
              <a:rPr lang="en" sz="1800">
                <a:solidFill>
                  <a:srgbClr val="000000"/>
                </a:solidFill>
              </a:rPr>
              <a:t>Similarly, the following loop is also wrong:</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int i=0;</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while (i &lt; 10);  // Logical Error</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  System.out.println("i is " + i);</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  i++;</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a:t>
            </a:r>
            <a:endParaRPr sz="1800">
              <a:solidFill>
                <a:srgbClr val="000000"/>
              </a:solidFill>
            </a:endParaRPr>
          </a:p>
          <a:p>
            <a:pPr marL="0" lvl="0" indent="0" algn="l" rtl="0">
              <a:lnSpc>
                <a:spcPct val="100000"/>
              </a:lnSpc>
              <a:spcBef>
                <a:spcPts val="400"/>
              </a:spcBef>
              <a:spcAft>
                <a:spcPts val="0"/>
              </a:spcAft>
              <a:buNone/>
            </a:pPr>
            <a:endParaRPr sz="1800">
              <a:solidFill>
                <a:srgbClr val="000000"/>
              </a:solidFill>
            </a:endParaRPr>
          </a:p>
          <a:p>
            <a:pPr marL="0" lvl="0" indent="0" algn="l" rtl="0">
              <a:lnSpc>
                <a:spcPct val="100000"/>
              </a:lnSpc>
              <a:spcBef>
                <a:spcPts val="400"/>
              </a:spcBef>
              <a:spcAft>
                <a:spcPts val="400"/>
              </a:spcAft>
              <a:buNone/>
            </a:pPr>
            <a:endParaRPr sz="1800">
              <a:solidFill>
                <a:srgbClr val="000000"/>
              </a:solidFill>
            </a:endParaRPr>
          </a:p>
        </p:txBody>
      </p:sp>
      <p:sp>
        <p:nvSpPr>
          <p:cNvPr id="442" name="Google Shape;442;p60"/>
          <p:cNvSpPr txBox="1">
            <a:spLocks noGrp="1"/>
          </p:cNvSpPr>
          <p:nvPr>
            <p:ph type="title"/>
          </p:nvPr>
        </p:nvSpPr>
        <p:spPr>
          <a:xfrm>
            <a:off x="369938" y="251918"/>
            <a:ext cx="8312700" cy="6720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sz="3000"/>
              <a:t>Caution</a:t>
            </a:r>
            <a:endParaRPr sz="3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1"/>
          <p:cNvSpPr txBox="1">
            <a:spLocks noGrp="1"/>
          </p:cNvSpPr>
          <p:nvPr>
            <p:ph type="title"/>
          </p:nvPr>
        </p:nvSpPr>
        <p:spPr>
          <a:xfrm>
            <a:off x="415638" y="33411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Though</a:t>
            </a:r>
            <a:endParaRPr/>
          </a:p>
        </p:txBody>
      </p:sp>
      <p:sp>
        <p:nvSpPr>
          <p:cNvPr id="448" name="Google Shape;448;p61"/>
          <p:cNvSpPr txBox="1">
            <a:spLocks noGrp="1"/>
          </p:cNvSpPr>
          <p:nvPr>
            <p:ph type="body" idx="1"/>
          </p:nvPr>
        </p:nvSpPr>
        <p:spPr>
          <a:xfrm>
            <a:off x="415650" y="1116536"/>
            <a:ext cx="8312700" cy="3393600"/>
          </a:xfrm>
          <a:prstGeom prst="rect">
            <a:avLst/>
          </a:prstGeom>
        </p:spPr>
        <p:txBody>
          <a:bodyPr spcFirstLastPara="1" wrap="square" lIns="60500" tIns="60500" rIns="60500" bIns="60500" anchor="t" anchorCtr="0">
            <a:noAutofit/>
          </a:bodyPr>
          <a:lstStyle/>
          <a:p>
            <a:pPr marL="0" lvl="0" indent="0" algn="l" rtl="0">
              <a:lnSpc>
                <a:spcPct val="100000"/>
              </a:lnSpc>
              <a:spcBef>
                <a:spcPts val="0"/>
              </a:spcBef>
              <a:spcAft>
                <a:spcPts val="0"/>
              </a:spcAft>
              <a:buNone/>
            </a:pPr>
            <a:r>
              <a:rPr lang="en" sz="1800">
                <a:solidFill>
                  <a:srgbClr val="000000"/>
                </a:solidFill>
              </a:rPr>
              <a:t>In the case of the do loop, the following semicolon is needed to end the loop.</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int i=0;</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do {</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  System.out.println("i is " + i);</a:t>
            </a:r>
            <a:endParaRPr sz="1800">
              <a:solidFill>
                <a:srgbClr val="000000"/>
              </a:solidFill>
            </a:endParaRPr>
          </a:p>
          <a:p>
            <a:pPr marL="0" lvl="0" indent="0" algn="l" rtl="0">
              <a:lnSpc>
                <a:spcPct val="100000"/>
              </a:lnSpc>
              <a:spcBef>
                <a:spcPts val="400"/>
              </a:spcBef>
              <a:spcAft>
                <a:spcPts val="0"/>
              </a:spcAft>
              <a:buNone/>
            </a:pPr>
            <a:r>
              <a:rPr lang="en" sz="1800">
                <a:solidFill>
                  <a:srgbClr val="000000"/>
                </a:solidFill>
              </a:rPr>
              <a:t>  i++;</a:t>
            </a:r>
            <a:endParaRPr sz="1800">
              <a:solidFill>
                <a:srgbClr val="000000"/>
              </a:solidFill>
            </a:endParaRPr>
          </a:p>
          <a:p>
            <a:pPr marL="0" lvl="0" indent="0" algn="l" rtl="0">
              <a:lnSpc>
                <a:spcPct val="100000"/>
              </a:lnSpc>
              <a:spcBef>
                <a:spcPts val="400"/>
              </a:spcBef>
              <a:spcAft>
                <a:spcPts val="400"/>
              </a:spcAft>
              <a:buNone/>
            </a:pPr>
            <a:r>
              <a:rPr lang="en" sz="1800">
                <a:solidFill>
                  <a:srgbClr val="000000"/>
                </a:solidFill>
              </a:rPr>
              <a:t>} while (i&lt;10);</a:t>
            </a:r>
            <a:endParaRPr>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2"/>
          <p:cNvSpPr txBox="1">
            <a:spLocks noGrp="1"/>
          </p:cNvSpPr>
          <p:nvPr>
            <p:ph type="title"/>
          </p:nvPr>
        </p:nvSpPr>
        <p:spPr>
          <a:xfrm>
            <a:off x="415638" y="29759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Note</a:t>
            </a:r>
            <a:endParaRPr/>
          </a:p>
        </p:txBody>
      </p:sp>
      <p:sp>
        <p:nvSpPr>
          <p:cNvPr id="454" name="Google Shape;454;p62"/>
          <p:cNvSpPr txBox="1">
            <a:spLocks noGrp="1"/>
          </p:cNvSpPr>
          <p:nvPr>
            <p:ph type="body" idx="1"/>
          </p:nvPr>
        </p:nvSpPr>
        <p:spPr>
          <a:xfrm>
            <a:off x="415650" y="1242475"/>
            <a:ext cx="8312700" cy="754500"/>
          </a:xfrm>
          <a:prstGeom prst="rect">
            <a:avLst/>
          </a:prstGeom>
        </p:spPr>
        <p:txBody>
          <a:bodyPr spcFirstLastPara="1" wrap="square" lIns="60500" tIns="60500" rIns="60500" bIns="60500" anchor="t" anchorCtr="0">
            <a:noAutofit/>
          </a:bodyPr>
          <a:lstStyle/>
          <a:p>
            <a:pPr marL="0" lvl="0" indent="0" algn="l" rtl="0">
              <a:spcBef>
                <a:spcPts val="400"/>
              </a:spcBef>
              <a:spcAft>
                <a:spcPts val="400"/>
              </a:spcAft>
              <a:buNone/>
            </a:pPr>
            <a:r>
              <a:rPr lang="en" sz="1800">
                <a:solidFill>
                  <a:srgbClr val="000000"/>
                </a:solidFill>
              </a:rPr>
              <a:t>A way to make for loop a infinite loop.</a:t>
            </a:r>
            <a:endParaRPr sz="1800">
              <a:solidFill>
                <a:srgbClr val="000000"/>
              </a:solidFill>
            </a:endParaRPr>
          </a:p>
        </p:txBody>
      </p:sp>
      <p:sp>
        <p:nvSpPr>
          <p:cNvPr id="455" name="Google Shape;455;p62"/>
          <p:cNvSpPr txBox="1"/>
          <p:nvPr/>
        </p:nvSpPr>
        <p:spPr>
          <a:xfrm>
            <a:off x="511600" y="2676825"/>
            <a:ext cx="3462600" cy="168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for( ; ;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//Statements</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sz="18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sp>
        <p:nvSpPr>
          <p:cNvPr id="456" name="Google Shape;456;p62"/>
          <p:cNvSpPr txBox="1"/>
          <p:nvPr/>
        </p:nvSpPr>
        <p:spPr>
          <a:xfrm>
            <a:off x="5265750" y="2684750"/>
            <a:ext cx="3462600" cy="168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while(true)</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//Statements</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400"/>
              </a:spcAft>
              <a:buNone/>
            </a:pPr>
            <a:r>
              <a:rPr lang="en" sz="1800">
                <a:solidFill>
                  <a:schemeClr val="dk1"/>
                </a:solidFill>
                <a:latin typeface="Proxima Nova"/>
                <a:ea typeface="Proxima Nova"/>
                <a:cs typeface="Proxima Nova"/>
                <a:sym typeface="Proxima Nova"/>
              </a:rPr>
              <a:t>}</a:t>
            </a:r>
            <a:endParaRPr>
              <a:latin typeface="Proxima Nova"/>
              <a:ea typeface="Proxima Nova"/>
              <a:cs typeface="Proxima Nova"/>
              <a:sym typeface="Proxima Nova"/>
            </a:endParaRPr>
          </a:p>
        </p:txBody>
      </p:sp>
      <p:cxnSp>
        <p:nvCxnSpPr>
          <p:cNvPr id="457" name="Google Shape;457;p62"/>
          <p:cNvCxnSpPr/>
          <p:nvPr/>
        </p:nvCxnSpPr>
        <p:spPr>
          <a:xfrm>
            <a:off x="4172375" y="3352875"/>
            <a:ext cx="895200" cy="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62"/>
          <p:cNvCxnSpPr/>
          <p:nvPr/>
        </p:nvCxnSpPr>
        <p:spPr>
          <a:xfrm>
            <a:off x="4172375" y="3514400"/>
            <a:ext cx="895200" cy="0"/>
          </a:xfrm>
          <a:prstGeom prst="straightConnector1">
            <a:avLst/>
          </a:prstGeom>
          <a:noFill/>
          <a:ln w="9525" cap="flat" cmpd="sng">
            <a:solidFill>
              <a:schemeClr val="dk2"/>
            </a:solidFill>
            <a:prstDash val="solid"/>
            <a:round/>
            <a:headEnd type="none" w="med" len="med"/>
            <a:tailEnd type="none" w="med" len="med"/>
          </a:ln>
        </p:spPr>
      </p:cxnSp>
      <p:sp>
        <p:nvSpPr>
          <p:cNvPr id="459" name="Google Shape;459;p62"/>
          <p:cNvSpPr txBox="1"/>
          <p:nvPr/>
        </p:nvSpPr>
        <p:spPr>
          <a:xfrm>
            <a:off x="4227200" y="3054375"/>
            <a:ext cx="895200" cy="29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Equals</a:t>
            </a:r>
            <a:endParaRPr>
              <a:latin typeface="Proxima Nova"/>
              <a:ea typeface="Proxima Nova"/>
              <a:cs typeface="Proxima Nova"/>
              <a:sym typeface="Proxima Nova"/>
            </a:endParaRPr>
          </a:p>
        </p:txBody>
      </p:sp>
      <p:sp>
        <p:nvSpPr>
          <p:cNvPr id="460" name="Google Shape;460;p62"/>
          <p:cNvSpPr txBox="1"/>
          <p:nvPr/>
        </p:nvSpPr>
        <p:spPr>
          <a:xfrm>
            <a:off x="1978000" y="4357725"/>
            <a:ext cx="5298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(a)</a:t>
            </a:r>
            <a:endParaRPr>
              <a:latin typeface="Proxima Nova"/>
              <a:ea typeface="Proxima Nova"/>
              <a:cs typeface="Proxima Nova"/>
              <a:sym typeface="Proxima Nova"/>
            </a:endParaRPr>
          </a:p>
        </p:txBody>
      </p:sp>
      <p:sp>
        <p:nvSpPr>
          <p:cNvPr id="461" name="Google Shape;461;p62"/>
          <p:cNvSpPr txBox="1"/>
          <p:nvPr/>
        </p:nvSpPr>
        <p:spPr>
          <a:xfrm>
            <a:off x="6732150" y="4357725"/>
            <a:ext cx="5298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(b)</a:t>
            </a:r>
            <a:endParaRPr>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3"/>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3000"/>
              <a:t>Task</a:t>
            </a:r>
            <a:endParaRPr sz="3000"/>
          </a:p>
        </p:txBody>
      </p:sp>
      <p:sp>
        <p:nvSpPr>
          <p:cNvPr id="467" name="Google Shape;467;p63"/>
          <p:cNvSpPr txBox="1">
            <a:spLocks noGrp="1"/>
          </p:cNvSpPr>
          <p:nvPr>
            <p:ph type="body" idx="1"/>
          </p:nvPr>
        </p:nvSpPr>
        <p:spPr>
          <a:xfrm>
            <a:off x="415650" y="1646407"/>
            <a:ext cx="8312700" cy="26931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solidFill>
                  <a:srgbClr val="000000"/>
                </a:solidFill>
              </a:rPr>
              <a:t>Write three loops, a while loop, do while loop  and a for loop to print integers that are divisible by 2 between 1 and 100 on one line:</a:t>
            </a:r>
            <a:endParaRPr sz="1800">
              <a:solidFill>
                <a:srgbClr val="000000"/>
              </a:solidFill>
            </a:endParaRPr>
          </a:p>
          <a:p>
            <a:pPr marL="0" lvl="0" indent="0" algn="l" rtl="0">
              <a:spcBef>
                <a:spcPts val="400"/>
              </a:spcBef>
              <a:spcAft>
                <a:spcPts val="0"/>
              </a:spcAft>
              <a:buNone/>
            </a:pPr>
            <a:endParaRPr sz="1800">
              <a:solidFill>
                <a:srgbClr val="000000"/>
              </a:solidFill>
            </a:endParaRPr>
          </a:p>
          <a:p>
            <a:pPr marL="0" lvl="0" indent="0" algn="l" rtl="0">
              <a:spcBef>
                <a:spcPts val="400"/>
              </a:spcBef>
              <a:spcAft>
                <a:spcPts val="0"/>
              </a:spcAft>
              <a:buNone/>
            </a:pPr>
            <a:r>
              <a:rPr lang="en" sz="1800">
                <a:solidFill>
                  <a:srgbClr val="000000"/>
                </a:solidFill>
              </a:rPr>
              <a:t> 	2, 4, 6, …..  100</a:t>
            </a:r>
            <a:endParaRPr sz="1800">
              <a:solidFill>
                <a:srgbClr val="000000"/>
              </a:solidFill>
            </a:endParaRPr>
          </a:p>
          <a:p>
            <a:pPr marL="0" lvl="0" indent="0" algn="l" rtl="0">
              <a:spcBef>
                <a:spcPts val="400"/>
              </a:spcBef>
              <a:spcAft>
                <a:spcPts val="400"/>
              </a:spcAft>
              <a:buNone/>
            </a:pPr>
            <a:endParaRPr sz="1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body" idx="1"/>
          </p:nvPr>
        </p:nvSpPr>
        <p:spPr>
          <a:xfrm>
            <a:off x="415650" y="1523006"/>
            <a:ext cx="8312700" cy="24219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With your group, on a piece of paper</a:t>
            </a:r>
            <a:endParaRPr sz="1800"/>
          </a:p>
          <a:p>
            <a:pPr marL="457200" lvl="0" indent="-342900" algn="l" rtl="0">
              <a:spcBef>
                <a:spcPts val="400"/>
              </a:spcBef>
              <a:spcAft>
                <a:spcPts val="0"/>
              </a:spcAft>
              <a:buSzPts val="1800"/>
              <a:buChar char="•"/>
            </a:pPr>
            <a:r>
              <a:rPr lang="en" sz="1800"/>
              <a:t>Write a code that prints “CS163 class is Awesome” 5 times.</a:t>
            </a:r>
            <a:endParaRPr sz="1800"/>
          </a:p>
          <a:p>
            <a:pPr marL="914400" lvl="0" indent="0" algn="l" rtl="0">
              <a:spcBef>
                <a:spcPts val="400"/>
              </a:spcBef>
              <a:spcAft>
                <a:spcPts val="400"/>
              </a:spcAft>
              <a:buNone/>
            </a:pPr>
            <a:endParaRPr sz="1800"/>
          </a:p>
        </p:txBody>
      </p:sp>
      <p:sp>
        <p:nvSpPr>
          <p:cNvPr id="157" name="Google Shape;157;p29"/>
          <p:cNvSpPr txBox="1">
            <a:spLocks noGrp="1"/>
          </p:cNvSpPr>
          <p:nvPr>
            <p:ph type="title"/>
          </p:nvPr>
        </p:nvSpPr>
        <p:spPr>
          <a:xfrm>
            <a:off x="415650" y="599077"/>
            <a:ext cx="8312700" cy="6891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a:t>Task:</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4"/>
          <p:cNvSpPr txBox="1">
            <a:spLocks noGrp="1"/>
          </p:cNvSpPr>
          <p:nvPr>
            <p:ph type="body" idx="1"/>
          </p:nvPr>
        </p:nvSpPr>
        <p:spPr>
          <a:xfrm>
            <a:off x="415638" y="1783828"/>
            <a:ext cx="8312700" cy="13443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a:t>CS 1: Loops and Iteration</a:t>
            </a:r>
            <a:endParaRPr/>
          </a:p>
        </p:txBody>
      </p:sp>
      <p:sp>
        <p:nvSpPr>
          <p:cNvPr id="473" name="Google Shape;473;p64"/>
          <p:cNvSpPr txBox="1">
            <a:spLocks noGrp="1"/>
          </p:cNvSpPr>
          <p:nvPr>
            <p:ph type="body" idx="2"/>
          </p:nvPr>
        </p:nvSpPr>
        <p:spPr>
          <a:xfrm>
            <a:off x="415625" y="3553232"/>
            <a:ext cx="8312700" cy="7653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endParaRPr/>
          </a:p>
          <a:p>
            <a:pPr marL="0" lvl="0" indent="0" algn="l" rtl="0">
              <a:spcBef>
                <a:spcPts val="400"/>
              </a:spcBef>
              <a:spcAft>
                <a:spcPts val="400"/>
              </a:spcAft>
              <a:buNone/>
            </a:pPr>
            <a:endParaRPr/>
          </a:p>
        </p:txBody>
      </p:sp>
      <p:sp>
        <p:nvSpPr>
          <p:cNvPr id="474" name="Google Shape;474;p64"/>
          <p:cNvSpPr txBox="1">
            <a:spLocks noGrp="1"/>
          </p:cNvSpPr>
          <p:nvPr>
            <p:ph type="body" idx="2"/>
          </p:nvPr>
        </p:nvSpPr>
        <p:spPr>
          <a:xfrm>
            <a:off x="1107900" y="4531175"/>
            <a:ext cx="6928200" cy="1061100"/>
          </a:xfrm>
          <a:prstGeom prst="rect">
            <a:avLst/>
          </a:prstGeom>
        </p:spPr>
        <p:txBody>
          <a:bodyPr spcFirstLastPara="1" wrap="square" lIns="60500" tIns="60500" rIns="60500" bIns="60500" anchor="t" anchorCtr="0">
            <a:noAutofit/>
          </a:bodyPr>
          <a:lstStyle/>
          <a:p>
            <a:pPr marL="0" lvl="0" indent="0" algn="ctr" rtl="0">
              <a:lnSpc>
                <a:spcPct val="110000"/>
              </a:lnSpc>
              <a:spcBef>
                <a:spcPts val="0"/>
              </a:spcBef>
              <a:spcAft>
                <a:spcPts val="0"/>
              </a:spcAft>
              <a:buNone/>
            </a:pPr>
            <a:endParaRPr sz="800">
              <a:solidFill>
                <a:srgbClr val="9A9A9C"/>
              </a:solidFill>
            </a:endParaRPr>
          </a:p>
          <a:p>
            <a:pPr marL="0" lvl="0" indent="0" algn="ctr" rtl="0">
              <a:lnSpc>
                <a:spcPct val="110000"/>
              </a:lnSpc>
              <a:spcBef>
                <a:spcPts val="0"/>
              </a:spcBef>
              <a:spcAft>
                <a:spcPts val="0"/>
              </a:spcAft>
              <a:buNone/>
            </a:pPr>
            <a:r>
              <a:rPr lang="en" sz="800">
                <a:solidFill>
                  <a:srgbClr val="9A9A9C"/>
                </a:solidFill>
              </a:rPr>
              <a:t> Colorado State University </a:t>
            </a:r>
            <a:endParaRPr sz="800">
              <a:solidFill>
                <a:srgbClr val="9A9A9C"/>
              </a:solidFill>
            </a:endParaRPr>
          </a:p>
          <a:p>
            <a:pPr marL="0" lvl="0" indent="0" algn="ctr" rtl="0">
              <a:lnSpc>
                <a:spcPct val="110000"/>
              </a:lnSpc>
              <a:spcBef>
                <a:spcPts val="0"/>
              </a:spcBef>
              <a:spcAft>
                <a:spcPts val="0"/>
              </a:spcAft>
              <a:buNone/>
            </a:pPr>
            <a:r>
              <a:rPr lang="en" sz="1400">
                <a:solidFill>
                  <a:srgbClr val="9A9A9C"/>
                </a:solidFill>
              </a:rPr>
              <a:t>Department of Computer Science </a:t>
            </a:r>
            <a:endParaRPr sz="1400">
              <a:solidFill>
                <a:srgbClr val="9A9A9C"/>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5"/>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Which loop you feel is the best?</a:t>
            </a:r>
            <a:endParaRPr/>
          </a:p>
        </p:txBody>
      </p:sp>
      <p:sp>
        <p:nvSpPr>
          <p:cNvPr id="480" name="Google Shape;480;p65"/>
          <p:cNvSpPr txBox="1">
            <a:spLocks noGrp="1"/>
          </p:cNvSpPr>
          <p:nvPr>
            <p:ph type="body" idx="1"/>
          </p:nvPr>
        </p:nvSpPr>
        <p:spPr>
          <a:xfrm>
            <a:off x="415650" y="1646406"/>
            <a:ext cx="8312700" cy="2464800"/>
          </a:xfrm>
          <a:prstGeom prst="rect">
            <a:avLst/>
          </a:prstGeom>
        </p:spPr>
        <p:txBody>
          <a:bodyPr spcFirstLastPara="1" wrap="square" lIns="60500" tIns="60500" rIns="60500" bIns="60500" anchor="t" anchorCtr="0">
            <a:noAutofit/>
          </a:bodyPr>
          <a:lstStyle/>
          <a:p>
            <a:pPr marL="457200" lvl="0" indent="-342900" algn="l" rtl="0">
              <a:spcBef>
                <a:spcPts val="400"/>
              </a:spcBef>
              <a:spcAft>
                <a:spcPts val="0"/>
              </a:spcAft>
              <a:buSzPts val="1800"/>
              <a:buChar char="•"/>
            </a:pPr>
            <a:r>
              <a:rPr lang="en" sz="1800"/>
              <a:t>while loop</a:t>
            </a:r>
            <a:endParaRPr sz="1800"/>
          </a:p>
          <a:p>
            <a:pPr marL="457200" lvl="0" indent="-342900" algn="l" rtl="0">
              <a:spcBef>
                <a:spcPts val="0"/>
              </a:spcBef>
              <a:spcAft>
                <a:spcPts val="0"/>
              </a:spcAft>
              <a:buSzPts val="1800"/>
              <a:buChar char="•"/>
            </a:pPr>
            <a:r>
              <a:rPr lang="en" sz="1800"/>
              <a:t>do-while loop</a:t>
            </a:r>
            <a:endParaRPr sz="1800"/>
          </a:p>
          <a:p>
            <a:pPr marL="457200" lvl="0" indent="-342900" algn="l" rtl="0">
              <a:spcBef>
                <a:spcPts val="0"/>
              </a:spcBef>
              <a:spcAft>
                <a:spcPts val="0"/>
              </a:spcAft>
              <a:buSzPts val="1800"/>
              <a:buChar char="•"/>
            </a:pPr>
            <a:r>
              <a:rPr lang="en" sz="1800"/>
              <a:t>for loop</a:t>
            </a:r>
            <a:endParaRPr sz="1800"/>
          </a:p>
          <a:p>
            <a:pPr marL="457200" lvl="0" indent="0" algn="l" rtl="0">
              <a:spcBef>
                <a:spcPts val="400"/>
              </a:spcBef>
              <a:spcAft>
                <a:spcPts val="400"/>
              </a:spcAft>
              <a:buNone/>
            </a:pP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6"/>
          <p:cNvSpPr txBox="1">
            <a:spLocks noGrp="1"/>
          </p:cNvSpPr>
          <p:nvPr>
            <p:ph type="title"/>
          </p:nvPr>
        </p:nvSpPr>
        <p:spPr>
          <a:xfrm>
            <a:off x="415638" y="3706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3000"/>
              <a:t>Task:</a:t>
            </a:r>
            <a:endParaRPr sz="3000"/>
          </a:p>
        </p:txBody>
      </p:sp>
      <p:sp>
        <p:nvSpPr>
          <p:cNvPr id="486" name="Google Shape;486;p66"/>
          <p:cNvSpPr txBox="1">
            <a:spLocks noGrp="1"/>
          </p:cNvSpPr>
          <p:nvPr>
            <p:ph type="body" idx="1"/>
          </p:nvPr>
        </p:nvSpPr>
        <p:spPr>
          <a:xfrm>
            <a:off x="415650" y="1216998"/>
            <a:ext cx="8312700" cy="33876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Using Multiple loops and try to print multiplication tables from 1 to 10</a:t>
            </a:r>
            <a:endParaRPr sz="1800"/>
          </a:p>
          <a:p>
            <a:pPr marL="0" lvl="0" indent="0" algn="l" rtl="0">
              <a:spcBef>
                <a:spcPts val="400"/>
              </a:spcBef>
              <a:spcAft>
                <a:spcPts val="0"/>
              </a:spcAft>
              <a:buNone/>
            </a:pPr>
            <a:r>
              <a:rPr lang="en" sz="1800"/>
              <a:t>Output : </a:t>
            </a:r>
            <a:endParaRPr sz="1800"/>
          </a:p>
          <a:p>
            <a:pPr marL="0" lvl="0" indent="0" algn="l" rtl="0">
              <a:spcBef>
                <a:spcPts val="400"/>
              </a:spcBef>
              <a:spcAft>
                <a:spcPts val="0"/>
              </a:spcAft>
              <a:buNone/>
            </a:pPr>
            <a:r>
              <a:rPr lang="en" sz="1800"/>
              <a:t>1*1=1		1*2=2	1*3=3 …….. 1*10=10</a:t>
            </a:r>
            <a:endParaRPr sz="1800"/>
          </a:p>
          <a:p>
            <a:pPr marL="0" lvl="0" indent="0" algn="l" rtl="0">
              <a:spcBef>
                <a:spcPts val="400"/>
              </a:spcBef>
              <a:spcAft>
                <a:spcPts val="0"/>
              </a:spcAft>
              <a:buNone/>
            </a:pPr>
            <a:r>
              <a:rPr lang="en" sz="1800"/>
              <a:t>2*1=2	2*2=4	2*3=6 …….. 2*10=20</a:t>
            </a:r>
            <a:endParaRPr sz="1800"/>
          </a:p>
          <a:p>
            <a:pPr marL="0" lvl="0" indent="0" algn="l" rtl="0">
              <a:spcBef>
                <a:spcPts val="400"/>
              </a:spcBef>
              <a:spcAft>
                <a:spcPts val="0"/>
              </a:spcAft>
              <a:buNone/>
            </a:pPr>
            <a:r>
              <a:rPr lang="en" sz="1800"/>
              <a:t>.</a:t>
            </a:r>
            <a:endParaRPr sz="1800"/>
          </a:p>
          <a:p>
            <a:pPr marL="0" lvl="0" indent="0" algn="l" rtl="0">
              <a:spcBef>
                <a:spcPts val="400"/>
              </a:spcBef>
              <a:spcAft>
                <a:spcPts val="0"/>
              </a:spcAft>
              <a:buNone/>
            </a:pPr>
            <a:r>
              <a:rPr lang="en" sz="1800"/>
              <a:t>.</a:t>
            </a:r>
            <a:endParaRPr sz="1800"/>
          </a:p>
          <a:p>
            <a:pPr marL="0" lvl="0" indent="0" algn="l" rtl="0">
              <a:spcBef>
                <a:spcPts val="400"/>
              </a:spcBef>
              <a:spcAft>
                <a:spcPts val="400"/>
              </a:spcAft>
              <a:buNone/>
            </a:pPr>
            <a:r>
              <a:rPr lang="en" sz="1800"/>
              <a:t>10*1=10	10*2=20	10*3=30 …….. 10*10=100</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7"/>
          <p:cNvSpPr txBox="1">
            <a:spLocks noGrp="1"/>
          </p:cNvSpPr>
          <p:nvPr>
            <p:ph type="body" idx="1"/>
          </p:nvPr>
        </p:nvSpPr>
        <p:spPr>
          <a:xfrm>
            <a:off x="415650" y="1335774"/>
            <a:ext cx="8312700" cy="3159000"/>
          </a:xfrm>
          <a:prstGeom prst="rect">
            <a:avLst/>
          </a:prstGeom>
          <a:ln w="19050" cap="flat" cmpd="sng">
            <a:solidFill>
              <a:srgbClr val="000000"/>
            </a:solidFill>
            <a:prstDash val="solid"/>
            <a:round/>
            <a:headEnd type="none" w="sm" len="sm"/>
            <a:tailEnd type="none" w="sm" len="sm"/>
          </a:ln>
        </p:spPr>
        <p:txBody>
          <a:bodyPr spcFirstLastPara="1" wrap="square" lIns="60500" tIns="60500" rIns="60500" bIns="60500" anchor="t" anchorCtr="0">
            <a:noAutofit/>
          </a:bodyPr>
          <a:lstStyle/>
          <a:p>
            <a:pPr marL="0" lvl="0" indent="0" algn="l" rtl="0">
              <a:spcBef>
                <a:spcPts val="400"/>
              </a:spcBef>
              <a:spcAft>
                <a:spcPts val="0"/>
              </a:spcAft>
              <a:buNone/>
            </a:pPr>
            <a:r>
              <a:rPr lang="en" sz="1800">
                <a:solidFill>
                  <a:srgbClr val="000000"/>
                </a:solidFill>
              </a:rPr>
              <a:t>  for(int i=1;i&lt;=10;i++)</a:t>
            </a:r>
            <a:endParaRPr sz="1800">
              <a:solidFill>
                <a:srgbClr val="000000"/>
              </a:solidFill>
            </a:endParaRPr>
          </a:p>
          <a:p>
            <a:pPr marL="0" lvl="0" indent="0" algn="l" rtl="0">
              <a:spcBef>
                <a:spcPts val="400"/>
              </a:spcBef>
              <a:spcAft>
                <a:spcPts val="0"/>
              </a:spcAft>
              <a:buNone/>
            </a:pPr>
            <a:r>
              <a:rPr lang="en" sz="1800">
                <a:solidFill>
                  <a:srgbClr val="000000"/>
                </a:solidFill>
              </a:rPr>
              <a:t>  {</a:t>
            </a:r>
            <a:endParaRPr sz="1800">
              <a:solidFill>
                <a:srgbClr val="000000"/>
              </a:solidFill>
            </a:endParaRPr>
          </a:p>
          <a:p>
            <a:pPr marL="0" lvl="0" indent="0" algn="l" rtl="0">
              <a:spcBef>
                <a:spcPts val="400"/>
              </a:spcBef>
              <a:spcAft>
                <a:spcPts val="0"/>
              </a:spcAft>
              <a:buNone/>
            </a:pPr>
            <a:r>
              <a:rPr lang="en" sz="1800">
                <a:solidFill>
                  <a:srgbClr val="000000"/>
                </a:solidFill>
              </a:rPr>
              <a:t>      for(int j=1;j&lt;=10;j++)</a:t>
            </a:r>
            <a:endParaRPr sz="1800">
              <a:solidFill>
                <a:srgbClr val="000000"/>
              </a:solidFill>
            </a:endParaRPr>
          </a:p>
          <a:p>
            <a:pPr marL="0" lvl="0" indent="0" algn="l" rtl="0">
              <a:spcBef>
                <a:spcPts val="400"/>
              </a:spcBef>
              <a:spcAft>
                <a:spcPts val="0"/>
              </a:spcAft>
              <a:buNone/>
            </a:pPr>
            <a:r>
              <a:rPr lang="en" sz="1800">
                <a:solidFill>
                  <a:srgbClr val="000000"/>
                </a:solidFill>
              </a:rPr>
              <a:t>      {</a:t>
            </a:r>
            <a:endParaRPr sz="1800">
              <a:solidFill>
                <a:srgbClr val="000000"/>
              </a:solidFill>
            </a:endParaRPr>
          </a:p>
          <a:p>
            <a:pPr marL="0" lvl="0" indent="0" algn="l" rtl="0">
              <a:spcBef>
                <a:spcPts val="400"/>
              </a:spcBef>
              <a:spcAft>
                <a:spcPts val="0"/>
              </a:spcAft>
              <a:buNone/>
            </a:pPr>
            <a:r>
              <a:rPr lang="en" sz="1800">
                <a:solidFill>
                  <a:srgbClr val="000000"/>
                </a:solidFill>
              </a:rPr>
              <a:t>          System.out.print(i+ "*" + j + "=" + i*j + "\t");</a:t>
            </a:r>
            <a:endParaRPr sz="1800">
              <a:solidFill>
                <a:srgbClr val="000000"/>
              </a:solidFill>
            </a:endParaRPr>
          </a:p>
          <a:p>
            <a:pPr marL="0" lvl="0" indent="0" algn="l" rtl="0">
              <a:spcBef>
                <a:spcPts val="400"/>
              </a:spcBef>
              <a:spcAft>
                <a:spcPts val="0"/>
              </a:spcAft>
              <a:buNone/>
            </a:pPr>
            <a:r>
              <a:rPr lang="en" sz="1800">
                <a:solidFill>
                  <a:srgbClr val="000000"/>
                </a:solidFill>
              </a:rPr>
              <a:t>      }</a:t>
            </a:r>
            <a:endParaRPr sz="1800">
              <a:solidFill>
                <a:srgbClr val="000000"/>
              </a:solidFill>
            </a:endParaRPr>
          </a:p>
          <a:p>
            <a:pPr marL="0" lvl="0" indent="0" algn="l" rtl="0">
              <a:spcBef>
                <a:spcPts val="400"/>
              </a:spcBef>
              <a:spcAft>
                <a:spcPts val="0"/>
              </a:spcAft>
              <a:buNone/>
            </a:pPr>
            <a:r>
              <a:rPr lang="en" sz="1800">
                <a:solidFill>
                  <a:srgbClr val="000000"/>
                </a:solidFill>
              </a:rPr>
              <a:t>      System.out.println();</a:t>
            </a:r>
            <a:endParaRPr sz="1800">
              <a:solidFill>
                <a:srgbClr val="000000"/>
              </a:solidFill>
            </a:endParaRPr>
          </a:p>
          <a:p>
            <a:pPr marL="0" lvl="0" indent="0" algn="l" rtl="0">
              <a:spcBef>
                <a:spcPts val="400"/>
              </a:spcBef>
              <a:spcAft>
                <a:spcPts val="400"/>
              </a:spcAft>
              <a:buNone/>
            </a:pPr>
            <a:r>
              <a:rPr lang="en" sz="1800">
                <a:solidFill>
                  <a:srgbClr val="000000"/>
                </a:solidFill>
              </a:rPr>
              <a:t>  }</a:t>
            </a:r>
            <a:endParaRPr sz="1800">
              <a:solidFill>
                <a:srgbClr val="000000"/>
              </a:solidFill>
            </a:endParaRPr>
          </a:p>
        </p:txBody>
      </p:sp>
      <p:sp>
        <p:nvSpPr>
          <p:cNvPr id="492" name="Google Shape;492;p67"/>
          <p:cNvSpPr txBox="1">
            <a:spLocks noGrp="1"/>
          </p:cNvSpPr>
          <p:nvPr>
            <p:ph type="title"/>
          </p:nvPr>
        </p:nvSpPr>
        <p:spPr>
          <a:xfrm>
            <a:off x="415638" y="30674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Printing multiplication table from 1 to 10</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415638" y="26104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3000"/>
              <a:t>Break</a:t>
            </a:r>
            <a:r>
              <a:rPr lang="en"/>
              <a:t> :</a:t>
            </a:r>
            <a:r>
              <a:rPr lang="en" sz="3000"/>
              <a:t> </a:t>
            </a:r>
            <a:r>
              <a:rPr lang="en" sz="2400"/>
              <a:t>break  allows you to exit the loop early</a:t>
            </a:r>
            <a:endParaRPr sz="2400"/>
          </a:p>
        </p:txBody>
      </p:sp>
      <p:sp>
        <p:nvSpPr>
          <p:cNvPr id="498" name="Google Shape;498;p68"/>
          <p:cNvSpPr txBox="1">
            <a:spLocks noGrp="1"/>
          </p:cNvSpPr>
          <p:nvPr>
            <p:ph type="body" idx="1"/>
          </p:nvPr>
        </p:nvSpPr>
        <p:spPr>
          <a:xfrm>
            <a:off x="415650" y="1125657"/>
            <a:ext cx="8312700" cy="2610900"/>
          </a:xfrm>
          <a:prstGeom prst="rect">
            <a:avLst/>
          </a:prstGeom>
          <a:ln w="19050" cap="flat" cmpd="sng">
            <a:solidFill>
              <a:srgbClr val="000000"/>
            </a:solidFill>
            <a:prstDash val="solid"/>
            <a:round/>
            <a:headEnd type="none" w="sm" len="sm"/>
            <a:tailEnd type="none" w="sm" len="sm"/>
          </a:ln>
        </p:spPr>
        <p:txBody>
          <a:bodyPr spcFirstLastPara="1" wrap="square" lIns="60500" tIns="60500" rIns="60500" bIns="60500" anchor="t" anchorCtr="0">
            <a:noAutofit/>
          </a:bodyPr>
          <a:lstStyle/>
          <a:p>
            <a:pPr marL="0" lvl="0" indent="0" algn="l" rtl="0">
              <a:spcBef>
                <a:spcPts val="400"/>
              </a:spcBef>
              <a:spcAft>
                <a:spcPts val="0"/>
              </a:spcAft>
              <a:buNone/>
            </a:pPr>
            <a:r>
              <a:rPr lang="en" sz="1800">
                <a:solidFill>
                  <a:srgbClr val="000000"/>
                </a:solidFill>
              </a:rPr>
              <a:t>for(int i=1;i&lt;=5;i++)</a:t>
            </a:r>
            <a:endParaRPr sz="1800">
              <a:solidFill>
                <a:srgbClr val="000000"/>
              </a:solidFill>
            </a:endParaRPr>
          </a:p>
          <a:p>
            <a:pPr marL="0" lvl="0" indent="0" algn="l" rtl="0">
              <a:spcBef>
                <a:spcPts val="400"/>
              </a:spcBef>
              <a:spcAft>
                <a:spcPts val="0"/>
              </a:spcAft>
              <a:buNone/>
            </a:pPr>
            <a:r>
              <a:rPr lang="en" sz="1800">
                <a:solidFill>
                  <a:srgbClr val="000000"/>
                </a:solidFill>
              </a:rPr>
              <a:t>{</a:t>
            </a:r>
            <a:endParaRPr sz="1800">
              <a:solidFill>
                <a:srgbClr val="000000"/>
              </a:solidFill>
            </a:endParaRPr>
          </a:p>
          <a:p>
            <a:pPr marL="0" lvl="0" indent="457200" algn="l" rtl="0">
              <a:spcBef>
                <a:spcPts val="400"/>
              </a:spcBef>
              <a:spcAft>
                <a:spcPts val="0"/>
              </a:spcAft>
              <a:buNone/>
            </a:pPr>
            <a:r>
              <a:rPr lang="en" sz="1800">
                <a:solidFill>
                  <a:srgbClr val="000000"/>
                </a:solidFill>
              </a:rPr>
              <a:t>System.out.println(i);</a:t>
            </a:r>
            <a:endParaRPr sz="1800">
              <a:solidFill>
                <a:srgbClr val="000000"/>
              </a:solidFill>
            </a:endParaRPr>
          </a:p>
          <a:p>
            <a:pPr marL="0" lvl="0" indent="457200" algn="l" rtl="0">
              <a:spcBef>
                <a:spcPts val="400"/>
              </a:spcBef>
              <a:spcAft>
                <a:spcPts val="0"/>
              </a:spcAft>
              <a:buNone/>
            </a:pPr>
            <a:r>
              <a:rPr lang="en" sz="1800">
                <a:solidFill>
                  <a:srgbClr val="000000"/>
                </a:solidFill>
              </a:rPr>
              <a:t>if(i==2)</a:t>
            </a:r>
            <a:endParaRPr sz="1800">
              <a:solidFill>
                <a:srgbClr val="000000"/>
              </a:solidFill>
            </a:endParaRPr>
          </a:p>
          <a:p>
            <a:pPr marL="457200" lvl="0" indent="457200" algn="l" rtl="0">
              <a:spcBef>
                <a:spcPts val="400"/>
              </a:spcBef>
              <a:spcAft>
                <a:spcPts val="0"/>
              </a:spcAft>
              <a:buNone/>
            </a:pPr>
            <a:r>
              <a:rPr lang="en" sz="1800">
                <a:solidFill>
                  <a:srgbClr val="000000"/>
                </a:solidFill>
              </a:rPr>
              <a:t>break; // This will break the loop when i becomes 2</a:t>
            </a:r>
            <a:endParaRPr sz="1800">
              <a:solidFill>
                <a:srgbClr val="000000"/>
              </a:solidFill>
            </a:endParaRPr>
          </a:p>
          <a:p>
            <a:pPr marL="0" lvl="0" indent="0" algn="l" rtl="0">
              <a:spcBef>
                <a:spcPts val="400"/>
              </a:spcBef>
              <a:spcAft>
                <a:spcPts val="400"/>
              </a:spcAft>
              <a:buNone/>
            </a:pPr>
            <a:r>
              <a:rPr lang="en" sz="1800">
                <a:solidFill>
                  <a:srgbClr val="000000"/>
                </a:solidFill>
              </a:rPr>
              <a:t>}</a:t>
            </a:r>
            <a:endParaRPr sz="1800">
              <a:solidFill>
                <a:srgbClr val="000000"/>
              </a:solidFill>
            </a:endParaRPr>
          </a:p>
        </p:txBody>
      </p:sp>
      <p:sp>
        <p:nvSpPr>
          <p:cNvPr id="499" name="Google Shape;499;p68"/>
          <p:cNvSpPr txBox="1"/>
          <p:nvPr/>
        </p:nvSpPr>
        <p:spPr>
          <a:xfrm>
            <a:off x="415650" y="3974075"/>
            <a:ext cx="8312700" cy="746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1</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2</a:t>
            </a:r>
            <a:endParaRPr>
              <a:latin typeface="Proxima Nova"/>
              <a:ea typeface="Proxima Nova"/>
              <a:cs typeface="Proxima Nova"/>
              <a:sym typeface="Proxima Nov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9"/>
          <p:cNvSpPr txBox="1">
            <a:spLocks noGrp="1"/>
          </p:cNvSpPr>
          <p:nvPr>
            <p:ph type="title"/>
          </p:nvPr>
        </p:nvSpPr>
        <p:spPr>
          <a:xfrm>
            <a:off x="415638" y="324993"/>
            <a:ext cx="8312700" cy="6720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sz="2400"/>
              <a:t>Continue :</a:t>
            </a:r>
            <a:r>
              <a:rPr lang="en"/>
              <a:t> </a:t>
            </a:r>
            <a:r>
              <a:rPr lang="en" sz="1800"/>
              <a:t>Allows you to skip part of a current iteration and continue the loop</a:t>
            </a:r>
            <a:endParaRPr sz="1800"/>
          </a:p>
        </p:txBody>
      </p:sp>
      <p:sp>
        <p:nvSpPr>
          <p:cNvPr id="505" name="Google Shape;505;p69"/>
          <p:cNvSpPr txBox="1">
            <a:spLocks noGrp="1"/>
          </p:cNvSpPr>
          <p:nvPr>
            <p:ph type="body" idx="1"/>
          </p:nvPr>
        </p:nvSpPr>
        <p:spPr>
          <a:xfrm>
            <a:off x="415650" y="1244406"/>
            <a:ext cx="8312700" cy="24831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  //Printing numbers from 1 to 5 but skip the number 3</a:t>
            </a:r>
            <a:endParaRPr sz="1800"/>
          </a:p>
          <a:p>
            <a:pPr marL="0" lvl="0" indent="0" algn="l" rtl="0">
              <a:spcBef>
                <a:spcPts val="400"/>
              </a:spcBef>
              <a:spcAft>
                <a:spcPts val="0"/>
              </a:spcAft>
              <a:buNone/>
            </a:pPr>
            <a:r>
              <a:rPr lang="en" sz="1800"/>
              <a:t>  for(int i=1;i&lt;=15;i++)</a:t>
            </a:r>
            <a:endParaRPr sz="1800"/>
          </a:p>
          <a:p>
            <a:pPr marL="0" lvl="0" indent="0" algn="l" rtl="0">
              <a:spcBef>
                <a:spcPts val="400"/>
              </a:spcBef>
              <a:spcAft>
                <a:spcPts val="0"/>
              </a:spcAft>
              <a:buNone/>
            </a:pPr>
            <a:r>
              <a:rPr lang="en" sz="1800"/>
              <a:t>  {</a:t>
            </a:r>
            <a:endParaRPr sz="1800"/>
          </a:p>
          <a:p>
            <a:pPr marL="0" lvl="0" indent="0" algn="l" rtl="0">
              <a:spcBef>
                <a:spcPts val="400"/>
              </a:spcBef>
              <a:spcAft>
                <a:spcPts val="0"/>
              </a:spcAft>
              <a:buNone/>
            </a:pPr>
            <a:r>
              <a:rPr lang="en" sz="1800"/>
              <a:t>      if(i==3)continue;</a:t>
            </a:r>
            <a:endParaRPr sz="1800"/>
          </a:p>
          <a:p>
            <a:pPr marL="0" lvl="0" indent="0" algn="l" rtl="0">
              <a:spcBef>
                <a:spcPts val="400"/>
              </a:spcBef>
              <a:spcAft>
                <a:spcPts val="0"/>
              </a:spcAft>
              <a:buNone/>
            </a:pPr>
            <a:r>
              <a:rPr lang="en" sz="1800"/>
              <a:t>      System.out.print(i + “ ”);</a:t>
            </a:r>
            <a:endParaRPr sz="1800"/>
          </a:p>
          <a:p>
            <a:pPr marL="0" lvl="0" indent="0" algn="l" rtl="0">
              <a:spcBef>
                <a:spcPts val="400"/>
              </a:spcBef>
              <a:spcAft>
                <a:spcPts val="400"/>
              </a:spcAft>
              <a:buNone/>
            </a:pPr>
            <a:r>
              <a:rPr lang="en" sz="1800"/>
              <a:t>  }</a:t>
            </a:r>
            <a:endParaRPr sz="1800"/>
          </a:p>
        </p:txBody>
      </p:sp>
      <p:sp>
        <p:nvSpPr>
          <p:cNvPr id="506" name="Google Shape;506;p69"/>
          <p:cNvSpPr txBox="1"/>
          <p:nvPr/>
        </p:nvSpPr>
        <p:spPr>
          <a:xfrm>
            <a:off x="415650" y="3974075"/>
            <a:ext cx="8312700" cy="746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1 2 4 5</a:t>
            </a:r>
            <a:endParaRPr>
              <a:latin typeface="Proxima Nova"/>
              <a:ea typeface="Proxima Nova"/>
              <a:cs typeface="Proxima Nova"/>
              <a:sym typeface="Proxima Nov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0"/>
          <p:cNvSpPr txBox="1">
            <a:spLocks noGrp="1"/>
          </p:cNvSpPr>
          <p:nvPr>
            <p:ph type="title"/>
          </p:nvPr>
        </p:nvSpPr>
        <p:spPr>
          <a:xfrm>
            <a:off x="415638" y="462043"/>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Task</a:t>
            </a:r>
            <a:endParaRPr/>
          </a:p>
        </p:txBody>
      </p:sp>
      <p:sp>
        <p:nvSpPr>
          <p:cNvPr id="512" name="Google Shape;512;p70"/>
          <p:cNvSpPr txBox="1">
            <a:spLocks noGrp="1"/>
          </p:cNvSpPr>
          <p:nvPr>
            <p:ph type="body" idx="1"/>
          </p:nvPr>
        </p:nvSpPr>
        <p:spPr>
          <a:xfrm>
            <a:off x="415650" y="1646403"/>
            <a:ext cx="8312700" cy="20079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a:t>With your group, on a piece of paper</a:t>
            </a:r>
            <a:endParaRPr sz="1800"/>
          </a:p>
          <a:p>
            <a:pPr marL="457200" lvl="0" indent="-342900" algn="l" rtl="0">
              <a:spcBef>
                <a:spcPts val="400"/>
              </a:spcBef>
              <a:spcAft>
                <a:spcPts val="0"/>
              </a:spcAft>
              <a:buSzPts val="1800"/>
              <a:buChar char="•"/>
            </a:pPr>
            <a:r>
              <a:rPr lang="en" sz="1800"/>
              <a:t>Write the following methods:</a:t>
            </a:r>
            <a:endParaRPr sz="1800"/>
          </a:p>
          <a:p>
            <a:pPr marL="914400" lvl="1" indent="-342900" algn="l" rtl="0">
              <a:spcBef>
                <a:spcPts val="0"/>
              </a:spcBef>
              <a:spcAft>
                <a:spcPts val="0"/>
              </a:spcAft>
              <a:buSzPts val="1800"/>
              <a:buChar char="–"/>
            </a:pPr>
            <a:r>
              <a:rPr lang="en" sz="1800"/>
              <a:t>skipAtN - which takes an argument n</a:t>
            </a:r>
            <a:endParaRPr sz="1800"/>
          </a:p>
          <a:p>
            <a:pPr marL="914400" lvl="1" indent="-342900" algn="l" rtl="0">
              <a:spcBef>
                <a:spcPts val="0"/>
              </a:spcBef>
              <a:spcAft>
                <a:spcPts val="0"/>
              </a:spcAft>
              <a:buSzPts val="1800"/>
              <a:buChar char="–"/>
            </a:pPr>
            <a:r>
              <a:rPr lang="en" sz="1800"/>
              <a:t>public void skipAtN(int n) // prints number from 1 to 10 but should not print n</a:t>
            </a:r>
            <a:endParaRPr sz="1800"/>
          </a:p>
          <a:p>
            <a:pPr marL="0" lvl="0" indent="0" algn="l" rtl="0">
              <a:spcBef>
                <a:spcPts val="400"/>
              </a:spcBef>
              <a:spcAft>
                <a:spcPts val="0"/>
              </a:spcAft>
              <a:buNone/>
            </a:pPr>
            <a:endParaRPr sz="1800"/>
          </a:p>
          <a:p>
            <a:pPr marL="457200" lvl="0" indent="-342900" algn="l" rtl="0">
              <a:spcBef>
                <a:spcPts val="400"/>
              </a:spcBef>
              <a:spcAft>
                <a:spcPts val="0"/>
              </a:spcAft>
              <a:buSzPts val="1800"/>
              <a:buChar char="•"/>
            </a:pPr>
            <a:r>
              <a:rPr lang="en" sz="1800"/>
              <a:t>Call the skipAtN method from main</a:t>
            </a:r>
            <a:endParaRPr sz="1800"/>
          </a:p>
          <a:p>
            <a:pPr marL="0" lvl="0" indent="0" algn="l" rtl="0">
              <a:spcBef>
                <a:spcPts val="400"/>
              </a:spcBef>
              <a:spcAft>
                <a:spcPts val="40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Will this do the trick? YES!! </a:t>
            </a:r>
            <a:endParaRPr/>
          </a:p>
        </p:txBody>
      </p:sp>
      <p:sp>
        <p:nvSpPr>
          <p:cNvPr id="163" name="Google Shape;163;p30"/>
          <p:cNvSpPr txBox="1">
            <a:spLocks noGrp="1"/>
          </p:cNvSpPr>
          <p:nvPr>
            <p:ph type="body" idx="1"/>
          </p:nvPr>
        </p:nvSpPr>
        <p:spPr>
          <a:xfrm>
            <a:off x="415650" y="1229701"/>
            <a:ext cx="8312700" cy="26841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dirty="0"/>
              <a:t>System.out.println("CS163 class is Awesome!");</a:t>
            </a:r>
            <a:endParaRPr sz="1800" dirty="0"/>
          </a:p>
          <a:p>
            <a:pPr marL="0" lvl="0" indent="0" algn="l" rtl="0">
              <a:spcBef>
                <a:spcPts val="400"/>
              </a:spcBef>
              <a:spcAft>
                <a:spcPts val="0"/>
              </a:spcAft>
              <a:buNone/>
            </a:pPr>
            <a:r>
              <a:rPr lang="en" sz="1800" dirty="0"/>
              <a:t>System.out.println("CS163 class is Awesome!");</a:t>
            </a:r>
            <a:endParaRPr sz="1800" dirty="0"/>
          </a:p>
          <a:p>
            <a:pPr marL="0" lvl="0" indent="0" algn="l" rtl="0">
              <a:spcBef>
                <a:spcPts val="400"/>
              </a:spcBef>
              <a:spcAft>
                <a:spcPts val="0"/>
              </a:spcAft>
              <a:buNone/>
            </a:pPr>
            <a:r>
              <a:rPr lang="en" sz="1800" dirty="0"/>
              <a:t>System.out.println("CS163 class is Awesome!");</a:t>
            </a:r>
            <a:endParaRPr sz="1800" dirty="0"/>
          </a:p>
          <a:p>
            <a:pPr marL="0" lvl="0" indent="0" algn="l" rtl="0">
              <a:spcBef>
                <a:spcPts val="400"/>
              </a:spcBef>
              <a:spcAft>
                <a:spcPts val="0"/>
              </a:spcAft>
              <a:buNone/>
            </a:pPr>
            <a:r>
              <a:rPr lang="en" sz="1800" dirty="0"/>
              <a:t>System.out.println("CS163 class is Awesome!");</a:t>
            </a:r>
            <a:endParaRPr sz="600" b="1" dirty="0"/>
          </a:p>
          <a:p>
            <a:pPr marL="0" lvl="0" indent="0" algn="l" rtl="0">
              <a:spcBef>
                <a:spcPts val="400"/>
              </a:spcBef>
              <a:spcAft>
                <a:spcPts val="400"/>
              </a:spcAft>
              <a:buNone/>
            </a:pPr>
            <a:r>
              <a:rPr lang="en" sz="1800" dirty="0"/>
              <a:t>System.out.println("CS163 class is Awesome!");</a:t>
            </a:r>
            <a:endParaRPr sz="1800" dirty="0"/>
          </a:p>
        </p:txBody>
      </p:sp>
      <p:sp>
        <p:nvSpPr>
          <p:cNvPr id="164" name="Google Shape;164;p30"/>
          <p:cNvSpPr txBox="1">
            <a:spLocks noGrp="1"/>
          </p:cNvSpPr>
          <p:nvPr>
            <p:ph type="title"/>
          </p:nvPr>
        </p:nvSpPr>
        <p:spPr>
          <a:xfrm>
            <a:off x="494963" y="3913793"/>
            <a:ext cx="8312700" cy="672000"/>
          </a:xfrm>
          <a:prstGeom prst="rect">
            <a:avLst/>
          </a:prstGeom>
        </p:spPr>
        <p:txBody>
          <a:bodyPr spcFirstLastPara="1" wrap="square" lIns="60500" tIns="60500" rIns="60500" bIns="60500" anchor="b" anchorCtr="0">
            <a:noAutofit/>
          </a:bodyPr>
          <a:lstStyle/>
          <a:p>
            <a:pPr marL="0" lvl="0" indent="0" algn="r" rtl="0">
              <a:spcBef>
                <a:spcPts val="0"/>
              </a:spcBef>
              <a:spcAft>
                <a:spcPts val="0"/>
              </a:spcAft>
              <a:buNone/>
            </a:pPr>
            <a:r>
              <a:rPr lang="en" sz="2400"/>
              <a:t>But what if we have to print it 100 times??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B0C5ED-5409-480B-9AF9-A5530367F82F}"/>
              </a:ext>
            </a:extLst>
          </p:cNvPr>
          <p:cNvSpPr txBox="1"/>
          <p:nvPr/>
        </p:nvSpPr>
        <p:spPr>
          <a:xfrm>
            <a:off x="323273" y="304801"/>
            <a:ext cx="2090637" cy="4206280"/>
          </a:xfrm>
          <a:prstGeom prst="rect">
            <a:avLst/>
          </a:prstGeom>
          <a:noFill/>
        </p:spPr>
        <p:txBody>
          <a:bodyPr wrap="none" rtlCol="0">
            <a:spAutoFit/>
          </a:bodyPr>
          <a:lstStyle/>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p:txBody>
      </p:sp>
      <p:sp>
        <p:nvSpPr>
          <p:cNvPr id="5" name="TextBox 4">
            <a:extLst>
              <a:ext uri="{FF2B5EF4-FFF2-40B4-BE49-F238E27FC236}">
                <a16:creationId xmlns:a16="http://schemas.microsoft.com/office/drawing/2014/main" id="{D7B5BD62-B114-4D3F-87FF-5378A4DA7174}"/>
              </a:ext>
            </a:extLst>
          </p:cNvPr>
          <p:cNvSpPr txBox="1"/>
          <p:nvPr/>
        </p:nvSpPr>
        <p:spPr>
          <a:xfrm>
            <a:off x="2413910" y="304801"/>
            <a:ext cx="2090637" cy="4206280"/>
          </a:xfrm>
          <a:prstGeom prst="rect">
            <a:avLst/>
          </a:prstGeom>
          <a:noFill/>
        </p:spPr>
        <p:txBody>
          <a:bodyPr wrap="none" rtlCol="0">
            <a:spAutoFit/>
          </a:bodyPr>
          <a:lstStyle/>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p:txBody>
      </p:sp>
      <p:sp>
        <p:nvSpPr>
          <p:cNvPr id="6" name="TextBox 5">
            <a:extLst>
              <a:ext uri="{FF2B5EF4-FFF2-40B4-BE49-F238E27FC236}">
                <a16:creationId xmlns:a16="http://schemas.microsoft.com/office/drawing/2014/main" id="{5F15D6EB-57B3-4618-B1DC-85FC70C801BA}"/>
              </a:ext>
            </a:extLst>
          </p:cNvPr>
          <p:cNvSpPr txBox="1"/>
          <p:nvPr/>
        </p:nvSpPr>
        <p:spPr>
          <a:xfrm>
            <a:off x="4504547" y="304801"/>
            <a:ext cx="2090637" cy="4206280"/>
          </a:xfrm>
          <a:prstGeom prst="rect">
            <a:avLst/>
          </a:prstGeom>
          <a:noFill/>
        </p:spPr>
        <p:txBody>
          <a:bodyPr wrap="none" rtlCol="0">
            <a:spAutoFit/>
          </a:bodyPr>
          <a:lstStyle/>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p:txBody>
      </p:sp>
      <p:sp>
        <p:nvSpPr>
          <p:cNvPr id="7" name="TextBox 6">
            <a:extLst>
              <a:ext uri="{FF2B5EF4-FFF2-40B4-BE49-F238E27FC236}">
                <a16:creationId xmlns:a16="http://schemas.microsoft.com/office/drawing/2014/main" id="{29A1B050-080F-4A55-85B0-08F884E2CB52}"/>
              </a:ext>
            </a:extLst>
          </p:cNvPr>
          <p:cNvSpPr txBox="1"/>
          <p:nvPr/>
        </p:nvSpPr>
        <p:spPr>
          <a:xfrm>
            <a:off x="6595184" y="304801"/>
            <a:ext cx="2090637" cy="4206280"/>
          </a:xfrm>
          <a:prstGeom prst="rect">
            <a:avLst/>
          </a:prstGeom>
          <a:noFill/>
        </p:spPr>
        <p:txBody>
          <a:bodyPr wrap="none" rtlCol="0">
            <a:spAutoFit/>
          </a:bodyPr>
          <a:lstStyle/>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p>
          <a:p>
            <a:pPr lvl="0">
              <a:spcBef>
                <a:spcPts val="400"/>
              </a:spcBef>
            </a:pPr>
            <a:r>
              <a:rPr lang="en-US" sz="700" dirty="0" err="1"/>
              <a:t>System.out.println</a:t>
            </a:r>
            <a:r>
              <a:rPr lang="en-US" sz="700" dirty="0"/>
              <a:t>("CS163 class is Awesome!");</a:t>
            </a:r>
            <a:endParaRPr lang="en-US" sz="400" b="1" dirty="0"/>
          </a:p>
          <a:p>
            <a:pPr lvl="0">
              <a:spcBef>
                <a:spcPts val="400"/>
              </a:spcBef>
              <a:spcAft>
                <a:spcPts val="400"/>
              </a:spcAft>
            </a:pPr>
            <a:r>
              <a:rPr lang="en-US" sz="700" dirty="0" err="1"/>
              <a:t>System.out.println</a:t>
            </a:r>
            <a:r>
              <a:rPr lang="en-US" sz="700" dirty="0"/>
              <a:t>("CS163 class is Awesome!");</a:t>
            </a:r>
          </a:p>
        </p:txBody>
      </p:sp>
    </p:spTree>
    <p:extLst>
      <p:ext uri="{BB962C8B-B14F-4D97-AF65-F5344CB8AC3E}">
        <p14:creationId xmlns:p14="http://schemas.microsoft.com/office/powerpoint/2010/main" val="11121999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body" idx="1"/>
          </p:nvPr>
        </p:nvSpPr>
        <p:spPr>
          <a:xfrm>
            <a:off x="415650" y="1646408"/>
            <a:ext cx="8312700" cy="2802900"/>
          </a:xfrm>
          <a:prstGeom prst="rect">
            <a:avLst/>
          </a:prstGeom>
        </p:spPr>
        <p:txBody>
          <a:bodyPr spcFirstLastPara="1" wrap="square" lIns="60500" tIns="60500" rIns="60500" bIns="60500" anchor="t" anchorCtr="0">
            <a:noAutofit/>
          </a:bodyPr>
          <a:lstStyle/>
          <a:p>
            <a:pPr marL="0" lvl="0" indent="0" algn="l" rtl="0">
              <a:spcBef>
                <a:spcPts val="400"/>
              </a:spcBef>
              <a:spcAft>
                <a:spcPts val="0"/>
              </a:spcAft>
              <a:buNone/>
            </a:pPr>
            <a:r>
              <a:rPr lang="en" sz="1800" b="1"/>
              <a:t>While Loop :-</a:t>
            </a:r>
            <a:endParaRPr sz="1800"/>
          </a:p>
          <a:p>
            <a:pPr marL="0" lvl="0" indent="0" algn="l" rtl="0">
              <a:spcBef>
                <a:spcPts val="400"/>
              </a:spcBef>
              <a:spcAft>
                <a:spcPts val="0"/>
              </a:spcAft>
              <a:buNone/>
            </a:pPr>
            <a:r>
              <a:rPr lang="en" sz="1800"/>
              <a:t>int count = 0;</a:t>
            </a:r>
            <a:endParaRPr sz="1800"/>
          </a:p>
          <a:p>
            <a:pPr marL="0" lvl="0" indent="0" algn="l" rtl="0">
              <a:spcBef>
                <a:spcPts val="400"/>
              </a:spcBef>
              <a:spcAft>
                <a:spcPts val="0"/>
              </a:spcAft>
              <a:buNone/>
            </a:pPr>
            <a:r>
              <a:rPr lang="en" sz="1800"/>
              <a:t>while (count &lt; 100) </a:t>
            </a:r>
            <a:endParaRPr sz="1800"/>
          </a:p>
          <a:p>
            <a:pPr marL="0" lvl="0" indent="0" algn="l" rtl="0">
              <a:spcBef>
                <a:spcPts val="400"/>
              </a:spcBef>
              <a:spcAft>
                <a:spcPts val="0"/>
              </a:spcAft>
              <a:buNone/>
            </a:pPr>
            <a:r>
              <a:rPr lang="en" sz="1800"/>
              <a:t>{</a:t>
            </a:r>
            <a:endParaRPr sz="1800"/>
          </a:p>
          <a:p>
            <a:pPr marL="0" lvl="0" indent="457200" algn="l" rtl="0">
              <a:spcBef>
                <a:spcPts val="400"/>
              </a:spcBef>
              <a:spcAft>
                <a:spcPts val="0"/>
              </a:spcAft>
              <a:buNone/>
            </a:pPr>
            <a:r>
              <a:rPr lang="en" sz="1800"/>
              <a:t>System.out.println("CS163 class is Awesome");</a:t>
            </a:r>
            <a:endParaRPr sz="1800"/>
          </a:p>
          <a:p>
            <a:pPr marL="0" lvl="0" indent="457200" algn="l" rtl="0">
              <a:spcBef>
                <a:spcPts val="400"/>
              </a:spcBef>
              <a:spcAft>
                <a:spcPts val="0"/>
              </a:spcAft>
              <a:buNone/>
            </a:pPr>
            <a:r>
              <a:rPr lang="en" sz="1800"/>
              <a:t>count++;</a:t>
            </a:r>
            <a:endParaRPr sz="1800"/>
          </a:p>
          <a:p>
            <a:pPr marL="0" lvl="0" indent="0" algn="l" rtl="0">
              <a:spcBef>
                <a:spcPts val="400"/>
              </a:spcBef>
              <a:spcAft>
                <a:spcPts val="0"/>
              </a:spcAft>
              <a:buNone/>
            </a:pPr>
            <a:r>
              <a:rPr lang="en" sz="1800"/>
              <a:t>}</a:t>
            </a:r>
            <a:endParaRPr sz="1800"/>
          </a:p>
          <a:p>
            <a:pPr marL="0" lvl="0" indent="0" algn="l" rtl="0">
              <a:spcBef>
                <a:spcPts val="400"/>
              </a:spcBef>
              <a:spcAft>
                <a:spcPts val="400"/>
              </a:spcAft>
              <a:buNone/>
            </a:pPr>
            <a:endParaRPr sz="1800"/>
          </a:p>
        </p:txBody>
      </p:sp>
      <p:sp>
        <p:nvSpPr>
          <p:cNvPr id="170" name="Google Shape;170;p31"/>
          <p:cNvSpPr txBox="1">
            <a:spLocks noGrp="1"/>
          </p:cNvSpPr>
          <p:nvPr>
            <p:ph type="title"/>
          </p:nvPr>
        </p:nvSpPr>
        <p:spPr>
          <a:xfrm>
            <a:off x="415638" y="599068"/>
            <a:ext cx="8312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a:t>Loops are here to save your day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415638" y="160568"/>
            <a:ext cx="8312700" cy="672000"/>
          </a:xfrm>
          <a:prstGeom prst="rect">
            <a:avLst/>
          </a:prstGeom>
        </p:spPr>
        <p:txBody>
          <a:bodyPr spcFirstLastPara="1" wrap="square" lIns="60500" tIns="60500" rIns="60500" bIns="60500" anchor="t" anchorCtr="0">
            <a:noAutofit/>
          </a:bodyPr>
          <a:lstStyle/>
          <a:p>
            <a:pPr marL="0" lvl="0" indent="0" algn="l" rtl="0">
              <a:spcBef>
                <a:spcPts val="0"/>
              </a:spcBef>
              <a:spcAft>
                <a:spcPts val="0"/>
              </a:spcAft>
              <a:buNone/>
            </a:pPr>
            <a:r>
              <a:rPr lang="en" sz="2400"/>
              <a:t>While Loop Flow Chart</a:t>
            </a:r>
            <a:endParaRPr sz="2400"/>
          </a:p>
        </p:txBody>
      </p:sp>
      <p:sp>
        <p:nvSpPr>
          <p:cNvPr id="176" name="Google Shape;176;p32"/>
          <p:cNvSpPr txBox="1"/>
          <p:nvPr/>
        </p:nvSpPr>
        <p:spPr>
          <a:xfrm>
            <a:off x="415652" y="832575"/>
            <a:ext cx="3951300" cy="11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while (loop-continuation-condition) </a:t>
            </a:r>
            <a:endParaRPr sz="1800"/>
          </a:p>
          <a:p>
            <a:pPr marL="0" lvl="0" indent="0" algn="l" rtl="0">
              <a:spcBef>
                <a:spcPts val="0"/>
              </a:spcBef>
              <a:spcAft>
                <a:spcPts val="0"/>
              </a:spcAft>
              <a:buNone/>
            </a:pPr>
            <a:r>
              <a:rPr lang="en" sz="1800"/>
              <a:t>{</a:t>
            </a:r>
            <a:endParaRPr sz="1800"/>
          </a:p>
          <a:p>
            <a:pPr marL="0" lvl="0" indent="0" algn="l" rtl="0">
              <a:spcBef>
                <a:spcPts val="0"/>
              </a:spcBef>
              <a:spcAft>
                <a:spcPts val="0"/>
              </a:spcAft>
              <a:buNone/>
            </a:pPr>
            <a:r>
              <a:rPr lang="en" sz="1800"/>
              <a:t>  // loop-body;</a:t>
            </a:r>
            <a:endParaRPr sz="1800"/>
          </a:p>
          <a:p>
            <a:pPr marL="0" lvl="0" indent="0" algn="l" rtl="0">
              <a:spcBef>
                <a:spcPts val="0"/>
              </a:spcBef>
              <a:spcAft>
                <a:spcPts val="0"/>
              </a:spcAft>
              <a:buNone/>
            </a:pPr>
            <a:r>
              <a:rPr lang="en" sz="1800"/>
              <a:t>  Statement(s);</a:t>
            </a:r>
            <a:endParaRPr sz="1800"/>
          </a:p>
          <a:p>
            <a:pPr marL="0" lvl="0" indent="0" algn="l" rtl="0">
              <a:spcBef>
                <a:spcPts val="0"/>
              </a:spcBef>
              <a:spcAft>
                <a:spcPts val="0"/>
              </a:spcAft>
              <a:buNone/>
            </a:pPr>
            <a:r>
              <a:rPr lang="en" sz="1800"/>
              <a:t>}</a:t>
            </a:r>
            <a:endParaRPr sz="1800"/>
          </a:p>
        </p:txBody>
      </p:sp>
      <p:cxnSp>
        <p:nvCxnSpPr>
          <p:cNvPr id="177" name="Google Shape;177;p32"/>
          <p:cNvCxnSpPr>
            <a:stCxn id="175" idx="2"/>
          </p:cNvCxnSpPr>
          <p:nvPr/>
        </p:nvCxnSpPr>
        <p:spPr>
          <a:xfrm>
            <a:off x="4571988" y="832568"/>
            <a:ext cx="50700" cy="3735300"/>
          </a:xfrm>
          <a:prstGeom prst="straightConnector1">
            <a:avLst/>
          </a:prstGeom>
          <a:noFill/>
          <a:ln w="38100" cap="flat" cmpd="sng">
            <a:solidFill>
              <a:schemeClr val="dk2"/>
            </a:solidFill>
            <a:prstDash val="solid"/>
            <a:round/>
            <a:headEnd type="none" w="med" len="med"/>
            <a:tailEnd type="none" w="med" len="med"/>
          </a:ln>
        </p:spPr>
      </p:cxnSp>
      <p:sp>
        <p:nvSpPr>
          <p:cNvPr id="178" name="Google Shape;178;p32"/>
          <p:cNvSpPr txBox="1"/>
          <p:nvPr/>
        </p:nvSpPr>
        <p:spPr>
          <a:xfrm>
            <a:off x="4907150" y="832575"/>
            <a:ext cx="4027800" cy="33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roxima Nova"/>
                <a:ea typeface="Proxima Nova"/>
                <a:cs typeface="Proxima Nova"/>
                <a:sym typeface="Proxima Nova"/>
              </a:rPr>
              <a:t>int count = 0;</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while (count &lt; 100)</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 {</a:t>
            </a:r>
            <a:endParaRPr sz="1800">
              <a:latin typeface="Proxima Nova"/>
              <a:ea typeface="Proxima Nova"/>
              <a:cs typeface="Proxima Nova"/>
              <a:sym typeface="Proxima Nova"/>
            </a:endParaRPr>
          </a:p>
          <a:p>
            <a:pPr marL="0" lvl="0" indent="457200" algn="l" rtl="0">
              <a:spcBef>
                <a:spcPts val="0"/>
              </a:spcBef>
              <a:spcAft>
                <a:spcPts val="0"/>
              </a:spcAft>
              <a:buNone/>
            </a:pPr>
            <a:r>
              <a:rPr lang="en" sz="1800">
                <a:latin typeface="Proxima Nova"/>
                <a:ea typeface="Proxima Nova"/>
                <a:cs typeface="Proxima Nova"/>
                <a:sym typeface="Proxima Nova"/>
              </a:rPr>
              <a:t>System.out.println("CS163 class is     Awesome!");</a:t>
            </a:r>
            <a:endParaRPr sz="1800">
              <a:latin typeface="Proxima Nova"/>
              <a:ea typeface="Proxima Nova"/>
              <a:cs typeface="Proxima Nova"/>
              <a:sym typeface="Proxima Nova"/>
            </a:endParaRPr>
          </a:p>
          <a:p>
            <a:pPr marL="0" lvl="0" indent="457200" algn="l" rtl="0">
              <a:spcBef>
                <a:spcPts val="0"/>
              </a:spcBef>
              <a:spcAft>
                <a:spcPts val="0"/>
              </a:spcAft>
              <a:buNone/>
            </a:pPr>
            <a:r>
              <a:rPr lang="en" sz="1800">
                <a:latin typeface="Proxima Nova"/>
                <a:ea typeface="Proxima Nova"/>
                <a:cs typeface="Proxima Nova"/>
                <a:sym typeface="Proxima Nova"/>
              </a:rPr>
              <a:t>count++;</a:t>
            </a:r>
            <a:endParaRPr sz="1800">
              <a:latin typeface="Proxima Nova"/>
              <a:ea typeface="Proxima Nova"/>
              <a:cs typeface="Proxima Nova"/>
              <a:sym typeface="Proxima Nova"/>
            </a:endParaRPr>
          </a:p>
          <a:p>
            <a:pPr marL="0" lvl="0" indent="0" algn="l" rtl="0">
              <a:spcBef>
                <a:spcPts val="0"/>
              </a:spcBef>
              <a:spcAft>
                <a:spcPts val="0"/>
              </a:spcAft>
              <a:buNone/>
            </a:pPr>
            <a:r>
              <a:rPr lang="en" sz="1800">
                <a:latin typeface="Proxima Nova"/>
                <a:ea typeface="Proxima Nova"/>
                <a:cs typeface="Proxima Nova"/>
                <a:sym typeface="Proxima Nova"/>
              </a:rPr>
              <a:t>}</a:t>
            </a:r>
            <a:endParaRPr sz="1800">
              <a:latin typeface="Proxima Nova"/>
              <a:ea typeface="Proxima Nova"/>
              <a:cs typeface="Proxima Nova"/>
              <a:sym typeface="Proxima Nova"/>
            </a:endParaRPr>
          </a:p>
        </p:txBody>
      </p:sp>
      <p:pic>
        <p:nvPicPr>
          <p:cNvPr id="179" name="Google Shape;179;p32"/>
          <p:cNvPicPr preferRelativeResize="0"/>
          <p:nvPr/>
        </p:nvPicPr>
        <p:blipFill>
          <a:blip r:embed="rId3">
            <a:alphaModFix/>
          </a:blip>
          <a:stretch>
            <a:fillRect/>
          </a:stretch>
        </p:blipFill>
        <p:spPr>
          <a:xfrm>
            <a:off x="7090000" y="2166375"/>
            <a:ext cx="1808325" cy="2945625"/>
          </a:xfrm>
          <a:prstGeom prst="rect">
            <a:avLst/>
          </a:prstGeom>
          <a:noFill/>
          <a:ln>
            <a:noFill/>
          </a:ln>
        </p:spPr>
      </p:pic>
      <p:pic>
        <p:nvPicPr>
          <p:cNvPr id="180" name="Google Shape;180;p32"/>
          <p:cNvPicPr preferRelativeResize="0"/>
          <p:nvPr/>
        </p:nvPicPr>
        <p:blipFill>
          <a:blip r:embed="rId4">
            <a:alphaModFix/>
          </a:blip>
          <a:stretch>
            <a:fillRect/>
          </a:stretch>
        </p:blipFill>
        <p:spPr>
          <a:xfrm>
            <a:off x="2412025" y="1579550"/>
            <a:ext cx="1653450" cy="300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p:nvPr/>
        </p:nvSpPr>
        <p:spPr>
          <a:xfrm>
            <a:off x="740000" y="995800"/>
            <a:ext cx="52623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86" name="Google Shape;186;p33"/>
          <p:cNvSpPr txBox="1"/>
          <p:nvPr/>
        </p:nvSpPr>
        <p:spPr>
          <a:xfrm>
            <a:off x="831375" y="855875"/>
            <a:ext cx="5536200" cy="2960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int count = 0;</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while (count &lt; 2) </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System.out.println("CS163 class is Awesome");</a:t>
            </a:r>
            <a:endParaRPr sz="1800">
              <a:solidFill>
                <a:schemeClr val="dk1"/>
              </a:solidFill>
              <a:latin typeface="Proxima Nova"/>
              <a:ea typeface="Proxima Nova"/>
              <a:cs typeface="Proxima Nova"/>
              <a:sym typeface="Proxima Nova"/>
            </a:endParaRPr>
          </a:p>
          <a:p>
            <a:pPr marL="0" lvl="0" indent="45720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count++;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r>
              <a:rPr lang="en" sz="1800">
                <a:solidFill>
                  <a:schemeClr val="dk1"/>
                </a:solidFill>
                <a:latin typeface="Proxima Nova"/>
                <a:ea typeface="Proxima Nova"/>
                <a:cs typeface="Proxima Nova"/>
                <a:sym typeface="Proxima Nova"/>
              </a:rPr>
              <a:t>}</a:t>
            </a:r>
            <a:endParaRPr sz="1800">
              <a:solidFill>
                <a:schemeClr val="dk1"/>
              </a:solidFill>
              <a:latin typeface="Proxima Nova"/>
              <a:ea typeface="Proxima Nova"/>
              <a:cs typeface="Proxima Nova"/>
              <a:sym typeface="Proxima Nova"/>
            </a:endParaRPr>
          </a:p>
          <a:p>
            <a:pPr marL="0" lvl="0" indent="0" algn="l" rtl="0">
              <a:lnSpc>
                <a:spcPct val="120000"/>
              </a:lnSpc>
              <a:spcBef>
                <a:spcPts val="400"/>
              </a:spcBef>
              <a:spcAft>
                <a:spcPts val="0"/>
              </a:spcAft>
              <a:buNone/>
            </a:pPr>
            <a:endParaRPr sz="1800">
              <a:solidFill>
                <a:schemeClr val="dk1"/>
              </a:solidFill>
              <a:latin typeface="Proxima Nova"/>
              <a:ea typeface="Proxima Nova"/>
              <a:cs typeface="Proxima Nova"/>
              <a:sym typeface="Proxima Nova"/>
            </a:endParaRPr>
          </a:p>
          <a:p>
            <a:pPr marL="0" lvl="0" indent="0" algn="l" rtl="0">
              <a:spcBef>
                <a:spcPts val="400"/>
              </a:spcBef>
              <a:spcAft>
                <a:spcPts val="0"/>
              </a:spcAft>
              <a:buNone/>
            </a:pPr>
            <a:endParaRPr>
              <a:latin typeface="Proxima Nova"/>
              <a:ea typeface="Proxima Nova"/>
              <a:cs typeface="Proxima Nova"/>
              <a:sym typeface="Proxima Nova"/>
            </a:endParaRPr>
          </a:p>
        </p:txBody>
      </p:sp>
      <p:sp>
        <p:nvSpPr>
          <p:cNvPr id="187" name="Google Shape;187;p33"/>
          <p:cNvSpPr/>
          <p:nvPr/>
        </p:nvSpPr>
        <p:spPr>
          <a:xfrm>
            <a:off x="831375" y="938125"/>
            <a:ext cx="5317200" cy="3837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cxnSp>
        <p:nvCxnSpPr>
          <p:cNvPr id="188" name="Google Shape;188;p33"/>
          <p:cNvCxnSpPr/>
          <p:nvPr/>
        </p:nvCxnSpPr>
        <p:spPr>
          <a:xfrm>
            <a:off x="6468200" y="529875"/>
            <a:ext cx="0" cy="3910200"/>
          </a:xfrm>
          <a:prstGeom prst="straightConnector1">
            <a:avLst/>
          </a:prstGeom>
          <a:noFill/>
          <a:ln w="9525" cap="flat" cmpd="sng">
            <a:solidFill>
              <a:schemeClr val="dk2"/>
            </a:solidFill>
            <a:prstDash val="solid"/>
            <a:round/>
            <a:headEnd type="none" w="med" len="med"/>
            <a:tailEnd type="none" w="med" len="med"/>
          </a:ln>
        </p:spPr>
      </p:cxnSp>
      <p:sp>
        <p:nvSpPr>
          <p:cNvPr id="189" name="Google Shape;189;p33"/>
          <p:cNvSpPr txBox="1"/>
          <p:nvPr/>
        </p:nvSpPr>
        <p:spPr>
          <a:xfrm>
            <a:off x="6774250" y="242075"/>
            <a:ext cx="22749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Initialization of variable count to 0.</a:t>
            </a:r>
            <a:endParaRPr>
              <a:latin typeface="Proxima Nova"/>
              <a:ea typeface="Proxima Nova"/>
              <a:cs typeface="Proxima Nova"/>
              <a:sym typeface="Proxima Nova"/>
            </a:endParaRPr>
          </a:p>
        </p:txBody>
      </p:sp>
      <p:sp>
        <p:nvSpPr>
          <p:cNvPr id="190" name="Google Shape;190;p33"/>
          <p:cNvSpPr txBox="1"/>
          <p:nvPr/>
        </p:nvSpPr>
        <p:spPr>
          <a:xfrm>
            <a:off x="6797100" y="855875"/>
            <a:ext cx="2183400" cy="261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count = 0</a:t>
            </a:r>
            <a:endParaRPr>
              <a:latin typeface="Proxima Nova"/>
              <a:ea typeface="Proxima Nova"/>
              <a:cs typeface="Proxima Nova"/>
              <a:sym typeface="Proxima Nova"/>
            </a:endParaRPr>
          </a:p>
        </p:txBody>
      </p:sp>
      <p:sp>
        <p:nvSpPr>
          <p:cNvPr id="191" name="Google Shape;191;p33"/>
          <p:cNvSpPr txBox="1"/>
          <p:nvPr/>
        </p:nvSpPr>
        <p:spPr>
          <a:xfrm>
            <a:off x="6824500" y="3727450"/>
            <a:ext cx="2174400" cy="1032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Output:</a:t>
            </a:r>
            <a:endParaRPr>
              <a:latin typeface="Proxima Nova"/>
              <a:ea typeface="Proxima Nova"/>
              <a:cs typeface="Proxima Nova"/>
              <a:sym typeface="Proxima Nova"/>
            </a:endParaRPr>
          </a:p>
          <a:p>
            <a:pPr marL="0" lvl="0" indent="0" algn="l" rtl="0">
              <a:spcBef>
                <a:spcPts val="0"/>
              </a:spcBef>
              <a:spcAft>
                <a:spcPts val="0"/>
              </a:spcAft>
              <a:buNone/>
            </a:pPr>
            <a:endParaRPr>
              <a:latin typeface="Proxima Nova"/>
              <a:ea typeface="Proxima Nova"/>
              <a:cs typeface="Proxima Nova"/>
              <a:sym typeface="Proxima Nova"/>
            </a:endParaRPr>
          </a:p>
        </p:txBody>
      </p:sp>
      <p:sp>
        <p:nvSpPr>
          <p:cNvPr id="192" name="Google Shape;192;p33"/>
          <p:cNvSpPr txBox="1">
            <a:spLocks noGrp="1"/>
          </p:cNvSpPr>
          <p:nvPr>
            <p:ph type="title"/>
          </p:nvPr>
        </p:nvSpPr>
        <p:spPr>
          <a:xfrm>
            <a:off x="232920" y="124025"/>
            <a:ext cx="4910700" cy="672000"/>
          </a:xfrm>
          <a:prstGeom prst="rect">
            <a:avLst/>
          </a:prstGeom>
        </p:spPr>
        <p:txBody>
          <a:bodyPr spcFirstLastPara="1" wrap="square" lIns="60500" tIns="60500" rIns="60500" bIns="60500" anchor="b" anchorCtr="0">
            <a:noAutofit/>
          </a:bodyPr>
          <a:lstStyle/>
          <a:p>
            <a:pPr marL="0" lvl="0" indent="0" algn="l" rtl="0">
              <a:spcBef>
                <a:spcPts val="0"/>
              </a:spcBef>
              <a:spcAft>
                <a:spcPts val="0"/>
              </a:spcAft>
              <a:buNone/>
            </a:pPr>
            <a:r>
              <a:rPr lang="en" sz="2400"/>
              <a:t>Tracing While Loop</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7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3233</Words>
  <Application>Microsoft Office PowerPoint</Application>
  <PresentationFormat>On-screen Show (16:9)</PresentationFormat>
  <Paragraphs>537</Paragraphs>
  <Slides>46</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Source Sans Pro</vt:lpstr>
      <vt:lpstr>Proxima Nova</vt:lpstr>
      <vt:lpstr>Arial</vt:lpstr>
      <vt:lpstr>Office Theme</vt:lpstr>
      <vt:lpstr>PowerPoint Presentation</vt:lpstr>
      <vt:lpstr>Announcements</vt:lpstr>
      <vt:lpstr>Repetition? Think-pair-share</vt:lpstr>
      <vt:lpstr>Task:</vt:lpstr>
      <vt:lpstr>Will this do the trick? YES!! </vt:lpstr>
      <vt:lpstr>PowerPoint Presentation</vt:lpstr>
      <vt:lpstr>Loops are here to save your day </vt:lpstr>
      <vt:lpstr>While Loop Flow Chart</vt:lpstr>
      <vt:lpstr>Tracing While Loop</vt:lpstr>
      <vt:lpstr>Tracing While Loop, cont.</vt:lpstr>
      <vt:lpstr>Tracing While Loop, cont.</vt:lpstr>
      <vt:lpstr>Tracing While Loop, cont.</vt:lpstr>
      <vt:lpstr>Tracing While Loop, cont.</vt:lpstr>
      <vt:lpstr>Tracing While Loop, cont.</vt:lpstr>
      <vt:lpstr>Tracing While Loop, cont.</vt:lpstr>
      <vt:lpstr>Tracing While Loop, cont.</vt:lpstr>
      <vt:lpstr>Tracing While Loop, cont.</vt:lpstr>
      <vt:lpstr>Tracing While Loop, cont.</vt:lpstr>
      <vt:lpstr>Tracing While Loop, cont.</vt:lpstr>
      <vt:lpstr>Task:</vt:lpstr>
      <vt:lpstr>PowerPoint Presentation</vt:lpstr>
      <vt:lpstr>Caution</vt:lpstr>
      <vt:lpstr>do-while loop</vt:lpstr>
      <vt:lpstr>For Loop</vt:lpstr>
      <vt:lpstr>Tracing a for loop</vt:lpstr>
      <vt:lpstr>Tracing a for loop</vt:lpstr>
      <vt:lpstr>Tracing a for loop</vt:lpstr>
      <vt:lpstr>Tracing a for loop</vt:lpstr>
      <vt:lpstr>Tracing a for loop</vt:lpstr>
      <vt:lpstr>Tracing a for loop</vt:lpstr>
      <vt:lpstr>Tracing a for loop</vt:lpstr>
      <vt:lpstr>Tracing a for loop</vt:lpstr>
      <vt:lpstr>for loop compartments</vt:lpstr>
      <vt:lpstr>Example</vt:lpstr>
      <vt:lpstr>Caution</vt:lpstr>
      <vt:lpstr>Caution</vt:lpstr>
      <vt:lpstr>Though</vt:lpstr>
      <vt:lpstr>Note</vt:lpstr>
      <vt:lpstr>Task</vt:lpstr>
      <vt:lpstr>PowerPoint Presentation</vt:lpstr>
      <vt:lpstr>Which loop you feel is the best?</vt:lpstr>
      <vt:lpstr>Task:</vt:lpstr>
      <vt:lpstr>Printing multiplication table from 1 to 10</vt:lpstr>
      <vt:lpstr>Break : break  allows you to exit the loop early</vt:lpstr>
      <vt:lpstr>Continue : Allows you to skip part of a current iteration and continue the loop</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Say,Benjamin</cp:lastModifiedBy>
  <cp:revision>1</cp:revision>
  <dcterms:modified xsi:type="dcterms:W3CDTF">2020-02-24T16:12:40Z</dcterms:modified>
</cp:coreProperties>
</file>