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8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49" r:id="rId37"/>
    <p:sldId id="291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1" r:id="rId54"/>
    <p:sldId id="312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43" r:id="rId81"/>
    <p:sldId id="344" r:id="rId82"/>
    <p:sldId id="348" r:id="rId83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85"/>
      <p:bold r:id="rId86"/>
      <p:italic r:id="rId87"/>
      <p:boldItalic r:id="rId88"/>
    </p:embeddedFont>
    <p:embeddedFont>
      <p:font typeface="Kaushan Script" panose="03060602040705080205" pitchFamily="66" charset="0"/>
      <p:regular r:id="rId8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/>
    <p:restoredTop sz="93632"/>
  </p:normalViewPr>
  <p:slideViewPr>
    <p:cSldViewPr snapToGrid="0">
      <p:cViewPr varScale="1">
        <p:scale>
          <a:sx n="66" d="100"/>
          <a:sy n="66" d="100"/>
        </p:scale>
        <p:origin x="872" y="176"/>
      </p:cViewPr>
      <p:guideLst>
        <p:guide orient="horz" pos="864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1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4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3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0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4" name="Google Shape;45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683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5d1530291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5d1530291c_0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g5d1530291c_0_2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5d1530291c_0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g5d1530291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6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0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11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81</a:t>
            </a:fld>
            <a:endParaRPr sz="1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3" name="Google Shape;1653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4" name="Google Shape;1654;p1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12.4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body" idx="1"/>
          </p:nvPr>
        </p:nvSpPr>
        <p:spPr>
          <a:xfrm>
            <a:off x="685800" y="165735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–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Font typeface="Times New Roman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Font typeface="Times New Roman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Google Shape;134;p12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body" idx="1"/>
          </p:nvPr>
        </p:nvSpPr>
        <p:spPr>
          <a:xfrm rot="5400000">
            <a:off x="2514600" y="-17145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 rot="5400000">
            <a:off x="4743450" y="205740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body" idx="1"/>
          </p:nvPr>
        </p:nvSpPr>
        <p:spPr>
          <a:xfrm rot="5400000">
            <a:off x="781050" y="19050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body" idx="1"/>
          </p:nvPr>
        </p:nvSpPr>
        <p:spPr>
          <a:xfrm>
            <a:off x="685800" y="165735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2"/>
          </p:nvPr>
        </p:nvSpPr>
        <p:spPr>
          <a:xfrm>
            <a:off x="4648200" y="165735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685800" y="165735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2"/>
          </p:nvPr>
        </p:nvSpPr>
        <p:spPr>
          <a:xfrm>
            <a:off x="4648200" y="165735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3"/>
          </p:nvPr>
        </p:nvSpPr>
        <p:spPr>
          <a:xfrm>
            <a:off x="685800" y="379095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body" idx="4"/>
          </p:nvPr>
        </p:nvSpPr>
        <p:spPr>
          <a:xfrm>
            <a:off x="4648200" y="379095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5"/>
          <p:cNvGrpSpPr/>
          <p:nvPr/>
        </p:nvGrpSpPr>
        <p:grpSpPr>
          <a:xfrm>
            <a:off x="0" y="114300"/>
            <a:ext cx="9142413" cy="6742113"/>
            <a:chOff x="0" y="72"/>
            <a:chExt cx="5759" cy="4247"/>
          </a:xfrm>
        </p:grpSpPr>
        <p:sp>
          <p:nvSpPr>
            <p:cNvPr id="64" name="Google Shape;64;p5"/>
            <p:cNvSpPr/>
            <p:nvPr/>
          </p:nvSpPr>
          <p:spPr>
            <a:xfrm>
              <a:off x="0" y="2112"/>
              <a:ext cx="5759" cy="220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65" name="Google Shape;65;p5"/>
            <p:cNvGrpSpPr/>
            <p:nvPr/>
          </p:nvGrpSpPr>
          <p:grpSpPr>
            <a:xfrm>
              <a:off x="0" y="72"/>
              <a:ext cx="5759" cy="2040"/>
              <a:chOff x="0" y="72"/>
              <a:chExt cx="5759" cy="2040"/>
            </a:xfrm>
          </p:grpSpPr>
          <p:sp>
            <p:nvSpPr>
              <p:cNvPr id="66" name="Google Shape;66;p5"/>
              <p:cNvSpPr/>
              <p:nvPr/>
            </p:nvSpPr>
            <p:spPr>
              <a:xfrm>
                <a:off x="0" y="1872"/>
                <a:ext cx="5759" cy="24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hlink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7" name="Google Shape;67;p5"/>
              <p:cNvGrpSpPr/>
              <p:nvPr/>
            </p:nvGrpSpPr>
            <p:grpSpPr>
              <a:xfrm>
                <a:off x="2289" y="72"/>
                <a:ext cx="1440" cy="1984"/>
                <a:chOff x="2289" y="72"/>
                <a:chExt cx="1440" cy="1984"/>
              </a:xfrm>
            </p:grpSpPr>
            <p:sp>
              <p:nvSpPr>
                <p:cNvPr id="68" name="Google Shape;68;p5"/>
                <p:cNvSpPr/>
                <p:nvPr/>
              </p:nvSpPr>
              <p:spPr>
                <a:xfrm>
                  <a:off x="2289" y="127"/>
                  <a:ext cx="1440" cy="1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" h="1770" extrusionOk="0">
                      <a:moveTo>
                        <a:pt x="812" y="0"/>
                      </a:moveTo>
                      <a:lnTo>
                        <a:pt x="901" y="33"/>
                      </a:lnTo>
                      <a:lnTo>
                        <a:pt x="986" y="78"/>
                      </a:lnTo>
                      <a:lnTo>
                        <a:pt x="1066" y="129"/>
                      </a:lnTo>
                      <a:lnTo>
                        <a:pt x="1140" y="187"/>
                      </a:lnTo>
                      <a:lnTo>
                        <a:pt x="1207" y="256"/>
                      </a:lnTo>
                      <a:lnTo>
                        <a:pt x="1265" y="330"/>
                      </a:lnTo>
                      <a:lnTo>
                        <a:pt x="1316" y="410"/>
                      </a:lnTo>
                      <a:lnTo>
                        <a:pt x="1361" y="492"/>
                      </a:lnTo>
                      <a:lnTo>
                        <a:pt x="1394" y="581"/>
                      </a:lnTo>
                      <a:lnTo>
                        <a:pt x="1419" y="673"/>
                      </a:lnTo>
                      <a:lnTo>
                        <a:pt x="1435" y="766"/>
                      </a:lnTo>
                      <a:lnTo>
                        <a:pt x="1439" y="862"/>
                      </a:lnTo>
                      <a:lnTo>
                        <a:pt x="1435" y="958"/>
                      </a:lnTo>
                      <a:lnTo>
                        <a:pt x="1419" y="1052"/>
                      </a:lnTo>
                      <a:lnTo>
                        <a:pt x="1394" y="1143"/>
                      </a:lnTo>
                      <a:lnTo>
                        <a:pt x="1361" y="1230"/>
                      </a:lnTo>
                      <a:lnTo>
                        <a:pt x="1316" y="1314"/>
                      </a:lnTo>
                      <a:lnTo>
                        <a:pt x="1265" y="1395"/>
                      </a:lnTo>
                      <a:lnTo>
                        <a:pt x="1207" y="1468"/>
                      </a:lnTo>
                      <a:lnTo>
                        <a:pt x="1140" y="1537"/>
                      </a:lnTo>
                      <a:lnTo>
                        <a:pt x="1066" y="1597"/>
                      </a:lnTo>
                      <a:lnTo>
                        <a:pt x="986" y="1646"/>
                      </a:lnTo>
                      <a:lnTo>
                        <a:pt x="901" y="1691"/>
                      </a:lnTo>
                      <a:lnTo>
                        <a:pt x="812" y="1724"/>
                      </a:lnTo>
                      <a:lnTo>
                        <a:pt x="721" y="1749"/>
                      </a:lnTo>
                      <a:lnTo>
                        <a:pt x="627" y="1765"/>
                      </a:lnTo>
                      <a:lnTo>
                        <a:pt x="533" y="1769"/>
                      </a:lnTo>
                      <a:lnTo>
                        <a:pt x="437" y="1765"/>
                      </a:lnTo>
                      <a:lnTo>
                        <a:pt x="344" y="1749"/>
                      </a:lnTo>
                      <a:lnTo>
                        <a:pt x="252" y="1724"/>
                      </a:lnTo>
                      <a:lnTo>
                        <a:pt x="165" y="1691"/>
                      </a:lnTo>
                      <a:lnTo>
                        <a:pt x="80" y="1646"/>
                      </a:lnTo>
                      <a:lnTo>
                        <a:pt x="0" y="1597"/>
                      </a:lnTo>
                      <a:lnTo>
                        <a:pt x="51" y="1524"/>
                      </a:lnTo>
                      <a:lnTo>
                        <a:pt x="125" y="1571"/>
                      </a:lnTo>
                      <a:lnTo>
                        <a:pt x="201" y="1609"/>
                      </a:lnTo>
                      <a:lnTo>
                        <a:pt x="281" y="1640"/>
                      </a:lnTo>
                      <a:lnTo>
                        <a:pt x="364" y="1662"/>
                      </a:lnTo>
                      <a:lnTo>
                        <a:pt x="446" y="1675"/>
                      </a:lnTo>
                      <a:lnTo>
                        <a:pt x="533" y="1680"/>
                      </a:lnTo>
                      <a:lnTo>
                        <a:pt x="618" y="1675"/>
                      </a:lnTo>
                      <a:lnTo>
                        <a:pt x="703" y="1662"/>
                      </a:lnTo>
                      <a:lnTo>
                        <a:pt x="785" y="1640"/>
                      </a:lnTo>
                      <a:lnTo>
                        <a:pt x="866" y="1609"/>
                      </a:lnTo>
                      <a:lnTo>
                        <a:pt x="941" y="1571"/>
                      </a:lnTo>
                      <a:lnTo>
                        <a:pt x="1013" y="1524"/>
                      </a:lnTo>
                      <a:lnTo>
                        <a:pt x="1080" y="1470"/>
                      </a:lnTo>
                      <a:lnTo>
                        <a:pt x="1140" y="1410"/>
                      </a:lnTo>
                      <a:lnTo>
                        <a:pt x="1194" y="1343"/>
                      </a:lnTo>
                      <a:lnTo>
                        <a:pt x="1240" y="1270"/>
                      </a:lnTo>
                      <a:lnTo>
                        <a:pt x="1281" y="1194"/>
                      </a:lnTo>
                      <a:lnTo>
                        <a:pt x="1312" y="1116"/>
                      </a:lnTo>
                      <a:lnTo>
                        <a:pt x="1332" y="1032"/>
                      </a:lnTo>
                      <a:lnTo>
                        <a:pt x="1345" y="947"/>
                      </a:lnTo>
                      <a:lnTo>
                        <a:pt x="1350" y="862"/>
                      </a:lnTo>
                      <a:lnTo>
                        <a:pt x="1345" y="775"/>
                      </a:lnTo>
                      <a:lnTo>
                        <a:pt x="1332" y="691"/>
                      </a:lnTo>
                      <a:lnTo>
                        <a:pt x="1312" y="608"/>
                      </a:lnTo>
                      <a:lnTo>
                        <a:pt x="1281" y="530"/>
                      </a:lnTo>
                      <a:lnTo>
                        <a:pt x="1240" y="452"/>
                      </a:lnTo>
                      <a:lnTo>
                        <a:pt x="1194" y="381"/>
                      </a:lnTo>
                      <a:lnTo>
                        <a:pt x="1140" y="314"/>
                      </a:lnTo>
                      <a:lnTo>
                        <a:pt x="1080" y="254"/>
                      </a:lnTo>
                      <a:lnTo>
                        <a:pt x="1013" y="201"/>
                      </a:lnTo>
                      <a:lnTo>
                        <a:pt x="941" y="154"/>
                      </a:lnTo>
                      <a:lnTo>
                        <a:pt x="866" y="114"/>
                      </a:lnTo>
                      <a:lnTo>
                        <a:pt x="785" y="85"/>
                      </a:lnTo>
                      <a:lnTo>
                        <a:pt x="788" y="78"/>
                      </a:lnTo>
                      <a:lnTo>
                        <a:pt x="812" y="0"/>
                      </a:lnTo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100000">
                      <a:schemeClr val="lt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69" name="Google Shape;69;p5"/>
                <p:cNvCxnSpPr/>
                <p:nvPr/>
              </p:nvCxnSpPr>
              <p:spPr>
                <a:xfrm rot="10800000" flipH="1">
                  <a:off x="2324" y="1620"/>
                  <a:ext cx="143" cy="258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0" name="Google Shape;70;p5"/>
                <p:cNvCxnSpPr/>
                <p:nvPr/>
              </p:nvCxnSpPr>
              <p:spPr>
                <a:xfrm rot="10800000" flipH="1">
                  <a:off x="3119" y="243"/>
                  <a:ext cx="50" cy="99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1" name="Google Shape;71;p5"/>
                <p:cNvCxnSpPr/>
                <p:nvPr/>
              </p:nvCxnSpPr>
              <p:spPr>
                <a:xfrm rot="10800000" flipH="1">
                  <a:off x="3203" y="72"/>
                  <a:ext cx="50" cy="99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2" name="Google Shape;72;p5"/>
                <p:cNvSpPr/>
                <p:nvPr/>
              </p:nvSpPr>
              <p:spPr>
                <a:xfrm>
                  <a:off x="2483" y="1903"/>
                  <a:ext cx="841" cy="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153" extrusionOk="0">
                      <a:moveTo>
                        <a:pt x="3" y="98"/>
                      </a:moveTo>
                      <a:lnTo>
                        <a:pt x="20" y="80"/>
                      </a:lnTo>
                      <a:lnTo>
                        <a:pt x="44" y="65"/>
                      </a:lnTo>
                      <a:lnTo>
                        <a:pt x="89" y="43"/>
                      </a:lnTo>
                      <a:lnTo>
                        <a:pt x="140" y="30"/>
                      </a:lnTo>
                      <a:lnTo>
                        <a:pt x="188" y="19"/>
                      </a:lnTo>
                      <a:lnTo>
                        <a:pt x="253" y="9"/>
                      </a:lnTo>
                      <a:lnTo>
                        <a:pt x="314" y="3"/>
                      </a:lnTo>
                      <a:lnTo>
                        <a:pt x="386" y="0"/>
                      </a:lnTo>
                      <a:lnTo>
                        <a:pt x="475" y="1"/>
                      </a:lnTo>
                      <a:lnTo>
                        <a:pt x="567" y="6"/>
                      </a:lnTo>
                      <a:lnTo>
                        <a:pt x="632" y="14"/>
                      </a:lnTo>
                      <a:lnTo>
                        <a:pt x="700" y="27"/>
                      </a:lnTo>
                      <a:lnTo>
                        <a:pt x="765" y="47"/>
                      </a:lnTo>
                      <a:lnTo>
                        <a:pt x="799" y="66"/>
                      </a:lnTo>
                      <a:lnTo>
                        <a:pt x="820" y="82"/>
                      </a:lnTo>
                      <a:lnTo>
                        <a:pt x="840" y="108"/>
                      </a:lnTo>
                      <a:lnTo>
                        <a:pt x="806" y="122"/>
                      </a:lnTo>
                      <a:lnTo>
                        <a:pt x="748" y="133"/>
                      </a:lnTo>
                      <a:lnTo>
                        <a:pt x="676" y="141"/>
                      </a:lnTo>
                      <a:lnTo>
                        <a:pt x="608" y="148"/>
                      </a:lnTo>
                      <a:lnTo>
                        <a:pt x="526" y="151"/>
                      </a:lnTo>
                      <a:lnTo>
                        <a:pt x="437" y="152"/>
                      </a:lnTo>
                      <a:lnTo>
                        <a:pt x="352" y="152"/>
                      </a:lnTo>
                      <a:lnTo>
                        <a:pt x="263" y="151"/>
                      </a:lnTo>
                      <a:lnTo>
                        <a:pt x="164" y="143"/>
                      </a:lnTo>
                      <a:lnTo>
                        <a:pt x="85" y="135"/>
                      </a:lnTo>
                      <a:lnTo>
                        <a:pt x="20" y="120"/>
                      </a:lnTo>
                      <a:lnTo>
                        <a:pt x="0" y="109"/>
                      </a:lnTo>
                      <a:lnTo>
                        <a:pt x="3" y="98"/>
                      </a:lnTo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00000">
                      <a:schemeClr val="lt2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73" name="Google Shape;73;p5"/>
              <p:cNvSpPr/>
              <p:nvPr/>
            </p:nvSpPr>
            <p:spPr>
              <a:xfrm>
                <a:off x="2071" y="250"/>
                <a:ext cx="1497" cy="149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4" name="Google Shape;74;p5"/>
              <p:cNvGrpSpPr/>
              <p:nvPr/>
            </p:nvGrpSpPr>
            <p:grpSpPr>
              <a:xfrm>
                <a:off x="2071" y="406"/>
                <a:ext cx="1392" cy="1109"/>
                <a:chOff x="2071" y="406"/>
                <a:chExt cx="1392" cy="1109"/>
              </a:xfrm>
            </p:grpSpPr>
            <p:sp>
              <p:nvSpPr>
                <p:cNvPr id="75" name="Google Shape;75;p5"/>
                <p:cNvSpPr/>
                <p:nvPr/>
              </p:nvSpPr>
              <p:spPr>
                <a:xfrm>
                  <a:off x="2268" y="812"/>
                  <a:ext cx="1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7" extrusionOk="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6" name="Google Shape;76;p5"/>
                <p:cNvSpPr/>
                <p:nvPr/>
              </p:nvSpPr>
              <p:spPr>
                <a:xfrm>
                  <a:off x="2292" y="843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7" name="Google Shape;77;p5"/>
                <p:cNvSpPr/>
                <p:nvPr/>
              </p:nvSpPr>
              <p:spPr>
                <a:xfrm>
                  <a:off x="2372" y="802"/>
                  <a:ext cx="51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48" extrusionOk="0">
                      <a:moveTo>
                        <a:pt x="50" y="0"/>
                      </a:moveTo>
                      <a:lnTo>
                        <a:pt x="31" y="0"/>
                      </a:lnTo>
                      <a:lnTo>
                        <a:pt x="20" y="13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35"/>
                      </a:lnTo>
                      <a:lnTo>
                        <a:pt x="12" y="47"/>
                      </a:lnTo>
                      <a:lnTo>
                        <a:pt x="41" y="47"/>
                      </a:lnTo>
                      <a:lnTo>
                        <a:pt x="50" y="35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" name="Google Shape;78;p5"/>
                <p:cNvSpPr/>
                <p:nvPr/>
              </p:nvSpPr>
              <p:spPr>
                <a:xfrm>
                  <a:off x="2071" y="840"/>
                  <a:ext cx="451" cy="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" h="587" extrusionOk="0">
                      <a:moveTo>
                        <a:pt x="107" y="0"/>
                      </a:moveTo>
                      <a:lnTo>
                        <a:pt x="99" y="16"/>
                      </a:lnTo>
                      <a:lnTo>
                        <a:pt x="64" y="47"/>
                      </a:lnTo>
                      <a:lnTo>
                        <a:pt x="56" y="75"/>
                      </a:lnTo>
                      <a:lnTo>
                        <a:pt x="30" y="95"/>
                      </a:lnTo>
                      <a:lnTo>
                        <a:pt x="12" y="135"/>
                      </a:lnTo>
                      <a:lnTo>
                        <a:pt x="12" y="159"/>
                      </a:lnTo>
                      <a:lnTo>
                        <a:pt x="0" y="201"/>
                      </a:lnTo>
                      <a:lnTo>
                        <a:pt x="16" y="219"/>
                      </a:lnTo>
                      <a:lnTo>
                        <a:pt x="56" y="272"/>
                      </a:lnTo>
                      <a:lnTo>
                        <a:pt x="68" y="265"/>
                      </a:lnTo>
                      <a:lnTo>
                        <a:pt x="139" y="265"/>
                      </a:lnTo>
                      <a:lnTo>
                        <a:pt x="172" y="278"/>
                      </a:lnTo>
                      <a:lnTo>
                        <a:pt x="169" y="319"/>
                      </a:lnTo>
                      <a:lnTo>
                        <a:pt x="193" y="374"/>
                      </a:lnTo>
                      <a:lnTo>
                        <a:pt x="191" y="389"/>
                      </a:lnTo>
                      <a:lnTo>
                        <a:pt x="201" y="406"/>
                      </a:lnTo>
                      <a:lnTo>
                        <a:pt x="186" y="445"/>
                      </a:lnTo>
                      <a:lnTo>
                        <a:pt x="204" y="494"/>
                      </a:lnTo>
                      <a:lnTo>
                        <a:pt x="214" y="532"/>
                      </a:lnTo>
                      <a:lnTo>
                        <a:pt x="226" y="556"/>
                      </a:lnTo>
                      <a:lnTo>
                        <a:pt x="239" y="586"/>
                      </a:lnTo>
                      <a:lnTo>
                        <a:pt x="263" y="582"/>
                      </a:lnTo>
                      <a:lnTo>
                        <a:pt x="302" y="560"/>
                      </a:lnTo>
                      <a:lnTo>
                        <a:pt x="320" y="533"/>
                      </a:lnTo>
                      <a:lnTo>
                        <a:pt x="319" y="515"/>
                      </a:lnTo>
                      <a:lnTo>
                        <a:pt x="342" y="500"/>
                      </a:lnTo>
                      <a:lnTo>
                        <a:pt x="338" y="474"/>
                      </a:lnTo>
                      <a:lnTo>
                        <a:pt x="373" y="432"/>
                      </a:lnTo>
                      <a:lnTo>
                        <a:pt x="378" y="398"/>
                      </a:lnTo>
                      <a:lnTo>
                        <a:pt x="369" y="386"/>
                      </a:lnTo>
                      <a:lnTo>
                        <a:pt x="373" y="372"/>
                      </a:lnTo>
                      <a:lnTo>
                        <a:pt x="365" y="360"/>
                      </a:lnTo>
                      <a:lnTo>
                        <a:pt x="391" y="327"/>
                      </a:lnTo>
                      <a:lnTo>
                        <a:pt x="391" y="310"/>
                      </a:lnTo>
                      <a:lnTo>
                        <a:pt x="427" y="282"/>
                      </a:lnTo>
                      <a:lnTo>
                        <a:pt x="450" y="207"/>
                      </a:lnTo>
                      <a:lnTo>
                        <a:pt x="417" y="226"/>
                      </a:lnTo>
                      <a:lnTo>
                        <a:pt x="388" y="218"/>
                      </a:lnTo>
                      <a:lnTo>
                        <a:pt x="392" y="200"/>
                      </a:lnTo>
                      <a:lnTo>
                        <a:pt x="363" y="180"/>
                      </a:lnTo>
                      <a:lnTo>
                        <a:pt x="349" y="132"/>
                      </a:lnTo>
                      <a:lnTo>
                        <a:pt x="321" y="93"/>
                      </a:lnTo>
                      <a:lnTo>
                        <a:pt x="321" y="66"/>
                      </a:lnTo>
                      <a:lnTo>
                        <a:pt x="306" y="65"/>
                      </a:lnTo>
                      <a:lnTo>
                        <a:pt x="296" y="69"/>
                      </a:lnTo>
                      <a:lnTo>
                        <a:pt x="254" y="54"/>
                      </a:lnTo>
                      <a:lnTo>
                        <a:pt x="243" y="65"/>
                      </a:lnTo>
                      <a:lnTo>
                        <a:pt x="234" y="78"/>
                      </a:lnTo>
                      <a:lnTo>
                        <a:pt x="211" y="53"/>
                      </a:lnTo>
                      <a:lnTo>
                        <a:pt x="189" y="47"/>
                      </a:lnTo>
                      <a:lnTo>
                        <a:pt x="187" y="15"/>
                      </a:lnTo>
                      <a:lnTo>
                        <a:pt x="155" y="20"/>
                      </a:lnTo>
                      <a:lnTo>
                        <a:pt x="135" y="13"/>
                      </a:lnTo>
                      <a:lnTo>
                        <a:pt x="107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" name="Google Shape;79;p5"/>
                <p:cNvSpPr/>
                <p:nvPr/>
              </p:nvSpPr>
              <p:spPr>
                <a:xfrm>
                  <a:off x="3112" y="987"/>
                  <a:ext cx="17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28" extrusionOk="0">
                      <a:moveTo>
                        <a:pt x="7" y="0"/>
                      </a:moveTo>
                      <a:lnTo>
                        <a:pt x="9" y="8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16" y="23"/>
                      </a:lnTo>
                      <a:lnTo>
                        <a:pt x="16" y="27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0" y="23"/>
                      </a:lnTo>
                      <a:lnTo>
                        <a:pt x="3" y="19"/>
                      </a:lnTo>
                      <a:lnTo>
                        <a:pt x="0" y="14"/>
                      </a:ln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" name="Google Shape;80;p5"/>
                <p:cNvSpPr/>
                <p:nvPr/>
              </p:nvSpPr>
              <p:spPr>
                <a:xfrm>
                  <a:off x="3027" y="1109"/>
                  <a:ext cx="68" cy="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97" extrusionOk="0">
                      <a:moveTo>
                        <a:pt x="0" y="48"/>
                      </a:moveTo>
                      <a:lnTo>
                        <a:pt x="24" y="48"/>
                      </a:lnTo>
                      <a:lnTo>
                        <a:pt x="52" y="0"/>
                      </a:lnTo>
                      <a:lnTo>
                        <a:pt x="67" y="28"/>
                      </a:lnTo>
                      <a:lnTo>
                        <a:pt x="55" y="96"/>
                      </a:lnTo>
                      <a:lnTo>
                        <a:pt x="5" y="8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1" name="Google Shape;81;p5"/>
                <p:cNvSpPr/>
                <p:nvPr/>
              </p:nvSpPr>
              <p:spPr>
                <a:xfrm>
                  <a:off x="3162" y="1146"/>
                  <a:ext cx="117" cy="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94" extrusionOk="0">
                      <a:moveTo>
                        <a:pt x="7" y="22"/>
                      </a:moveTo>
                      <a:lnTo>
                        <a:pt x="0" y="0"/>
                      </a:lnTo>
                      <a:lnTo>
                        <a:pt x="39" y="9"/>
                      </a:lnTo>
                      <a:lnTo>
                        <a:pt x="95" y="32"/>
                      </a:lnTo>
                      <a:lnTo>
                        <a:pt x="95" y="49"/>
                      </a:lnTo>
                      <a:lnTo>
                        <a:pt x="116" y="93"/>
                      </a:lnTo>
                      <a:lnTo>
                        <a:pt x="73" y="51"/>
                      </a:lnTo>
                      <a:lnTo>
                        <a:pt x="44" y="54"/>
                      </a:lnTo>
                      <a:lnTo>
                        <a:pt x="7" y="22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2" name="Google Shape;82;p5"/>
                <p:cNvSpPr/>
                <p:nvPr/>
              </p:nvSpPr>
              <p:spPr>
                <a:xfrm>
                  <a:off x="3384" y="1337"/>
                  <a:ext cx="79" cy="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101" extrusionOk="0">
                      <a:moveTo>
                        <a:pt x="48" y="0"/>
                      </a:moveTo>
                      <a:lnTo>
                        <a:pt x="78" y="30"/>
                      </a:lnTo>
                      <a:lnTo>
                        <a:pt x="16" y="100"/>
                      </a:lnTo>
                      <a:lnTo>
                        <a:pt x="0" y="84"/>
                      </a:lnTo>
                      <a:lnTo>
                        <a:pt x="45" y="39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3" name="Google Shape;83;p5"/>
                <p:cNvSpPr/>
                <p:nvPr/>
              </p:nvSpPr>
              <p:spPr>
                <a:xfrm>
                  <a:off x="2211" y="651"/>
                  <a:ext cx="39" cy="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66" extrusionOk="0">
                      <a:moveTo>
                        <a:pt x="38" y="51"/>
                      </a:moveTo>
                      <a:lnTo>
                        <a:pt x="28" y="43"/>
                      </a:lnTo>
                      <a:lnTo>
                        <a:pt x="28" y="14"/>
                      </a:lnTo>
                      <a:lnTo>
                        <a:pt x="33" y="8"/>
                      </a:lnTo>
                      <a:lnTo>
                        <a:pt x="24" y="8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14" y="27"/>
                      </a:lnTo>
                      <a:lnTo>
                        <a:pt x="18" y="31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9" y="46"/>
                      </a:lnTo>
                      <a:lnTo>
                        <a:pt x="9" y="53"/>
                      </a:lnTo>
                      <a:lnTo>
                        <a:pt x="0" y="65"/>
                      </a:lnTo>
                      <a:lnTo>
                        <a:pt x="29" y="65"/>
                      </a:lnTo>
                      <a:lnTo>
                        <a:pt x="38" y="51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4" name="Google Shape;84;p5"/>
                <p:cNvSpPr/>
                <p:nvPr/>
              </p:nvSpPr>
              <p:spPr>
                <a:xfrm>
                  <a:off x="2198" y="673"/>
                  <a:ext cx="21" cy="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4" extrusionOk="0">
                      <a:moveTo>
                        <a:pt x="17" y="8"/>
                      </a:moveTo>
                      <a:lnTo>
                        <a:pt x="20" y="8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12" y="23"/>
                      </a:lnTo>
                      <a:lnTo>
                        <a:pt x="17" y="17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5" name="Google Shape;85;p5"/>
                <p:cNvSpPr/>
                <p:nvPr/>
              </p:nvSpPr>
              <p:spPr>
                <a:xfrm>
                  <a:off x="2167" y="634"/>
                  <a:ext cx="256" cy="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216" extrusionOk="0">
                      <a:moveTo>
                        <a:pt x="168" y="0"/>
                      </a:moveTo>
                      <a:lnTo>
                        <a:pt x="168" y="15"/>
                      </a:lnTo>
                      <a:lnTo>
                        <a:pt x="173" y="20"/>
                      </a:lnTo>
                      <a:lnTo>
                        <a:pt x="201" y="20"/>
                      </a:lnTo>
                      <a:lnTo>
                        <a:pt x="201" y="28"/>
                      </a:lnTo>
                      <a:lnTo>
                        <a:pt x="181" y="28"/>
                      </a:lnTo>
                      <a:lnTo>
                        <a:pt x="181" y="52"/>
                      </a:lnTo>
                      <a:lnTo>
                        <a:pt x="172" y="41"/>
                      </a:lnTo>
                      <a:lnTo>
                        <a:pt x="172" y="56"/>
                      </a:lnTo>
                      <a:lnTo>
                        <a:pt x="160" y="70"/>
                      </a:lnTo>
                      <a:lnTo>
                        <a:pt x="152" y="62"/>
                      </a:lnTo>
                      <a:lnTo>
                        <a:pt x="140" y="72"/>
                      </a:lnTo>
                      <a:lnTo>
                        <a:pt x="138" y="69"/>
                      </a:lnTo>
                      <a:lnTo>
                        <a:pt x="123" y="69"/>
                      </a:lnTo>
                      <a:lnTo>
                        <a:pt x="131" y="59"/>
                      </a:lnTo>
                      <a:lnTo>
                        <a:pt x="131" y="55"/>
                      </a:lnTo>
                      <a:lnTo>
                        <a:pt x="124" y="48"/>
                      </a:lnTo>
                      <a:lnTo>
                        <a:pt x="124" y="37"/>
                      </a:lnTo>
                      <a:lnTo>
                        <a:pt x="114" y="48"/>
                      </a:lnTo>
                      <a:lnTo>
                        <a:pt x="114" y="69"/>
                      </a:lnTo>
                      <a:lnTo>
                        <a:pt x="102" y="69"/>
                      </a:lnTo>
                      <a:lnTo>
                        <a:pt x="87" y="84"/>
                      </a:lnTo>
                      <a:lnTo>
                        <a:pt x="81" y="84"/>
                      </a:lnTo>
                      <a:lnTo>
                        <a:pt x="73" y="94"/>
                      </a:lnTo>
                      <a:lnTo>
                        <a:pt x="43" y="94"/>
                      </a:lnTo>
                      <a:lnTo>
                        <a:pt x="53" y="108"/>
                      </a:lnTo>
                      <a:lnTo>
                        <a:pt x="53" y="130"/>
                      </a:lnTo>
                      <a:lnTo>
                        <a:pt x="43" y="143"/>
                      </a:lnTo>
                      <a:lnTo>
                        <a:pt x="31" y="130"/>
                      </a:lnTo>
                      <a:lnTo>
                        <a:pt x="8" y="130"/>
                      </a:lnTo>
                      <a:lnTo>
                        <a:pt x="8" y="146"/>
                      </a:lnTo>
                      <a:lnTo>
                        <a:pt x="0" y="156"/>
                      </a:lnTo>
                      <a:lnTo>
                        <a:pt x="0" y="177"/>
                      </a:lnTo>
                      <a:lnTo>
                        <a:pt x="15" y="194"/>
                      </a:lnTo>
                      <a:lnTo>
                        <a:pt x="37" y="194"/>
                      </a:lnTo>
                      <a:lnTo>
                        <a:pt x="71" y="153"/>
                      </a:lnTo>
                      <a:lnTo>
                        <a:pt x="101" y="153"/>
                      </a:lnTo>
                      <a:lnTo>
                        <a:pt x="105" y="145"/>
                      </a:lnTo>
                      <a:lnTo>
                        <a:pt x="112" y="153"/>
                      </a:lnTo>
                      <a:lnTo>
                        <a:pt x="111" y="161"/>
                      </a:lnTo>
                      <a:lnTo>
                        <a:pt x="139" y="189"/>
                      </a:lnTo>
                      <a:lnTo>
                        <a:pt x="139" y="201"/>
                      </a:lnTo>
                      <a:lnTo>
                        <a:pt x="145" y="196"/>
                      </a:lnTo>
                      <a:lnTo>
                        <a:pt x="142" y="189"/>
                      </a:lnTo>
                      <a:lnTo>
                        <a:pt x="145" y="185"/>
                      </a:lnTo>
                      <a:lnTo>
                        <a:pt x="150" y="189"/>
                      </a:lnTo>
                      <a:lnTo>
                        <a:pt x="152" y="188"/>
                      </a:lnTo>
                      <a:lnTo>
                        <a:pt x="123" y="152"/>
                      </a:lnTo>
                      <a:lnTo>
                        <a:pt x="123" y="139"/>
                      </a:lnTo>
                      <a:lnTo>
                        <a:pt x="131" y="139"/>
                      </a:lnTo>
                      <a:lnTo>
                        <a:pt x="131" y="146"/>
                      </a:lnTo>
                      <a:lnTo>
                        <a:pt x="160" y="178"/>
                      </a:lnTo>
                      <a:lnTo>
                        <a:pt x="160" y="188"/>
                      </a:lnTo>
                      <a:lnTo>
                        <a:pt x="172" y="202"/>
                      </a:lnTo>
                      <a:lnTo>
                        <a:pt x="169" y="205"/>
                      </a:lnTo>
                      <a:lnTo>
                        <a:pt x="178" y="215"/>
                      </a:lnTo>
                      <a:lnTo>
                        <a:pt x="191" y="200"/>
                      </a:lnTo>
                      <a:lnTo>
                        <a:pt x="183" y="191"/>
                      </a:lnTo>
                      <a:lnTo>
                        <a:pt x="191" y="182"/>
                      </a:lnTo>
                      <a:lnTo>
                        <a:pt x="202" y="182"/>
                      </a:lnTo>
                      <a:lnTo>
                        <a:pt x="207" y="177"/>
                      </a:lnTo>
                      <a:lnTo>
                        <a:pt x="214" y="177"/>
                      </a:lnTo>
                      <a:lnTo>
                        <a:pt x="205" y="164"/>
                      </a:lnTo>
                      <a:lnTo>
                        <a:pt x="210" y="158"/>
                      </a:lnTo>
                      <a:lnTo>
                        <a:pt x="210" y="137"/>
                      </a:lnTo>
                      <a:lnTo>
                        <a:pt x="219" y="126"/>
                      </a:lnTo>
                      <a:lnTo>
                        <a:pt x="223" y="130"/>
                      </a:lnTo>
                      <a:lnTo>
                        <a:pt x="232" y="130"/>
                      </a:lnTo>
                      <a:lnTo>
                        <a:pt x="228" y="136"/>
                      </a:lnTo>
                      <a:lnTo>
                        <a:pt x="236" y="145"/>
                      </a:lnTo>
                      <a:lnTo>
                        <a:pt x="241" y="137"/>
                      </a:lnTo>
                      <a:lnTo>
                        <a:pt x="247" y="137"/>
                      </a:lnTo>
                      <a:lnTo>
                        <a:pt x="247" y="134"/>
                      </a:lnTo>
                      <a:lnTo>
                        <a:pt x="244" y="134"/>
                      </a:lnTo>
                      <a:lnTo>
                        <a:pt x="239" y="130"/>
                      </a:lnTo>
                      <a:lnTo>
                        <a:pt x="252" y="114"/>
                      </a:lnTo>
                      <a:lnTo>
                        <a:pt x="252" y="137"/>
                      </a:lnTo>
                      <a:lnTo>
                        <a:pt x="255" y="137"/>
                      </a:lnTo>
                      <a:lnTo>
                        <a:pt x="255" y="0"/>
                      </a:lnTo>
                      <a:lnTo>
                        <a:pt x="168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6" name="Google Shape;86;p5"/>
                <p:cNvSpPr/>
                <p:nvPr/>
              </p:nvSpPr>
              <p:spPr>
                <a:xfrm>
                  <a:off x="2276" y="406"/>
                  <a:ext cx="1089" cy="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769" extrusionOk="0">
                      <a:moveTo>
                        <a:pt x="0" y="226"/>
                      </a:moveTo>
                      <a:lnTo>
                        <a:pt x="32" y="202"/>
                      </a:lnTo>
                      <a:lnTo>
                        <a:pt x="62" y="156"/>
                      </a:lnTo>
                      <a:lnTo>
                        <a:pt x="99" y="134"/>
                      </a:lnTo>
                      <a:lnTo>
                        <a:pt x="137" y="160"/>
                      </a:lnTo>
                      <a:lnTo>
                        <a:pt x="142" y="181"/>
                      </a:lnTo>
                      <a:lnTo>
                        <a:pt x="133" y="181"/>
                      </a:lnTo>
                      <a:lnTo>
                        <a:pt x="118" y="179"/>
                      </a:lnTo>
                      <a:lnTo>
                        <a:pt x="137" y="202"/>
                      </a:lnTo>
                      <a:lnTo>
                        <a:pt x="216" y="172"/>
                      </a:lnTo>
                      <a:lnTo>
                        <a:pt x="206" y="149"/>
                      </a:lnTo>
                      <a:lnTo>
                        <a:pt x="240" y="110"/>
                      </a:lnTo>
                      <a:lnTo>
                        <a:pt x="262" y="111"/>
                      </a:lnTo>
                      <a:lnTo>
                        <a:pt x="241" y="124"/>
                      </a:lnTo>
                      <a:lnTo>
                        <a:pt x="223" y="153"/>
                      </a:lnTo>
                      <a:lnTo>
                        <a:pt x="223" y="172"/>
                      </a:lnTo>
                      <a:lnTo>
                        <a:pt x="255" y="193"/>
                      </a:lnTo>
                      <a:lnTo>
                        <a:pt x="301" y="133"/>
                      </a:lnTo>
                      <a:lnTo>
                        <a:pt x="461" y="63"/>
                      </a:lnTo>
                      <a:lnTo>
                        <a:pt x="460" y="23"/>
                      </a:lnTo>
                      <a:lnTo>
                        <a:pt x="533" y="8"/>
                      </a:lnTo>
                      <a:lnTo>
                        <a:pt x="574" y="29"/>
                      </a:lnTo>
                      <a:lnTo>
                        <a:pt x="671" y="0"/>
                      </a:lnTo>
                      <a:lnTo>
                        <a:pt x="701" y="15"/>
                      </a:lnTo>
                      <a:lnTo>
                        <a:pt x="766" y="85"/>
                      </a:lnTo>
                      <a:lnTo>
                        <a:pt x="840" y="71"/>
                      </a:lnTo>
                      <a:lnTo>
                        <a:pt x="886" y="96"/>
                      </a:lnTo>
                      <a:lnTo>
                        <a:pt x="1001" y="91"/>
                      </a:lnTo>
                      <a:lnTo>
                        <a:pt x="1088" y="118"/>
                      </a:lnTo>
                      <a:lnTo>
                        <a:pt x="1080" y="156"/>
                      </a:lnTo>
                      <a:lnTo>
                        <a:pt x="1006" y="181"/>
                      </a:lnTo>
                      <a:lnTo>
                        <a:pt x="1019" y="206"/>
                      </a:lnTo>
                      <a:lnTo>
                        <a:pt x="987" y="220"/>
                      </a:lnTo>
                      <a:lnTo>
                        <a:pt x="985" y="270"/>
                      </a:lnTo>
                      <a:lnTo>
                        <a:pt x="957" y="304"/>
                      </a:lnTo>
                      <a:lnTo>
                        <a:pt x="945" y="273"/>
                      </a:lnTo>
                      <a:lnTo>
                        <a:pt x="961" y="244"/>
                      </a:lnTo>
                      <a:lnTo>
                        <a:pt x="958" y="184"/>
                      </a:lnTo>
                      <a:lnTo>
                        <a:pt x="929" y="215"/>
                      </a:lnTo>
                      <a:lnTo>
                        <a:pt x="906" y="232"/>
                      </a:lnTo>
                      <a:lnTo>
                        <a:pt x="884" y="205"/>
                      </a:lnTo>
                      <a:lnTo>
                        <a:pt x="868" y="273"/>
                      </a:lnTo>
                      <a:lnTo>
                        <a:pt x="885" y="273"/>
                      </a:lnTo>
                      <a:lnTo>
                        <a:pt x="881" y="318"/>
                      </a:lnTo>
                      <a:lnTo>
                        <a:pt x="861" y="366"/>
                      </a:lnTo>
                      <a:lnTo>
                        <a:pt x="837" y="385"/>
                      </a:lnTo>
                      <a:lnTo>
                        <a:pt x="857" y="417"/>
                      </a:lnTo>
                      <a:lnTo>
                        <a:pt x="844" y="439"/>
                      </a:lnTo>
                      <a:lnTo>
                        <a:pt x="839" y="420"/>
                      </a:lnTo>
                      <a:lnTo>
                        <a:pt x="839" y="413"/>
                      </a:lnTo>
                      <a:lnTo>
                        <a:pt x="823" y="402"/>
                      </a:lnTo>
                      <a:lnTo>
                        <a:pt x="797" y="416"/>
                      </a:lnTo>
                      <a:lnTo>
                        <a:pt x="820" y="469"/>
                      </a:lnTo>
                      <a:lnTo>
                        <a:pt x="828" y="496"/>
                      </a:lnTo>
                      <a:lnTo>
                        <a:pt x="801" y="569"/>
                      </a:lnTo>
                      <a:lnTo>
                        <a:pt x="751" y="589"/>
                      </a:lnTo>
                      <a:lnTo>
                        <a:pt x="710" y="585"/>
                      </a:lnTo>
                      <a:lnTo>
                        <a:pt x="730" y="615"/>
                      </a:lnTo>
                      <a:lnTo>
                        <a:pt x="732" y="657"/>
                      </a:lnTo>
                      <a:lnTo>
                        <a:pt x="703" y="706"/>
                      </a:lnTo>
                      <a:lnTo>
                        <a:pt x="670" y="679"/>
                      </a:lnTo>
                      <a:lnTo>
                        <a:pt x="665" y="708"/>
                      </a:lnTo>
                      <a:lnTo>
                        <a:pt x="690" y="732"/>
                      </a:lnTo>
                      <a:lnTo>
                        <a:pt x="711" y="768"/>
                      </a:lnTo>
                      <a:lnTo>
                        <a:pt x="676" y="747"/>
                      </a:lnTo>
                      <a:lnTo>
                        <a:pt x="634" y="626"/>
                      </a:lnTo>
                      <a:lnTo>
                        <a:pt x="583" y="593"/>
                      </a:lnTo>
                      <a:lnTo>
                        <a:pt x="545" y="596"/>
                      </a:lnTo>
                      <a:lnTo>
                        <a:pt x="497" y="665"/>
                      </a:lnTo>
                      <a:lnTo>
                        <a:pt x="503" y="689"/>
                      </a:lnTo>
                      <a:lnTo>
                        <a:pt x="487" y="738"/>
                      </a:lnTo>
                      <a:lnTo>
                        <a:pt x="471" y="738"/>
                      </a:lnTo>
                      <a:lnTo>
                        <a:pt x="416" y="636"/>
                      </a:lnTo>
                      <a:lnTo>
                        <a:pt x="416" y="592"/>
                      </a:lnTo>
                      <a:lnTo>
                        <a:pt x="404" y="608"/>
                      </a:lnTo>
                      <a:lnTo>
                        <a:pt x="373" y="607"/>
                      </a:lnTo>
                      <a:lnTo>
                        <a:pt x="385" y="580"/>
                      </a:lnTo>
                      <a:lnTo>
                        <a:pt x="336" y="545"/>
                      </a:lnTo>
                      <a:lnTo>
                        <a:pt x="275" y="545"/>
                      </a:lnTo>
                      <a:lnTo>
                        <a:pt x="223" y="510"/>
                      </a:lnTo>
                      <a:lnTo>
                        <a:pt x="220" y="545"/>
                      </a:lnTo>
                      <a:lnTo>
                        <a:pt x="263" y="577"/>
                      </a:lnTo>
                      <a:lnTo>
                        <a:pt x="278" y="576"/>
                      </a:lnTo>
                      <a:lnTo>
                        <a:pt x="234" y="620"/>
                      </a:lnTo>
                      <a:lnTo>
                        <a:pt x="190" y="630"/>
                      </a:lnTo>
                      <a:lnTo>
                        <a:pt x="190" y="605"/>
                      </a:lnTo>
                      <a:lnTo>
                        <a:pt x="127" y="518"/>
                      </a:lnTo>
                      <a:lnTo>
                        <a:pt x="119" y="495"/>
                      </a:lnTo>
                      <a:lnTo>
                        <a:pt x="153" y="467"/>
                      </a:lnTo>
                      <a:lnTo>
                        <a:pt x="149" y="432"/>
                      </a:lnTo>
                      <a:lnTo>
                        <a:pt x="149" y="393"/>
                      </a:lnTo>
                      <a:lnTo>
                        <a:pt x="166" y="385"/>
                      </a:lnTo>
                      <a:lnTo>
                        <a:pt x="149" y="366"/>
                      </a:lnTo>
                      <a:lnTo>
                        <a:pt x="149" y="226"/>
                      </a:lnTo>
                      <a:lnTo>
                        <a:pt x="61" y="226"/>
                      </a:lnTo>
                      <a:lnTo>
                        <a:pt x="86" y="193"/>
                      </a:lnTo>
                      <a:lnTo>
                        <a:pt x="84" y="181"/>
                      </a:lnTo>
                      <a:lnTo>
                        <a:pt x="55" y="210"/>
                      </a:lnTo>
                      <a:lnTo>
                        <a:pt x="45" y="226"/>
                      </a:lnTo>
                      <a:lnTo>
                        <a:pt x="0" y="226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" name="Google Shape;87;p5"/>
                <p:cNvSpPr/>
                <p:nvPr/>
              </p:nvSpPr>
              <p:spPr>
                <a:xfrm>
                  <a:off x="3135" y="720"/>
                  <a:ext cx="94" cy="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57" extrusionOk="0">
                      <a:moveTo>
                        <a:pt x="63" y="0"/>
                      </a:moveTo>
                      <a:lnTo>
                        <a:pt x="63" y="20"/>
                      </a:lnTo>
                      <a:lnTo>
                        <a:pt x="55" y="33"/>
                      </a:lnTo>
                      <a:lnTo>
                        <a:pt x="57" y="54"/>
                      </a:lnTo>
                      <a:lnTo>
                        <a:pt x="47" y="82"/>
                      </a:lnTo>
                      <a:lnTo>
                        <a:pt x="31" y="108"/>
                      </a:lnTo>
                      <a:lnTo>
                        <a:pt x="7" y="125"/>
                      </a:lnTo>
                      <a:lnTo>
                        <a:pt x="0" y="154"/>
                      </a:lnTo>
                      <a:lnTo>
                        <a:pt x="10" y="156"/>
                      </a:lnTo>
                      <a:lnTo>
                        <a:pt x="10" y="129"/>
                      </a:lnTo>
                      <a:lnTo>
                        <a:pt x="44" y="127"/>
                      </a:lnTo>
                      <a:lnTo>
                        <a:pt x="69" y="109"/>
                      </a:lnTo>
                      <a:lnTo>
                        <a:pt x="69" y="72"/>
                      </a:lnTo>
                      <a:lnTo>
                        <a:pt x="77" y="58"/>
                      </a:lnTo>
                      <a:lnTo>
                        <a:pt x="64" y="34"/>
                      </a:lnTo>
                      <a:lnTo>
                        <a:pt x="82" y="27"/>
                      </a:lnTo>
                      <a:lnTo>
                        <a:pt x="93" y="8"/>
                      </a:lnTo>
                      <a:lnTo>
                        <a:pt x="69" y="11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" name="Google Shape;88;p5"/>
                <p:cNvSpPr/>
                <p:nvPr/>
              </p:nvSpPr>
              <p:spPr>
                <a:xfrm>
                  <a:off x="2780" y="1139"/>
                  <a:ext cx="19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36" extrusionOk="0">
                      <a:moveTo>
                        <a:pt x="9" y="0"/>
                      </a:moveTo>
                      <a:lnTo>
                        <a:pt x="0" y="16"/>
                      </a:lnTo>
                      <a:lnTo>
                        <a:pt x="6" y="35"/>
                      </a:lnTo>
                      <a:lnTo>
                        <a:pt x="18" y="21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" name="Google Shape;89;p5"/>
                <p:cNvSpPr/>
                <p:nvPr/>
              </p:nvSpPr>
              <p:spPr>
                <a:xfrm>
                  <a:off x="2923" y="1177"/>
                  <a:ext cx="220" cy="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94" extrusionOk="0">
                      <a:moveTo>
                        <a:pt x="0" y="0"/>
                      </a:moveTo>
                      <a:lnTo>
                        <a:pt x="33" y="7"/>
                      </a:lnTo>
                      <a:lnTo>
                        <a:pt x="82" y="41"/>
                      </a:lnTo>
                      <a:lnTo>
                        <a:pt x="75" y="60"/>
                      </a:lnTo>
                      <a:lnTo>
                        <a:pt x="115" y="77"/>
                      </a:lnTo>
                      <a:lnTo>
                        <a:pt x="219" y="77"/>
                      </a:lnTo>
                      <a:lnTo>
                        <a:pt x="106" y="93"/>
                      </a:lnTo>
                      <a:lnTo>
                        <a:pt x="75" y="60"/>
                      </a:lnTo>
                      <a:lnTo>
                        <a:pt x="46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0" name="Google Shape;90;p5"/>
                <p:cNvSpPr/>
                <p:nvPr/>
              </p:nvSpPr>
              <p:spPr>
                <a:xfrm>
                  <a:off x="3098" y="1255"/>
                  <a:ext cx="236" cy="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221" extrusionOk="0">
                      <a:moveTo>
                        <a:pt x="196" y="215"/>
                      </a:moveTo>
                      <a:lnTo>
                        <a:pt x="190" y="216"/>
                      </a:lnTo>
                      <a:lnTo>
                        <a:pt x="185" y="220"/>
                      </a:lnTo>
                      <a:lnTo>
                        <a:pt x="179" y="212"/>
                      </a:lnTo>
                      <a:lnTo>
                        <a:pt x="158" y="202"/>
                      </a:lnTo>
                      <a:lnTo>
                        <a:pt x="154" y="187"/>
                      </a:lnTo>
                      <a:lnTo>
                        <a:pt x="147" y="182"/>
                      </a:lnTo>
                      <a:lnTo>
                        <a:pt x="130" y="182"/>
                      </a:lnTo>
                      <a:lnTo>
                        <a:pt x="130" y="170"/>
                      </a:lnTo>
                      <a:lnTo>
                        <a:pt x="124" y="167"/>
                      </a:lnTo>
                      <a:lnTo>
                        <a:pt x="123" y="157"/>
                      </a:lnTo>
                      <a:lnTo>
                        <a:pt x="110" y="155"/>
                      </a:lnTo>
                      <a:lnTo>
                        <a:pt x="98" y="152"/>
                      </a:lnTo>
                      <a:lnTo>
                        <a:pt x="87" y="155"/>
                      </a:lnTo>
                      <a:lnTo>
                        <a:pt x="87" y="157"/>
                      </a:lnTo>
                      <a:lnTo>
                        <a:pt x="62" y="165"/>
                      </a:lnTo>
                      <a:lnTo>
                        <a:pt x="62" y="169"/>
                      </a:lnTo>
                      <a:lnTo>
                        <a:pt x="40" y="169"/>
                      </a:lnTo>
                      <a:lnTo>
                        <a:pt x="28" y="176"/>
                      </a:lnTo>
                      <a:lnTo>
                        <a:pt x="15" y="169"/>
                      </a:lnTo>
                      <a:lnTo>
                        <a:pt x="14" y="167"/>
                      </a:lnTo>
                      <a:lnTo>
                        <a:pt x="14" y="152"/>
                      </a:lnTo>
                      <a:lnTo>
                        <a:pt x="10" y="139"/>
                      </a:lnTo>
                      <a:lnTo>
                        <a:pt x="5" y="127"/>
                      </a:lnTo>
                      <a:lnTo>
                        <a:pt x="8" y="118"/>
                      </a:lnTo>
                      <a:lnTo>
                        <a:pt x="3" y="114"/>
                      </a:lnTo>
                      <a:lnTo>
                        <a:pt x="0" y="93"/>
                      </a:lnTo>
                      <a:lnTo>
                        <a:pt x="3" y="79"/>
                      </a:lnTo>
                      <a:lnTo>
                        <a:pt x="16" y="68"/>
                      </a:lnTo>
                      <a:lnTo>
                        <a:pt x="44" y="60"/>
                      </a:lnTo>
                      <a:lnTo>
                        <a:pt x="51" y="51"/>
                      </a:lnTo>
                      <a:lnTo>
                        <a:pt x="48" y="41"/>
                      </a:lnTo>
                      <a:lnTo>
                        <a:pt x="55" y="38"/>
                      </a:lnTo>
                      <a:lnTo>
                        <a:pt x="57" y="43"/>
                      </a:lnTo>
                      <a:lnTo>
                        <a:pt x="60" y="35"/>
                      </a:lnTo>
                      <a:lnTo>
                        <a:pt x="77" y="22"/>
                      </a:lnTo>
                      <a:lnTo>
                        <a:pt x="87" y="28"/>
                      </a:lnTo>
                      <a:lnTo>
                        <a:pt x="98" y="25"/>
                      </a:lnTo>
                      <a:lnTo>
                        <a:pt x="102" y="13"/>
                      </a:lnTo>
                      <a:lnTo>
                        <a:pt x="113" y="10"/>
                      </a:lnTo>
                      <a:lnTo>
                        <a:pt x="110" y="2"/>
                      </a:lnTo>
                      <a:lnTo>
                        <a:pt x="125" y="8"/>
                      </a:lnTo>
                      <a:lnTo>
                        <a:pt x="138" y="5"/>
                      </a:lnTo>
                      <a:lnTo>
                        <a:pt x="145" y="34"/>
                      </a:lnTo>
                      <a:lnTo>
                        <a:pt x="154" y="43"/>
                      </a:lnTo>
                      <a:lnTo>
                        <a:pt x="163" y="43"/>
                      </a:lnTo>
                      <a:lnTo>
                        <a:pt x="167" y="25"/>
                      </a:lnTo>
                      <a:lnTo>
                        <a:pt x="165" y="16"/>
                      </a:lnTo>
                      <a:lnTo>
                        <a:pt x="167" y="2"/>
                      </a:lnTo>
                      <a:lnTo>
                        <a:pt x="172" y="0"/>
                      </a:lnTo>
                      <a:lnTo>
                        <a:pt x="179" y="18"/>
                      </a:lnTo>
                      <a:lnTo>
                        <a:pt x="185" y="22"/>
                      </a:lnTo>
                      <a:lnTo>
                        <a:pt x="189" y="38"/>
                      </a:lnTo>
                      <a:lnTo>
                        <a:pt x="196" y="60"/>
                      </a:lnTo>
                      <a:lnTo>
                        <a:pt x="206" y="66"/>
                      </a:lnTo>
                      <a:lnTo>
                        <a:pt x="219" y="83"/>
                      </a:lnTo>
                      <a:lnTo>
                        <a:pt x="221" y="91"/>
                      </a:lnTo>
                      <a:lnTo>
                        <a:pt x="232" y="101"/>
                      </a:lnTo>
                      <a:lnTo>
                        <a:pt x="235" y="119"/>
                      </a:lnTo>
                      <a:lnTo>
                        <a:pt x="235" y="133"/>
                      </a:lnTo>
                      <a:lnTo>
                        <a:pt x="232" y="155"/>
                      </a:lnTo>
                      <a:lnTo>
                        <a:pt x="221" y="169"/>
                      </a:lnTo>
                      <a:lnTo>
                        <a:pt x="217" y="187"/>
                      </a:lnTo>
                      <a:lnTo>
                        <a:pt x="217" y="202"/>
                      </a:lnTo>
                      <a:lnTo>
                        <a:pt x="206" y="205"/>
                      </a:lnTo>
                      <a:lnTo>
                        <a:pt x="196" y="215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1" name="Google Shape;91;p5"/>
                <p:cNvSpPr/>
                <p:nvPr/>
              </p:nvSpPr>
              <p:spPr>
                <a:xfrm>
                  <a:off x="3286" y="1488"/>
                  <a:ext cx="18" cy="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27" extrusionOk="0">
                      <a:moveTo>
                        <a:pt x="9" y="23"/>
                      </a:move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7" y="11"/>
                      </a:lnTo>
                      <a:lnTo>
                        <a:pt x="15" y="15"/>
                      </a:lnTo>
                      <a:lnTo>
                        <a:pt x="13" y="19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2" y="26"/>
                      </a:lnTo>
                      <a:lnTo>
                        <a:pt x="9" y="23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2" name="Google Shape;92;p5"/>
                <p:cNvSpPr/>
                <p:nvPr/>
              </p:nvSpPr>
              <p:spPr>
                <a:xfrm>
                  <a:off x="2463" y="1235"/>
                  <a:ext cx="26" cy="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106" extrusionOk="0">
                      <a:moveTo>
                        <a:pt x="3" y="37"/>
                      </a:moveTo>
                      <a:lnTo>
                        <a:pt x="13" y="28"/>
                      </a:lnTo>
                      <a:lnTo>
                        <a:pt x="20" y="0"/>
                      </a:lnTo>
                      <a:lnTo>
                        <a:pt x="25" y="42"/>
                      </a:lnTo>
                      <a:lnTo>
                        <a:pt x="17" y="94"/>
                      </a:lnTo>
                      <a:lnTo>
                        <a:pt x="0" y="105"/>
                      </a:lnTo>
                      <a:lnTo>
                        <a:pt x="0" y="80"/>
                      </a:lnTo>
                      <a:lnTo>
                        <a:pt x="5" y="64"/>
                      </a:lnTo>
                      <a:lnTo>
                        <a:pt x="3" y="3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93" name="Google Shape;93;p5"/>
          <p:cNvSpPr/>
          <p:nvPr/>
        </p:nvSpPr>
        <p:spPr>
          <a:xfrm>
            <a:off x="1676400" y="6438900"/>
            <a:ext cx="558165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Liang, Introduction to Java Programming, Tenth Edition, (c) 2015 Pearson Education, Inc. All rights reserved. </a:t>
            </a:r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ldNum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685800" y="165735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2"/>
          </p:nvPr>
        </p:nvSpPr>
        <p:spPr>
          <a:xfrm>
            <a:off x="4648200" y="165735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4367213"/>
            <a:ext cx="9131300" cy="2478087"/>
            <a:chOff x="0" y="2751"/>
            <a:chExt cx="5752" cy="1561"/>
          </a:xfrm>
        </p:grpSpPr>
        <p:sp>
          <p:nvSpPr>
            <p:cNvPr id="11" name="Google Shape;11;p1"/>
            <p:cNvSpPr/>
            <p:nvPr/>
          </p:nvSpPr>
          <p:spPr>
            <a:xfrm>
              <a:off x="0" y="4080"/>
              <a:ext cx="5752" cy="23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hlink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2" name="Google Shape;12;p1"/>
            <p:cNvGrpSpPr/>
            <p:nvPr/>
          </p:nvGrpSpPr>
          <p:grpSpPr>
            <a:xfrm>
              <a:off x="4458" y="2751"/>
              <a:ext cx="1190" cy="1426"/>
              <a:chOff x="4458" y="2751"/>
              <a:chExt cx="1190" cy="1426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4614" y="2790"/>
                <a:ext cx="1034" cy="1273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273" extrusionOk="0">
                    <a:moveTo>
                      <a:pt x="582" y="0"/>
                    </a:moveTo>
                    <a:lnTo>
                      <a:pt x="646" y="23"/>
                    </a:lnTo>
                    <a:lnTo>
                      <a:pt x="707" y="56"/>
                    </a:lnTo>
                    <a:lnTo>
                      <a:pt x="765" y="92"/>
                    </a:lnTo>
                    <a:lnTo>
                      <a:pt x="818" y="134"/>
                    </a:lnTo>
                    <a:lnTo>
                      <a:pt x="866" y="184"/>
                    </a:lnTo>
                    <a:lnTo>
                      <a:pt x="908" y="237"/>
                    </a:lnTo>
                    <a:lnTo>
                      <a:pt x="944" y="294"/>
                    </a:lnTo>
                    <a:lnTo>
                      <a:pt x="977" y="353"/>
                    </a:lnTo>
                    <a:lnTo>
                      <a:pt x="1000" y="417"/>
                    </a:lnTo>
                    <a:lnTo>
                      <a:pt x="1018" y="483"/>
                    </a:lnTo>
                    <a:lnTo>
                      <a:pt x="1030" y="550"/>
                    </a:lnTo>
                    <a:lnTo>
                      <a:pt x="1033" y="619"/>
                    </a:lnTo>
                    <a:lnTo>
                      <a:pt x="1030" y="688"/>
                    </a:lnTo>
                    <a:lnTo>
                      <a:pt x="1018" y="756"/>
                    </a:lnTo>
                    <a:lnTo>
                      <a:pt x="1000" y="821"/>
                    </a:lnTo>
                    <a:lnTo>
                      <a:pt x="977" y="884"/>
                    </a:lnTo>
                    <a:lnTo>
                      <a:pt x="944" y="944"/>
                    </a:lnTo>
                    <a:lnTo>
                      <a:pt x="908" y="1003"/>
                    </a:lnTo>
                    <a:lnTo>
                      <a:pt x="866" y="1055"/>
                    </a:lnTo>
                    <a:lnTo>
                      <a:pt x="818" y="1105"/>
                    </a:lnTo>
                    <a:lnTo>
                      <a:pt x="765" y="1148"/>
                    </a:lnTo>
                    <a:lnTo>
                      <a:pt x="707" y="1183"/>
                    </a:lnTo>
                    <a:lnTo>
                      <a:pt x="646" y="1215"/>
                    </a:lnTo>
                    <a:lnTo>
                      <a:pt x="582" y="1239"/>
                    </a:lnTo>
                    <a:lnTo>
                      <a:pt x="517" y="1257"/>
                    </a:lnTo>
                    <a:lnTo>
                      <a:pt x="450" y="1269"/>
                    </a:lnTo>
                    <a:lnTo>
                      <a:pt x="382" y="1272"/>
                    </a:lnTo>
                    <a:lnTo>
                      <a:pt x="313" y="1269"/>
                    </a:lnTo>
                    <a:lnTo>
                      <a:pt x="246" y="1257"/>
                    </a:lnTo>
                    <a:lnTo>
                      <a:pt x="180" y="1239"/>
                    </a:lnTo>
                    <a:lnTo>
                      <a:pt x="118" y="1215"/>
                    </a:lnTo>
                    <a:lnTo>
                      <a:pt x="57" y="1183"/>
                    </a:lnTo>
                    <a:lnTo>
                      <a:pt x="0" y="1148"/>
                    </a:lnTo>
                    <a:lnTo>
                      <a:pt x="36" y="1095"/>
                    </a:lnTo>
                    <a:lnTo>
                      <a:pt x="89" y="1129"/>
                    </a:lnTo>
                    <a:lnTo>
                      <a:pt x="144" y="1156"/>
                    </a:lnTo>
                    <a:lnTo>
                      <a:pt x="201" y="1179"/>
                    </a:lnTo>
                    <a:lnTo>
                      <a:pt x="261" y="1195"/>
                    </a:lnTo>
                    <a:lnTo>
                      <a:pt x="320" y="1204"/>
                    </a:lnTo>
                    <a:lnTo>
                      <a:pt x="382" y="1208"/>
                    </a:lnTo>
                    <a:lnTo>
                      <a:pt x="443" y="1204"/>
                    </a:lnTo>
                    <a:lnTo>
                      <a:pt x="504" y="1195"/>
                    </a:lnTo>
                    <a:lnTo>
                      <a:pt x="563" y="1179"/>
                    </a:lnTo>
                    <a:lnTo>
                      <a:pt x="621" y="1156"/>
                    </a:lnTo>
                    <a:lnTo>
                      <a:pt x="675" y="1129"/>
                    </a:lnTo>
                    <a:lnTo>
                      <a:pt x="727" y="1095"/>
                    </a:lnTo>
                    <a:lnTo>
                      <a:pt x="775" y="1057"/>
                    </a:lnTo>
                    <a:lnTo>
                      <a:pt x="818" y="1013"/>
                    </a:lnTo>
                    <a:lnTo>
                      <a:pt x="857" y="965"/>
                    </a:lnTo>
                    <a:lnTo>
                      <a:pt x="890" y="913"/>
                    </a:lnTo>
                    <a:lnTo>
                      <a:pt x="919" y="858"/>
                    </a:lnTo>
                    <a:lnTo>
                      <a:pt x="941" y="802"/>
                    </a:lnTo>
                    <a:lnTo>
                      <a:pt x="956" y="742"/>
                    </a:lnTo>
                    <a:lnTo>
                      <a:pt x="965" y="680"/>
                    </a:lnTo>
                    <a:lnTo>
                      <a:pt x="969" y="619"/>
                    </a:lnTo>
                    <a:lnTo>
                      <a:pt x="965" y="557"/>
                    </a:lnTo>
                    <a:lnTo>
                      <a:pt x="956" y="496"/>
                    </a:lnTo>
                    <a:lnTo>
                      <a:pt x="941" y="437"/>
                    </a:lnTo>
                    <a:lnTo>
                      <a:pt x="919" y="381"/>
                    </a:lnTo>
                    <a:lnTo>
                      <a:pt x="890" y="325"/>
                    </a:lnTo>
                    <a:lnTo>
                      <a:pt x="857" y="273"/>
                    </a:lnTo>
                    <a:lnTo>
                      <a:pt x="818" y="225"/>
                    </a:lnTo>
                    <a:lnTo>
                      <a:pt x="775" y="182"/>
                    </a:lnTo>
                    <a:lnTo>
                      <a:pt x="727" y="144"/>
                    </a:lnTo>
                    <a:lnTo>
                      <a:pt x="675" y="110"/>
                    </a:lnTo>
                    <a:lnTo>
                      <a:pt x="621" y="81"/>
                    </a:lnTo>
                    <a:lnTo>
                      <a:pt x="563" y="61"/>
                    </a:lnTo>
                    <a:lnTo>
                      <a:pt x="565" y="56"/>
                    </a:lnTo>
                    <a:lnTo>
                      <a:pt x="582" y="0"/>
                    </a:lnTo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4" name="Google Shape;14;p1"/>
              <p:cNvCxnSpPr/>
              <p:nvPr/>
            </p:nvCxnSpPr>
            <p:spPr>
              <a:xfrm rot="10800000" flipH="1">
                <a:off x="4639" y="3863"/>
                <a:ext cx="103" cy="186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" name="Google Shape;15;p1"/>
              <p:cNvCxnSpPr/>
              <p:nvPr/>
            </p:nvCxnSpPr>
            <p:spPr>
              <a:xfrm rot="10800000" flipH="1">
                <a:off x="5210" y="2874"/>
                <a:ext cx="36" cy="71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" name="Google Shape;16;p1"/>
              <p:cNvCxnSpPr/>
              <p:nvPr/>
            </p:nvCxnSpPr>
            <p:spPr>
              <a:xfrm rot="10800000" flipH="1">
                <a:off x="5270" y="2751"/>
                <a:ext cx="36" cy="71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7" name="Google Shape;17;p1"/>
              <p:cNvSpPr/>
              <p:nvPr/>
            </p:nvSpPr>
            <p:spPr>
              <a:xfrm>
                <a:off x="4753" y="4067"/>
                <a:ext cx="604" cy="110"/>
              </a:xfrm>
              <a:custGeom>
                <a:avLst/>
                <a:gdLst/>
                <a:ahLst/>
                <a:cxnLst/>
                <a:rect l="l" t="t" r="r" b="b"/>
                <a:pathLst>
                  <a:path w="604" h="110" extrusionOk="0">
                    <a:moveTo>
                      <a:pt x="2" y="70"/>
                    </a:moveTo>
                    <a:lnTo>
                      <a:pt x="14" y="57"/>
                    </a:lnTo>
                    <a:lnTo>
                      <a:pt x="31" y="46"/>
                    </a:lnTo>
                    <a:lnTo>
                      <a:pt x="63" y="30"/>
                    </a:lnTo>
                    <a:lnTo>
                      <a:pt x="100" y="21"/>
                    </a:lnTo>
                    <a:lnTo>
                      <a:pt x="134" y="13"/>
                    </a:lnTo>
                    <a:lnTo>
                      <a:pt x="181" y="6"/>
                    </a:lnTo>
                    <a:lnTo>
                      <a:pt x="225" y="2"/>
                    </a:lnTo>
                    <a:lnTo>
                      <a:pt x="277" y="0"/>
                    </a:lnTo>
                    <a:lnTo>
                      <a:pt x="340" y="0"/>
                    </a:lnTo>
                    <a:lnTo>
                      <a:pt x="407" y="4"/>
                    </a:lnTo>
                    <a:lnTo>
                      <a:pt x="453" y="10"/>
                    </a:lnTo>
                    <a:lnTo>
                      <a:pt x="502" y="19"/>
                    </a:lnTo>
                    <a:lnTo>
                      <a:pt x="549" y="33"/>
                    </a:lnTo>
                    <a:lnTo>
                      <a:pt x="573" y="47"/>
                    </a:lnTo>
                    <a:lnTo>
                      <a:pt x="588" y="58"/>
                    </a:lnTo>
                    <a:lnTo>
                      <a:pt x="603" y="77"/>
                    </a:lnTo>
                    <a:lnTo>
                      <a:pt x="578" y="87"/>
                    </a:lnTo>
                    <a:lnTo>
                      <a:pt x="536" y="95"/>
                    </a:lnTo>
                    <a:lnTo>
                      <a:pt x="485" y="101"/>
                    </a:lnTo>
                    <a:lnTo>
                      <a:pt x="436" y="106"/>
                    </a:lnTo>
                    <a:lnTo>
                      <a:pt x="377" y="108"/>
                    </a:lnTo>
                    <a:lnTo>
                      <a:pt x="313" y="109"/>
                    </a:lnTo>
                    <a:lnTo>
                      <a:pt x="252" y="109"/>
                    </a:lnTo>
                    <a:lnTo>
                      <a:pt x="188" y="108"/>
                    </a:lnTo>
                    <a:lnTo>
                      <a:pt x="117" y="102"/>
                    </a:lnTo>
                    <a:lnTo>
                      <a:pt x="61" y="96"/>
                    </a:lnTo>
                    <a:lnTo>
                      <a:pt x="14" y="86"/>
                    </a:lnTo>
                    <a:lnTo>
                      <a:pt x="0" y="78"/>
                    </a:lnTo>
                    <a:lnTo>
                      <a:pt x="2" y="70"/>
                    </a:lnTo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4458" y="2879"/>
                <a:ext cx="1074" cy="1073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9" name="Google Shape;19;p1"/>
              <p:cNvGrpSpPr/>
              <p:nvPr/>
            </p:nvGrpSpPr>
            <p:grpSpPr>
              <a:xfrm>
                <a:off x="4458" y="2991"/>
                <a:ext cx="999" cy="797"/>
                <a:chOff x="4458" y="2991"/>
                <a:chExt cx="999" cy="797"/>
              </a:xfrm>
            </p:grpSpPr>
            <p:sp>
              <p:nvSpPr>
                <p:cNvPr id="20" name="Google Shape;20;p1"/>
                <p:cNvSpPr/>
                <p:nvPr/>
              </p:nvSpPr>
              <p:spPr>
                <a:xfrm>
                  <a:off x="4599" y="3283"/>
                  <a:ext cx="1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7" extrusionOk="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1" name="Google Shape;21;p1"/>
                <p:cNvSpPr/>
                <p:nvPr/>
              </p:nvSpPr>
              <p:spPr>
                <a:xfrm>
                  <a:off x="4616" y="3305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2" name="Google Shape;22;p1"/>
                <p:cNvSpPr/>
                <p:nvPr/>
              </p:nvSpPr>
              <p:spPr>
                <a:xfrm>
                  <a:off x="4674" y="3275"/>
                  <a:ext cx="37" cy="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35" extrusionOk="0">
                      <a:moveTo>
                        <a:pt x="36" y="0"/>
                      </a:move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8" y="34"/>
                      </a:lnTo>
                      <a:lnTo>
                        <a:pt x="29" y="34"/>
                      </a:lnTo>
                      <a:lnTo>
                        <a:pt x="36" y="25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3" name="Google Shape;23;p1"/>
                <p:cNvSpPr/>
                <p:nvPr/>
              </p:nvSpPr>
              <p:spPr>
                <a:xfrm>
                  <a:off x="4458" y="3303"/>
                  <a:ext cx="324" cy="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422" extrusionOk="0">
                      <a:moveTo>
                        <a:pt x="76" y="0"/>
                      </a:moveTo>
                      <a:lnTo>
                        <a:pt x="71" y="11"/>
                      </a:lnTo>
                      <a:lnTo>
                        <a:pt x="45" y="33"/>
                      </a:lnTo>
                      <a:lnTo>
                        <a:pt x="40" y="53"/>
                      </a:lnTo>
                      <a:lnTo>
                        <a:pt x="21" y="68"/>
                      </a:lnTo>
                      <a:lnTo>
                        <a:pt x="8" y="96"/>
                      </a:lnTo>
                      <a:lnTo>
                        <a:pt x="8" y="114"/>
                      </a:lnTo>
                      <a:lnTo>
                        <a:pt x="0" y="144"/>
                      </a:lnTo>
                      <a:lnTo>
                        <a:pt x="11" y="157"/>
                      </a:lnTo>
                      <a:lnTo>
                        <a:pt x="40" y="195"/>
                      </a:lnTo>
                      <a:lnTo>
                        <a:pt x="48" y="190"/>
                      </a:lnTo>
                      <a:lnTo>
                        <a:pt x="99" y="190"/>
                      </a:lnTo>
                      <a:lnTo>
                        <a:pt x="123" y="199"/>
                      </a:lnTo>
                      <a:lnTo>
                        <a:pt x="121" y="229"/>
                      </a:lnTo>
                      <a:lnTo>
                        <a:pt x="138" y="268"/>
                      </a:lnTo>
                      <a:lnTo>
                        <a:pt x="137" y="279"/>
                      </a:lnTo>
                      <a:lnTo>
                        <a:pt x="144" y="291"/>
                      </a:lnTo>
                      <a:lnTo>
                        <a:pt x="133" y="319"/>
                      </a:lnTo>
                      <a:lnTo>
                        <a:pt x="146" y="354"/>
                      </a:lnTo>
                      <a:lnTo>
                        <a:pt x="153" y="382"/>
                      </a:lnTo>
                      <a:lnTo>
                        <a:pt x="162" y="399"/>
                      </a:lnTo>
                      <a:lnTo>
                        <a:pt x="171" y="421"/>
                      </a:lnTo>
                      <a:lnTo>
                        <a:pt x="188" y="418"/>
                      </a:lnTo>
                      <a:lnTo>
                        <a:pt x="216" y="402"/>
                      </a:lnTo>
                      <a:lnTo>
                        <a:pt x="229" y="382"/>
                      </a:lnTo>
                      <a:lnTo>
                        <a:pt x="228" y="369"/>
                      </a:lnTo>
                      <a:lnTo>
                        <a:pt x="245" y="359"/>
                      </a:lnTo>
                      <a:lnTo>
                        <a:pt x="242" y="340"/>
                      </a:lnTo>
                      <a:lnTo>
                        <a:pt x="267" y="310"/>
                      </a:lnTo>
                      <a:lnTo>
                        <a:pt x="271" y="285"/>
                      </a:lnTo>
                      <a:lnTo>
                        <a:pt x="264" y="277"/>
                      </a:lnTo>
                      <a:lnTo>
                        <a:pt x="267" y="267"/>
                      </a:lnTo>
                      <a:lnTo>
                        <a:pt x="261" y="258"/>
                      </a:lnTo>
                      <a:lnTo>
                        <a:pt x="280" y="234"/>
                      </a:lnTo>
                      <a:lnTo>
                        <a:pt x="280" y="222"/>
                      </a:lnTo>
                      <a:lnTo>
                        <a:pt x="306" y="202"/>
                      </a:lnTo>
                      <a:lnTo>
                        <a:pt x="323" y="148"/>
                      </a:lnTo>
                      <a:lnTo>
                        <a:pt x="299" y="162"/>
                      </a:lnTo>
                      <a:lnTo>
                        <a:pt x="278" y="156"/>
                      </a:lnTo>
                      <a:lnTo>
                        <a:pt x="281" y="143"/>
                      </a:lnTo>
                      <a:lnTo>
                        <a:pt x="260" y="129"/>
                      </a:lnTo>
                      <a:lnTo>
                        <a:pt x="250" y="94"/>
                      </a:lnTo>
                      <a:lnTo>
                        <a:pt x="230" y="66"/>
                      </a:lnTo>
                      <a:lnTo>
                        <a:pt x="230" y="47"/>
                      </a:lnTo>
                      <a:lnTo>
                        <a:pt x="219" y="46"/>
                      </a:lnTo>
                      <a:lnTo>
                        <a:pt x="212" y="49"/>
                      </a:lnTo>
                      <a:lnTo>
                        <a:pt x="182" y="38"/>
                      </a:lnTo>
                      <a:lnTo>
                        <a:pt x="174" y="46"/>
                      </a:lnTo>
                      <a:lnTo>
                        <a:pt x="167" y="56"/>
                      </a:lnTo>
                      <a:lnTo>
                        <a:pt x="151" y="38"/>
                      </a:lnTo>
                      <a:lnTo>
                        <a:pt x="135" y="33"/>
                      </a:lnTo>
                      <a:lnTo>
                        <a:pt x="134" y="10"/>
                      </a:lnTo>
                      <a:lnTo>
                        <a:pt x="111" y="14"/>
                      </a:lnTo>
                      <a:lnTo>
                        <a:pt x="96" y="9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" name="Google Shape;24;p1"/>
                <p:cNvSpPr/>
                <p:nvPr/>
              </p:nvSpPr>
              <p:spPr>
                <a:xfrm>
                  <a:off x="5205" y="3408"/>
                  <a:ext cx="17" cy="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21" extrusionOk="0">
                      <a:moveTo>
                        <a:pt x="7" y="0"/>
                      </a:moveTo>
                      <a:lnTo>
                        <a:pt x="9" y="5"/>
                      </a:lnTo>
                      <a:lnTo>
                        <a:pt x="7" y="10"/>
                      </a:lnTo>
                      <a:lnTo>
                        <a:pt x="7" y="14"/>
                      </a:ln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9" y="17"/>
                      </a:lnTo>
                      <a:lnTo>
                        <a:pt x="3" y="20"/>
                      </a:lnTo>
                      <a:lnTo>
                        <a:pt x="0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" name="Google Shape;25;p1"/>
                <p:cNvSpPr/>
                <p:nvPr/>
              </p:nvSpPr>
              <p:spPr>
                <a:xfrm>
                  <a:off x="5144" y="3496"/>
                  <a:ext cx="49" cy="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70" extrusionOk="0">
                      <a:moveTo>
                        <a:pt x="0" y="34"/>
                      </a:moveTo>
                      <a:lnTo>
                        <a:pt x="17" y="34"/>
                      </a:lnTo>
                      <a:lnTo>
                        <a:pt x="37" y="0"/>
                      </a:lnTo>
                      <a:lnTo>
                        <a:pt x="48" y="20"/>
                      </a:lnTo>
                      <a:lnTo>
                        <a:pt x="39" y="69"/>
                      </a:lnTo>
                      <a:lnTo>
                        <a:pt x="3" y="57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6" name="Google Shape;26;p1"/>
                <p:cNvSpPr/>
                <p:nvPr/>
              </p:nvSpPr>
              <p:spPr>
                <a:xfrm>
                  <a:off x="5241" y="3523"/>
                  <a:ext cx="84" cy="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7" extrusionOk="0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27" y="6"/>
                      </a:lnTo>
                      <a:lnTo>
                        <a:pt x="67" y="22"/>
                      </a:lnTo>
                      <a:lnTo>
                        <a:pt x="67" y="34"/>
                      </a:lnTo>
                      <a:lnTo>
                        <a:pt x="83" y="66"/>
                      </a:lnTo>
                      <a:lnTo>
                        <a:pt x="52" y="36"/>
                      </a:lnTo>
                      <a:lnTo>
                        <a:pt x="31" y="38"/>
                      </a:lnTo>
                      <a:lnTo>
                        <a:pt x="5" y="15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7" name="Google Shape;27;p1"/>
                <p:cNvSpPr/>
                <p:nvPr/>
              </p:nvSpPr>
              <p:spPr>
                <a:xfrm>
                  <a:off x="5400" y="3660"/>
                  <a:ext cx="5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73" extrusionOk="0">
                      <a:moveTo>
                        <a:pt x="34" y="0"/>
                      </a:moveTo>
                      <a:lnTo>
                        <a:pt x="56" y="21"/>
                      </a:lnTo>
                      <a:lnTo>
                        <a:pt x="11" y="72"/>
                      </a:lnTo>
                      <a:lnTo>
                        <a:pt x="0" y="60"/>
                      </a:lnTo>
                      <a:lnTo>
                        <a:pt x="32" y="28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8" name="Google Shape;28;p1"/>
                <p:cNvSpPr/>
                <p:nvPr/>
              </p:nvSpPr>
              <p:spPr>
                <a:xfrm>
                  <a:off x="4558" y="3167"/>
                  <a:ext cx="29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8" extrusionOk="0">
                      <a:moveTo>
                        <a:pt x="28" y="36"/>
                      </a:moveTo>
                      <a:lnTo>
                        <a:pt x="20" y="31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17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10" y="19"/>
                      </a:lnTo>
                      <a:lnTo>
                        <a:pt x="13" y="22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6" y="33"/>
                      </a:lnTo>
                      <a:lnTo>
                        <a:pt x="6" y="38"/>
                      </a:lnTo>
                      <a:lnTo>
                        <a:pt x="0" y="47"/>
                      </a:lnTo>
                      <a:lnTo>
                        <a:pt x="21" y="47"/>
                      </a:lnTo>
                      <a:lnTo>
                        <a:pt x="28" y="36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9" name="Google Shape;29;p1"/>
                <p:cNvSpPr/>
                <p:nvPr/>
              </p:nvSpPr>
              <p:spPr>
                <a:xfrm>
                  <a:off x="4549" y="3183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13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3" y="11"/>
                      </a:lnTo>
                      <a:lnTo>
                        <a:pt x="13" y="5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0" name="Google Shape;30;p1"/>
                <p:cNvSpPr/>
                <p:nvPr/>
              </p:nvSpPr>
              <p:spPr>
                <a:xfrm>
                  <a:off x="4527" y="3155"/>
                  <a:ext cx="184" cy="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155" extrusionOk="0">
                      <a:moveTo>
                        <a:pt x="120" y="0"/>
                      </a:moveTo>
                      <a:lnTo>
                        <a:pt x="120" y="10"/>
                      </a:lnTo>
                      <a:lnTo>
                        <a:pt x="124" y="14"/>
                      </a:lnTo>
                      <a:lnTo>
                        <a:pt x="144" y="14"/>
                      </a:lnTo>
                      <a:lnTo>
                        <a:pt x="144" y="20"/>
                      </a:lnTo>
                      <a:lnTo>
                        <a:pt x="129" y="20"/>
                      </a:lnTo>
                      <a:lnTo>
                        <a:pt x="129" y="37"/>
                      </a:lnTo>
                      <a:lnTo>
                        <a:pt x="123" y="29"/>
                      </a:lnTo>
                      <a:lnTo>
                        <a:pt x="123" y="40"/>
                      </a:lnTo>
                      <a:lnTo>
                        <a:pt x="114" y="50"/>
                      </a:lnTo>
                      <a:lnTo>
                        <a:pt x="109" y="44"/>
                      </a:lnTo>
                      <a:lnTo>
                        <a:pt x="100" y="51"/>
                      </a:lnTo>
                      <a:lnTo>
                        <a:pt x="99" y="49"/>
                      </a:lnTo>
                      <a:lnTo>
                        <a:pt x="88" y="49"/>
                      </a:lnTo>
                      <a:lnTo>
                        <a:pt x="94" y="42"/>
                      </a:lnTo>
                      <a:lnTo>
                        <a:pt x="94" y="39"/>
                      </a:lnTo>
                      <a:lnTo>
                        <a:pt x="88" y="34"/>
                      </a:lnTo>
                      <a:lnTo>
                        <a:pt x="88" y="26"/>
                      </a:lnTo>
                      <a:lnTo>
                        <a:pt x="81" y="34"/>
                      </a:lnTo>
                      <a:lnTo>
                        <a:pt x="81" y="49"/>
                      </a:lnTo>
                      <a:lnTo>
                        <a:pt x="73" y="49"/>
                      </a:lnTo>
                      <a:lnTo>
                        <a:pt x="62" y="60"/>
                      </a:lnTo>
                      <a:lnTo>
                        <a:pt x="58" y="60"/>
                      </a:lnTo>
                      <a:lnTo>
                        <a:pt x="52" y="67"/>
                      </a:lnTo>
                      <a:lnTo>
                        <a:pt x="30" y="67"/>
                      </a:lnTo>
                      <a:lnTo>
                        <a:pt x="38" y="77"/>
                      </a:lnTo>
                      <a:lnTo>
                        <a:pt x="38" y="93"/>
                      </a:lnTo>
                      <a:lnTo>
                        <a:pt x="30" y="102"/>
                      </a:lnTo>
                      <a:lnTo>
                        <a:pt x="22" y="93"/>
                      </a:lnTo>
                      <a:lnTo>
                        <a:pt x="5" y="93"/>
                      </a:lnTo>
                      <a:lnTo>
                        <a:pt x="5" y="104"/>
                      </a:lnTo>
                      <a:lnTo>
                        <a:pt x="0" y="111"/>
                      </a:lnTo>
                      <a:lnTo>
                        <a:pt x="0" y="126"/>
                      </a:lnTo>
                      <a:lnTo>
                        <a:pt x="10" y="138"/>
                      </a:lnTo>
                      <a:lnTo>
                        <a:pt x="26" y="138"/>
                      </a:lnTo>
                      <a:lnTo>
                        <a:pt x="50" y="109"/>
                      </a:lnTo>
                      <a:lnTo>
                        <a:pt x="72" y="109"/>
                      </a:lnTo>
                      <a:lnTo>
                        <a:pt x="75" y="103"/>
                      </a:lnTo>
                      <a:lnTo>
                        <a:pt x="80" y="109"/>
                      </a:lnTo>
                      <a:lnTo>
                        <a:pt x="79" y="115"/>
                      </a:lnTo>
                      <a:lnTo>
                        <a:pt x="99" y="135"/>
                      </a:lnTo>
                      <a:lnTo>
                        <a:pt x="99" y="143"/>
                      </a:lnTo>
                      <a:lnTo>
                        <a:pt x="104" y="140"/>
                      </a:lnTo>
                      <a:lnTo>
                        <a:pt x="101" y="135"/>
                      </a:lnTo>
                      <a:lnTo>
                        <a:pt x="104" y="132"/>
                      </a:lnTo>
                      <a:lnTo>
                        <a:pt x="107" y="135"/>
                      </a:lnTo>
                      <a:lnTo>
                        <a:pt x="109" y="134"/>
                      </a:lnTo>
                      <a:lnTo>
                        <a:pt x="88" y="108"/>
                      </a:lnTo>
                      <a:lnTo>
                        <a:pt x="88" y="99"/>
                      </a:lnTo>
                      <a:lnTo>
                        <a:pt x="94" y="99"/>
                      </a:lnTo>
                      <a:lnTo>
                        <a:pt x="94" y="104"/>
                      </a:lnTo>
                      <a:lnTo>
                        <a:pt x="114" y="127"/>
                      </a:lnTo>
                      <a:lnTo>
                        <a:pt x="114" y="134"/>
                      </a:lnTo>
                      <a:lnTo>
                        <a:pt x="123" y="144"/>
                      </a:lnTo>
                      <a:lnTo>
                        <a:pt x="121" y="146"/>
                      </a:lnTo>
                      <a:lnTo>
                        <a:pt x="127" y="154"/>
                      </a:lnTo>
                      <a:lnTo>
                        <a:pt x="137" y="143"/>
                      </a:lnTo>
                      <a:lnTo>
                        <a:pt x="131" y="136"/>
                      </a:lnTo>
                      <a:lnTo>
                        <a:pt x="137" y="130"/>
                      </a:lnTo>
                      <a:lnTo>
                        <a:pt x="144" y="130"/>
                      </a:lnTo>
                      <a:lnTo>
                        <a:pt x="148" y="126"/>
                      </a:lnTo>
                      <a:lnTo>
                        <a:pt x="153" y="126"/>
                      </a:lnTo>
                      <a:lnTo>
                        <a:pt x="147" y="117"/>
                      </a:lnTo>
                      <a:lnTo>
                        <a:pt x="150" y="113"/>
                      </a:lnTo>
                      <a:lnTo>
                        <a:pt x="150" y="98"/>
                      </a:lnTo>
                      <a:lnTo>
                        <a:pt x="157" y="90"/>
                      </a:lnTo>
                      <a:lnTo>
                        <a:pt x="160" y="93"/>
                      </a:lnTo>
                      <a:lnTo>
                        <a:pt x="166" y="93"/>
                      </a:lnTo>
                      <a:lnTo>
                        <a:pt x="163" y="97"/>
                      </a:lnTo>
                      <a:lnTo>
                        <a:pt x="169" y="103"/>
                      </a:lnTo>
                      <a:lnTo>
                        <a:pt x="172" y="98"/>
                      </a:lnTo>
                      <a:lnTo>
                        <a:pt x="177" y="98"/>
                      </a:lnTo>
                      <a:lnTo>
                        <a:pt x="177" y="95"/>
                      </a:lnTo>
                      <a:lnTo>
                        <a:pt x="175" y="95"/>
                      </a:lnTo>
                      <a:lnTo>
                        <a:pt x="171" y="93"/>
                      </a:lnTo>
                      <a:lnTo>
                        <a:pt x="180" y="81"/>
                      </a:lnTo>
                      <a:lnTo>
                        <a:pt x="180" y="98"/>
                      </a:lnTo>
                      <a:lnTo>
                        <a:pt x="183" y="98"/>
                      </a:lnTo>
                      <a:lnTo>
                        <a:pt x="183" y="0"/>
                      </a:lnTo>
                      <a:lnTo>
                        <a:pt x="120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" name="Google Shape;31;p1"/>
                <p:cNvSpPr/>
                <p:nvPr/>
              </p:nvSpPr>
              <p:spPr>
                <a:xfrm>
                  <a:off x="4605" y="2991"/>
                  <a:ext cx="782" cy="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553" extrusionOk="0">
                      <a:moveTo>
                        <a:pt x="0" y="162"/>
                      </a:moveTo>
                      <a:lnTo>
                        <a:pt x="22" y="145"/>
                      </a:lnTo>
                      <a:lnTo>
                        <a:pt x="44" y="112"/>
                      </a:lnTo>
                      <a:lnTo>
                        <a:pt x="71" y="96"/>
                      </a:lnTo>
                      <a:lnTo>
                        <a:pt x="98" y="115"/>
                      </a:lnTo>
                      <a:lnTo>
                        <a:pt x="101" y="130"/>
                      </a:lnTo>
                      <a:lnTo>
                        <a:pt x="95" y="130"/>
                      </a:lnTo>
                      <a:lnTo>
                        <a:pt x="84" y="128"/>
                      </a:lnTo>
                      <a:lnTo>
                        <a:pt x="98" y="145"/>
                      </a:lnTo>
                      <a:lnTo>
                        <a:pt x="155" y="123"/>
                      </a:lnTo>
                      <a:lnTo>
                        <a:pt x="147" y="107"/>
                      </a:lnTo>
                      <a:lnTo>
                        <a:pt x="172" y="79"/>
                      </a:lnTo>
                      <a:lnTo>
                        <a:pt x="188" y="79"/>
                      </a:lnTo>
                      <a:lnTo>
                        <a:pt x="172" y="89"/>
                      </a:lnTo>
                      <a:lnTo>
                        <a:pt x="160" y="109"/>
                      </a:lnTo>
                      <a:lnTo>
                        <a:pt x="160" y="123"/>
                      </a:lnTo>
                      <a:lnTo>
                        <a:pt x="183" y="138"/>
                      </a:lnTo>
                      <a:lnTo>
                        <a:pt x="216" y="95"/>
                      </a:lnTo>
                      <a:lnTo>
                        <a:pt x="330" y="45"/>
                      </a:lnTo>
                      <a:lnTo>
                        <a:pt x="330" y="16"/>
                      </a:lnTo>
                      <a:lnTo>
                        <a:pt x="382" y="5"/>
                      </a:lnTo>
                      <a:lnTo>
                        <a:pt x="412" y="20"/>
                      </a:lnTo>
                      <a:lnTo>
                        <a:pt x="481" y="0"/>
                      </a:lnTo>
                      <a:lnTo>
                        <a:pt x="503" y="10"/>
                      </a:lnTo>
                      <a:lnTo>
                        <a:pt x="549" y="61"/>
                      </a:lnTo>
                      <a:lnTo>
                        <a:pt x="602" y="51"/>
                      </a:lnTo>
                      <a:lnTo>
                        <a:pt x="635" y="69"/>
                      </a:lnTo>
                      <a:lnTo>
                        <a:pt x="718" y="65"/>
                      </a:lnTo>
                      <a:lnTo>
                        <a:pt x="781" y="84"/>
                      </a:lnTo>
                      <a:lnTo>
                        <a:pt x="775" y="112"/>
                      </a:lnTo>
                      <a:lnTo>
                        <a:pt x="722" y="130"/>
                      </a:lnTo>
                      <a:lnTo>
                        <a:pt x="731" y="148"/>
                      </a:lnTo>
                      <a:lnTo>
                        <a:pt x="708" y="158"/>
                      </a:lnTo>
                      <a:lnTo>
                        <a:pt x="707" y="194"/>
                      </a:lnTo>
                      <a:lnTo>
                        <a:pt x="686" y="218"/>
                      </a:lnTo>
                      <a:lnTo>
                        <a:pt x="678" y="196"/>
                      </a:lnTo>
                      <a:lnTo>
                        <a:pt x="689" y="175"/>
                      </a:lnTo>
                      <a:lnTo>
                        <a:pt x="687" y="132"/>
                      </a:lnTo>
                      <a:lnTo>
                        <a:pt x="666" y="154"/>
                      </a:lnTo>
                      <a:lnTo>
                        <a:pt x="650" y="166"/>
                      </a:lnTo>
                      <a:lnTo>
                        <a:pt x="634" y="147"/>
                      </a:lnTo>
                      <a:lnTo>
                        <a:pt x="623" y="196"/>
                      </a:lnTo>
                      <a:lnTo>
                        <a:pt x="635" y="196"/>
                      </a:lnTo>
                      <a:lnTo>
                        <a:pt x="632" y="228"/>
                      </a:lnTo>
                      <a:lnTo>
                        <a:pt x="618" y="263"/>
                      </a:lnTo>
                      <a:lnTo>
                        <a:pt x="600" y="276"/>
                      </a:lnTo>
                      <a:lnTo>
                        <a:pt x="615" y="299"/>
                      </a:lnTo>
                      <a:lnTo>
                        <a:pt x="605" y="315"/>
                      </a:lnTo>
                      <a:lnTo>
                        <a:pt x="602" y="301"/>
                      </a:lnTo>
                      <a:lnTo>
                        <a:pt x="602" y="296"/>
                      </a:lnTo>
                      <a:lnTo>
                        <a:pt x="590" y="288"/>
                      </a:lnTo>
                      <a:lnTo>
                        <a:pt x="572" y="299"/>
                      </a:lnTo>
                      <a:lnTo>
                        <a:pt x="588" y="337"/>
                      </a:lnTo>
                      <a:lnTo>
                        <a:pt x="594" y="356"/>
                      </a:lnTo>
                      <a:lnTo>
                        <a:pt x="574" y="408"/>
                      </a:lnTo>
                      <a:lnTo>
                        <a:pt x="539" y="423"/>
                      </a:lnTo>
                      <a:lnTo>
                        <a:pt x="509" y="420"/>
                      </a:lnTo>
                      <a:lnTo>
                        <a:pt x="524" y="442"/>
                      </a:lnTo>
                      <a:lnTo>
                        <a:pt x="525" y="472"/>
                      </a:lnTo>
                      <a:lnTo>
                        <a:pt x="504" y="507"/>
                      </a:lnTo>
                      <a:lnTo>
                        <a:pt x="480" y="488"/>
                      </a:lnTo>
                      <a:lnTo>
                        <a:pt x="477" y="508"/>
                      </a:lnTo>
                      <a:lnTo>
                        <a:pt x="495" y="526"/>
                      </a:lnTo>
                      <a:lnTo>
                        <a:pt x="510" y="552"/>
                      </a:lnTo>
                      <a:lnTo>
                        <a:pt x="485" y="536"/>
                      </a:lnTo>
                      <a:lnTo>
                        <a:pt x="455" y="449"/>
                      </a:lnTo>
                      <a:lnTo>
                        <a:pt x="418" y="426"/>
                      </a:lnTo>
                      <a:lnTo>
                        <a:pt x="391" y="428"/>
                      </a:lnTo>
                      <a:lnTo>
                        <a:pt x="356" y="477"/>
                      </a:lnTo>
                      <a:lnTo>
                        <a:pt x="361" y="495"/>
                      </a:lnTo>
                      <a:lnTo>
                        <a:pt x="349" y="530"/>
                      </a:lnTo>
                      <a:lnTo>
                        <a:pt x="338" y="530"/>
                      </a:lnTo>
                      <a:lnTo>
                        <a:pt x="298" y="457"/>
                      </a:lnTo>
                      <a:lnTo>
                        <a:pt x="298" y="425"/>
                      </a:lnTo>
                      <a:lnTo>
                        <a:pt x="290" y="437"/>
                      </a:lnTo>
                      <a:lnTo>
                        <a:pt x="267" y="436"/>
                      </a:lnTo>
                      <a:lnTo>
                        <a:pt x="276" y="416"/>
                      </a:lnTo>
                      <a:lnTo>
                        <a:pt x="241" y="391"/>
                      </a:lnTo>
                      <a:lnTo>
                        <a:pt x="197" y="391"/>
                      </a:lnTo>
                      <a:lnTo>
                        <a:pt x="160" y="366"/>
                      </a:lnTo>
                      <a:lnTo>
                        <a:pt x="157" y="391"/>
                      </a:lnTo>
                      <a:lnTo>
                        <a:pt x="188" y="414"/>
                      </a:lnTo>
                      <a:lnTo>
                        <a:pt x="199" y="414"/>
                      </a:lnTo>
                      <a:lnTo>
                        <a:pt x="167" y="445"/>
                      </a:lnTo>
                      <a:lnTo>
                        <a:pt x="136" y="452"/>
                      </a:lnTo>
                      <a:lnTo>
                        <a:pt x="136" y="434"/>
                      </a:lnTo>
                      <a:lnTo>
                        <a:pt x="91" y="372"/>
                      </a:lnTo>
                      <a:lnTo>
                        <a:pt x="85" y="355"/>
                      </a:lnTo>
                      <a:lnTo>
                        <a:pt x="109" y="335"/>
                      </a:lnTo>
                      <a:lnTo>
                        <a:pt x="106" y="310"/>
                      </a:lnTo>
                      <a:lnTo>
                        <a:pt x="106" y="282"/>
                      </a:lnTo>
                      <a:lnTo>
                        <a:pt x="119" y="276"/>
                      </a:lnTo>
                      <a:lnTo>
                        <a:pt x="106" y="263"/>
                      </a:lnTo>
                      <a:lnTo>
                        <a:pt x="106" y="162"/>
                      </a:lnTo>
                      <a:lnTo>
                        <a:pt x="43" y="162"/>
                      </a:lnTo>
                      <a:lnTo>
                        <a:pt x="61" y="138"/>
                      </a:lnTo>
                      <a:lnTo>
                        <a:pt x="60" y="130"/>
                      </a:lnTo>
                      <a:lnTo>
                        <a:pt x="39" y="150"/>
                      </a:lnTo>
                      <a:lnTo>
                        <a:pt x="32" y="162"/>
                      </a:lnTo>
                      <a:lnTo>
                        <a:pt x="0" y="162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" name="Google Shape;32;p1"/>
                <p:cNvSpPr/>
                <p:nvPr/>
              </p:nvSpPr>
              <p:spPr>
                <a:xfrm>
                  <a:off x="5221" y="3217"/>
                  <a:ext cx="68" cy="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113" extrusionOk="0">
                      <a:moveTo>
                        <a:pt x="45" y="0"/>
                      </a:moveTo>
                      <a:lnTo>
                        <a:pt x="45" y="14"/>
                      </a:lnTo>
                      <a:lnTo>
                        <a:pt x="39" y="23"/>
                      </a:lnTo>
                      <a:lnTo>
                        <a:pt x="41" y="38"/>
                      </a:lnTo>
                      <a:lnTo>
                        <a:pt x="33" y="58"/>
                      </a:lnTo>
                      <a:lnTo>
                        <a:pt x="22" y="77"/>
                      </a:lnTo>
                      <a:lnTo>
                        <a:pt x="5" y="89"/>
                      </a:lnTo>
                      <a:lnTo>
                        <a:pt x="0" y="110"/>
                      </a:lnTo>
                      <a:lnTo>
                        <a:pt x="7" y="112"/>
                      </a:lnTo>
                      <a:lnTo>
                        <a:pt x="7" y="92"/>
                      </a:lnTo>
                      <a:lnTo>
                        <a:pt x="31" y="91"/>
                      </a:lnTo>
                      <a:lnTo>
                        <a:pt x="49" y="78"/>
                      </a:lnTo>
                      <a:lnTo>
                        <a:pt x="49" y="51"/>
                      </a:lnTo>
                      <a:lnTo>
                        <a:pt x="55" y="41"/>
                      </a:lnTo>
                      <a:lnTo>
                        <a:pt x="46" y="24"/>
                      </a:lnTo>
                      <a:lnTo>
                        <a:pt x="59" y="19"/>
                      </a:lnTo>
                      <a:lnTo>
                        <a:pt x="67" y="5"/>
                      </a:lnTo>
                      <a:lnTo>
                        <a:pt x="49" y="7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" name="Google Shape;33;p1"/>
                <p:cNvSpPr/>
                <p:nvPr/>
              </p:nvSpPr>
              <p:spPr>
                <a:xfrm>
                  <a:off x="4967" y="3518"/>
                  <a:ext cx="17" cy="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26" extrusionOk="0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5" y="25"/>
                      </a:lnTo>
                      <a:lnTo>
                        <a:pt x="16" y="15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4" name="Google Shape;34;p1"/>
                <p:cNvSpPr/>
                <p:nvPr/>
              </p:nvSpPr>
              <p:spPr>
                <a:xfrm>
                  <a:off x="5069" y="3545"/>
                  <a:ext cx="158" cy="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68" extrusionOk="0">
                      <a:moveTo>
                        <a:pt x="0" y="0"/>
                      </a:moveTo>
                      <a:lnTo>
                        <a:pt x="23" y="5"/>
                      </a:lnTo>
                      <a:lnTo>
                        <a:pt x="58" y="29"/>
                      </a:lnTo>
                      <a:lnTo>
                        <a:pt x="53" y="43"/>
                      </a:lnTo>
                      <a:lnTo>
                        <a:pt x="82" y="55"/>
                      </a:lnTo>
                      <a:lnTo>
                        <a:pt x="157" y="55"/>
                      </a:lnTo>
                      <a:lnTo>
                        <a:pt x="75" y="67"/>
                      </a:lnTo>
                      <a:lnTo>
                        <a:pt x="53" y="43"/>
                      </a:lnTo>
                      <a:lnTo>
                        <a:pt x="32" y="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5" name="Google Shape;35;p1"/>
                <p:cNvSpPr/>
                <p:nvPr/>
              </p:nvSpPr>
              <p:spPr>
                <a:xfrm>
                  <a:off x="5195" y="3601"/>
                  <a:ext cx="169" cy="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59" extrusionOk="0">
                      <a:moveTo>
                        <a:pt x="140" y="154"/>
                      </a:moveTo>
                      <a:lnTo>
                        <a:pt x="135" y="155"/>
                      </a:lnTo>
                      <a:lnTo>
                        <a:pt x="132" y="158"/>
                      </a:lnTo>
                      <a:lnTo>
                        <a:pt x="127" y="152"/>
                      </a:lnTo>
                      <a:lnTo>
                        <a:pt x="112" y="145"/>
                      </a:lnTo>
                      <a:lnTo>
                        <a:pt x="110" y="134"/>
                      </a:lnTo>
                      <a:lnTo>
                        <a:pt x="105" y="130"/>
                      </a:lnTo>
                      <a:lnTo>
                        <a:pt x="92" y="130"/>
                      </a:lnTo>
                      <a:lnTo>
                        <a:pt x="92" y="122"/>
                      </a:lnTo>
                      <a:lnTo>
                        <a:pt x="88" y="119"/>
                      </a:lnTo>
                      <a:lnTo>
                        <a:pt x="87" y="112"/>
                      </a:lnTo>
                      <a:lnTo>
                        <a:pt x="78" y="111"/>
                      </a:lnTo>
                      <a:lnTo>
                        <a:pt x="70" y="109"/>
                      </a:lnTo>
                      <a:lnTo>
                        <a:pt x="62" y="111"/>
                      </a:lnTo>
                      <a:lnTo>
                        <a:pt x="62" y="112"/>
                      </a:lnTo>
                      <a:lnTo>
                        <a:pt x="44" y="118"/>
                      </a:lnTo>
                      <a:lnTo>
                        <a:pt x="44" y="121"/>
                      </a:lnTo>
                      <a:lnTo>
                        <a:pt x="28" y="121"/>
                      </a:lnTo>
                      <a:lnTo>
                        <a:pt x="20" y="126"/>
                      </a:lnTo>
                      <a:lnTo>
                        <a:pt x="10" y="121"/>
                      </a:lnTo>
                      <a:lnTo>
                        <a:pt x="10" y="119"/>
                      </a:lnTo>
                      <a:lnTo>
                        <a:pt x="10" y="109"/>
                      </a:lnTo>
                      <a:lnTo>
                        <a:pt x="7" y="99"/>
                      </a:lnTo>
                      <a:lnTo>
                        <a:pt x="3" y="91"/>
                      </a:lnTo>
                      <a:lnTo>
                        <a:pt x="5" y="84"/>
                      </a:lnTo>
                      <a:lnTo>
                        <a:pt x="2" y="81"/>
                      </a:lnTo>
                      <a:lnTo>
                        <a:pt x="0" y="66"/>
                      </a:lnTo>
                      <a:lnTo>
                        <a:pt x="2" y="56"/>
                      </a:lnTo>
                      <a:lnTo>
                        <a:pt x="11" y="48"/>
                      </a:lnTo>
                      <a:lnTo>
                        <a:pt x="31" y="43"/>
                      </a:lnTo>
                      <a:lnTo>
                        <a:pt x="36" y="36"/>
                      </a:lnTo>
                      <a:lnTo>
                        <a:pt x="34" y="29"/>
                      </a:lnTo>
                      <a:lnTo>
                        <a:pt x="39" y="27"/>
                      </a:lnTo>
                      <a:lnTo>
                        <a:pt x="40" y="30"/>
                      </a:lnTo>
                      <a:lnTo>
                        <a:pt x="42" y="25"/>
                      </a:lnTo>
                      <a:lnTo>
                        <a:pt x="55" y="15"/>
                      </a:lnTo>
                      <a:lnTo>
                        <a:pt x="62" y="20"/>
                      </a:lnTo>
                      <a:lnTo>
                        <a:pt x="70" y="17"/>
                      </a:lnTo>
                      <a:lnTo>
                        <a:pt x="72" y="9"/>
                      </a:lnTo>
                      <a:lnTo>
                        <a:pt x="80" y="7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98" y="3"/>
                      </a:lnTo>
                      <a:lnTo>
                        <a:pt x="103" y="24"/>
                      </a:lnTo>
                      <a:lnTo>
                        <a:pt x="110" y="30"/>
                      </a:lnTo>
                      <a:lnTo>
                        <a:pt x="116" y="30"/>
                      </a:lnTo>
                      <a:lnTo>
                        <a:pt x="119" y="17"/>
                      </a:lnTo>
                      <a:lnTo>
                        <a:pt x="117" y="11"/>
                      </a:lnTo>
                      <a:lnTo>
                        <a:pt x="119" y="1"/>
                      </a:lnTo>
                      <a:lnTo>
                        <a:pt x="122" y="0"/>
                      </a:lnTo>
                      <a:lnTo>
                        <a:pt x="127" y="12"/>
                      </a:lnTo>
                      <a:lnTo>
                        <a:pt x="132" y="15"/>
                      </a:lnTo>
                      <a:lnTo>
                        <a:pt x="135" y="27"/>
                      </a:lnTo>
                      <a:lnTo>
                        <a:pt x="140" y="43"/>
                      </a:lnTo>
                      <a:lnTo>
                        <a:pt x="147" y="47"/>
                      </a:lnTo>
                      <a:lnTo>
                        <a:pt x="156" y="59"/>
                      </a:lnTo>
                      <a:lnTo>
                        <a:pt x="157" y="65"/>
                      </a:lnTo>
                      <a:lnTo>
                        <a:pt x="165" y="72"/>
                      </a:lnTo>
                      <a:lnTo>
                        <a:pt x="168" y="85"/>
                      </a:lnTo>
                      <a:lnTo>
                        <a:pt x="168" y="95"/>
                      </a:lnTo>
                      <a:lnTo>
                        <a:pt x="165" y="111"/>
                      </a:lnTo>
                      <a:lnTo>
                        <a:pt x="157" y="121"/>
                      </a:lnTo>
                      <a:lnTo>
                        <a:pt x="155" y="134"/>
                      </a:lnTo>
                      <a:lnTo>
                        <a:pt x="155" y="145"/>
                      </a:lnTo>
                      <a:lnTo>
                        <a:pt x="147" y="147"/>
                      </a:lnTo>
                      <a:lnTo>
                        <a:pt x="140" y="154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6" name="Google Shape;36;p1"/>
                <p:cNvSpPr/>
                <p:nvPr/>
              </p:nvSpPr>
              <p:spPr>
                <a:xfrm>
                  <a:off x="5330" y="3768"/>
                  <a:ext cx="17" cy="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20" extrusionOk="0">
                      <a:moveTo>
                        <a:pt x="8" y="16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1" y="19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" name="Google Shape;37;p1"/>
                <p:cNvSpPr/>
                <p:nvPr/>
              </p:nvSpPr>
              <p:spPr>
                <a:xfrm>
                  <a:off x="4739" y="3587"/>
                  <a:ext cx="19" cy="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76" extrusionOk="0">
                      <a:moveTo>
                        <a:pt x="2" y="26"/>
                      </a:moveTo>
                      <a:lnTo>
                        <a:pt x="9" y="20"/>
                      </a:lnTo>
                      <a:lnTo>
                        <a:pt x="14" y="0"/>
                      </a:lnTo>
                      <a:lnTo>
                        <a:pt x="18" y="30"/>
                      </a:lnTo>
                      <a:lnTo>
                        <a:pt x="12" y="67"/>
                      </a:lnTo>
                      <a:lnTo>
                        <a:pt x="0" y="75"/>
                      </a:lnTo>
                      <a:lnTo>
                        <a:pt x="0" y="57"/>
                      </a:lnTo>
                      <a:lnTo>
                        <a:pt x="3" y="45"/>
                      </a:lnTo>
                      <a:lnTo>
                        <a:pt x="2" y="26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38" name="Google Shape;38;p1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body" idx="1"/>
          </p:nvPr>
        </p:nvSpPr>
        <p:spPr>
          <a:xfrm>
            <a:off x="685800" y="165735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1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1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1"/>
          <p:cNvSpPr/>
          <p:nvPr/>
        </p:nvSpPr>
        <p:spPr>
          <a:xfrm>
            <a:off x="1676400" y="6438900"/>
            <a:ext cx="558165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Liang, Introduction to Java Programming, Tenth Edition, (c) 2015 Pearson Education, Inc. All rights reserved. 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armstrong.edu/liang/intro11e/html/DeckOfCards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5"/>
          <p:cNvSpPr txBox="1">
            <a:spLocks noGrp="1"/>
          </p:cNvSpPr>
          <p:nvPr>
            <p:ph type="title"/>
          </p:nvPr>
        </p:nvSpPr>
        <p:spPr>
          <a:xfrm>
            <a:off x="654050" y="5873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7: Single-Dimensional Arrays</a:t>
            </a: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2181225" y="2057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757238" y="2475075"/>
            <a:ext cx="7924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CS1: Java Programming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Colorado State University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Original slides by Daniel Liang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Modified slides by Kris Brown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Indexed Variables</a:t>
            </a:r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550"/>
              <a:buFont typeface="Arial"/>
              <a:buNone/>
            </a:pPr>
            <a:r>
              <a:rPr lang="en-US" sz="3400"/>
              <a:t>After an array is created, an indexed variable can be used in the same way as a regular variable. </a:t>
            </a:r>
            <a:endParaRPr sz="3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550"/>
              <a:buFont typeface="Arial"/>
              <a:buNone/>
            </a:pPr>
            <a:endParaRPr sz="3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550"/>
              <a:buFont typeface="Arial"/>
              <a:buNone/>
            </a:pPr>
            <a:r>
              <a:rPr lang="en-US" sz="3400"/>
              <a:t>For example, the following code adds the value in myList[0] and myList[1] and assigns it to  myList[2].</a:t>
            </a:r>
            <a:endParaRPr/>
          </a:p>
          <a:p>
            <a:pPr marL="0" lvl="0" indent="0" algn="just" rtl="0">
              <a:spcBef>
                <a:spcPts val="680"/>
              </a:spcBef>
              <a:spcAft>
                <a:spcPts val="0"/>
              </a:spcAft>
              <a:buSzPts val="2550"/>
              <a:buFont typeface="Arial"/>
              <a:buNone/>
            </a:pPr>
            <a:endParaRPr sz="3400"/>
          </a:p>
          <a:p>
            <a:pPr marL="742950" lvl="1" indent="-285750" algn="just" rtl="0">
              <a:spcBef>
                <a:spcPts val="520"/>
              </a:spcBef>
              <a:spcAft>
                <a:spcPts val="0"/>
              </a:spcAft>
              <a:buSzPts val="2600"/>
              <a:buFont typeface="Courier New"/>
              <a:buNone/>
            </a:pPr>
            <a:r>
              <a:rPr lang="en-US" sz="2600" b="1">
                <a:latin typeface="Courier New"/>
                <a:ea typeface="Courier New"/>
                <a:cs typeface="Courier New"/>
                <a:sym typeface="Courier New"/>
              </a:rPr>
              <a:t>myList[2] = myList[0] + myList[1];</a:t>
            </a:r>
            <a:endParaRPr sz="26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 Initializers</a:t>
            </a:r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>
            <a:off x="228600" y="1447800"/>
            <a:ext cx="8915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-US" sz="3400"/>
              <a:t>Declaring, creating, initializing in one step:</a:t>
            </a:r>
            <a:endParaRPr sz="3600"/>
          </a:p>
          <a:p>
            <a:pPr marL="342900" lvl="0" indent="-342900" algn="l" rtl="0">
              <a:spcBef>
                <a:spcPts val="140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800" b="1">
                <a:latin typeface="Courier New"/>
                <a:ea typeface="Courier New"/>
                <a:cs typeface="Courier New"/>
                <a:sym typeface="Courier New"/>
              </a:rPr>
              <a:t>double[] myList = {1.9, 2.9, 3.4, 3.5};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2700"/>
              <a:buFont typeface="Arial"/>
              <a:buNone/>
            </a:pPr>
            <a:r>
              <a:rPr lang="en-US" sz="3600"/>
              <a:t>This shorthand syntax must be in one statement.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2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Declaring, creating, initializing Using the Shorthand Notation</a:t>
            </a:r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05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double[] myList = {1.9, 2.9, 3.4, 3.5};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-US"/>
              <a:t>This shorthand notation is equivalent to the following statements: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double[] myList = new double[4];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myList[0] = 1.9;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myList[1] = 2.9;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myList[2] = 3.4;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myList[3] = 3.5;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2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CAUTION</a:t>
            </a:r>
            <a:endParaRPr sz="4000"/>
          </a:p>
        </p:txBody>
      </p:sp>
      <p:sp>
        <p:nvSpPr>
          <p:cNvPr id="241" name="Google Shape;241;p27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Using the shorthand notation, you have to declare, create, and initialize the array all in one statement.</a:t>
            </a:r>
            <a:endParaRPr sz="36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Splitting it would cause a syntax error. </a:t>
            </a:r>
            <a:endParaRPr sz="36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For example, the following is </a:t>
            </a:r>
            <a:r>
              <a:rPr lang="en-US" sz="3600">
                <a:solidFill>
                  <a:srgbClr val="FF0000"/>
                </a:solidFill>
              </a:rPr>
              <a:t>wrong</a:t>
            </a:r>
            <a:r>
              <a:rPr lang="en-US" sz="3600"/>
              <a:t>:</a:t>
            </a:r>
            <a:endParaRPr sz="360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</a:pP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double[] myList;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myList = {1.9, 2.9, 3.4, 3.5};</a:t>
            </a: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8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Program with Arrays</a:t>
            </a:r>
            <a:endParaRPr/>
          </a:p>
        </p:txBody>
      </p:sp>
      <p:sp>
        <p:nvSpPr>
          <p:cNvPr id="248" name="Google Shape;248;p28"/>
          <p:cNvSpPr txBox="1">
            <a:spLocks noGrp="1"/>
          </p:cNvSpPr>
          <p:nvPr>
            <p:ph type="body" idx="1"/>
          </p:nvPr>
        </p:nvSpPr>
        <p:spPr>
          <a:xfrm>
            <a:off x="231775" y="1970088"/>
            <a:ext cx="434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public class Test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public static void main(String[] args)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int[] values = new int[5];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for (int i = 1; i &lt; 5; i++)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  values[i] = i + values[i-1];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values[0] = values[1] + values[4];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}</a:t>
            </a: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2382838" y="1047750"/>
            <a:ext cx="4186237" cy="768350"/>
          </a:xfrm>
          <a:prstGeom prst="wedgeRoundRectCallout">
            <a:avLst>
              <a:gd name="adj1" fmla="val -51902"/>
              <a:gd name="adj2" fmla="val 149187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Declare array variable values, create an array, and assign its reference to values</a:t>
            </a: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539750" y="2622550"/>
            <a:ext cx="3962400" cy="268288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2" name="Google Shape;2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825" y="2046288"/>
            <a:ext cx="1958975" cy="20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  <p:cxnSp>
        <p:nvCxnSpPr>
          <p:cNvPr id="254" name="Google Shape;254;p28"/>
          <p:cNvCxnSpPr/>
          <p:nvPr/>
        </p:nvCxnSpPr>
        <p:spPr>
          <a:xfrm>
            <a:off x="4071938" y="2738438"/>
            <a:ext cx="2189162" cy="7620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Program with Arrays</a:t>
            </a:r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434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public class Test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public static void main(String[] args)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int[] values = new int[5];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for (int i = 1; i &lt; 5; i++)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  values[i] = i + values[i-1];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values[0] = values[1] + values[4];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}</a:t>
            </a: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2382838" y="1047750"/>
            <a:ext cx="4186237" cy="384175"/>
          </a:xfrm>
          <a:prstGeom prst="wedgeRoundRectCallout">
            <a:avLst>
              <a:gd name="adj1" fmla="val -69870"/>
              <a:gd name="adj2" fmla="val 450829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becomes 1</a:t>
            </a:r>
            <a:endParaRPr/>
          </a:p>
        </p:txBody>
      </p:sp>
      <p:sp>
        <p:nvSpPr>
          <p:cNvPr id="263" name="Google Shape;263;p29"/>
          <p:cNvSpPr/>
          <p:nvPr/>
        </p:nvSpPr>
        <p:spPr>
          <a:xfrm>
            <a:off x="1000125" y="2928938"/>
            <a:ext cx="806450" cy="268287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9"/>
          <p:cNvSpPr/>
          <p:nvPr/>
        </p:nvSpPr>
        <p:spPr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5" name="Google Shape;26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825" y="2238375"/>
            <a:ext cx="1958975" cy="20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3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Program with Arrays</a:t>
            </a:r>
            <a:endParaRPr/>
          </a:p>
        </p:txBody>
      </p:sp>
      <p:sp>
        <p:nvSpPr>
          <p:cNvPr id="273" name="Google Shape;273;p30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434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public class Test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public static void main(String[] args)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int[] values = new int[5];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for (int i = 1; i &lt; 5; i++)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  values[i] = i + values[i-1];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values[0] = values[1] + values[4];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}</a:t>
            </a:r>
            <a:endParaRPr/>
          </a:p>
        </p:txBody>
      </p:sp>
      <p:sp>
        <p:nvSpPr>
          <p:cNvPr id="274" name="Google Shape;274;p30"/>
          <p:cNvSpPr/>
          <p:nvPr/>
        </p:nvSpPr>
        <p:spPr>
          <a:xfrm>
            <a:off x="2382838" y="1047750"/>
            <a:ext cx="4186237" cy="384175"/>
          </a:xfrm>
          <a:prstGeom prst="wedgeRoundRectCallout">
            <a:avLst>
              <a:gd name="adj1" fmla="val -54134"/>
              <a:gd name="adj2" fmla="val 444630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(=1) is less than 5</a:t>
            </a:r>
            <a:endParaRPr/>
          </a:p>
        </p:txBody>
      </p:sp>
      <p:sp>
        <p:nvSpPr>
          <p:cNvPr id="275" name="Google Shape;275;p30"/>
          <p:cNvSpPr/>
          <p:nvPr/>
        </p:nvSpPr>
        <p:spPr>
          <a:xfrm>
            <a:off x="1922463" y="2928938"/>
            <a:ext cx="576262" cy="268287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30"/>
          <p:cNvSpPr/>
          <p:nvPr/>
        </p:nvSpPr>
        <p:spPr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7" name="Google Shape;27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825" y="2314575"/>
            <a:ext cx="1958975" cy="20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0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3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 Program with Arrays</a:t>
            </a:r>
            <a:endParaRPr/>
          </a:p>
        </p:txBody>
      </p:sp>
      <p:sp>
        <p:nvSpPr>
          <p:cNvPr id="285" name="Google Shape;285;p31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434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public class Test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public static void main(String[] args)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int[] values = new int[5];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for (int i = 1; i &lt; 5; i++)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  values[i] = i + values[i-1];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values[0] = values[1] + values[4];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}</a:t>
            </a:r>
            <a:endParaRPr/>
          </a:p>
        </p:txBody>
      </p:sp>
      <p:sp>
        <p:nvSpPr>
          <p:cNvPr id="286" name="Google Shape;286;p31"/>
          <p:cNvSpPr/>
          <p:nvPr/>
        </p:nvSpPr>
        <p:spPr>
          <a:xfrm>
            <a:off x="2382838" y="1047750"/>
            <a:ext cx="4186237" cy="768350"/>
          </a:xfrm>
          <a:prstGeom prst="wedgeRoundRectCallout">
            <a:avLst>
              <a:gd name="adj1" fmla="val -22810"/>
              <a:gd name="adj2" fmla="val 241736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this line is executed, value[1] is 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539750" y="3160725"/>
            <a:ext cx="3962400" cy="344400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825" y="2044700"/>
            <a:ext cx="1958975" cy="210343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1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  <p:sp>
        <p:nvSpPr>
          <p:cNvPr id="291" name="Google Shape;291;p31"/>
          <p:cNvSpPr/>
          <p:nvPr/>
        </p:nvSpPr>
        <p:spPr>
          <a:xfrm>
            <a:off x="6376988" y="3006725"/>
            <a:ext cx="730250" cy="268288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2" name="Google Shape;292;p31"/>
          <p:cNvCxnSpPr/>
          <p:nvPr/>
        </p:nvCxnSpPr>
        <p:spPr>
          <a:xfrm rot="10800000" flipH="1">
            <a:off x="4149725" y="3160713"/>
            <a:ext cx="2189163" cy="1920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32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Program with Arrays</a:t>
            </a:r>
            <a:endParaRPr/>
          </a:p>
        </p:txBody>
      </p:sp>
      <p:sp>
        <p:nvSpPr>
          <p:cNvPr id="299" name="Google Shape;299;p32"/>
          <p:cNvSpPr txBox="1">
            <a:spLocks noGrp="1"/>
          </p:cNvSpPr>
          <p:nvPr>
            <p:ph type="body" idx="1"/>
          </p:nvPr>
        </p:nvSpPr>
        <p:spPr>
          <a:xfrm>
            <a:off x="693738" y="1892300"/>
            <a:ext cx="4462462" cy="357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public class Test {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public static void main(String[] args) {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int[] values = new int[5];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for (int i = 1; i &lt; 5; i++) {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  values[i] = i + values[i-1];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}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values[0] = values[1] + values[4];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}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}</a:t>
            </a:r>
            <a:endParaRPr/>
          </a:p>
        </p:txBody>
      </p:sp>
      <p:sp>
        <p:nvSpPr>
          <p:cNvPr id="300" name="Google Shape;300;p32"/>
          <p:cNvSpPr/>
          <p:nvPr/>
        </p:nvSpPr>
        <p:spPr>
          <a:xfrm>
            <a:off x="4187825" y="1201738"/>
            <a:ext cx="4186238" cy="384175"/>
          </a:xfrm>
          <a:prstGeom prst="wedgeRoundRectCallout">
            <a:avLst>
              <a:gd name="adj1" fmla="val -73171"/>
              <a:gd name="adj2" fmla="val 404546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i++, i becomes 2</a:t>
            </a:r>
            <a:endParaRPr/>
          </a:p>
        </p:txBody>
      </p:sp>
      <p:sp>
        <p:nvSpPr>
          <p:cNvPr id="301" name="Google Shape;301;p32"/>
          <p:cNvSpPr/>
          <p:nvPr/>
        </p:nvSpPr>
        <p:spPr>
          <a:xfrm>
            <a:off x="2997200" y="2917050"/>
            <a:ext cx="384300" cy="268200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32"/>
          <p:cNvSpPr/>
          <p:nvPr/>
        </p:nvSpPr>
        <p:spPr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  <p:pic>
        <p:nvPicPr>
          <p:cNvPr id="304" name="Google Shape;30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0913" y="2468563"/>
            <a:ext cx="1828800" cy="19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Program with Arrays</a:t>
            </a:r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body" idx="1"/>
          </p:nvPr>
        </p:nvSpPr>
        <p:spPr>
          <a:xfrm>
            <a:off x="685800" y="1657350"/>
            <a:ext cx="43465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 dirty="0">
                <a:solidFill>
                  <a:schemeClr val="accent4"/>
                </a:solidFill>
              </a:rPr>
              <a:t>public class Test {</a:t>
            </a:r>
            <a:endParaRPr dirty="0"/>
          </a:p>
          <a:p>
            <a:pPr marL="609600" lvl="0" indent="-609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 dirty="0">
                <a:solidFill>
                  <a:schemeClr val="accent4"/>
                </a:solidFill>
              </a:rPr>
              <a:t>  public static void main(String[] </a:t>
            </a:r>
            <a:r>
              <a:rPr lang="en-US" sz="2400" dirty="0" err="1">
                <a:solidFill>
                  <a:schemeClr val="accent4"/>
                </a:solidFill>
              </a:rPr>
              <a:t>args</a:t>
            </a:r>
            <a:r>
              <a:rPr lang="en-US" sz="2400" dirty="0">
                <a:solidFill>
                  <a:schemeClr val="accent4"/>
                </a:solidFill>
              </a:rPr>
              <a:t>) {</a:t>
            </a:r>
            <a:endParaRPr dirty="0"/>
          </a:p>
          <a:p>
            <a:pPr marL="609600" lvl="0" indent="-609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 dirty="0">
                <a:solidFill>
                  <a:schemeClr val="accent4"/>
                </a:solidFill>
              </a:rPr>
              <a:t>    </a:t>
            </a:r>
            <a:r>
              <a:rPr lang="en-US" sz="2400" dirty="0" err="1">
                <a:solidFill>
                  <a:schemeClr val="accent4"/>
                </a:solidFill>
              </a:rPr>
              <a:t>int</a:t>
            </a:r>
            <a:r>
              <a:rPr lang="en-US" sz="2400" dirty="0">
                <a:solidFill>
                  <a:schemeClr val="accent4"/>
                </a:solidFill>
              </a:rPr>
              <a:t>[] values = new </a:t>
            </a:r>
            <a:r>
              <a:rPr lang="en-US" sz="2400" dirty="0" err="1">
                <a:solidFill>
                  <a:schemeClr val="accent4"/>
                </a:solidFill>
              </a:rPr>
              <a:t>int</a:t>
            </a:r>
            <a:r>
              <a:rPr lang="en-US" sz="2400" dirty="0">
                <a:solidFill>
                  <a:schemeClr val="accent4"/>
                </a:solidFill>
              </a:rPr>
              <a:t>[5];</a:t>
            </a:r>
            <a:endParaRPr dirty="0"/>
          </a:p>
          <a:p>
            <a:pPr marL="609600" lvl="0" indent="-609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 dirty="0">
                <a:solidFill>
                  <a:schemeClr val="accent4"/>
                </a:solidFill>
              </a:rPr>
              <a:t>    for (</a:t>
            </a:r>
            <a:r>
              <a:rPr lang="en-US" sz="2400" dirty="0" err="1">
                <a:solidFill>
                  <a:schemeClr val="accent4"/>
                </a:solidFill>
              </a:rPr>
              <a:t>int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= 1;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&lt; 5;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++) {</a:t>
            </a:r>
            <a:endParaRPr dirty="0"/>
          </a:p>
          <a:p>
            <a:pPr marL="609600" lvl="0" indent="-609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 dirty="0">
                <a:solidFill>
                  <a:schemeClr val="accent4"/>
                </a:solidFill>
              </a:rPr>
              <a:t>      values[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] =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+ values[i-1];</a:t>
            </a:r>
            <a:endParaRPr dirty="0"/>
          </a:p>
          <a:p>
            <a:pPr marL="609600" lvl="0" indent="-609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 dirty="0">
                <a:solidFill>
                  <a:schemeClr val="accent4"/>
                </a:solidFill>
              </a:rPr>
              <a:t>    }</a:t>
            </a:r>
            <a:endParaRPr dirty="0"/>
          </a:p>
          <a:p>
            <a:pPr marL="609600" lvl="0" indent="-609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 dirty="0">
                <a:solidFill>
                  <a:schemeClr val="accent4"/>
                </a:solidFill>
              </a:rPr>
              <a:t>    values[0] = values[1] + values[4];</a:t>
            </a:r>
            <a:endParaRPr dirty="0"/>
          </a:p>
          <a:p>
            <a:pPr marL="609600" lvl="0" indent="-609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 dirty="0">
                <a:solidFill>
                  <a:schemeClr val="accent4"/>
                </a:solidFill>
              </a:rPr>
              <a:t>  }</a:t>
            </a:r>
            <a:endParaRPr dirty="0"/>
          </a:p>
          <a:p>
            <a:pPr marL="609600" lvl="0" indent="-609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 dirty="0">
                <a:solidFill>
                  <a:schemeClr val="accent4"/>
                </a:solidFill>
              </a:rPr>
              <a:t>}</a:t>
            </a:r>
            <a:endParaRPr dirty="0"/>
          </a:p>
        </p:txBody>
      </p:sp>
      <p:sp>
        <p:nvSpPr>
          <p:cNvPr id="312" name="Google Shape;312;p33"/>
          <p:cNvSpPr/>
          <p:nvPr/>
        </p:nvSpPr>
        <p:spPr>
          <a:xfrm>
            <a:off x="5201670" y="1393825"/>
            <a:ext cx="3071813" cy="576263"/>
          </a:xfrm>
          <a:prstGeom prst="wedgeRoundRectCallout">
            <a:avLst>
              <a:gd name="adj1" fmla="val -114963"/>
              <a:gd name="adj2" fmla="val 245866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(= 2) is less than 5</a:t>
            </a:r>
            <a:endParaRPr dirty="0"/>
          </a:p>
        </p:txBody>
      </p:sp>
      <p:sp>
        <p:nvSpPr>
          <p:cNvPr id="313" name="Google Shape;313;p33"/>
          <p:cNvSpPr/>
          <p:nvPr/>
        </p:nvSpPr>
        <p:spPr>
          <a:xfrm>
            <a:off x="2757998" y="3082925"/>
            <a:ext cx="500063" cy="268288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33"/>
          <p:cNvSpPr/>
          <p:nvPr/>
        </p:nvSpPr>
        <p:spPr>
          <a:xfrm>
            <a:off x="501650" y="27384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33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  <p:pic>
        <p:nvPicPr>
          <p:cNvPr id="316" name="Google Shape;31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6613" y="2506663"/>
            <a:ext cx="2078037" cy="222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763000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Opening Problem</a:t>
            </a:r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body" idx="1"/>
          </p:nvPr>
        </p:nvSpPr>
        <p:spPr>
          <a:xfrm>
            <a:off x="231775" y="971550"/>
            <a:ext cx="8642350" cy="510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25"/>
              <a:buFont typeface="Arial"/>
              <a:buNone/>
            </a:pPr>
            <a:r>
              <a:rPr lang="en-US" sz="3500" dirty="0"/>
              <a:t>Read one hundred numbers, compute their average, and find out how many numbers are above the average.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3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 Program with Arrays</a:t>
            </a:r>
            <a:endParaRPr/>
          </a:p>
        </p:txBody>
      </p:sp>
      <p:sp>
        <p:nvSpPr>
          <p:cNvPr id="323" name="Google Shape;323;p34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434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public class Test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public static void main(String[] args)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int[] values = new int[5];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for (int i = 1; i &lt; 5; i++)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  values[i] = i + values[i-1];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values[0] = values[1] + values[4];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}</a:t>
            </a:r>
            <a:endParaRPr/>
          </a:p>
        </p:txBody>
      </p:sp>
      <p:sp>
        <p:nvSpPr>
          <p:cNvPr id="324" name="Google Shape;324;p34"/>
          <p:cNvSpPr/>
          <p:nvPr/>
        </p:nvSpPr>
        <p:spPr>
          <a:xfrm>
            <a:off x="2382838" y="1047750"/>
            <a:ext cx="4186237" cy="768350"/>
          </a:xfrm>
          <a:prstGeom prst="wedgeRoundRectCallout">
            <a:avLst>
              <a:gd name="adj1" fmla="val -22810"/>
              <a:gd name="adj2" fmla="val 241736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this line is executed,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values[2] is 3 (2 + 1)</a:t>
            </a:r>
            <a:endParaRPr/>
          </a:p>
        </p:txBody>
      </p:sp>
      <p:sp>
        <p:nvSpPr>
          <p:cNvPr id="325" name="Google Shape;325;p34"/>
          <p:cNvSpPr/>
          <p:nvPr/>
        </p:nvSpPr>
        <p:spPr>
          <a:xfrm>
            <a:off x="484450" y="3219738"/>
            <a:ext cx="3962400" cy="268200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34"/>
          <p:cNvSpPr/>
          <p:nvPr/>
        </p:nvSpPr>
        <p:spPr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7" name="Google Shape;32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825" y="2044700"/>
            <a:ext cx="1958975" cy="210343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4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  <p:sp>
        <p:nvSpPr>
          <p:cNvPr id="329" name="Google Shape;329;p34"/>
          <p:cNvSpPr/>
          <p:nvPr/>
        </p:nvSpPr>
        <p:spPr>
          <a:xfrm>
            <a:off x="6376988" y="3275013"/>
            <a:ext cx="730250" cy="268287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0" name="Google Shape;330;p34"/>
          <p:cNvCxnSpPr/>
          <p:nvPr/>
        </p:nvCxnSpPr>
        <p:spPr>
          <a:xfrm>
            <a:off x="4149725" y="3352800"/>
            <a:ext cx="2227263" cy="7620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5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 Program with Arrays</a:t>
            </a:r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434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public class Test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public static void main(String[] args)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int[] values = new int[5];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for (int i = 1; i &lt; 5; i++)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  values[i] = i + values[i-1];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values[0] = values[1] + values[4];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}</a:t>
            </a:r>
            <a:endParaRPr/>
          </a:p>
        </p:txBody>
      </p:sp>
      <p:sp>
        <p:nvSpPr>
          <p:cNvPr id="338" name="Google Shape;338;p35"/>
          <p:cNvSpPr/>
          <p:nvPr/>
        </p:nvSpPr>
        <p:spPr>
          <a:xfrm>
            <a:off x="2382838" y="1047750"/>
            <a:ext cx="4186237" cy="384175"/>
          </a:xfrm>
          <a:prstGeom prst="wedgeRoundRectCallout">
            <a:avLst>
              <a:gd name="adj1" fmla="val -39269"/>
              <a:gd name="adj2" fmla="val 440907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this, i becomes 3.</a:t>
            </a:r>
            <a:endParaRPr/>
          </a:p>
        </p:txBody>
      </p:sp>
      <p:sp>
        <p:nvSpPr>
          <p:cNvPr id="339" name="Google Shape;339;p35"/>
          <p:cNvSpPr/>
          <p:nvPr/>
        </p:nvSpPr>
        <p:spPr>
          <a:xfrm>
            <a:off x="2536825" y="2928938"/>
            <a:ext cx="346075" cy="268287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35"/>
          <p:cNvSpPr/>
          <p:nvPr/>
        </p:nvSpPr>
        <p:spPr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1" name="Google Shape;34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825" y="2046288"/>
            <a:ext cx="1958975" cy="210343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5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3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 Program with Arrays</a:t>
            </a:r>
            <a:endParaRPr/>
          </a:p>
        </p:txBody>
      </p:sp>
      <p:sp>
        <p:nvSpPr>
          <p:cNvPr id="349" name="Google Shape;349;p36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434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public class Test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public static void main(String[] args)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int[] values = new int[5];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for (int i = 1; i &lt; 5; i++)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  values[i] = i + values[i-1];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values[0] = values[1] + values[4];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}</a:t>
            </a:r>
            <a:endParaRPr/>
          </a:p>
        </p:txBody>
      </p:sp>
      <p:sp>
        <p:nvSpPr>
          <p:cNvPr id="350" name="Google Shape;350;p36"/>
          <p:cNvSpPr/>
          <p:nvPr/>
        </p:nvSpPr>
        <p:spPr>
          <a:xfrm>
            <a:off x="4111625" y="1163638"/>
            <a:ext cx="4186238" cy="384175"/>
          </a:xfrm>
          <a:prstGeom prst="wedgeRoundRectCallout">
            <a:avLst>
              <a:gd name="adj1" fmla="val -90616"/>
              <a:gd name="adj2" fmla="val 410745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(=3) is still less than 5.</a:t>
            </a:r>
            <a:endParaRPr/>
          </a:p>
        </p:txBody>
      </p:sp>
      <p:sp>
        <p:nvSpPr>
          <p:cNvPr id="351" name="Google Shape;351;p36"/>
          <p:cNvSpPr/>
          <p:nvPr/>
        </p:nvSpPr>
        <p:spPr>
          <a:xfrm>
            <a:off x="1922463" y="2928938"/>
            <a:ext cx="536575" cy="268287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36"/>
          <p:cNvSpPr/>
          <p:nvPr/>
        </p:nvSpPr>
        <p:spPr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3" name="Google Shape;35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825" y="2046288"/>
            <a:ext cx="1958975" cy="2103437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6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 Program with Arrays</a:t>
            </a:r>
            <a:endParaRPr/>
          </a:p>
        </p:txBody>
      </p:sp>
      <p:sp>
        <p:nvSpPr>
          <p:cNvPr id="361" name="Google Shape;361;p37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434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public class Test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public static void main(String[] args)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int[] values = new int[5];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for (int i = 1; i &lt; 5; i++)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  values[i] = i + values[i-1];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values[0] = values[1] + values[4];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}</a:t>
            </a:r>
            <a:endParaRPr/>
          </a:p>
        </p:txBody>
      </p:sp>
      <p:sp>
        <p:nvSpPr>
          <p:cNvPr id="362" name="Google Shape;362;p37"/>
          <p:cNvSpPr/>
          <p:nvPr/>
        </p:nvSpPr>
        <p:spPr>
          <a:xfrm>
            <a:off x="4149725" y="1163638"/>
            <a:ext cx="4724400" cy="384175"/>
          </a:xfrm>
          <a:prstGeom prst="wedgeRoundRectCallout">
            <a:avLst>
              <a:gd name="adj1" fmla="val -68380"/>
              <a:gd name="adj2" fmla="val 479338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this line, values[3] becomes 6 (3 + 3)</a:t>
            </a:r>
            <a:endParaRPr/>
          </a:p>
        </p:txBody>
      </p:sp>
      <p:sp>
        <p:nvSpPr>
          <p:cNvPr id="363" name="Google Shape;363;p37"/>
          <p:cNvSpPr/>
          <p:nvPr/>
        </p:nvSpPr>
        <p:spPr>
          <a:xfrm>
            <a:off x="654050" y="3236913"/>
            <a:ext cx="3417888" cy="268287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37"/>
          <p:cNvSpPr/>
          <p:nvPr/>
        </p:nvSpPr>
        <p:spPr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5" name="Google Shape;36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825" y="2044700"/>
            <a:ext cx="1958975" cy="210343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7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  <p:cxnSp>
        <p:nvCxnSpPr>
          <p:cNvPr id="367" name="Google Shape;367;p37"/>
          <p:cNvCxnSpPr/>
          <p:nvPr/>
        </p:nvCxnSpPr>
        <p:spPr>
          <a:xfrm>
            <a:off x="4149725" y="3352800"/>
            <a:ext cx="2111375" cy="306388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368" name="Google Shape;368;p37"/>
          <p:cNvSpPr/>
          <p:nvPr/>
        </p:nvSpPr>
        <p:spPr>
          <a:xfrm>
            <a:off x="6261100" y="3544888"/>
            <a:ext cx="922338" cy="268287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38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 Program with Arrays</a:t>
            </a:r>
            <a:endParaRPr/>
          </a:p>
        </p:txBody>
      </p:sp>
      <p:sp>
        <p:nvSpPr>
          <p:cNvPr id="375" name="Google Shape;375;p38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434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public class Test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public static void main(String[] args)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int[] values = new int[5];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for (int i = 1; i &lt; 5; i++)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  values[i] = i + values[i-1];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values[0] = values[1] + values[4];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}</a:t>
            </a:r>
            <a:endParaRPr/>
          </a:p>
        </p:txBody>
      </p:sp>
      <p:sp>
        <p:nvSpPr>
          <p:cNvPr id="376" name="Google Shape;376;p38"/>
          <p:cNvSpPr/>
          <p:nvPr/>
        </p:nvSpPr>
        <p:spPr>
          <a:xfrm>
            <a:off x="4456113" y="1047750"/>
            <a:ext cx="4186237" cy="384175"/>
          </a:xfrm>
          <a:prstGeom prst="wedgeRoundRectCallout">
            <a:avLst>
              <a:gd name="adj1" fmla="val -88644"/>
              <a:gd name="adj2" fmla="val 44504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this, i becomes 4</a:t>
            </a:r>
            <a:endParaRPr/>
          </a:p>
        </p:txBody>
      </p:sp>
      <p:sp>
        <p:nvSpPr>
          <p:cNvPr id="377" name="Google Shape;377;p38"/>
          <p:cNvSpPr/>
          <p:nvPr/>
        </p:nvSpPr>
        <p:spPr>
          <a:xfrm>
            <a:off x="2536825" y="2928938"/>
            <a:ext cx="346075" cy="268287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38"/>
          <p:cNvSpPr/>
          <p:nvPr/>
        </p:nvSpPr>
        <p:spPr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9" name="Google Shape;37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825" y="2044700"/>
            <a:ext cx="1958975" cy="210343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8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9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3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 Program with Arrays</a:t>
            </a:r>
            <a:endParaRPr/>
          </a:p>
        </p:txBody>
      </p:sp>
      <p:sp>
        <p:nvSpPr>
          <p:cNvPr id="387" name="Google Shape;387;p39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434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public class Test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public static void main(String[] args)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int[] values = new int[5];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for (int i = 1; i &lt; 5; i++)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  values[i] = i + values[i-1];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values[0] = values[1] + values[4];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}</a:t>
            </a:r>
            <a:endParaRPr/>
          </a:p>
        </p:txBody>
      </p:sp>
      <p:sp>
        <p:nvSpPr>
          <p:cNvPr id="388" name="Google Shape;388;p39"/>
          <p:cNvSpPr/>
          <p:nvPr/>
        </p:nvSpPr>
        <p:spPr>
          <a:xfrm>
            <a:off x="4456113" y="1047750"/>
            <a:ext cx="4186237" cy="384175"/>
          </a:xfrm>
          <a:prstGeom prst="wedgeRoundRectCallout">
            <a:avLst>
              <a:gd name="adj1" fmla="val -100852"/>
              <a:gd name="adj2" fmla="val 44504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(=4) is still less than 5</a:t>
            </a:r>
            <a:endParaRPr/>
          </a:p>
        </p:txBody>
      </p:sp>
      <p:sp>
        <p:nvSpPr>
          <p:cNvPr id="389" name="Google Shape;389;p39"/>
          <p:cNvSpPr/>
          <p:nvPr/>
        </p:nvSpPr>
        <p:spPr>
          <a:xfrm>
            <a:off x="1922463" y="2890838"/>
            <a:ext cx="498475" cy="268287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39"/>
          <p:cNvSpPr/>
          <p:nvPr/>
        </p:nvSpPr>
        <p:spPr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1" name="Google Shape;39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825" y="2044700"/>
            <a:ext cx="1958975" cy="2103438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9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4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 Program with Arrays</a:t>
            </a:r>
            <a:endParaRPr/>
          </a:p>
        </p:txBody>
      </p:sp>
      <p:sp>
        <p:nvSpPr>
          <p:cNvPr id="399" name="Google Shape;399;p40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434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public class Test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public static void main(String[] args)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int[] values = new int[5];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for (int i = 1; i &lt; 5; i++)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  values[i] = i + values[i-1];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values[0] = values[1] + values[4];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}</a:t>
            </a:r>
            <a:endParaRPr/>
          </a:p>
        </p:txBody>
      </p:sp>
      <p:sp>
        <p:nvSpPr>
          <p:cNvPr id="400" name="Google Shape;400;p40"/>
          <p:cNvSpPr/>
          <p:nvPr/>
        </p:nvSpPr>
        <p:spPr>
          <a:xfrm>
            <a:off x="2382838" y="1047750"/>
            <a:ext cx="4186237" cy="384175"/>
          </a:xfrm>
          <a:prstGeom prst="wedgeRoundRectCallout">
            <a:avLst>
              <a:gd name="adj1" fmla="val -25806"/>
              <a:gd name="adj2" fmla="val 517769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this, values[4] becomes 10 (4 + 6)</a:t>
            </a:r>
            <a:endParaRPr/>
          </a:p>
        </p:txBody>
      </p:sp>
      <p:sp>
        <p:nvSpPr>
          <p:cNvPr id="401" name="Google Shape;401;p40"/>
          <p:cNvSpPr/>
          <p:nvPr/>
        </p:nvSpPr>
        <p:spPr>
          <a:xfrm>
            <a:off x="538600" y="3219738"/>
            <a:ext cx="3417900" cy="268200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40"/>
          <p:cNvSpPr/>
          <p:nvPr/>
        </p:nvSpPr>
        <p:spPr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3" name="Google Shape;40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825" y="2044700"/>
            <a:ext cx="1958975" cy="2103438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0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  <p:cxnSp>
        <p:nvCxnSpPr>
          <p:cNvPr id="405" name="Google Shape;405;p40"/>
          <p:cNvCxnSpPr/>
          <p:nvPr/>
        </p:nvCxnSpPr>
        <p:spPr>
          <a:xfrm>
            <a:off x="4071938" y="3390900"/>
            <a:ext cx="2189162" cy="536575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406" name="Google Shape;406;p40"/>
          <p:cNvSpPr/>
          <p:nvPr/>
        </p:nvSpPr>
        <p:spPr>
          <a:xfrm>
            <a:off x="6376988" y="3813175"/>
            <a:ext cx="768350" cy="268288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41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Program with Arrays</a:t>
            </a:r>
            <a:endParaRPr/>
          </a:p>
        </p:txBody>
      </p:sp>
      <p:sp>
        <p:nvSpPr>
          <p:cNvPr id="413" name="Google Shape;413;p41"/>
          <p:cNvSpPr txBox="1">
            <a:spLocks noGrp="1"/>
          </p:cNvSpPr>
          <p:nvPr>
            <p:ph type="body" idx="1"/>
          </p:nvPr>
        </p:nvSpPr>
        <p:spPr>
          <a:xfrm>
            <a:off x="685800" y="1657350"/>
            <a:ext cx="404018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public class Test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  public static void main(String[] args)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    int[] values = new int[5];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    for (int i = 1; i &lt; 5; i++)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      values[i] = i + values[i-1];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  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    values[0] = values[1] + values[4];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}</a:t>
            </a:r>
            <a:endParaRPr/>
          </a:p>
        </p:txBody>
      </p:sp>
      <p:sp>
        <p:nvSpPr>
          <p:cNvPr id="414" name="Google Shape;414;p41"/>
          <p:cNvSpPr/>
          <p:nvPr/>
        </p:nvSpPr>
        <p:spPr>
          <a:xfrm>
            <a:off x="4303713" y="1085850"/>
            <a:ext cx="4186237" cy="384175"/>
          </a:xfrm>
          <a:prstGeom prst="wedgeRoundRectCallout">
            <a:avLst>
              <a:gd name="adj1" fmla="val -78556"/>
              <a:gd name="adj2" fmla="val 377685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i++, i becomes 5</a:t>
            </a:r>
            <a:endParaRPr/>
          </a:p>
        </p:txBody>
      </p:sp>
      <p:sp>
        <p:nvSpPr>
          <p:cNvPr id="415" name="Google Shape;415;p41"/>
          <p:cNvSpPr/>
          <p:nvPr/>
        </p:nvSpPr>
        <p:spPr>
          <a:xfrm>
            <a:off x="2735263" y="2508250"/>
            <a:ext cx="384175" cy="230188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41"/>
          <p:cNvSpPr/>
          <p:nvPr/>
        </p:nvSpPr>
        <p:spPr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41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  <p:pic>
        <p:nvPicPr>
          <p:cNvPr id="418" name="Google Shape;41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0725" y="2622550"/>
            <a:ext cx="2109788" cy="22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2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42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Program with Arrays</a:t>
            </a:r>
            <a:endParaRPr/>
          </a:p>
        </p:txBody>
      </p:sp>
      <p:sp>
        <p:nvSpPr>
          <p:cNvPr id="425" name="Google Shape;425;p42"/>
          <p:cNvSpPr txBox="1">
            <a:spLocks noGrp="1"/>
          </p:cNvSpPr>
          <p:nvPr>
            <p:ph type="body" idx="1"/>
          </p:nvPr>
        </p:nvSpPr>
        <p:spPr>
          <a:xfrm>
            <a:off x="423863" y="2084388"/>
            <a:ext cx="4378325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public class Test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  public static void main(String[] args)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    int[] values = new int[5];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    for (int i = 1; i &lt; 5; i++)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      values[i] = i + values[i-1];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  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    values[0] = values[1] + values[4];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}</a:t>
            </a:r>
            <a:endParaRPr/>
          </a:p>
        </p:txBody>
      </p:sp>
      <p:sp>
        <p:nvSpPr>
          <p:cNvPr id="426" name="Google Shape;426;p42"/>
          <p:cNvSpPr/>
          <p:nvPr/>
        </p:nvSpPr>
        <p:spPr>
          <a:xfrm>
            <a:off x="2382838" y="1047750"/>
            <a:ext cx="4186237" cy="384175"/>
          </a:xfrm>
          <a:prstGeom prst="wedgeRoundRectCallout">
            <a:avLst>
              <a:gd name="adj1" fmla="val -51745"/>
              <a:gd name="adj2" fmla="val 447106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( =5) &lt; 5 is false. Exit the loop</a:t>
            </a:r>
            <a:endParaRPr/>
          </a:p>
        </p:txBody>
      </p:sp>
      <p:sp>
        <p:nvSpPr>
          <p:cNvPr id="427" name="Google Shape;427;p42"/>
          <p:cNvSpPr/>
          <p:nvPr/>
        </p:nvSpPr>
        <p:spPr>
          <a:xfrm>
            <a:off x="1922463" y="2928938"/>
            <a:ext cx="498475" cy="268287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42"/>
          <p:cNvSpPr/>
          <p:nvPr/>
        </p:nvSpPr>
        <p:spPr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p42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  <p:pic>
        <p:nvPicPr>
          <p:cNvPr id="430" name="Google Shape;43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3100" y="2857500"/>
            <a:ext cx="16002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3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Google Shape;436;p43"/>
          <p:cNvSpPr txBox="1">
            <a:spLocks noGrp="1"/>
          </p:cNvSpPr>
          <p:nvPr>
            <p:ph type="title"/>
          </p:nvPr>
        </p:nvSpPr>
        <p:spPr>
          <a:xfrm>
            <a:off x="1230313" y="228600"/>
            <a:ext cx="722788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 Program with Arrays</a:t>
            </a:r>
            <a:endParaRPr/>
          </a:p>
        </p:txBody>
      </p:sp>
      <p:sp>
        <p:nvSpPr>
          <p:cNvPr id="437" name="Google Shape;437;p43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434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public class Test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public static void main(String[] args)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int[] values = new int[5];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for (int i = 1; i &lt; 5; i++) {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  values[i] = i + values[i-1];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  values[0] = values[1] + values[4];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  }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>
                <a:solidFill>
                  <a:schemeClr val="accent4"/>
                </a:solidFill>
              </a:rPr>
              <a:t>}</a:t>
            </a:r>
            <a:endParaRPr/>
          </a:p>
        </p:txBody>
      </p:sp>
      <p:sp>
        <p:nvSpPr>
          <p:cNvPr id="438" name="Google Shape;438;p43"/>
          <p:cNvSpPr/>
          <p:nvPr/>
        </p:nvSpPr>
        <p:spPr>
          <a:xfrm>
            <a:off x="2382838" y="1047750"/>
            <a:ext cx="4186237" cy="384175"/>
          </a:xfrm>
          <a:prstGeom prst="wedgeRoundRectCallout">
            <a:avLst>
              <a:gd name="adj1" fmla="val -68241"/>
              <a:gd name="adj2" fmla="val 67479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this line, values[0] is 11 (1 + 10)</a:t>
            </a:r>
            <a:endParaRPr/>
          </a:p>
        </p:txBody>
      </p:sp>
      <p:sp>
        <p:nvSpPr>
          <p:cNvPr id="439" name="Google Shape;439;p43"/>
          <p:cNvSpPr/>
          <p:nvPr/>
        </p:nvSpPr>
        <p:spPr>
          <a:xfrm>
            <a:off x="539750" y="3851275"/>
            <a:ext cx="3494088" cy="268288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43"/>
          <p:cNvSpPr/>
          <p:nvPr/>
        </p:nvSpPr>
        <p:spPr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1" name="Google Shape;44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825" y="2044700"/>
            <a:ext cx="2290763" cy="2459038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3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  <p:cxnSp>
        <p:nvCxnSpPr>
          <p:cNvPr id="443" name="Google Shape;443;p43"/>
          <p:cNvCxnSpPr/>
          <p:nvPr/>
        </p:nvCxnSpPr>
        <p:spPr>
          <a:xfrm rot="10800000" flipH="1">
            <a:off x="4033838" y="2890838"/>
            <a:ext cx="2381250" cy="99853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444" name="Google Shape;444;p43"/>
          <p:cNvSpPr/>
          <p:nvPr/>
        </p:nvSpPr>
        <p:spPr>
          <a:xfrm>
            <a:off x="6530975" y="2928938"/>
            <a:ext cx="768350" cy="268287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693738" y="203200"/>
            <a:ext cx="7772400" cy="65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Introducing Arrays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231775" y="1009650"/>
            <a:ext cx="868045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Array is a data structure that represents a collection of the same types of data.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2770188" y="219868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2171700" y="1912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850" y="1968500"/>
            <a:ext cx="8170863" cy="43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4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Google Shape;450;p4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Processing Arrays</a:t>
            </a:r>
            <a:endParaRPr/>
          </a:p>
        </p:txBody>
      </p:sp>
      <p:sp>
        <p:nvSpPr>
          <p:cNvPr id="451" name="Google Shape;451;p4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8534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/>
              <a:t>See the examples in the text.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SzPts val="1875"/>
              <a:buFont typeface="Arial"/>
              <a:buAutoNum type="arabicPeriod"/>
            </a:pPr>
            <a:r>
              <a:rPr lang="en-US" sz="2500"/>
              <a:t>(Initializing arrays with input values)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SzPts val="1875"/>
              <a:buFont typeface="Arial"/>
              <a:buAutoNum type="arabicPeriod"/>
            </a:pPr>
            <a:r>
              <a:rPr lang="en-US" sz="2500"/>
              <a:t>(Initializing arrays with random values)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SzPts val="1875"/>
              <a:buFont typeface="Arial"/>
              <a:buAutoNum type="arabicPeriod"/>
            </a:pPr>
            <a:r>
              <a:rPr lang="en-US" sz="2500"/>
              <a:t>(Printing arrays)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SzPts val="1875"/>
              <a:buFont typeface="Arial"/>
              <a:buAutoNum type="arabicPeriod"/>
            </a:pPr>
            <a:r>
              <a:rPr lang="en-US" sz="2500"/>
              <a:t>(Summing all elements)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SzPts val="1875"/>
              <a:buFont typeface="Arial"/>
              <a:buAutoNum type="arabicPeriod"/>
            </a:pPr>
            <a:r>
              <a:rPr lang="en-US" sz="2500"/>
              <a:t>(Finding the largest element)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SzPts val="1875"/>
              <a:buFont typeface="Arial"/>
              <a:buAutoNum type="arabicPeriod"/>
            </a:pPr>
            <a:r>
              <a:rPr lang="en-US" sz="2500"/>
              <a:t>(Finding the smallest index of the largest element)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SzPts val="1875"/>
              <a:buFont typeface="Arial"/>
              <a:buAutoNum type="arabicPeriod"/>
            </a:pPr>
            <a:r>
              <a:rPr lang="en-US" sz="2500"/>
              <a:t>(</a:t>
            </a:r>
            <a:r>
              <a:rPr lang="en-US" sz="2500" i="1"/>
              <a:t>Random shuffling</a:t>
            </a:r>
            <a:r>
              <a:rPr lang="en-US" sz="2500"/>
              <a:t>) 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SzPts val="1875"/>
              <a:buFont typeface="Arial"/>
              <a:buAutoNum type="arabicPeriod"/>
            </a:pPr>
            <a:r>
              <a:rPr lang="en-US" sz="2500"/>
              <a:t>(</a:t>
            </a:r>
            <a:r>
              <a:rPr lang="en-US" sz="2500" i="1"/>
              <a:t>Shifting elements</a:t>
            </a:r>
            <a:r>
              <a:rPr lang="en-US" sz="2500"/>
              <a:t>)</a:t>
            </a:r>
            <a:r>
              <a:rPr lang="en-US" sz="2400"/>
              <a:t>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5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45"/>
          <p:cNvSpPr txBox="1">
            <a:spLocks noGrp="1"/>
          </p:cNvSpPr>
          <p:nvPr>
            <p:ph type="title"/>
          </p:nvPr>
        </p:nvSpPr>
        <p:spPr>
          <a:xfrm>
            <a:off x="309563" y="381000"/>
            <a:ext cx="8564562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Initializing arrays with input values</a:t>
            </a:r>
            <a:endParaRPr sz="4500" u="sng">
              <a:solidFill>
                <a:schemeClr val="hlink"/>
              </a:solidFill>
              <a:hlinkClick r:id="rId3"/>
            </a:endParaRPr>
          </a:p>
        </p:txBody>
      </p:sp>
      <p:sp>
        <p:nvSpPr>
          <p:cNvPr id="458" name="Google Shape;458;p45"/>
          <p:cNvSpPr txBox="1">
            <a:spLocks noGrp="1"/>
          </p:cNvSpPr>
          <p:nvPr>
            <p:ph type="body" idx="1"/>
          </p:nvPr>
        </p:nvSpPr>
        <p:spPr>
          <a:xfrm>
            <a:off x="155575" y="1778000"/>
            <a:ext cx="8794800" cy="19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java.util.Scanner input = new java.util.Scanner(System.in);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Arial"/>
              <a:buNone/>
            </a:pPr>
            <a:endParaRPr sz="1800" b="1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System.out.print("Enter " + myList.length + " values: ");</a:t>
            </a:r>
            <a:endParaRPr sz="1800" b="1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Arial"/>
              <a:buNone/>
            </a:pPr>
            <a:endParaRPr sz="1800" b="1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for (int i = 0; i &lt; myList.length; i++) 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myList[i] = input.nextDouble();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9" name="Google Shape;459;p45"/>
          <p:cNvSpPr/>
          <p:nvPr/>
        </p:nvSpPr>
        <p:spPr>
          <a:xfrm>
            <a:off x="2971800" y="2514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p45"/>
          <p:cNvSpPr/>
          <p:nvPr/>
        </p:nvSpPr>
        <p:spPr>
          <a:xfrm>
            <a:off x="3352800" y="2971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p46"/>
          <p:cNvSpPr txBox="1">
            <a:spLocks noGrp="1"/>
          </p:cNvSpPr>
          <p:nvPr>
            <p:ph type="title"/>
          </p:nvPr>
        </p:nvSpPr>
        <p:spPr>
          <a:xfrm>
            <a:off x="309563" y="381000"/>
            <a:ext cx="8564562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Initializing arrays with random values</a:t>
            </a:r>
            <a:endParaRPr sz="4100" u="sng">
              <a:solidFill>
                <a:schemeClr val="hlink"/>
              </a:solidFill>
              <a:hlinkClick r:id="rId3"/>
            </a:endParaRPr>
          </a:p>
        </p:txBody>
      </p:sp>
      <p:sp>
        <p:nvSpPr>
          <p:cNvPr id="467" name="Google Shape;467;p46"/>
          <p:cNvSpPr txBox="1">
            <a:spLocks noGrp="1"/>
          </p:cNvSpPr>
          <p:nvPr>
            <p:ph type="body" idx="1"/>
          </p:nvPr>
        </p:nvSpPr>
        <p:spPr>
          <a:xfrm>
            <a:off x="155575" y="1778000"/>
            <a:ext cx="8836025" cy="207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sz="24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for (int i = 0; i &lt; myList.length; i++) {</a:t>
            </a:r>
            <a:endParaRPr sz="2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sz="24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myList[i] = Math.random() * 100;</a:t>
            </a:r>
            <a:endParaRPr sz="2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sz="24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4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8" name="Google Shape;468;p46"/>
          <p:cNvSpPr/>
          <p:nvPr/>
        </p:nvSpPr>
        <p:spPr>
          <a:xfrm>
            <a:off x="2971800" y="2514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46"/>
          <p:cNvSpPr/>
          <p:nvPr/>
        </p:nvSpPr>
        <p:spPr>
          <a:xfrm>
            <a:off x="3352800" y="2971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7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Google Shape;475;p47"/>
          <p:cNvSpPr txBox="1">
            <a:spLocks noGrp="1"/>
          </p:cNvSpPr>
          <p:nvPr>
            <p:ph type="title"/>
          </p:nvPr>
        </p:nvSpPr>
        <p:spPr>
          <a:xfrm>
            <a:off x="309563" y="381000"/>
            <a:ext cx="8564562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Printing arrays</a:t>
            </a:r>
            <a:endParaRPr sz="4500" u="sng">
              <a:solidFill>
                <a:schemeClr val="hlink"/>
              </a:solidFill>
              <a:hlinkClick r:id="rId3"/>
            </a:endParaRPr>
          </a:p>
        </p:txBody>
      </p:sp>
      <p:sp>
        <p:nvSpPr>
          <p:cNvPr id="476" name="Google Shape;476;p47"/>
          <p:cNvSpPr txBox="1">
            <a:spLocks noGrp="1"/>
          </p:cNvSpPr>
          <p:nvPr>
            <p:ph type="body" idx="1"/>
          </p:nvPr>
        </p:nvSpPr>
        <p:spPr>
          <a:xfrm>
            <a:off x="155575" y="1778000"/>
            <a:ext cx="8832850" cy="264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sz="24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for (int i = 0; i &lt; myList.length; i++) {</a:t>
            </a:r>
            <a:endParaRPr sz="2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sz="24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System.out.print(myList[i] + " ");</a:t>
            </a:r>
            <a:endParaRPr sz="2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sz="24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4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7" name="Google Shape;477;p47"/>
          <p:cNvSpPr/>
          <p:nvPr/>
        </p:nvSpPr>
        <p:spPr>
          <a:xfrm>
            <a:off x="2971800" y="2514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47"/>
          <p:cNvSpPr/>
          <p:nvPr/>
        </p:nvSpPr>
        <p:spPr>
          <a:xfrm>
            <a:off x="3352800" y="2971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8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Google Shape;484;p48"/>
          <p:cNvSpPr txBox="1">
            <a:spLocks noGrp="1"/>
          </p:cNvSpPr>
          <p:nvPr>
            <p:ph type="title"/>
          </p:nvPr>
        </p:nvSpPr>
        <p:spPr>
          <a:xfrm>
            <a:off x="309563" y="381000"/>
            <a:ext cx="8564562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Summing all elements</a:t>
            </a:r>
            <a:endParaRPr sz="4500" u="sng">
              <a:solidFill>
                <a:schemeClr val="hlink"/>
              </a:solidFill>
              <a:hlinkClick r:id="rId3"/>
            </a:endParaRPr>
          </a:p>
        </p:txBody>
      </p:sp>
      <p:sp>
        <p:nvSpPr>
          <p:cNvPr id="485" name="Google Shape;485;p48"/>
          <p:cNvSpPr txBox="1">
            <a:spLocks noGrp="1"/>
          </p:cNvSpPr>
          <p:nvPr>
            <p:ph type="body" idx="1"/>
          </p:nvPr>
        </p:nvSpPr>
        <p:spPr>
          <a:xfrm>
            <a:off x="155575" y="1778000"/>
            <a:ext cx="8832900" cy="17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sz="24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double total = 0;</a:t>
            </a:r>
            <a:endParaRPr sz="2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sz="24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for (int i = 0; i &lt; myList.length; i++) {</a:t>
            </a:r>
            <a:endParaRPr sz="2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sz="24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total += myList[i];</a:t>
            </a:r>
            <a:endParaRPr sz="2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sz="24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4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2971800" y="2514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3352800" y="2971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9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3" name="Google Shape;493;p49"/>
          <p:cNvSpPr txBox="1">
            <a:spLocks noGrp="1"/>
          </p:cNvSpPr>
          <p:nvPr>
            <p:ph type="title"/>
          </p:nvPr>
        </p:nvSpPr>
        <p:spPr>
          <a:xfrm>
            <a:off x="309563" y="381000"/>
            <a:ext cx="8564562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/>
              <a:t>Finding the largest element</a:t>
            </a:r>
            <a:endParaRPr sz="4500" u="sng" dirty="0">
              <a:solidFill>
                <a:schemeClr val="hlink"/>
              </a:solidFill>
              <a:hlinkClick r:id="rId3"/>
            </a:endParaRPr>
          </a:p>
        </p:txBody>
      </p:sp>
      <p:sp>
        <p:nvSpPr>
          <p:cNvPr id="494" name="Google Shape;494;p49"/>
          <p:cNvSpPr txBox="1">
            <a:spLocks noGrp="1"/>
          </p:cNvSpPr>
          <p:nvPr>
            <p:ph type="body" idx="1"/>
          </p:nvPr>
        </p:nvSpPr>
        <p:spPr>
          <a:xfrm>
            <a:off x="155575" y="1778000"/>
            <a:ext cx="8718550" cy="310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</a:pP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double max = 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myList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[0];</a:t>
            </a:r>
            <a:endParaRPr sz="2400" b="1" dirty="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2700"/>
              <a:buFont typeface="Arial"/>
              <a:buNone/>
            </a:pPr>
            <a:endParaRPr lang="en-US" sz="2400" b="1" dirty="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2700"/>
              <a:buFont typeface="Arial"/>
              <a:buNone/>
            </a:pP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for (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= 1; 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&lt; 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myList.length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sz="2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2700"/>
              <a:buFont typeface="Arial"/>
              <a:buNone/>
            </a:pP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if (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myList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] &gt; max) max = 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myList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sz="2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2700"/>
              <a:buFont typeface="Arial"/>
              <a:buNone/>
            </a:pPr>
            <a:endParaRPr lang="en-US" sz="2400" b="1" dirty="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2700"/>
              <a:buFont typeface="Arial"/>
              <a:buNone/>
            </a:pP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4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5" name="Google Shape;495;p49"/>
          <p:cNvSpPr/>
          <p:nvPr/>
        </p:nvSpPr>
        <p:spPr>
          <a:xfrm>
            <a:off x="2971800" y="2514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6" name="Google Shape;496;p49"/>
          <p:cNvSpPr/>
          <p:nvPr/>
        </p:nvSpPr>
        <p:spPr>
          <a:xfrm>
            <a:off x="3352800" y="2971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9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3" name="Google Shape;493;p49"/>
          <p:cNvSpPr txBox="1">
            <a:spLocks noGrp="1"/>
          </p:cNvSpPr>
          <p:nvPr>
            <p:ph type="title"/>
          </p:nvPr>
        </p:nvSpPr>
        <p:spPr>
          <a:xfrm>
            <a:off x="309563" y="520700"/>
            <a:ext cx="8564562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/>
              <a:t>Finding the largest element</a:t>
            </a:r>
            <a:br>
              <a:rPr lang="en-US" sz="4500" dirty="0"/>
            </a:br>
            <a:r>
              <a:rPr lang="en-US" sz="4500" dirty="0">
                <a:solidFill>
                  <a:srgbClr val="FF0000"/>
                </a:solidFill>
              </a:rPr>
              <a:t>and its index</a:t>
            </a:r>
            <a:endParaRPr sz="4500" u="sng" dirty="0">
              <a:solidFill>
                <a:srgbClr val="FF0000"/>
              </a:solidFill>
              <a:hlinkClick r:id="rId3"/>
            </a:endParaRPr>
          </a:p>
        </p:txBody>
      </p:sp>
      <p:sp>
        <p:nvSpPr>
          <p:cNvPr id="494" name="Google Shape;494;p49"/>
          <p:cNvSpPr txBox="1">
            <a:spLocks noGrp="1"/>
          </p:cNvSpPr>
          <p:nvPr>
            <p:ph type="body" idx="1"/>
          </p:nvPr>
        </p:nvSpPr>
        <p:spPr>
          <a:xfrm>
            <a:off x="155575" y="1778000"/>
            <a:ext cx="8718550" cy="310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</a:pP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double max = 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myList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[0];</a:t>
            </a:r>
            <a:endParaRPr sz="2400" b="1" dirty="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2700"/>
              <a:buFont typeface="Arial"/>
              <a:buNone/>
            </a:pPr>
            <a:r>
              <a:rPr lang="en-US" sz="24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24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index = 0;</a:t>
            </a:r>
          </a:p>
          <a:p>
            <a:pPr marL="609600" lvl="0" indent="-6096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2700"/>
              <a:buFont typeface="Arial"/>
              <a:buNone/>
            </a:pP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for (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= 1; 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&lt; 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myList.length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sz="2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2700"/>
              <a:buFont typeface="Arial"/>
              <a:buNone/>
            </a:pP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if (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myList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] &gt; max){</a:t>
            </a:r>
          </a:p>
          <a:p>
            <a:pPr marL="609600" lvl="0" indent="-6096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2700"/>
              <a:buFont typeface="Arial"/>
              <a:buNone/>
            </a:pP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max = 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myList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4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sz="2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2700"/>
              <a:buFont typeface="Arial"/>
              <a:buNone/>
            </a:pPr>
            <a:r>
              <a:rPr lang="en-US" sz="24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index = </a:t>
            </a:r>
            <a:r>
              <a:rPr lang="en-US" sz="24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609600" lvl="0" indent="-6096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2700"/>
              <a:buFont typeface="Arial"/>
              <a:buNone/>
            </a:pPr>
            <a:r>
              <a:rPr lang="en-US" sz="24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609600" lvl="0" indent="-6096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2700"/>
              <a:buFont typeface="Arial"/>
              <a:buNone/>
            </a:pPr>
            <a:r>
              <a:rPr lang="en-US" sz="24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4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5" name="Google Shape;495;p49"/>
          <p:cNvSpPr/>
          <p:nvPr/>
        </p:nvSpPr>
        <p:spPr>
          <a:xfrm>
            <a:off x="2971800" y="2514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6" name="Google Shape;496;p49"/>
          <p:cNvSpPr/>
          <p:nvPr/>
        </p:nvSpPr>
        <p:spPr>
          <a:xfrm>
            <a:off x="3352800" y="2971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8321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0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Google Shape;502;p50"/>
          <p:cNvSpPr txBox="1">
            <a:spLocks noGrp="1"/>
          </p:cNvSpPr>
          <p:nvPr>
            <p:ph type="title"/>
          </p:nvPr>
        </p:nvSpPr>
        <p:spPr>
          <a:xfrm>
            <a:off x="1219200" y="152400"/>
            <a:ext cx="7239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Enhanced </a:t>
            </a:r>
            <a:r>
              <a:rPr lang="en-US" sz="3200" u="sng"/>
              <a:t>for</a:t>
            </a:r>
            <a:r>
              <a:rPr lang="en-US" sz="3200"/>
              <a:t> Loop (for-each loop)</a:t>
            </a:r>
            <a:endParaRPr/>
          </a:p>
        </p:txBody>
      </p:sp>
      <p:sp>
        <p:nvSpPr>
          <p:cNvPr id="503" name="Google Shape;503;p50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dirty="0"/>
              <a:t>JDK 1.5 introduced a new for loop that enables you to traverse the complete array sequentially without using an index variable. For example, the following code displays all elements in the array </a:t>
            </a:r>
            <a:r>
              <a:rPr lang="en-US" sz="2000" dirty="0" err="1"/>
              <a:t>myList</a:t>
            </a:r>
            <a:r>
              <a:rPr lang="en-US" sz="2000" dirty="0"/>
              <a:t>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dirty="0">
                <a:solidFill>
                  <a:schemeClr val="dk2"/>
                </a:solidFill>
              </a:rPr>
              <a:t> </a:t>
            </a:r>
            <a:endParaRPr sz="2000" dirty="0">
              <a:solidFill>
                <a:schemeClr val="dk2"/>
              </a:solidFill>
            </a:endParaRPr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Courier New"/>
              <a:buNone/>
            </a:pPr>
            <a:r>
              <a:rPr lang="en-US" sz="18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for (double value: </a:t>
            </a:r>
            <a:r>
              <a:rPr lang="en-US" sz="18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myList</a:t>
            </a:r>
            <a:r>
              <a:rPr lang="en-US" sz="18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sz="1800" b="1" dirty="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Courier New"/>
              <a:buNone/>
            </a:pPr>
            <a:r>
              <a:rPr lang="en-US" sz="18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</a:t>
            </a:r>
            <a:r>
              <a:rPr lang="en-US" sz="18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(value);</a:t>
            </a:r>
            <a:endParaRPr sz="1800" b="1" dirty="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 dirty="0"/>
              <a:t> 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dirty="0"/>
              <a:t>In general, the syntax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dirty="0">
                <a:solidFill>
                  <a:schemeClr val="dk2"/>
                </a:solidFill>
              </a:rPr>
              <a:t> </a:t>
            </a:r>
            <a:endParaRPr sz="2000" dirty="0">
              <a:solidFill>
                <a:schemeClr val="dk2"/>
              </a:solidFill>
            </a:endParaRPr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Courier New"/>
              <a:buNone/>
            </a:pPr>
            <a:r>
              <a:rPr lang="en-US" sz="18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for (</a:t>
            </a:r>
            <a:r>
              <a:rPr lang="en-US" sz="18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elementType</a:t>
            </a:r>
            <a:r>
              <a:rPr lang="en-US" sz="18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value: </a:t>
            </a:r>
            <a:r>
              <a:rPr lang="en-US" sz="1800" b="1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arrayRefVar</a:t>
            </a:r>
            <a:r>
              <a:rPr lang="en-US" sz="18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800" b="1" dirty="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Courier New"/>
              <a:buNone/>
            </a:pPr>
            <a:r>
              <a:rPr lang="en-US" sz="18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// Process the value</a:t>
            </a:r>
            <a:endParaRPr sz="1800" b="1" dirty="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Courier New"/>
              <a:buNone/>
            </a:pPr>
            <a:r>
              <a:rPr lang="en-US" sz="1800" b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 b="1" dirty="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 dirty="0"/>
              <a:t> </a:t>
            </a: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 dirty="0"/>
              <a:t>You still have to use an index variable if you wish to traverse the array in a different order or change the elements in the array. 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3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prstGeom prst="rect">
            <a:avLst/>
          </a:prstGeom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Lecture 2</a:t>
            </a:r>
            <a:endParaRPr/>
          </a:p>
        </p:txBody>
      </p:sp>
      <p:sp>
        <p:nvSpPr>
          <p:cNvPr id="526" name="Google Shape;526;p53"/>
          <p:cNvSpPr txBox="1">
            <a:spLocks noGrp="1"/>
          </p:cNvSpPr>
          <p:nvPr>
            <p:ph type="body" idx="1"/>
          </p:nvPr>
        </p:nvSpPr>
        <p:spPr>
          <a:xfrm>
            <a:off x="685800" y="1657350"/>
            <a:ext cx="77724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53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4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54"/>
          <p:cNvSpPr txBox="1">
            <a:spLocks noGrp="1"/>
          </p:cNvSpPr>
          <p:nvPr>
            <p:ph type="title"/>
          </p:nvPr>
        </p:nvSpPr>
        <p:spPr>
          <a:xfrm>
            <a:off x="309563" y="381000"/>
            <a:ext cx="8564562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Random shuffling</a:t>
            </a:r>
            <a:endParaRPr sz="4500" u="sng">
              <a:solidFill>
                <a:schemeClr val="hlink"/>
              </a:solidFill>
              <a:hlinkClick r:id="rId3"/>
            </a:endParaRPr>
          </a:p>
        </p:txBody>
      </p:sp>
      <p:sp>
        <p:nvSpPr>
          <p:cNvPr id="534" name="Google Shape;534;p54"/>
          <p:cNvSpPr/>
          <p:nvPr/>
        </p:nvSpPr>
        <p:spPr>
          <a:xfrm>
            <a:off x="2971800" y="2514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5" name="Google Shape;535;p54"/>
          <p:cNvSpPr/>
          <p:nvPr/>
        </p:nvSpPr>
        <p:spPr>
          <a:xfrm>
            <a:off x="3343275" y="29686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6" name="Google Shape;536;p5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Google Shape;537;p5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8" name="Google Shape;538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15" y="1611312"/>
            <a:ext cx="8903838" cy="2624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Declaring Array Variables</a:t>
            </a:r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7696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50"/>
              <a:buChar char="●"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datatype[] arrayRefVar;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342900" algn="l" rtl="0">
              <a:spcBef>
                <a:spcPts val="140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/>
              <a:t>	</a:t>
            </a:r>
            <a:r>
              <a:rPr lang="en-US" sz="2600"/>
              <a:t>Example: </a:t>
            </a:r>
            <a:endParaRPr/>
          </a:p>
          <a:p>
            <a:pPr marL="342900" lvl="0" indent="-342900" algn="l" rtl="0">
              <a:spcBef>
                <a:spcPts val="1300"/>
              </a:spcBef>
              <a:spcAft>
                <a:spcPts val="0"/>
              </a:spcAft>
              <a:buSzPts val="1950"/>
              <a:buFont typeface="Arial"/>
              <a:buNone/>
            </a:pPr>
            <a:r>
              <a:rPr lang="en-US" sz="2600"/>
              <a:t>   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double[] myList;</a:t>
            </a:r>
            <a:endParaRPr sz="2400"/>
          </a:p>
          <a:p>
            <a:pPr marL="3429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 u="sng">
              <a:solidFill>
                <a:srgbClr val="FF6600"/>
              </a:solidFill>
            </a:endParaRPr>
          </a:p>
          <a:p>
            <a:pPr marL="3429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rgbClr val="FF6600"/>
                </a:solidFill>
              </a:rPr>
              <a:t>// This style is allowed, but not preferred</a:t>
            </a:r>
            <a:r>
              <a:rPr lang="en-US" sz="2400">
                <a:solidFill>
                  <a:srgbClr val="FF6600"/>
                </a:solidFill>
              </a:rPr>
              <a:t>:</a:t>
            </a:r>
            <a:endParaRPr sz="280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SzPts val="1950"/>
              <a:buChar char="●"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datatype arrayRefVar[]; </a:t>
            </a:r>
            <a:r>
              <a:rPr lang="en-US" sz="2800"/>
              <a:t>	</a:t>
            </a:r>
            <a:endParaRPr sz="2800"/>
          </a:p>
          <a:p>
            <a:pPr marL="3429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/>
              <a:t>Example: </a:t>
            </a:r>
            <a:endParaRPr/>
          </a:p>
          <a:p>
            <a:pPr marL="342900" lvl="0" indent="-342900" algn="just" rtl="0">
              <a:spcBef>
                <a:spcPts val="1300"/>
              </a:spcBef>
              <a:spcAft>
                <a:spcPts val="0"/>
              </a:spcAft>
              <a:buSzPts val="1950"/>
              <a:buFont typeface="Arial"/>
              <a:buNone/>
            </a:pPr>
            <a:r>
              <a:rPr lang="en-US" sz="2600"/>
              <a:t>   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double myList[];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5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p55"/>
          <p:cNvSpPr txBox="1">
            <a:spLocks noGrp="1"/>
          </p:cNvSpPr>
          <p:nvPr>
            <p:ph type="title"/>
          </p:nvPr>
        </p:nvSpPr>
        <p:spPr>
          <a:xfrm>
            <a:off x="309563" y="381000"/>
            <a:ext cx="8564562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/>
              <a:t>Shifting Elements</a:t>
            </a:r>
            <a:endParaRPr sz="4500" u="sng" dirty="0">
              <a:solidFill>
                <a:schemeClr val="hlink"/>
              </a:solidFill>
              <a:hlinkClick r:id="rId3"/>
            </a:endParaRPr>
          </a:p>
        </p:txBody>
      </p:sp>
      <p:sp>
        <p:nvSpPr>
          <p:cNvPr id="545" name="Google Shape;545;p55"/>
          <p:cNvSpPr/>
          <p:nvPr/>
        </p:nvSpPr>
        <p:spPr>
          <a:xfrm>
            <a:off x="2971800" y="2514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6" name="Google Shape;546;p55"/>
          <p:cNvSpPr/>
          <p:nvPr/>
        </p:nvSpPr>
        <p:spPr>
          <a:xfrm>
            <a:off x="3343275" y="29686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7" name="Google Shape;547;p5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8" name="Google Shape;548;p55"/>
          <p:cNvSpPr/>
          <p:nvPr/>
        </p:nvSpPr>
        <p:spPr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9" name="Google Shape;549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0" y="1662113"/>
            <a:ext cx="909320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6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56"/>
          <p:cNvSpPr txBox="1">
            <a:spLocks noGrp="1"/>
          </p:cNvSpPr>
          <p:nvPr>
            <p:ph type="title"/>
          </p:nvPr>
        </p:nvSpPr>
        <p:spPr>
          <a:xfrm>
            <a:off x="615950" y="241300"/>
            <a:ext cx="77724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Problem: Deck of Cards</a:t>
            </a:r>
            <a:endParaRPr sz="40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556" name="Google Shape;556;p56"/>
          <p:cNvSpPr txBox="1">
            <a:spLocks noGrp="1"/>
          </p:cNvSpPr>
          <p:nvPr>
            <p:ph type="body" idx="1"/>
          </p:nvPr>
        </p:nvSpPr>
        <p:spPr>
          <a:xfrm>
            <a:off x="269875" y="931863"/>
            <a:ext cx="8680450" cy="188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/>
              <a:t>The problem is to write a program that picks four cards randomly from a deck of 52 cards. All the cards can be represented using an array named deck, filled with initial values 0 to 51, as follows:</a:t>
            </a:r>
            <a:endParaRPr/>
          </a:p>
        </p:txBody>
      </p:sp>
      <p:sp>
        <p:nvSpPr>
          <p:cNvPr id="557" name="Google Shape;557;p56"/>
          <p:cNvSpPr/>
          <p:nvPr/>
        </p:nvSpPr>
        <p:spPr>
          <a:xfrm>
            <a:off x="654050" y="3352800"/>
            <a:ext cx="7105650" cy="199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deck = new int[52];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// Initialize cards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for (int i = 0; i &lt; deck.length; i++)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deck[i] = i;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7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3" name="Google Shape;563;p57"/>
          <p:cNvSpPr txBox="1">
            <a:spLocks noGrp="1"/>
          </p:cNvSpPr>
          <p:nvPr>
            <p:ph type="title"/>
          </p:nvPr>
        </p:nvSpPr>
        <p:spPr>
          <a:xfrm>
            <a:off x="615950" y="241300"/>
            <a:ext cx="77724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Problem: Deck of Cards, cont.</a:t>
            </a:r>
            <a:endParaRPr sz="40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564" name="Google Shape;564;p57"/>
          <p:cNvSpPr/>
          <p:nvPr/>
        </p:nvSpPr>
        <p:spPr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5" name="Google Shape;565;p57"/>
          <p:cNvSpPr/>
          <p:nvPr/>
        </p:nvSpPr>
        <p:spPr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6" name="Google Shape;56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75" y="1006475"/>
            <a:ext cx="9061450" cy="48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8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2" name="Google Shape;572;p58"/>
          <p:cNvSpPr txBox="1">
            <a:spLocks noGrp="1"/>
          </p:cNvSpPr>
          <p:nvPr>
            <p:ph type="title"/>
          </p:nvPr>
        </p:nvSpPr>
        <p:spPr>
          <a:xfrm>
            <a:off x="615950" y="241300"/>
            <a:ext cx="77724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Problem: Deck of Cards, cont.</a:t>
            </a:r>
            <a:endParaRPr sz="40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573" name="Google Shape;573;p58"/>
          <p:cNvSpPr/>
          <p:nvPr/>
        </p:nvSpPr>
        <p:spPr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Google Shape;574;p58"/>
          <p:cNvSpPr/>
          <p:nvPr/>
        </p:nvSpPr>
        <p:spPr>
          <a:xfrm>
            <a:off x="0" y="27479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5" name="Google Shape;575;p58"/>
          <p:cNvSpPr/>
          <p:nvPr/>
        </p:nvSpPr>
        <p:spPr>
          <a:xfrm>
            <a:off x="0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6" name="Google Shape;576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4925" y="1355725"/>
            <a:ext cx="9178925" cy="326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0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3" name="Google Shape;593;p60"/>
          <p:cNvSpPr txBox="1">
            <a:spLocks noGrp="1"/>
          </p:cNvSpPr>
          <p:nvPr>
            <p:ph type="title"/>
          </p:nvPr>
        </p:nvSpPr>
        <p:spPr>
          <a:xfrm>
            <a:off x="615950" y="241300"/>
            <a:ext cx="77724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Problem: Deck of Cards</a:t>
            </a:r>
            <a:endParaRPr sz="40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594" name="Google Shape;594;p60"/>
          <p:cNvSpPr txBox="1">
            <a:spLocks noGrp="1"/>
          </p:cNvSpPr>
          <p:nvPr>
            <p:ph type="body" idx="1"/>
          </p:nvPr>
        </p:nvSpPr>
        <p:spPr>
          <a:xfrm>
            <a:off x="269875" y="931863"/>
            <a:ext cx="8680500" cy="1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/>
              <a:t>The problem is to write a program that picks four cards randomly from a deck of 52 cards. All the cards can be represented using an array named deck, filled with initial values 0 to 51, as follows:</a:t>
            </a:r>
            <a:endParaRPr/>
          </a:p>
        </p:txBody>
      </p:sp>
      <p:sp>
        <p:nvSpPr>
          <p:cNvPr id="595" name="Google Shape;595;p60"/>
          <p:cNvSpPr/>
          <p:nvPr/>
        </p:nvSpPr>
        <p:spPr>
          <a:xfrm>
            <a:off x="654050" y="2882899"/>
            <a:ext cx="7105800" cy="261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2000" b="1" i="0" u="none" strike="noStrike" cap="none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[] deck = new </a:t>
            </a:r>
            <a:r>
              <a:rPr lang="en-US" sz="2000" b="1" i="0" u="none" strike="noStrike" cap="none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2000" b="1" i="0" u="none" strike="noStrike" cap="none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[52];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// Initialize cards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for (</a:t>
            </a:r>
            <a:r>
              <a:rPr lang="en-US" sz="2000" b="1" i="0" u="none" strike="noStrike" cap="none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2000" b="1" i="0" u="none" strike="noStrike" cap="none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000" b="1" i="0" u="none" strike="noStrike" cap="none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2000" b="1" i="0" u="none" strike="noStrike" cap="none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000" b="1" i="0" u="none" strike="noStrike" cap="none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&lt; </a:t>
            </a:r>
            <a:r>
              <a:rPr lang="en-US" sz="2000" b="1" i="0" u="none" strike="noStrike" cap="none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deck.length</a:t>
            </a:r>
            <a:r>
              <a:rPr lang="en-US" sz="2000" b="1" i="0" u="none" strike="noStrike" cap="none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2000" b="1" i="0" u="none" strike="noStrike" cap="none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000" b="1" i="0" u="none" strike="noStrike" cap="none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deck[</a:t>
            </a:r>
            <a:r>
              <a:rPr lang="en-US" sz="2000" b="1" i="0" u="none" strike="noStrike" cap="none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000" b="1" i="0" u="none" strike="noStrike" cap="none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lang="en-US" sz="2000" b="1" i="0" u="none" strike="noStrike" cap="none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000" b="1" i="0" u="none" strike="noStrike" cap="none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4"/>
                </a:solidFill>
                <a:latin typeface="Courier New"/>
                <a:cs typeface="Courier New"/>
                <a:sym typeface="Courier New"/>
              </a:rPr>
              <a:t>// now apply random shuffle code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4"/>
                </a:solidFill>
                <a:latin typeface="Courier New"/>
                <a:cs typeface="Courier New"/>
                <a:sym typeface="Courier New"/>
              </a:rPr>
              <a:t>// from slide 39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4"/>
                </a:solidFill>
                <a:latin typeface="Courier New"/>
                <a:cs typeface="Courier New"/>
                <a:sym typeface="Courier New"/>
              </a:rPr>
              <a:t>// then pick the first 4</a:t>
            </a:r>
            <a:endParaRPr dirty="0"/>
          </a:p>
        </p:txBody>
      </p:sp>
      <p:sp>
        <p:nvSpPr>
          <p:cNvPr id="596" name="Google Shape;596;p60"/>
          <p:cNvSpPr txBox="1"/>
          <p:nvPr/>
        </p:nvSpPr>
        <p:spPr>
          <a:xfrm>
            <a:off x="747675" y="5496525"/>
            <a:ext cx="34635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Solution: </a:t>
            </a:r>
            <a:r>
              <a:rPr lang="en-US" sz="1100" u="sng">
                <a:solidFill>
                  <a:srgbClr val="0000FF"/>
                </a:solidFill>
                <a:hlinkClick r:id="rId4"/>
              </a:rPr>
              <a:t>http://www.cs.armstrong.edu/liang/intro11e/html/DeckOfCards.html</a:t>
            </a:r>
            <a:r>
              <a:rPr lang="en-US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1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2" name="Google Shape;602;p61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Copying Arrays</a:t>
            </a:r>
            <a:endParaRPr sz="41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603" name="Google Shape;603;p61"/>
          <p:cNvSpPr txBox="1">
            <a:spLocks noGrp="1"/>
          </p:cNvSpPr>
          <p:nvPr>
            <p:ph type="body" idx="1"/>
          </p:nvPr>
        </p:nvSpPr>
        <p:spPr>
          <a:xfrm>
            <a:off x="269875" y="1047750"/>
            <a:ext cx="860425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25"/>
              <a:buFont typeface="Arial"/>
              <a:buNone/>
            </a:pPr>
            <a:r>
              <a:rPr lang="en-US" sz="2300"/>
              <a:t>Often, in a program, you need to duplicate an array or a part of an array. In such cases you could attempt to use the assignment statement (=), as follows: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1725"/>
              <a:buFont typeface="Arial"/>
              <a:buNone/>
            </a:pPr>
            <a:r>
              <a:rPr lang="en-US" sz="2300"/>
              <a:t> 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1725"/>
              <a:buFont typeface="Arial"/>
              <a:buNone/>
            </a:pPr>
            <a:r>
              <a:rPr lang="en-US" sz="2300"/>
              <a:t>list2 = list1;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1725"/>
              <a:buFont typeface="Arial"/>
              <a:buNone/>
            </a:pPr>
            <a:r>
              <a:rPr lang="en-US" sz="2300"/>
              <a:t> </a:t>
            </a:r>
            <a:endParaRPr sz="2300"/>
          </a:p>
        </p:txBody>
      </p:sp>
      <p:pic>
        <p:nvPicPr>
          <p:cNvPr id="604" name="Google Shape;604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050" y="3006725"/>
            <a:ext cx="8369300" cy="34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2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0" name="Google Shape;610;p6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Copying Arrays</a:t>
            </a:r>
            <a:endParaRPr/>
          </a:p>
        </p:txBody>
      </p:sp>
      <p:sp>
        <p:nvSpPr>
          <p:cNvPr id="611" name="Google Shape;611;p62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50"/>
              <a:buFont typeface="Arial"/>
              <a:buNone/>
            </a:pPr>
            <a:r>
              <a:rPr lang="en-US" sz="3000"/>
              <a:t>Using a loop: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int[] sourceArray = {2, 3, 1, 5, 10};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int[] targetArray = new int[sourceArray.length];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endParaRPr sz="2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for (int i = 0; i &lt; sourceArrays.length; i++)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   targetArray[i] = sourceArray[i];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SzPts val="2100"/>
              <a:buFont typeface="Arial"/>
              <a:buNone/>
            </a:pPr>
            <a:endParaRPr sz="2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3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p63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</a:t>
            </a:r>
            <a:r>
              <a:rPr lang="en-US" sz="4200">
                <a:latin typeface="Courier New"/>
                <a:ea typeface="Courier New"/>
                <a:cs typeface="Courier New"/>
                <a:sym typeface="Courier New"/>
              </a:rPr>
              <a:t>arraycopy</a:t>
            </a:r>
            <a:r>
              <a:rPr lang="en-US"/>
              <a:t> Utility</a:t>
            </a:r>
            <a:endParaRPr/>
          </a:p>
        </p:txBody>
      </p:sp>
      <p:sp>
        <p:nvSpPr>
          <p:cNvPr id="618" name="Google Shape;618;p6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 b="1">
                <a:latin typeface="Courier New"/>
                <a:ea typeface="Courier New"/>
                <a:cs typeface="Courier New"/>
                <a:sym typeface="Courier New"/>
              </a:rPr>
              <a:t>arraycopy(sourceArray, src_pos, targetArray, tar_pos, length);</a:t>
            </a:r>
            <a:endParaRPr sz="2600" b="1"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endParaRPr sz="2400"/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/>
              <a:t>Example:</a:t>
            </a:r>
            <a:endParaRPr sz="2400"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SzPts val="1950"/>
              <a:buFont typeface="Arial"/>
              <a:buNone/>
            </a:pPr>
            <a:r>
              <a:rPr lang="en-US" sz="2600" b="1">
                <a:latin typeface="Courier New"/>
                <a:ea typeface="Courier New"/>
                <a:cs typeface="Courier New"/>
                <a:sym typeface="Courier New"/>
              </a:rPr>
              <a:t>System.arraycopy(sourceArray, 0, targetArray, 0, sourceArray.length);</a:t>
            </a: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4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4" name="Google Shape;624;p6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Passing Arrays to Methods</a:t>
            </a:r>
            <a:endParaRPr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625" name="Google Shape;625;p64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6400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public static void printArray(int[] array) {</a:t>
            </a:r>
            <a:endParaRPr sz="1800" b="1"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for (int i = 0; i &lt; array.length; i++) {</a:t>
            </a:r>
            <a:endParaRPr sz="1800" b="1"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System.out.print(array[i] + " ");</a:t>
            </a:r>
            <a:endParaRPr sz="1800" b="1"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800" b="1"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-US" sz="1800" b="1"/>
              <a:t> </a:t>
            </a:r>
            <a:endParaRPr/>
          </a:p>
        </p:txBody>
      </p:sp>
      <p:sp>
        <p:nvSpPr>
          <p:cNvPr id="626" name="Google Shape;626;p64"/>
          <p:cNvSpPr/>
          <p:nvPr/>
        </p:nvSpPr>
        <p:spPr>
          <a:xfrm>
            <a:off x="1371600" y="3124200"/>
            <a:ext cx="6934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Invoke the method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int[] list = {3, 1, 2, 6, 4, 2};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printArray(list);</a:t>
            </a:r>
            <a:endParaRPr/>
          </a:p>
        </p:txBody>
      </p:sp>
      <p:cxnSp>
        <p:nvCxnSpPr>
          <p:cNvPr id="627" name="Google Shape;627;p64"/>
          <p:cNvCxnSpPr/>
          <p:nvPr/>
        </p:nvCxnSpPr>
        <p:spPr>
          <a:xfrm rot="10800000" flipH="1">
            <a:off x="3276600" y="1447800"/>
            <a:ext cx="2286000" cy="26670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628" name="Google Shape;628;p64"/>
          <p:cNvSpPr/>
          <p:nvPr/>
        </p:nvSpPr>
        <p:spPr>
          <a:xfrm>
            <a:off x="2438400" y="4724400"/>
            <a:ext cx="6934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Invoke the method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printArray(new int[]{3, 1, 2, 6, 4, 2});</a:t>
            </a:r>
            <a:endParaRPr/>
          </a:p>
        </p:txBody>
      </p:sp>
      <p:cxnSp>
        <p:nvCxnSpPr>
          <p:cNvPr id="629" name="Google Shape;629;p64"/>
          <p:cNvCxnSpPr/>
          <p:nvPr/>
        </p:nvCxnSpPr>
        <p:spPr>
          <a:xfrm rot="10800000">
            <a:off x="5715000" y="1447800"/>
            <a:ext cx="609600" cy="35052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cxnSp>
        <p:nvCxnSpPr>
          <p:cNvPr id="630" name="Google Shape;630;p64"/>
          <p:cNvCxnSpPr/>
          <p:nvPr/>
        </p:nvCxnSpPr>
        <p:spPr>
          <a:xfrm rot="10800000">
            <a:off x="5943600" y="5410200"/>
            <a:ext cx="0" cy="2286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cxnSp>
        <p:nvCxnSpPr>
          <p:cNvPr id="631" name="Google Shape;631;p64"/>
          <p:cNvCxnSpPr/>
          <p:nvPr/>
        </p:nvCxnSpPr>
        <p:spPr>
          <a:xfrm>
            <a:off x="4038600" y="5410200"/>
            <a:ext cx="3581400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2" name="Google Shape;632;p64"/>
          <p:cNvSpPr/>
          <p:nvPr/>
        </p:nvSpPr>
        <p:spPr>
          <a:xfrm>
            <a:off x="4800600" y="5715000"/>
            <a:ext cx="2362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Anonymous array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5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49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8" name="Google Shape;638;p6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91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Anonymous Array</a:t>
            </a:r>
            <a:endParaRPr sz="4000"/>
          </a:p>
        </p:txBody>
      </p:sp>
      <p:sp>
        <p:nvSpPr>
          <p:cNvPr id="639" name="Google Shape;639;p65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8763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114300" lvl="1" indent="0" algn="l" rtl="0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None/>
            </a:pPr>
            <a:r>
              <a:rPr lang="en-US" sz="3200"/>
              <a:t>The statement </a:t>
            </a:r>
            <a:endParaRPr/>
          </a:p>
          <a:p>
            <a:pPr marL="1143000" lvl="2" indent="-228600" algn="l" rtl="0">
              <a:spcBef>
                <a:spcPts val="1400"/>
              </a:spcBef>
              <a:spcAft>
                <a:spcPts val="0"/>
              </a:spcAft>
              <a:buSzPts val="1820"/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printArray(new int[]{3, 1, 2, 6, 4, 2});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114300" lvl="1" indent="0" algn="l" rtl="0">
              <a:spcBef>
                <a:spcPts val="1600"/>
              </a:spcBef>
              <a:spcAft>
                <a:spcPts val="0"/>
              </a:spcAft>
              <a:buSzPts val="3200"/>
              <a:buFont typeface="Times New Roman"/>
              <a:buNone/>
            </a:pPr>
            <a:r>
              <a:rPr lang="en-US" sz="3200"/>
              <a:t>creates an array using the following syntax: </a:t>
            </a:r>
            <a:endParaRPr/>
          </a:p>
          <a:p>
            <a:pPr marL="1143000" lvl="2" indent="-228600" algn="l" rtl="0">
              <a:spcBef>
                <a:spcPts val="1400"/>
              </a:spcBef>
              <a:spcAft>
                <a:spcPts val="0"/>
              </a:spcAft>
              <a:buSzPts val="1820"/>
              <a:buFont typeface="Arial"/>
              <a:buNone/>
            </a:pPr>
            <a:r>
              <a:rPr lang="en-US" sz="2800"/>
              <a:t>new dataType[]{literal0, literal1, ..., literalk};</a:t>
            </a:r>
            <a:endParaRPr/>
          </a:p>
          <a:p>
            <a:pPr marL="114300" lvl="1" indent="0" algn="l" rtl="0">
              <a:spcBef>
                <a:spcPts val="1600"/>
              </a:spcBef>
              <a:spcAft>
                <a:spcPts val="0"/>
              </a:spcAft>
              <a:buSzPts val="3200"/>
              <a:buFont typeface="Times New Roman"/>
              <a:buNone/>
            </a:pPr>
            <a:r>
              <a:rPr lang="en-US" sz="3200"/>
              <a:t>There is no explicit reference variable for the array. Such array is called an </a:t>
            </a:r>
            <a:r>
              <a:rPr lang="en-US" sz="3200" i="1" u="sng"/>
              <a:t>anonymous array</a:t>
            </a:r>
            <a:r>
              <a:rPr lang="en-US" sz="3200" u="sng"/>
              <a:t>.</a:t>
            </a:r>
            <a:r>
              <a:rPr lang="en-US" sz="3200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Arrays</a:t>
            </a:r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88392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 dirty="0" err="1">
                <a:latin typeface="Courier New"/>
                <a:ea typeface="Courier New"/>
                <a:cs typeface="Courier New"/>
                <a:sym typeface="Courier New"/>
              </a:rPr>
              <a:t>arrayRefVar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 = new datatype[</a:t>
            </a:r>
            <a:r>
              <a:rPr lang="en-US" sz="2800" dirty="0" err="1">
                <a:latin typeface="Courier New"/>
                <a:ea typeface="Courier New"/>
                <a:cs typeface="Courier New"/>
                <a:sym typeface="Courier New"/>
              </a:rPr>
              <a:t>arraySize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 dirty="0"/>
              <a:t>Example:</a:t>
            </a:r>
            <a:endParaRPr dirty="0"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SzPts val="1950"/>
              <a:buFont typeface="Arial"/>
              <a:buNone/>
            </a:pPr>
            <a:r>
              <a:rPr lang="en-US" sz="2600" dirty="0" err="1">
                <a:latin typeface="Courier New"/>
                <a:ea typeface="Courier New"/>
                <a:cs typeface="Courier New"/>
                <a:sym typeface="Courier New"/>
              </a:rPr>
              <a:t>myList</a:t>
            </a: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 = new double[10];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1950"/>
              <a:buFont typeface="Arial"/>
              <a:buNone/>
            </a:pPr>
            <a:r>
              <a:rPr lang="en-US" sz="2600" dirty="0" err="1">
                <a:latin typeface="Courier New"/>
                <a:ea typeface="Courier New"/>
                <a:cs typeface="Courier New"/>
                <a:sym typeface="Courier New"/>
              </a:rPr>
              <a:t>myList</a:t>
            </a: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[0]</a:t>
            </a:r>
            <a:r>
              <a:rPr lang="en-US" dirty="0"/>
              <a:t> references the first element in the array.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1950"/>
              <a:buFont typeface="Arial"/>
              <a:buNone/>
            </a:pPr>
            <a:r>
              <a:rPr lang="en-US" sz="2600" dirty="0" err="1">
                <a:latin typeface="Courier New"/>
                <a:ea typeface="Courier New"/>
                <a:cs typeface="Courier New"/>
                <a:sym typeface="Courier New"/>
              </a:rPr>
              <a:t>myList</a:t>
            </a:r>
            <a:r>
              <a:rPr lang="en-US" sz="2600" dirty="0">
                <a:latin typeface="Courier New"/>
                <a:ea typeface="Courier New"/>
                <a:cs typeface="Courier New"/>
                <a:sym typeface="Courier New"/>
              </a:rPr>
              <a:t>[9]</a:t>
            </a:r>
            <a:r>
              <a:rPr lang="en-US" dirty="0"/>
              <a:t> references the last element in the array.</a:t>
            </a: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6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5" name="Google Shape;645;p6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Pass By Value</a:t>
            </a:r>
            <a:endParaRPr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646" name="Google Shape;646;p66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6868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50"/>
              <a:buFont typeface="Arial"/>
              <a:buNone/>
            </a:pPr>
            <a:r>
              <a:rPr lang="en-US" sz="2600" dirty="0"/>
              <a:t>Java uses </a:t>
            </a:r>
            <a:r>
              <a:rPr lang="en-US" sz="2600" i="1" dirty="0"/>
              <a:t>pass by value</a:t>
            </a:r>
            <a:r>
              <a:rPr lang="en-US" sz="2600" dirty="0"/>
              <a:t> to pass arguments to a method. There are important differences between passing a value of variables of primitive data types and passing arrays.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950"/>
              <a:buFont typeface="Arial"/>
              <a:buNone/>
            </a:pPr>
            <a:endParaRPr sz="2600" dirty="0"/>
          </a:p>
          <a:p>
            <a:pPr marL="0" lvl="0" indent="-123825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950"/>
              <a:buChar char="●"/>
            </a:pPr>
            <a:r>
              <a:rPr lang="en-US" sz="2600" dirty="0"/>
              <a:t> For a parameter of a primitive type value, the </a:t>
            </a:r>
            <a:r>
              <a:rPr lang="en-US" sz="2600" b="1" dirty="0"/>
              <a:t>actual value is passed</a:t>
            </a:r>
            <a:r>
              <a:rPr lang="en-US" sz="2600" dirty="0"/>
              <a:t>. Changing the value of the local parameter inside the method does not affect the value of the variable outside the method.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950"/>
              <a:buNone/>
            </a:pPr>
            <a:endParaRPr sz="2600" dirty="0"/>
          </a:p>
          <a:p>
            <a:pPr marL="0" lvl="0" indent="-123825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1950"/>
              <a:buChar char="●"/>
            </a:pPr>
            <a:r>
              <a:rPr lang="en-US" sz="2600" dirty="0"/>
              <a:t> For a parameter of an array type, the value of the parameter contains a </a:t>
            </a:r>
            <a:r>
              <a:rPr lang="en-US" sz="2600" b="1" dirty="0"/>
              <a:t>reference to an array</a:t>
            </a:r>
            <a:r>
              <a:rPr lang="en-US" sz="2600" dirty="0"/>
              <a:t>; this reference is passed to the method. Any changes to the array that occur inside the method body will affect the original array that was passed as the argument. </a:t>
            </a:r>
            <a:endParaRPr sz="2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7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51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2" name="Google Shape;652;p67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9144000" cy="5410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Test {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  public static void main(String[] args) {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    int x = 1; // x represents an int value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    int[] y = new int[10]; // y represents an array of int values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    m(x, y); // Invoke m with arguments x and y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    System.out.println("x is " + x);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    System.out.println("y[0] is " + y[0]);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  public static void m(int number, int[] numbers) {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    number = 1001; // Assign a new value to number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    numbers[0] = 5555; // Assign a new value to numbers[0]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653" name="Google Shape;653;p67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Simple Example</a:t>
            </a:r>
            <a:endParaRPr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cxnSp>
        <p:nvCxnSpPr>
          <p:cNvPr id="654" name="Google Shape;654;p67"/>
          <p:cNvCxnSpPr/>
          <p:nvPr/>
        </p:nvCxnSpPr>
        <p:spPr>
          <a:xfrm>
            <a:off x="990600" y="3048000"/>
            <a:ext cx="3124200" cy="18288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cxnSp>
        <p:nvCxnSpPr>
          <p:cNvPr id="655" name="Google Shape;655;p67"/>
          <p:cNvCxnSpPr/>
          <p:nvPr/>
        </p:nvCxnSpPr>
        <p:spPr>
          <a:xfrm>
            <a:off x="1447800" y="3124200"/>
            <a:ext cx="4648200" cy="17526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8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1" name="Google Shape;661;p68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Call Stack</a:t>
            </a:r>
            <a:endParaRPr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662" name="Google Shape;662;p68"/>
          <p:cNvSpPr/>
          <p:nvPr/>
        </p:nvSpPr>
        <p:spPr>
          <a:xfrm>
            <a:off x="2514600" y="2743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3" name="Google Shape;663;p68"/>
          <p:cNvSpPr txBox="1">
            <a:spLocks noGrp="1"/>
          </p:cNvSpPr>
          <p:nvPr>
            <p:ph type="body" idx="1"/>
          </p:nvPr>
        </p:nvSpPr>
        <p:spPr>
          <a:xfrm>
            <a:off x="87313" y="4273550"/>
            <a:ext cx="8832850" cy="196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50"/>
              <a:buFont typeface="Arial"/>
              <a:buNone/>
            </a:pPr>
            <a:r>
              <a:rPr lang="en-US" sz="3000" dirty="0"/>
              <a:t>When invoking m(x, y), the values of x and y are passed to number and numbers. Since y contains the reference value to the array, numbers now contains the same reference value to the same array.</a:t>
            </a:r>
            <a:endParaRPr dirty="0"/>
          </a:p>
        </p:txBody>
      </p:sp>
      <p:sp>
        <p:nvSpPr>
          <p:cNvPr id="664" name="Google Shape;664;p68"/>
          <p:cNvSpPr/>
          <p:nvPr/>
        </p:nvSpPr>
        <p:spPr>
          <a:xfrm>
            <a:off x="2514600" y="2743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5" name="Google Shape;665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85850"/>
            <a:ext cx="8988425" cy="289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70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1" name="Google Shape;681;p70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Heap</a:t>
            </a:r>
            <a:endParaRPr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682" name="Google Shape;682;p70"/>
          <p:cNvSpPr/>
          <p:nvPr/>
        </p:nvSpPr>
        <p:spPr>
          <a:xfrm>
            <a:off x="2514600" y="2743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3" name="Google Shape;683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066800"/>
            <a:ext cx="8305800" cy="27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70"/>
          <p:cNvSpPr txBox="1">
            <a:spLocks noGrp="1"/>
          </p:cNvSpPr>
          <p:nvPr>
            <p:ph type="body" idx="1"/>
          </p:nvPr>
        </p:nvSpPr>
        <p:spPr>
          <a:xfrm>
            <a:off x="381000" y="4081463"/>
            <a:ext cx="8382000" cy="2074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50"/>
              <a:buFont typeface="Arial"/>
              <a:buNone/>
            </a:pPr>
            <a:r>
              <a:rPr lang="en-US" sz="3000" dirty="0"/>
              <a:t>The JVM stores the array in an area of memory, called </a:t>
            </a:r>
            <a:r>
              <a:rPr lang="en-US" sz="3000" i="1" dirty="0"/>
              <a:t>heap</a:t>
            </a:r>
            <a:r>
              <a:rPr lang="en-US" sz="3000" dirty="0"/>
              <a:t>, which is used for dynamic memory allocation where blocks of memory are allocated and freed in an arbitrary order. </a:t>
            </a:r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1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0" name="Google Shape;690;p71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Passing Arrays as Arguments</a:t>
            </a:r>
            <a:endParaRPr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691" name="Google Shape;691;p71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625"/>
              <a:buChar char="●"/>
            </a:pPr>
            <a:r>
              <a:rPr lang="en-US" sz="3500"/>
              <a:t>Objective: Demonstrate differences of passing primitive data type variables and array variables.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3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6" name="Google Shape;706;p73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Returning an Array from a Method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707" name="Google Shape;707;p73"/>
          <p:cNvSpPr/>
          <p:nvPr/>
        </p:nvSpPr>
        <p:spPr>
          <a:xfrm>
            <a:off x="304800" y="990600"/>
            <a:ext cx="85344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75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21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75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21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75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21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75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21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75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21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75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21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75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21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75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21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75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21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75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08" name="Google Shape;708;p73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9" name="Google Shape;709;p73"/>
          <p:cNvSpPr txBox="1">
            <a:spLocks noGrp="1"/>
          </p:cNvSpPr>
          <p:nvPr>
            <p:ph type="body" idx="1"/>
          </p:nvPr>
        </p:nvSpPr>
        <p:spPr>
          <a:xfrm>
            <a:off x="2209800" y="47244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/>
          </a:p>
        </p:txBody>
      </p:sp>
      <p:cxnSp>
        <p:nvCxnSpPr>
          <p:cNvPr id="710" name="Google Shape;710;p73"/>
          <p:cNvCxnSpPr/>
          <p:nvPr/>
        </p:nvCxnSpPr>
        <p:spPr>
          <a:xfrm rot="10800000" flipH="1">
            <a:off x="5638800" y="1295400"/>
            <a:ext cx="457200" cy="38100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cxnSp>
        <p:nvCxnSpPr>
          <p:cNvPr id="711" name="Google Shape;711;p73"/>
          <p:cNvCxnSpPr/>
          <p:nvPr/>
        </p:nvCxnSpPr>
        <p:spPr>
          <a:xfrm>
            <a:off x="3124200" y="1295400"/>
            <a:ext cx="381000" cy="34290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712" name="Google Shape;712;p73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3" name="Google Shape;713;p73"/>
          <p:cNvSpPr/>
          <p:nvPr/>
        </p:nvSpPr>
        <p:spPr>
          <a:xfrm>
            <a:off x="4876800" y="2971800"/>
            <a:ext cx="3733800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4" name="Google Shape;714;p73"/>
          <p:cNvSpPr/>
          <p:nvPr/>
        </p:nvSpPr>
        <p:spPr>
          <a:xfrm>
            <a:off x="4876800" y="3886200"/>
            <a:ext cx="3733800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15" name="Google Shape;715;p73"/>
          <p:cNvCxnSpPr/>
          <p:nvPr/>
        </p:nvCxnSpPr>
        <p:spPr>
          <a:xfrm>
            <a:off x="5257800" y="297180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6" name="Google Shape;716;p73"/>
          <p:cNvCxnSpPr/>
          <p:nvPr/>
        </p:nvCxnSpPr>
        <p:spPr>
          <a:xfrm>
            <a:off x="5257800" y="3886200"/>
            <a:ext cx="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7" name="Google Shape;717;p73"/>
          <p:cNvCxnSpPr/>
          <p:nvPr/>
        </p:nvCxnSpPr>
        <p:spPr>
          <a:xfrm>
            <a:off x="8153400" y="388620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8" name="Google Shape;718;p73"/>
          <p:cNvCxnSpPr/>
          <p:nvPr/>
        </p:nvCxnSpPr>
        <p:spPr>
          <a:xfrm>
            <a:off x="8153400" y="2971800"/>
            <a:ext cx="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9" name="Google Shape;719;p73"/>
          <p:cNvSpPr txBox="1"/>
          <p:nvPr/>
        </p:nvSpPr>
        <p:spPr>
          <a:xfrm>
            <a:off x="3810000" y="30480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720" name="Google Shape;720;p73"/>
          <p:cNvSpPr txBox="1"/>
          <p:nvPr/>
        </p:nvSpPr>
        <p:spPr>
          <a:xfrm>
            <a:off x="3581400" y="38862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cxnSp>
        <p:nvCxnSpPr>
          <p:cNvPr id="721" name="Google Shape;721;p73"/>
          <p:cNvCxnSpPr/>
          <p:nvPr/>
        </p:nvCxnSpPr>
        <p:spPr>
          <a:xfrm>
            <a:off x="5105400" y="3276600"/>
            <a:ext cx="3276600" cy="762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stealth" w="sm" len="sm"/>
          </a:ln>
        </p:spPr>
      </p:cxnSp>
      <p:cxnSp>
        <p:nvCxnSpPr>
          <p:cNvPr id="722" name="Google Shape;722;p73"/>
          <p:cNvCxnSpPr/>
          <p:nvPr/>
        </p:nvCxnSpPr>
        <p:spPr>
          <a:xfrm>
            <a:off x="5486400" y="3276600"/>
            <a:ext cx="2514600" cy="838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stealth" w="sm" len="sm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74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8" name="Google Shape;728;p74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729" name="Google Shape;729;p74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30" name="Google Shape;730;p74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1" name="Google Shape;731;p74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/>
          </a:p>
        </p:txBody>
      </p:sp>
      <p:sp>
        <p:nvSpPr>
          <p:cNvPr id="732" name="Google Shape;732;p74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3" name="Google Shape;733;p74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34" name="Google Shape;734;p74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5" name="Google Shape;735;p74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736" name="Google Shape;736;p74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737" name="Google Shape;737;p74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738" name="Google Shape;738;p74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9" name="Google Shape;739;p74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0" name="Google Shape;740;p74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1" name="Google Shape;741;p74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2" name="Google Shape;742;p74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743" name="Google Shape;743;p74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744" name="Google Shape;744;p74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745" name="Google Shape;745;p74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746" name="Google Shape;746;p74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747" name="Google Shape;747;p74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48" name="Google Shape;748;p74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9" name="Google Shape;749;p74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750" name="Google Shape;750;p74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1" name="Google Shape;751;p74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2" name="Google Shape;752;p74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3" name="Google Shape;753;p74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4" name="Google Shape;754;p74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755" name="Google Shape;755;p74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756" name="Google Shape;756;p74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757" name="Google Shape;757;p74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758" name="Google Shape;758;p74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759" name="Google Shape;759;p74"/>
          <p:cNvSpPr/>
          <p:nvPr/>
        </p:nvSpPr>
        <p:spPr>
          <a:xfrm>
            <a:off x="5610225" y="1585913"/>
            <a:ext cx="3533775" cy="384175"/>
          </a:xfrm>
          <a:prstGeom prst="wedgeRoundRectCallout">
            <a:avLst>
              <a:gd name="adj1" fmla="val -57366"/>
              <a:gd name="adj2" fmla="val 161981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Declare result and create array</a:t>
            </a:r>
            <a:endParaRPr/>
          </a:p>
        </p:txBody>
      </p:sp>
      <p:sp>
        <p:nvSpPr>
          <p:cNvPr id="760" name="Google Shape;760;p74"/>
          <p:cNvSpPr/>
          <p:nvPr/>
        </p:nvSpPr>
        <p:spPr>
          <a:xfrm>
            <a:off x="846138" y="2314575"/>
            <a:ext cx="4416425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61" name="Google Shape;761;p74"/>
          <p:cNvCxnSpPr/>
          <p:nvPr/>
        </p:nvCxnSpPr>
        <p:spPr>
          <a:xfrm>
            <a:off x="1692275" y="2506663"/>
            <a:ext cx="1843088" cy="330358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762" name="Google Shape;762;p74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5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57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8" name="Google Shape;768;p75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769" name="Google Shape;769;p75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70" name="Google Shape;770;p75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1" name="Google Shape;771;p75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772" name="Google Shape;772;p75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3" name="Google Shape;773;p75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74" name="Google Shape;774;p75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5" name="Google Shape;775;p75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776" name="Google Shape;776;p75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777" name="Google Shape;777;p75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778" name="Google Shape;778;p75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9" name="Google Shape;779;p75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0" name="Google Shape;780;p75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1" name="Google Shape;781;p75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2" name="Google Shape;782;p75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783" name="Google Shape;783;p75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784" name="Google Shape;784;p75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785" name="Google Shape;785;p75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786" name="Google Shape;786;p75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787" name="Google Shape;787;p75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88" name="Google Shape;788;p75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9" name="Google Shape;789;p75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790" name="Google Shape;790;p75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1" name="Google Shape;791;p75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2" name="Google Shape;792;p75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3" name="Google Shape;793;p75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4" name="Google Shape;794;p75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795" name="Google Shape;795;p75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796" name="Google Shape;796;p75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797" name="Google Shape;797;p75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798" name="Google Shape;798;p75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799" name="Google Shape;799;p75"/>
          <p:cNvSpPr/>
          <p:nvPr/>
        </p:nvSpPr>
        <p:spPr>
          <a:xfrm>
            <a:off x="5610225" y="1585913"/>
            <a:ext cx="3533775" cy="384175"/>
          </a:xfrm>
          <a:prstGeom prst="wedgeRoundRectCallout">
            <a:avLst>
              <a:gd name="adj1" fmla="val -56741"/>
              <a:gd name="adj2" fmla="val 280991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= 0 and j = 5</a:t>
            </a:r>
            <a:endParaRPr/>
          </a:p>
        </p:txBody>
      </p:sp>
      <p:sp>
        <p:nvSpPr>
          <p:cNvPr id="800" name="Google Shape;800;p75"/>
          <p:cNvSpPr/>
          <p:nvPr/>
        </p:nvSpPr>
        <p:spPr>
          <a:xfrm>
            <a:off x="1460500" y="2814638"/>
            <a:ext cx="4033838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01" name="Google Shape;801;p75"/>
          <p:cNvCxnSpPr/>
          <p:nvPr/>
        </p:nvCxnSpPr>
        <p:spPr>
          <a:xfrm>
            <a:off x="1692275" y="2506663"/>
            <a:ext cx="1843088" cy="330358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802" name="Google Shape;802;p75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6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58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8" name="Google Shape;808;p76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809" name="Google Shape;809;p76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0" name="Google Shape;810;p76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1" name="Google Shape;811;p76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812" name="Google Shape;812;p76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3" name="Google Shape;813;p76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14" name="Google Shape;814;p76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5" name="Google Shape;815;p76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816" name="Google Shape;816;p76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817" name="Google Shape;817;p76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818" name="Google Shape;818;p76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9" name="Google Shape;819;p76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0" name="Google Shape;820;p76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1" name="Google Shape;821;p76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2" name="Google Shape;822;p76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823" name="Google Shape;823;p76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824" name="Google Shape;824;p76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825" name="Google Shape;825;p76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826" name="Google Shape;826;p76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827" name="Google Shape;827;p76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28" name="Google Shape;828;p76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9" name="Google Shape;829;p76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830" name="Google Shape;830;p76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1" name="Google Shape;831;p76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2" name="Google Shape;832;p76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3" name="Google Shape;833;p76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4" name="Google Shape;834;p76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835" name="Google Shape;835;p76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836" name="Google Shape;836;p76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837" name="Google Shape;837;p76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838" name="Google Shape;838;p76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839" name="Google Shape;839;p76"/>
          <p:cNvSpPr/>
          <p:nvPr/>
        </p:nvSpPr>
        <p:spPr>
          <a:xfrm>
            <a:off x="5610225" y="1585913"/>
            <a:ext cx="3533775" cy="384175"/>
          </a:xfrm>
          <a:prstGeom prst="wedgeRoundRectCallout">
            <a:avLst>
              <a:gd name="adj1" fmla="val -121292"/>
              <a:gd name="adj2" fmla="val 330167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(= 0) is less than 6</a:t>
            </a:r>
            <a:endParaRPr/>
          </a:p>
        </p:txBody>
      </p:sp>
      <p:sp>
        <p:nvSpPr>
          <p:cNvPr id="840" name="Google Shape;840;p76"/>
          <p:cNvSpPr/>
          <p:nvPr/>
        </p:nvSpPr>
        <p:spPr>
          <a:xfrm>
            <a:off x="1422400" y="3044825"/>
            <a:ext cx="1882775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1" name="Google Shape;841;p76"/>
          <p:cNvCxnSpPr/>
          <p:nvPr/>
        </p:nvCxnSpPr>
        <p:spPr>
          <a:xfrm>
            <a:off x="1692275" y="2506663"/>
            <a:ext cx="1843088" cy="330358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842" name="Google Shape;842;p76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77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59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8" name="Google Shape;848;p77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849" name="Google Shape;849;p77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50" name="Google Shape;850;p77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1" name="Google Shape;851;p77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852" name="Google Shape;852;p77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3" name="Google Shape;853;p77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54" name="Google Shape;854;p77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5" name="Google Shape;855;p77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856" name="Google Shape;856;p77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857" name="Google Shape;857;p77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858" name="Google Shape;858;p77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9" name="Google Shape;859;p77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0" name="Google Shape;860;p77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1" name="Google Shape;861;p77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2" name="Google Shape;862;p77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863" name="Google Shape;863;p77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864" name="Google Shape;864;p77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865" name="Google Shape;865;p77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866" name="Google Shape;866;p77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867" name="Google Shape;867;p77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68" name="Google Shape;868;p77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9" name="Google Shape;869;p77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870" name="Google Shape;870;p77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1" name="Google Shape;871;p77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2" name="Google Shape;872;p77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3" name="Google Shape;873;p77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4" name="Google Shape;874;p77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875" name="Google Shape;875;p77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876" name="Google Shape;876;p77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877" name="Google Shape;877;p77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878" name="Google Shape;878;p77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879" name="Google Shape;879;p77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03435"/>
              <a:gd name="adj2" fmla="val 177167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= 0 and j = 5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Assign list[0] to result[5]</a:t>
            </a:r>
            <a:endParaRPr/>
          </a:p>
        </p:txBody>
      </p:sp>
      <p:sp>
        <p:nvSpPr>
          <p:cNvPr id="880" name="Google Shape;880;p77"/>
          <p:cNvSpPr/>
          <p:nvPr/>
        </p:nvSpPr>
        <p:spPr>
          <a:xfrm>
            <a:off x="1038225" y="3275013"/>
            <a:ext cx="3802063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81" name="Google Shape;881;p77"/>
          <p:cNvCxnSpPr/>
          <p:nvPr/>
        </p:nvCxnSpPr>
        <p:spPr>
          <a:xfrm>
            <a:off x="3765550" y="5272088"/>
            <a:ext cx="2151063" cy="654050"/>
          </a:xfrm>
          <a:prstGeom prst="straightConnector1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882" name="Google Shape;882;p77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Declaring and Creating</a:t>
            </a:r>
            <a:br>
              <a:rPr lang="en-US"/>
            </a:br>
            <a:r>
              <a:rPr lang="en-US"/>
              <a:t>in One Step</a:t>
            </a:r>
            <a:endParaRPr sz="4000"/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80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datatype[] arrayRefVar = new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datatype[arraySize];</a:t>
            </a:r>
            <a:endParaRPr sz="260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342900" algn="l" rtl="0">
              <a:spcBef>
                <a:spcPts val="1950"/>
              </a:spcBef>
              <a:spcAft>
                <a:spcPts val="0"/>
              </a:spcAft>
              <a:buSzPts val="1950"/>
              <a:buFont typeface="Arial"/>
              <a:buNone/>
            </a:pPr>
            <a:r>
              <a:rPr lang="en-US" sz="260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	</a:t>
            </a:r>
            <a:r>
              <a:rPr lang="en-US" sz="240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double[] myList = new double[10];</a:t>
            </a:r>
            <a:endParaRPr sz="260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342900" algn="l" rtl="0">
              <a:spcBef>
                <a:spcPts val="4200"/>
              </a:spcBef>
              <a:spcAft>
                <a:spcPts val="0"/>
              </a:spcAft>
              <a:buSzPts val="2100"/>
              <a:buChar char="●"/>
            </a:pPr>
            <a:r>
              <a:rPr lang="en-US" sz="280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datatype arrayRefVar[] = new</a:t>
            </a:r>
            <a:br>
              <a:rPr lang="en-US" sz="280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80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datatype[arraySize];</a:t>
            </a:r>
            <a:endParaRPr sz="260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342900" algn="l" rtl="0">
              <a:spcBef>
                <a:spcPts val="1950"/>
              </a:spcBef>
              <a:spcAft>
                <a:spcPts val="0"/>
              </a:spcAft>
              <a:buSzPts val="1950"/>
              <a:buFont typeface="Arial"/>
              <a:buNone/>
            </a:pPr>
            <a:r>
              <a:rPr lang="en-US" sz="260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40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double myList[] = new double[10];</a:t>
            </a:r>
            <a:endParaRPr sz="260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78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8" name="Google Shape;888;p78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889" name="Google Shape;889;p78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90" name="Google Shape;890;p78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1" name="Google Shape;891;p78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892" name="Google Shape;892;p78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3" name="Google Shape;893;p78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94" name="Google Shape;894;p78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5" name="Google Shape;895;p78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896" name="Google Shape;896;p78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897" name="Google Shape;897;p78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898" name="Google Shape;898;p78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9" name="Google Shape;899;p78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0" name="Google Shape;900;p78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1" name="Google Shape;901;p78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2" name="Google Shape;902;p78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903" name="Google Shape;903;p78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904" name="Google Shape;904;p78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905" name="Google Shape;905;p78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906" name="Google Shape;906;p78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907" name="Google Shape;907;p78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08" name="Google Shape;908;p78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9" name="Google Shape;909;p78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910" name="Google Shape;910;p78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1" name="Google Shape;911;p78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2" name="Google Shape;912;p78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3" name="Google Shape;913;p78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4" name="Google Shape;914;p78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915" name="Google Shape;915;p78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916" name="Google Shape;916;p78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917" name="Google Shape;917;p78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918" name="Google Shape;918;p78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919" name="Google Shape;919;p78"/>
          <p:cNvSpPr/>
          <p:nvPr/>
        </p:nvSpPr>
        <p:spPr>
          <a:xfrm>
            <a:off x="6030913" y="1739900"/>
            <a:ext cx="2843212" cy="652463"/>
          </a:xfrm>
          <a:prstGeom prst="wedgeRoundRectCallout">
            <a:avLst>
              <a:gd name="adj1" fmla="val -104384"/>
              <a:gd name="adj2" fmla="val 153648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this, i becomes 1 and j becomes 4 </a:t>
            </a:r>
            <a:endParaRPr/>
          </a:p>
        </p:txBody>
      </p:sp>
      <p:sp>
        <p:nvSpPr>
          <p:cNvPr id="920" name="Google Shape;920;p78"/>
          <p:cNvSpPr/>
          <p:nvPr/>
        </p:nvSpPr>
        <p:spPr>
          <a:xfrm>
            <a:off x="3457575" y="3044825"/>
            <a:ext cx="1076325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1" name="Google Shape;921;p78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79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7" name="Google Shape;927;p79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928" name="Google Shape;928;p79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29" name="Google Shape;929;p79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0" name="Google Shape;930;p79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931" name="Google Shape;931;p79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2" name="Google Shape;932;p79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33" name="Google Shape;933;p79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4" name="Google Shape;934;p79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935" name="Google Shape;935;p79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936" name="Google Shape;936;p79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937" name="Google Shape;937;p79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8" name="Google Shape;938;p79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9" name="Google Shape;939;p79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0" name="Google Shape;940;p79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1" name="Google Shape;941;p79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942" name="Google Shape;942;p79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943" name="Google Shape;943;p79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944" name="Google Shape;944;p79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945" name="Google Shape;945;p79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946" name="Google Shape;946;p79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47" name="Google Shape;947;p79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8" name="Google Shape;948;p79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949" name="Google Shape;949;p79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0" name="Google Shape;950;p79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1" name="Google Shape;951;p79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2" name="Google Shape;952;p79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3" name="Google Shape;953;p79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954" name="Google Shape;954;p79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955" name="Google Shape;955;p79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956" name="Google Shape;956;p79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957" name="Google Shape;957;p79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958" name="Google Shape;958;p79"/>
          <p:cNvSpPr/>
          <p:nvPr/>
        </p:nvSpPr>
        <p:spPr>
          <a:xfrm>
            <a:off x="6030913" y="1739900"/>
            <a:ext cx="2843212" cy="652463"/>
          </a:xfrm>
          <a:prstGeom prst="wedgeRoundRectCallout">
            <a:avLst>
              <a:gd name="adj1" fmla="val -145870"/>
              <a:gd name="adj2" fmla="val 149269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 (=1) is less than 6</a:t>
            </a:r>
            <a:endParaRPr/>
          </a:p>
        </p:txBody>
      </p:sp>
      <p:sp>
        <p:nvSpPr>
          <p:cNvPr id="959" name="Google Shape;959;p79"/>
          <p:cNvSpPr/>
          <p:nvPr/>
        </p:nvSpPr>
        <p:spPr>
          <a:xfrm>
            <a:off x="1460500" y="3044825"/>
            <a:ext cx="1882775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0" name="Google Shape;960;p79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80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62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6" name="Google Shape;966;p80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967" name="Google Shape;967;p80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68" name="Google Shape;968;p80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9" name="Google Shape;969;p80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970" name="Google Shape;970;p80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1" name="Google Shape;971;p80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72" name="Google Shape;972;p80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3" name="Google Shape;973;p80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974" name="Google Shape;974;p80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975" name="Google Shape;975;p80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976" name="Google Shape;976;p80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7" name="Google Shape;977;p80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8" name="Google Shape;978;p80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9" name="Google Shape;979;p80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0" name="Google Shape;980;p80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981" name="Google Shape;981;p80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982" name="Google Shape;982;p80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983" name="Google Shape;983;p80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984" name="Google Shape;984;p80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985" name="Google Shape;985;p80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86" name="Google Shape;986;p80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7" name="Google Shape;987;p80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988" name="Google Shape;988;p80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9" name="Google Shape;989;p80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0" name="Google Shape;990;p80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1" name="Google Shape;991;p80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2" name="Google Shape;992;p80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993" name="Google Shape;993;p80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994" name="Google Shape;994;p80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995" name="Google Shape;995;p80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996" name="Google Shape;996;p80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997" name="Google Shape;997;p80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03435"/>
              <a:gd name="adj2" fmla="val 177167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= 1 and j = 4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Assign list[1] to result[4]</a:t>
            </a:r>
            <a:endParaRPr/>
          </a:p>
        </p:txBody>
      </p:sp>
      <p:sp>
        <p:nvSpPr>
          <p:cNvPr id="998" name="Google Shape;998;p80"/>
          <p:cNvSpPr/>
          <p:nvPr/>
        </p:nvSpPr>
        <p:spPr>
          <a:xfrm>
            <a:off x="1038225" y="3275013"/>
            <a:ext cx="3802063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99" name="Google Shape;999;p80"/>
          <p:cNvCxnSpPr/>
          <p:nvPr/>
        </p:nvCxnSpPr>
        <p:spPr>
          <a:xfrm>
            <a:off x="4111625" y="5310188"/>
            <a:ext cx="1266825" cy="576262"/>
          </a:xfrm>
          <a:prstGeom prst="straightConnector1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1000" name="Google Shape;1000;p80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81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63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6" name="Google Shape;1006;p81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007" name="Google Shape;1007;p81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008" name="Google Shape;1008;p81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9" name="Google Shape;1009;p81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1010" name="Google Shape;1010;p81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1" name="Google Shape;1011;p81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12" name="Google Shape;1012;p81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3" name="Google Shape;1013;p81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1014" name="Google Shape;1014;p81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1015" name="Google Shape;1015;p81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1016" name="Google Shape;1016;p81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7" name="Google Shape;1017;p81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8" name="Google Shape;1018;p81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9" name="Google Shape;1019;p81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0" name="Google Shape;1020;p81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021" name="Google Shape;1021;p81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022" name="Google Shape;1022;p81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023" name="Google Shape;1023;p81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024" name="Google Shape;1024;p81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025" name="Google Shape;1025;p81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26" name="Google Shape;1026;p81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7" name="Google Shape;1027;p81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1028" name="Google Shape;1028;p81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9" name="Google Shape;1029;p81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0" name="Google Shape;1030;p81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1" name="Google Shape;1031;p81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2" name="Google Shape;1032;p81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033" name="Google Shape;1033;p81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034" name="Google Shape;1034;p81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035" name="Google Shape;1035;p81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036" name="Google Shape;1036;p81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037" name="Google Shape;1037;p81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06727"/>
              <a:gd name="adj2" fmla="val 13504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this, i becomes 2 and j becomes 3</a:t>
            </a:r>
            <a:endParaRPr/>
          </a:p>
        </p:txBody>
      </p:sp>
      <p:sp>
        <p:nvSpPr>
          <p:cNvPr id="1038" name="Google Shape;1038;p81"/>
          <p:cNvSpPr/>
          <p:nvPr/>
        </p:nvSpPr>
        <p:spPr>
          <a:xfrm>
            <a:off x="3497263" y="3044825"/>
            <a:ext cx="1036637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9" name="Google Shape;1039;p81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82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64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5" name="Google Shape;1045;p82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046" name="Google Shape;1046;p82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047" name="Google Shape;1047;p82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" name="Google Shape;1048;p82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1049" name="Google Shape;1049;p82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0" name="Google Shape;1050;p82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51" name="Google Shape;1051;p82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2" name="Google Shape;1052;p82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1053" name="Google Shape;1053;p82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1054" name="Google Shape;1054;p82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1055" name="Google Shape;1055;p82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6" name="Google Shape;1056;p82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7" name="Google Shape;1057;p82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8" name="Google Shape;1058;p82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9" name="Google Shape;1059;p82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060" name="Google Shape;1060;p82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061" name="Google Shape;1061;p82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062" name="Google Shape;1062;p82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063" name="Google Shape;1063;p82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064" name="Google Shape;1064;p82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65" name="Google Shape;1065;p82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6" name="Google Shape;1066;p82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1067" name="Google Shape;1067;p82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8" name="Google Shape;1068;p82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9" name="Google Shape;1069;p82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0" name="Google Shape;1070;p82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1" name="Google Shape;1071;p82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072" name="Google Shape;1072;p82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073" name="Google Shape;1073;p82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074" name="Google Shape;1074;p82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075" name="Google Shape;1075;p82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076" name="Google Shape;1076;p82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52792"/>
              <a:gd name="adj2" fmla="val 133856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 (=2) is still less than 6</a:t>
            </a:r>
            <a:endParaRPr/>
          </a:p>
        </p:txBody>
      </p:sp>
      <p:sp>
        <p:nvSpPr>
          <p:cNvPr id="1077" name="Google Shape;1077;p82"/>
          <p:cNvSpPr/>
          <p:nvPr/>
        </p:nvSpPr>
        <p:spPr>
          <a:xfrm>
            <a:off x="1422400" y="3044825"/>
            <a:ext cx="1882775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8" name="Google Shape;1078;p82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83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4" name="Google Shape;1084;p83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085" name="Google Shape;1085;p83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086" name="Google Shape;1086;p83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7" name="Google Shape;1087;p83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1088" name="Google Shape;1088;p83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9" name="Google Shape;1089;p83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90" name="Google Shape;1090;p83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1" name="Google Shape;1091;p83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1092" name="Google Shape;1092;p83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1093" name="Google Shape;1093;p83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1094" name="Google Shape;1094;p83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5" name="Google Shape;1095;p83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6" name="Google Shape;1096;p83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7" name="Google Shape;1097;p83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8" name="Google Shape;1098;p83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099" name="Google Shape;1099;p83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100" name="Google Shape;1100;p83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101" name="Google Shape;1101;p83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102" name="Google Shape;1102;p83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103" name="Google Shape;1103;p83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04" name="Google Shape;1104;p83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5" name="Google Shape;1105;p83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1106" name="Google Shape;1106;p83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7" name="Google Shape;1107;p83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8" name="Google Shape;1108;p83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9" name="Google Shape;1109;p83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0" name="Google Shape;1110;p83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111" name="Google Shape;1111;p83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112" name="Google Shape;1112;p83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113" name="Google Shape;1113;p83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114" name="Google Shape;1114;p83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115" name="Google Shape;1115;p83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03435"/>
              <a:gd name="adj2" fmla="val 177167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= 2 and j = 3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Assign list[i] to result[j]</a:t>
            </a:r>
            <a:endParaRPr/>
          </a:p>
        </p:txBody>
      </p:sp>
      <p:sp>
        <p:nvSpPr>
          <p:cNvPr id="1116" name="Google Shape;1116;p83"/>
          <p:cNvSpPr/>
          <p:nvPr/>
        </p:nvSpPr>
        <p:spPr>
          <a:xfrm>
            <a:off x="1038225" y="3275013"/>
            <a:ext cx="3802063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17" name="Google Shape;1117;p83"/>
          <p:cNvCxnSpPr/>
          <p:nvPr/>
        </p:nvCxnSpPr>
        <p:spPr>
          <a:xfrm>
            <a:off x="4495800" y="5272088"/>
            <a:ext cx="460375" cy="614362"/>
          </a:xfrm>
          <a:prstGeom prst="straightConnector1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1118" name="Google Shape;1118;p83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84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66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4" name="Google Shape;1124;p84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125" name="Google Shape;1125;p84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126" name="Google Shape;1126;p84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7" name="Google Shape;1127;p84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1128" name="Google Shape;1128;p84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9" name="Google Shape;1129;p84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30" name="Google Shape;1130;p84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1" name="Google Shape;1131;p84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1132" name="Google Shape;1132;p84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1133" name="Google Shape;1133;p84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1134" name="Google Shape;1134;p84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5" name="Google Shape;1135;p84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6" name="Google Shape;1136;p84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7" name="Google Shape;1137;p84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8" name="Google Shape;1138;p84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139" name="Google Shape;1139;p84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140" name="Google Shape;1140;p84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141" name="Google Shape;1141;p84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142" name="Google Shape;1142;p84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143" name="Google Shape;1143;p84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44" name="Google Shape;1144;p84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5" name="Google Shape;1145;p84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1146" name="Google Shape;1146;p84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7" name="Google Shape;1147;p84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8" name="Google Shape;1148;p84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9" name="Google Shape;1149;p84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0" name="Google Shape;1150;p84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151" name="Google Shape;1151;p84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152" name="Google Shape;1152;p84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153" name="Google Shape;1153;p84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154" name="Google Shape;1154;p84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155" name="Google Shape;1155;p84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04440"/>
              <a:gd name="adj2" fmla="val 132875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this, i becomes 3 and j becomes 2</a:t>
            </a:r>
            <a:endParaRPr/>
          </a:p>
        </p:txBody>
      </p:sp>
      <p:sp>
        <p:nvSpPr>
          <p:cNvPr id="1156" name="Google Shape;1156;p84"/>
          <p:cNvSpPr/>
          <p:nvPr/>
        </p:nvSpPr>
        <p:spPr>
          <a:xfrm>
            <a:off x="3497263" y="3044825"/>
            <a:ext cx="1036637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7" name="Google Shape;1157;p84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85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67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3" name="Google Shape;1163;p85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164" name="Google Shape;1164;p85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165" name="Google Shape;1165;p85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6" name="Google Shape;1166;p85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1167" name="Google Shape;1167;p85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8" name="Google Shape;1168;p85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69" name="Google Shape;1169;p85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0" name="Google Shape;1170;p85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1171" name="Google Shape;1171;p85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1172" name="Google Shape;1172;p85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1173" name="Google Shape;1173;p85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4" name="Google Shape;1174;p85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5" name="Google Shape;1175;p85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6" name="Google Shape;1176;p85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7" name="Google Shape;1177;p85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178" name="Google Shape;1178;p85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179" name="Google Shape;1179;p85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180" name="Google Shape;1180;p85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181" name="Google Shape;1181;p85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182" name="Google Shape;1182;p85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83" name="Google Shape;1183;p85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4" name="Google Shape;1184;p85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1185" name="Google Shape;1185;p85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6" name="Google Shape;1186;p85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7" name="Google Shape;1187;p85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8" name="Google Shape;1188;p85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9" name="Google Shape;1189;p85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190" name="Google Shape;1190;p85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191" name="Google Shape;1191;p85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192" name="Google Shape;1192;p85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193" name="Google Shape;1193;p85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194" name="Google Shape;1194;p85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50560"/>
              <a:gd name="adj2" fmla="val 131694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(=3) is still less than 6</a:t>
            </a:r>
            <a:endParaRPr/>
          </a:p>
        </p:txBody>
      </p:sp>
      <p:sp>
        <p:nvSpPr>
          <p:cNvPr id="1195" name="Google Shape;1195;p85"/>
          <p:cNvSpPr/>
          <p:nvPr/>
        </p:nvSpPr>
        <p:spPr>
          <a:xfrm>
            <a:off x="1422400" y="3044825"/>
            <a:ext cx="1882775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6" name="Google Shape;1196;p85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86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68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2" name="Google Shape;1202;p86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203" name="Google Shape;1203;p86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04" name="Google Shape;1204;p86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5" name="Google Shape;1205;p86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1206" name="Google Shape;1206;p86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7" name="Google Shape;1207;p86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08" name="Google Shape;1208;p86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9" name="Google Shape;1209;p86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1210" name="Google Shape;1210;p86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1211" name="Google Shape;1211;p86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1212" name="Google Shape;1212;p86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3" name="Google Shape;1213;p86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4" name="Google Shape;1214;p86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5" name="Google Shape;1215;p86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6" name="Google Shape;1216;p86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217" name="Google Shape;1217;p86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218" name="Google Shape;1218;p86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219" name="Google Shape;1219;p86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220" name="Google Shape;1220;p86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221" name="Google Shape;1221;p86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22" name="Google Shape;1222;p86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3" name="Google Shape;1223;p86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1224" name="Google Shape;1224;p86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5" name="Google Shape;1225;p86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6" name="Google Shape;1226;p86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7" name="Google Shape;1227;p86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8" name="Google Shape;1228;p86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229" name="Google Shape;1229;p86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230" name="Google Shape;1230;p86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231" name="Google Shape;1231;p86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232" name="Google Shape;1232;p86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233" name="Google Shape;1233;p86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03435"/>
              <a:gd name="adj2" fmla="val 177167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= 3 and j = 2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Assign list[i] to result[j]</a:t>
            </a:r>
            <a:endParaRPr/>
          </a:p>
        </p:txBody>
      </p:sp>
      <p:sp>
        <p:nvSpPr>
          <p:cNvPr id="1234" name="Google Shape;1234;p86"/>
          <p:cNvSpPr/>
          <p:nvPr/>
        </p:nvSpPr>
        <p:spPr>
          <a:xfrm>
            <a:off x="1038225" y="3275013"/>
            <a:ext cx="3802063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35" name="Google Shape;1235;p86"/>
          <p:cNvCxnSpPr/>
          <p:nvPr/>
        </p:nvCxnSpPr>
        <p:spPr>
          <a:xfrm flipH="1">
            <a:off x="4572000" y="5272088"/>
            <a:ext cx="346075" cy="614362"/>
          </a:xfrm>
          <a:prstGeom prst="straightConnector1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1236" name="Google Shape;1236;p86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87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69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2" name="Google Shape;1242;p87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243" name="Google Shape;1243;p87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44" name="Google Shape;1244;p87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5" name="Google Shape;1245;p87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1246" name="Google Shape;1246;p87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7" name="Google Shape;1247;p87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48" name="Google Shape;1248;p87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9" name="Google Shape;1249;p87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1250" name="Google Shape;1250;p87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1251" name="Google Shape;1251;p87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1252" name="Google Shape;1252;p87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3" name="Google Shape;1253;p87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4" name="Google Shape;1254;p87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5" name="Google Shape;1255;p87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6" name="Google Shape;1256;p87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257" name="Google Shape;1257;p87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258" name="Google Shape;1258;p87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259" name="Google Shape;1259;p87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260" name="Google Shape;1260;p87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261" name="Google Shape;1261;p87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62" name="Google Shape;1262;p87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3" name="Google Shape;1263;p87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1264" name="Google Shape;1264;p87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5" name="Google Shape;1265;p87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6" name="Google Shape;1266;p87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7" name="Google Shape;1267;p87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8" name="Google Shape;1268;p87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269" name="Google Shape;1269;p87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270" name="Google Shape;1270;p87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271" name="Google Shape;1271;p87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272" name="Google Shape;1272;p87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273" name="Google Shape;1273;p87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06060"/>
              <a:gd name="adj2" fmla="val 133856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this, i becomes 4 and j becomes 1</a:t>
            </a:r>
            <a:endParaRPr/>
          </a:p>
        </p:txBody>
      </p:sp>
      <p:sp>
        <p:nvSpPr>
          <p:cNvPr id="1274" name="Google Shape;1274;p87"/>
          <p:cNvSpPr/>
          <p:nvPr/>
        </p:nvSpPr>
        <p:spPr>
          <a:xfrm>
            <a:off x="3497263" y="3044825"/>
            <a:ext cx="1036637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5" name="Google Shape;1275;p87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Length of an Array</a:t>
            </a:r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228600" y="144780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250"/>
              <a:buFont typeface="Arial"/>
              <a:buNone/>
            </a:pPr>
            <a:r>
              <a:rPr lang="en-US" sz="3000" dirty="0"/>
              <a:t>Once an array is created, its size is fixed. It cannot be changed. You can find its size using</a:t>
            </a:r>
            <a:endParaRPr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  <a:p>
            <a:pPr marL="1143000" lvl="2" indent="-228600" algn="just" rtl="0">
              <a:spcBef>
                <a:spcPts val="480"/>
              </a:spcBef>
              <a:spcAft>
                <a:spcPts val="0"/>
              </a:spcAft>
              <a:buSzPts val="1560"/>
              <a:buFont typeface="Arial"/>
              <a:buNone/>
            </a:pPr>
            <a:r>
              <a:rPr lang="en-US" sz="3000" b="1" dirty="0" err="1">
                <a:latin typeface="Courier New"/>
                <a:ea typeface="Courier New"/>
                <a:cs typeface="Courier New"/>
                <a:sym typeface="Courier New"/>
              </a:rPr>
              <a:t>arrayRefVar.length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143000" lvl="2" indent="-228600" algn="just" rtl="0">
              <a:spcBef>
                <a:spcPts val="480"/>
              </a:spcBef>
              <a:spcAft>
                <a:spcPts val="0"/>
              </a:spcAft>
              <a:buSzPts val="1560"/>
              <a:buFont typeface="Arial"/>
              <a:buNone/>
            </a:pPr>
            <a:endParaRPr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-US" dirty="0"/>
              <a:t>For example,</a:t>
            </a:r>
            <a:endParaRPr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  <a:p>
            <a:pPr marL="1143000" lvl="2" indent="-228600" algn="just" rtl="0">
              <a:spcBef>
                <a:spcPts val="480"/>
              </a:spcBef>
              <a:spcAft>
                <a:spcPts val="0"/>
              </a:spcAft>
              <a:buSzPts val="1560"/>
              <a:buFont typeface="Arial"/>
              <a:buNone/>
            </a:pPr>
            <a:r>
              <a:rPr lang="en-US" sz="3000" b="1" dirty="0" err="1">
                <a:latin typeface="Courier New"/>
                <a:ea typeface="Courier New"/>
                <a:cs typeface="Courier New"/>
                <a:sym typeface="Courier New"/>
              </a:rPr>
              <a:t>myList.length</a:t>
            </a:r>
            <a:r>
              <a:rPr lang="en-US" dirty="0"/>
              <a:t> returns 10</a:t>
            </a:r>
            <a:endParaRPr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88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1" name="Google Shape;1281;p88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282" name="Google Shape;1282;p88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83" name="Google Shape;1283;p88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4" name="Google Shape;1284;p88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1285" name="Google Shape;1285;p88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6" name="Google Shape;1286;p88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87" name="Google Shape;1287;p88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8" name="Google Shape;1288;p88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1289" name="Google Shape;1289;p88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1290" name="Google Shape;1290;p88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1291" name="Google Shape;1291;p88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2" name="Google Shape;1292;p88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3" name="Google Shape;1293;p88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4" name="Google Shape;1294;p88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5" name="Google Shape;1295;p88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296" name="Google Shape;1296;p88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297" name="Google Shape;1297;p88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298" name="Google Shape;1298;p88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299" name="Google Shape;1299;p88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300" name="Google Shape;1300;p88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01" name="Google Shape;1301;p88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2" name="Google Shape;1302;p88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1303" name="Google Shape;1303;p88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4" name="Google Shape;1304;p88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5" name="Google Shape;1305;p88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6" name="Google Shape;1306;p88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7" name="Google Shape;1307;p88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308" name="Google Shape;1308;p88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309" name="Google Shape;1309;p88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310" name="Google Shape;1310;p88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311" name="Google Shape;1311;p88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312" name="Google Shape;1312;p88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06060"/>
              <a:gd name="adj2" fmla="val 133856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(=4) is still less than 6</a:t>
            </a:r>
            <a:endParaRPr/>
          </a:p>
        </p:txBody>
      </p:sp>
      <p:sp>
        <p:nvSpPr>
          <p:cNvPr id="1313" name="Google Shape;1313;p88"/>
          <p:cNvSpPr/>
          <p:nvPr/>
        </p:nvSpPr>
        <p:spPr>
          <a:xfrm>
            <a:off x="1422400" y="3044825"/>
            <a:ext cx="1882775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4" name="Google Shape;1314;p88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89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71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0" name="Google Shape;1320;p89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321" name="Google Shape;1321;p89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22" name="Google Shape;1322;p89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3" name="Google Shape;1323;p89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1324" name="Google Shape;1324;p89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5" name="Google Shape;1325;p89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26" name="Google Shape;1326;p89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7" name="Google Shape;1327;p89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1328" name="Google Shape;1328;p89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1329" name="Google Shape;1329;p89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1330" name="Google Shape;1330;p89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1" name="Google Shape;1331;p89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2" name="Google Shape;1332;p89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3" name="Google Shape;1333;p89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4" name="Google Shape;1334;p89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335" name="Google Shape;1335;p89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336" name="Google Shape;1336;p89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337" name="Google Shape;1337;p89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338" name="Google Shape;1338;p89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339" name="Google Shape;1339;p89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40" name="Google Shape;1340;p89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1" name="Google Shape;1341;p89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1342" name="Google Shape;1342;p89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3" name="Google Shape;1343;p89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4" name="Google Shape;1344;p89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5" name="Google Shape;1345;p89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6" name="Google Shape;1346;p89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347" name="Google Shape;1347;p89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348" name="Google Shape;1348;p89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349" name="Google Shape;1349;p89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350" name="Google Shape;1350;p89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351" name="Google Shape;1351;p89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03435"/>
              <a:gd name="adj2" fmla="val 177167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= 4 and j = 1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Assign list[i] to result[j]</a:t>
            </a:r>
            <a:endParaRPr/>
          </a:p>
        </p:txBody>
      </p:sp>
      <p:sp>
        <p:nvSpPr>
          <p:cNvPr id="1352" name="Google Shape;1352;p89"/>
          <p:cNvSpPr/>
          <p:nvPr/>
        </p:nvSpPr>
        <p:spPr>
          <a:xfrm>
            <a:off x="1038225" y="3275013"/>
            <a:ext cx="3802063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53" name="Google Shape;1353;p89"/>
          <p:cNvCxnSpPr/>
          <p:nvPr/>
        </p:nvCxnSpPr>
        <p:spPr>
          <a:xfrm flipH="1">
            <a:off x="4149725" y="5272088"/>
            <a:ext cx="1190625" cy="614362"/>
          </a:xfrm>
          <a:prstGeom prst="straightConnector1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1354" name="Google Shape;1354;p89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90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72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0" name="Google Shape;1360;p90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361" name="Google Shape;1361;p90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62" name="Google Shape;1362;p90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3" name="Google Shape;1363;p90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1364" name="Google Shape;1364;p90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5" name="Google Shape;1365;p90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66" name="Google Shape;1366;p90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7" name="Google Shape;1367;p90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1368" name="Google Shape;1368;p90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1369" name="Google Shape;1369;p90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1370" name="Google Shape;1370;p90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1" name="Google Shape;1371;p90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2" name="Google Shape;1372;p90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3" name="Google Shape;1373;p90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4" name="Google Shape;1374;p90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375" name="Google Shape;1375;p90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376" name="Google Shape;1376;p90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377" name="Google Shape;1377;p90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378" name="Google Shape;1378;p90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379" name="Google Shape;1379;p90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80" name="Google Shape;1380;p90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1" name="Google Shape;1381;p90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1382" name="Google Shape;1382;p90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83" name="Google Shape;1383;p90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84" name="Google Shape;1384;p90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85" name="Google Shape;1385;p90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6" name="Google Shape;1386;p90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387" name="Google Shape;1387;p90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388" name="Google Shape;1388;p90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389" name="Google Shape;1389;p90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390" name="Google Shape;1390;p90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391" name="Google Shape;1391;p90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06060"/>
              <a:gd name="adj2" fmla="val 137403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this, i becomes 5 and j becomes 0</a:t>
            </a:r>
            <a:endParaRPr/>
          </a:p>
        </p:txBody>
      </p:sp>
      <p:sp>
        <p:nvSpPr>
          <p:cNvPr id="1392" name="Google Shape;1392;p90"/>
          <p:cNvSpPr/>
          <p:nvPr/>
        </p:nvSpPr>
        <p:spPr>
          <a:xfrm>
            <a:off x="3497263" y="3044825"/>
            <a:ext cx="1036637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3" name="Google Shape;1393;p90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91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73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9" name="Google Shape;1399;p91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400" name="Google Shape;1400;p91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01" name="Google Shape;1401;p91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2" name="Google Shape;1402;p91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1403" name="Google Shape;1403;p91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4" name="Google Shape;1404;p91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05" name="Google Shape;1405;p91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6" name="Google Shape;1406;p91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1407" name="Google Shape;1407;p91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1408" name="Google Shape;1408;p91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1409" name="Google Shape;1409;p91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0" name="Google Shape;1410;p91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1" name="Google Shape;1411;p91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2" name="Google Shape;1412;p91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3" name="Google Shape;1413;p91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414" name="Google Shape;1414;p91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415" name="Google Shape;1415;p91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416" name="Google Shape;1416;p91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417" name="Google Shape;1417;p91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418" name="Google Shape;1418;p91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19" name="Google Shape;1419;p91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0" name="Google Shape;1420;p91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cxnSp>
        <p:nvCxnSpPr>
          <p:cNvPr id="1421" name="Google Shape;1421;p91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2" name="Google Shape;1422;p91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3" name="Google Shape;1423;p91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4" name="Google Shape;1424;p91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5" name="Google Shape;1425;p91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426" name="Google Shape;1426;p91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427" name="Google Shape;1427;p91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428" name="Google Shape;1428;p91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429" name="Google Shape;1429;p91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430" name="Google Shape;1430;p91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48829"/>
              <a:gd name="adj2" fmla="val 133856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(=5) is still less than 6</a:t>
            </a:r>
            <a:endParaRPr/>
          </a:p>
        </p:txBody>
      </p:sp>
      <p:sp>
        <p:nvSpPr>
          <p:cNvPr id="1431" name="Google Shape;1431;p91"/>
          <p:cNvSpPr/>
          <p:nvPr/>
        </p:nvSpPr>
        <p:spPr>
          <a:xfrm>
            <a:off x="1422400" y="3044825"/>
            <a:ext cx="1882775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2" name="Google Shape;1432;p91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92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74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8" name="Google Shape;1438;p92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439" name="Google Shape;1439;p92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40" name="Google Shape;1440;p92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1" name="Google Shape;1441;p92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1442" name="Google Shape;1442;p92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3" name="Google Shape;1443;p92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44" name="Google Shape;1444;p92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45" name="Google Shape;1445;p92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1446" name="Google Shape;1446;p92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1447" name="Google Shape;1447;p92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1448" name="Google Shape;1448;p92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9" name="Google Shape;1449;p92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0" name="Google Shape;1450;p92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1" name="Google Shape;1451;p92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2" name="Google Shape;1452;p92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453" name="Google Shape;1453;p92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454" name="Google Shape;1454;p92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455" name="Google Shape;1455;p92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456" name="Google Shape;1456;p92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457" name="Google Shape;1457;p92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58" name="Google Shape;1458;p92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9" name="Google Shape;1459;p92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cxnSp>
        <p:nvCxnSpPr>
          <p:cNvPr id="1460" name="Google Shape;1460;p92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1" name="Google Shape;1461;p92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2" name="Google Shape;1462;p92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3" name="Google Shape;1463;p92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4" name="Google Shape;1464;p92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465" name="Google Shape;1465;p92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466" name="Google Shape;1466;p92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467" name="Google Shape;1467;p92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468" name="Google Shape;1468;p92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469" name="Google Shape;1469;p92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03435"/>
              <a:gd name="adj2" fmla="val 177167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= 5 and j = 0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Assign list[i] to result[j]</a:t>
            </a:r>
            <a:endParaRPr/>
          </a:p>
        </p:txBody>
      </p:sp>
      <p:sp>
        <p:nvSpPr>
          <p:cNvPr id="1470" name="Google Shape;1470;p92"/>
          <p:cNvSpPr/>
          <p:nvPr/>
        </p:nvSpPr>
        <p:spPr>
          <a:xfrm>
            <a:off x="1038225" y="3275013"/>
            <a:ext cx="3802063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71" name="Google Shape;1471;p92"/>
          <p:cNvCxnSpPr/>
          <p:nvPr/>
        </p:nvCxnSpPr>
        <p:spPr>
          <a:xfrm flipH="1">
            <a:off x="3765550" y="5272088"/>
            <a:ext cx="1997075" cy="614362"/>
          </a:xfrm>
          <a:prstGeom prst="straightConnector1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1472" name="Google Shape;1472;p92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93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8" name="Google Shape;1478;p93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479" name="Google Shape;1479;p93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80" name="Google Shape;1480;p93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1" name="Google Shape;1481;p93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1482" name="Google Shape;1482;p93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3" name="Google Shape;1483;p93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84" name="Google Shape;1484;p93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5" name="Google Shape;1485;p93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1486" name="Google Shape;1486;p93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1487" name="Google Shape;1487;p93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1488" name="Google Shape;1488;p93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9" name="Google Shape;1489;p93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0" name="Google Shape;1490;p93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1" name="Google Shape;1491;p93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2" name="Google Shape;1492;p93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493" name="Google Shape;1493;p93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494" name="Google Shape;1494;p93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495" name="Google Shape;1495;p93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496" name="Google Shape;1496;p93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497" name="Google Shape;1497;p93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98" name="Google Shape;1498;p93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9" name="Google Shape;1499;p93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cxnSp>
        <p:nvCxnSpPr>
          <p:cNvPr id="1500" name="Google Shape;1500;p93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1" name="Google Shape;1501;p93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2" name="Google Shape;1502;p93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3" name="Google Shape;1503;p93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4" name="Google Shape;1504;p93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505" name="Google Shape;1505;p93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506" name="Google Shape;1506;p93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507" name="Google Shape;1507;p93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508" name="Google Shape;1508;p93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509" name="Google Shape;1509;p93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04102"/>
              <a:gd name="adj2" fmla="val 137403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this, i becomes 6 and j becomes -1</a:t>
            </a:r>
            <a:endParaRPr/>
          </a:p>
        </p:txBody>
      </p:sp>
      <p:sp>
        <p:nvSpPr>
          <p:cNvPr id="1510" name="Google Shape;1510;p93"/>
          <p:cNvSpPr/>
          <p:nvPr/>
        </p:nvSpPr>
        <p:spPr>
          <a:xfrm>
            <a:off x="3497263" y="3044825"/>
            <a:ext cx="1036637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1" name="Google Shape;1511;p93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94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76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7" name="Google Shape;1517;p94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518" name="Google Shape;1518;p94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519" name="Google Shape;1519;p94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0" name="Google Shape;1520;p94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1521" name="Google Shape;1521;p94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2" name="Google Shape;1522;p94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23" name="Google Shape;1523;p94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4" name="Google Shape;1524;p94"/>
          <p:cNvSpPr txBox="1"/>
          <p:nvPr/>
        </p:nvSpPr>
        <p:spPr>
          <a:xfrm>
            <a:off x="2468563" y="4964113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1525" name="Google Shape;1525;p94"/>
          <p:cNvSpPr txBox="1"/>
          <p:nvPr/>
        </p:nvSpPr>
        <p:spPr>
          <a:xfrm>
            <a:off x="2239963" y="5802313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1526" name="Google Shape;1526;p94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1527" name="Google Shape;1527;p94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8" name="Google Shape;1528;p94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9" name="Google Shape;1529;p94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0" name="Google Shape;1530;p94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1" name="Google Shape;1531;p94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532" name="Google Shape;1532;p94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533" name="Google Shape;1533;p94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534" name="Google Shape;1534;p94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535" name="Google Shape;1535;p94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536" name="Google Shape;1536;p94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37" name="Google Shape;1537;p94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8" name="Google Shape;1538;p94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cxnSp>
        <p:nvCxnSpPr>
          <p:cNvPr id="1539" name="Google Shape;1539;p94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0" name="Google Shape;1540;p94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1" name="Google Shape;1541;p94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2" name="Google Shape;1542;p94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3" name="Google Shape;1543;p94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544" name="Google Shape;1544;p94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545" name="Google Shape;1545;p94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546" name="Google Shape;1546;p94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547" name="Google Shape;1547;p94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548" name="Google Shape;1548;p94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147880"/>
              <a:gd name="adj2" fmla="val 13622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(=6) &lt; 6 is false. So exit the loop.</a:t>
            </a:r>
            <a:endParaRPr/>
          </a:p>
        </p:txBody>
      </p:sp>
      <p:sp>
        <p:nvSpPr>
          <p:cNvPr id="1549" name="Google Shape;1549;p94"/>
          <p:cNvSpPr/>
          <p:nvPr/>
        </p:nvSpPr>
        <p:spPr>
          <a:xfrm>
            <a:off x="1384300" y="3044825"/>
            <a:ext cx="1920875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0" name="Google Shape;1550;p94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95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77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6" name="Google Shape;1556;p95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 the reverse Method, cont.</a:t>
            </a:r>
            <a:endParaRPr sz="37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557" name="Google Shape;1557;p95"/>
          <p:cNvSpPr/>
          <p:nvPr/>
        </p:nvSpPr>
        <p:spPr>
          <a:xfrm>
            <a:off x="501650" y="2008188"/>
            <a:ext cx="5265738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int[] reverse(int[] list)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int[] result = new int[list.length];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for (int i = 0, j = result.length - 1; 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   i &lt; list.length; i++, j--) {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  result[j] = list[i];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16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558" name="Google Shape;1558;p95"/>
          <p:cNvSpPr/>
          <p:nvPr/>
        </p:nvSpPr>
        <p:spPr>
          <a:xfrm>
            <a:off x="2314575" y="2543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9" name="Google Shape;1559;p95"/>
          <p:cNvSpPr txBox="1">
            <a:spLocks noGrp="1"/>
          </p:cNvSpPr>
          <p:nvPr>
            <p:ph type="body" idx="1"/>
          </p:nvPr>
        </p:nvSpPr>
        <p:spPr>
          <a:xfrm>
            <a:off x="193675" y="9715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list1 = {1, 2, 3, 4, 5, 6};</a:t>
            </a:r>
            <a:endParaRPr sz="1800" b="1">
              <a:solidFill>
                <a:schemeClr val="accent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rPr lang="en-US" sz="1800" b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int[] list2 = reverse(list1);</a:t>
            </a:r>
            <a:endParaRPr sz="1800" b="1">
              <a:solidFill>
                <a:schemeClr val="accent4"/>
              </a:solidFill>
            </a:endParaRPr>
          </a:p>
        </p:txBody>
      </p:sp>
      <p:sp>
        <p:nvSpPr>
          <p:cNvPr id="1560" name="Google Shape;1560;p95"/>
          <p:cNvSpPr txBox="1"/>
          <p:nvPr/>
        </p:nvSpPr>
        <p:spPr>
          <a:xfrm>
            <a:off x="5105400" y="2971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1" name="Google Shape;1561;p95"/>
          <p:cNvSpPr/>
          <p:nvPr/>
        </p:nvSpPr>
        <p:spPr>
          <a:xfrm>
            <a:off x="3535363" y="4887913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62" name="Google Shape;1562;p95"/>
          <p:cNvCxnSpPr/>
          <p:nvPr/>
        </p:nvCxnSpPr>
        <p:spPr>
          <a:xfrm>
            <a:off x="39163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3" name="Google Shape;1563;p95"/>
          <p:cNvSpPr txBox="1"/>
          <p:nvPr/>
        </p:nvSpPr>
        <p:spPr>
          <a:xfrm>
            <a:off x="2468563" y="4964113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/>
          </a:p>
        </p:txBody>
      </p:sp>
      <p:sp>
        <p:nvSpPr>
          <p:cNvPr id="1564" name="Google Shape;1564;p95"/>
          <p:cNvSpPr txBox="1"/>
          <p:nvPr/>
        </p:nvSpPr>
        <p:spPr>
          <a:xfrm>
            <a:off x="1652588" y="5848350"/>
            <a:ext cx="7683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/>
          </a:p>
        </p:txBody>
      </p:sp>
      <p:sp>
        <p:nvSpPr>
          <p:cNvPr id="1565" name="Google Shape;1565;p95"/>
          <p:cNvSpPr/>
          <p:nvPr/>
        </p:nvSpPr>
        <p:spPr>
          <a:xfrm>
            <a:off x="3611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1566" name="Google Shape;1566;p95"/>
          <p:cNvCxnSpPr/>
          <p:nvPr/>
        </p:nvCxnSpPr>
        <p:spPr>
          <a:xfrm>
            <a:off x="430371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7" name="Google Shape;1567;p95"/>
          <p:cNvCxnSpPr/>
          <p:nvPr/>
        </p:nvCxnSpPr>
        <p:spPr>
          <a:xfrm>
            <a:off x="472598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8" name="Google Shape;1568;p95"/>
          <p:cNvCxnSpPr/>
          <p:nvPr/>
        </p:nvCxnSpPr>
        <p:spPr>
          <a:xfrm>
            <a:off x="5148263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9" name="Google Shape;1569;p95"/>
          <p:cNvCxnSpPr/>
          <p:nvPr/>
        </p:nvCxnSpPr>
        <p:spPr>
          <a:xfrm>
            <a:off x="5646738" y="4887913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0" name="Google Shape;1570;p95"/>
          <p:cNvSpPr/>
          <p:nvPr/>
        </p:nvSpPr>
        <p:spPr>
          <a:xfrm>
            <a:off x="399573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571" name="Google Shape;1571;p95"/>
          <p:cNvSpPr/>
          <p:nvPr/>
        </p:nvSpPr>
        <p:spPr>
          <a:xfrm>
            <a:off x="437991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572" name="Google Shape;1572;p95"/>
          <p:cNvSpPr/>
          <p:nvPr/>
        </p:nvSpPr>
        <p:spPr>
          <a:xfrm>
            <a:off x="4802188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573" name="Google Shape;1573;p95"/>
          <p:cNvSpPr/>
          <p:nvPr/>
        </p:nvSpPr>
        <p:spPr>
          <a:xfrm>
            <a:off x="5262563" y="4965700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574" name="Google Shape;1574;p95"/>
          <p:cNvSpPr/>
          <p:nvPr/>
        </p:nvSpPr>
        <p:spPr>
          <a:xfrm>
            <a:off x="5724525" y="4965700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575" name="Google Shape;1575;p95"/>
          <p:cNvSpPr/>
          <p:nvPr/>
        </p:nvSpPr>
        <p:spPr>
          <a:xfrm>
            <a:off x="3535363" y="5810250"/>
            <a:ext cx="2535237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76" name="Google Shape;1576;p95"/>
          <p:cNvCxnSpPr/>
          <p:nvPr/>
        </p:nvCxnSpPr>
        <p:spPr>
          <a:xfrm>
            <a:off x="39163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7" name="Google Shape;1577;p95"/>
          <p:cNvSpPr/>
          <p:nvPr/>
        </p:nvSpPr>
        <p:spPr>
          <a:xfrm>
            <a:off x="3611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cxnSp>
        <p:nvCxnSpPr>
          <p:cNvPr id="1578" name="Google Shape;1578;p95"/>
          <p:cNvCxnSpPr/>
          <p:nvPr/>
        </p:nvCxnSpPr>
        <p:spPr>
          <a:xfrm>
            <a:off x="430371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9" name="Google Shape;1579;p95"/>
          <p:cNvCxnSpPr/>
          <p:nvPr/>
        </p:nvCxnSpPr>
        <p:spPr>
          <a:xfrm>
            <a:off x="472598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0" name="Google Shape;1580;p95"/>
          <p:cNvCxnSpPr/>
          <p:nvPr/>
        </p:nvCxnSpPr>
        <p:spPr>
          <a:xfrm>
            <a:off x="5148263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1" name="Google Shape;1581;p95"/>
          <p:cNvCxnSpPr/>
          <p:nvPr/>
        </p:nvCxnSpPr>
        <p:spPr>
          <a:xfrm>
            <a:off x="5646738" y="5810250"/>
            <a:ext cx="0" cy="45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2" name="Google Shape;1582;p95"/>
          <p:cNvSpPr/>
          <p:nvPr/>
        </p:nvSpPr>
        <p:spPr>
          <a:xfrm>
            <a:off x="399573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583" name="Google Shape;1583;p95"/>
          <p:cNvSpPr/>
          <p:nvPr/>
        </p:nvSpPr>
        <p:spPr>
          <a:xfrm>
            <a:off x="437991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584" name="Google Shape;1584;p95"/>
          <p:cNvSpPr/>
          <p:nvPr/>
        </p:nvSpPr>
        <p:spPr>
          <a:xfrm>
            <a:off x="4802188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585" name="Google Shape;1585;p95"/>
          <p:cNvSpPr/>
          <p:nvPr/>
        </p:nvSpPr>
        <p:spPr>
          <a:xfrm>
            <a:off x="5262563" y="5888038"/>
            <a:ext cx="230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586" name="Google Shape;1586;p95"/>
          <p:cNvSpPr/>
          <p:nvPr/>
        </p:nvSpPr>
        <p:spPr>
          <a:xfrm>
            <a:off x="5724525" y="5888038"/>
            <a:ext cx="2301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587" name="Google Shape;1587;p95"/>
          <p:cNvSpPr/>
          <p:nvPr/>
        </p:nvSpPr>
        <p:spPr>
          <a:xfrm>
            <a:off x="6030913" y="1585913"/>
            <a:ext cx="2843212" cy="806450"/>
          </a:xfrm>
          <a:prstGeom prst="wedgeRoundRectCallout">
            <a:avLst>
              <a:gd name="adj1" fmla="val -97852"/>
              <a:gd name="adj2" fmla="val 266144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 result</a:t>
            </a:r>
            <a:endParaRPr/>
          </a:p>
        </p:txBody>
      </p:sp>
      <p:sp>
        <p:nvSpPr>
          <p:cNvPr id="1588" name="Google Shape;1588;p95"/>
          <p:cNvSpPr/>
          <p:nvPr/>
        </p:nvSpPr>
        <p:spPr>
          <a:xfrm>
            <a:off x="808038" y="4005263"/>
            <a:ext cx="4686300" cy="2317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9" name="Google Shape;1589;p95"/>
          <p:cNvSpPr txBox="1"/>
          <p:nvPr/>
        </p:nvSpPr>
        <p:spPr>
          <a:xfrm>
            <a:off x="693738" y="5310188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list2</a:t>
            </a:r>
            <a:endParaRPr/>
          </a:p>
        </p:txBody>
      </p:sp>
      <p:sp>
        <p:nvSpPr>
          <p:cNvPr id="1590" name="Google Shape;1590;p95"/>
          <p:cNvSpPr/>
          <p:nvPr/>
        </p:nvSpPr>
        <p:spPr>
          <a:xfrm>
            <a:off x="1346200" y="5426075"/>
            <a:ext cx="498475" cy="23177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1" name="Google Shape;1591;p95"/>
          <p:cNvSpPr/>
          <p:nvPr/>
        </p:nvSpPr>
        <p:spPr>
          <a:xfrm>
            <a:off x="2382838" y="5926138"/>
            <a:ext cx="498475" cy="23177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92" name="Google Shape;1592;p95"/>
          <p:cNvCxnSpPr/>
          <p:nvPr/>
        </p:nvCxnSpPr>
        <p:spPr>
          <a:xfrm rot="10800000" flipH="1">
            <a:off x="2690813" y="5848350"/>
            <a:ext cx="806450" cy="192088"/>
          </a:xfrm>
          <a:prstGeom prst="straightConnector1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1593" name="Google Shape;1593;p95"/>
          <p:cNvSpPr/>
          <p:nvPr/>
        </p:nvSpPr>
        <p:spPr>
          <a:xfrm>
            <a:off x="2921000" y="5041900"/>
            <a:ext cx="498475" cy="23177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94" name="Google Shape;1594;p95"/>
          <p:cNvCxnSpPr/>
          <p:nvPr/>
        </p:nvCxnSpPr>
        <p:spPr>
          <a:xfrm rot="10800000" flipH="1">
            <a:off x="3228975" y="4927600"/>
            <a:ext cx="306388" cy="228600"/>
          </a:xfrm>
          <a:prstGeom prst="straightConnector1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  <p:sp>
        <p:nvSpPr>
          <p:cNvPr id="1595" name="Google Shape;1595;p95"/>
          <p:cNvSpPr/>
          <p:nvPr/>
        </p:nvSpPr>
        <p:spPr>
          <a:xfrm>
            <a:off x="0" y="0"/>
            <a:ext cx="1524000" cy="381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animation</a:t>
            </a:r>
            <a:endParaRPr/>
          </a:p>
        </p:txBody>
      </p:sp>
      <p:cxnSp>
        <p:nvCxnSpPr>
          <p:cNvPr id="1596" name="Google Shape;1596;p95"/>
          <p:cNvCxnSpPr/>
          <p:nvPr/>
        </p:nvCxnSpPr>
        <p:spPr>
          <a:xfrm rot="10800000">
            <a:off x="1652588" y="5580063"/>
            <a:ext cx="960437" cy="498475"/>
          </a:xfrm>
          <a:prstGeom prst="straightConnector1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</p:spPr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96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78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2" name="Google Shape;1602;p96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Main Method Is Just a Regular Method</a:t>
            </a:r>
            <a:endParaRPr/>
          </a:p>
        </p:txBody>
      </p:sp>
      <p:sp>
        <p:nvSpPr>
          <p:cNvPr id="1603" name="Google Shape;1603;p96"/>
          <p:cNvSpPr/>
          <p:nvPr/>
        </p:nvSpPr>
        <p:spPr>
          <a:xfrm>
            <a:off x="0" y="2938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4" name="Google Shape;1604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188" y="4191000"/>
            <a:ext cx="8910637" cy="1506538"/>
          </a:xfrm>
          <a:prstGeom prst="rect">
            <a:avLst/>
          </a:prstGeom>
          <a:noFill/>
          <a:ln>
            <a:noFill/>
          </a:ln>
        </p:spPr>
      </p:pic>
      <p:sp>
        <p:nvSpPr>
          <p:cNvPr id="1605" name="Google Shape;1605;p96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8534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-US"/>
              <a:t>You can call a regular method by passing actual parameters. Can you pass arguments to </a:t>
            </a:r>
            <a:r>
              <a:rPr lang="en-US" u="sng"/>
              <a:t>main</a:t>
            </a:r>
            <a:r>
              <a:rPr lang="en-US"/>
              <a:t>? Of course, yes. For example, the main method in class </a:t>
            </a:r>
            <a:r>
              <a:rPr lang="en-US" u="sng"/>
              <a:t>B</a:t>
            </a:r>
            <a:r>
              <a:rPr lang="en-US"/>
              <a:t> is invoked by a method in </a:t>
            </a:r>
            <a:r>
              <a:rPr lang="en-US" u="sng"/>
              <a:t>A</a:t>
            </a:r>
            <a:r>
              <a:rPr lang="en-US"/>
              <a:t>, as shown below: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97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79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1" name="Google Shape;1611;p97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</a:t>
            </a:r>
            <a:r>
              <a:rPr lang="en-US" dirty="0" err="1"/>
              <a:t>Arrays.toString</a:t>
            </a:r>
            <a:r>
              <a:rPr lang="en-US" dirty="0"/>
              <a:t>(list) Method</a:t>
            </a:r>
            <a:endParaRPr u="sng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  <a:hlinkClick r:id="rId3"/>
            </a:endParaRPr>
          </a:p>
        </p:txBody>
      </p:sp>
      <p:sp>
        <p:nvSpPr>
          <p:cNvPr id="1612" name="Google Shape;1612;p97"/>
          <p:cNvSpPr/>
          <p:nvPr/>
        </p:nvSpPr>
        <p:spPr>
          <a:xfrm>
            <a:off x="381000" y="10668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Arrays.toString(list)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method can be used to return a string representation for the list.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Default Values</a:t>
            </a:r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10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550"/>
              <a:buFont typeface="Arial"/>
              <a:buNone/>
            </a:pPr>
            <a:r>
              <a:rPr lang="en-US" sz="3400"/>
              <a:t>When an array is created, its elements are assigned the default value of: </a:t>
            </a:r>
            <a:endParaRPr/>
          </a:p>
          <a:p>
            <a:pPr marL="0" lvl="0" indent="0" algn="just" rtl="0">
              <a:spcBef>
                <a:spcPts val="680"/>
              </a:spcBef>
              <a:spcAft>
                <a:spcPts val="0"/>
              </a:spcAft>
              <a:buSzPts val="2550"/>
              <a:buFont typeface="Arial"/>
              <a:buNone/>
            </a:pPr>
            <a:endParaRPr sz="3400"/>
          </a:p>
          <a:p>
            <a:pPr marL="742950" lvl="1" indent="-285750" algn="just" rtl="0">
              <a:spcBef>
                <a:spcPts val="600"/>
              </a:spcBef>
              <a:spcAft>
                <a:spcPts val="0"/>
              </a:spcAft>
              <a:buSzPts val="3000"/>
              <a:buFont typeface="Times New Roman"/>
              <a:buNone/>
            </a:pPr>
            <a:r>
              <a:rPr lang="en-US" sz="3000" u="sng"/>
              <a:t>0</a:t>
            </a:r>
            <a:r>
              <a:rPr lang="en-US" sz="3000"/>
              <a:t> for the numeric primitive data types, </a:t>
            </a:r>
            <a:endParaRPr/>
          </a:p>
          <a:p>
            <a:pPr marL="742950" lvl="1" indent="-285750" algn="just" rtl="0">
              <a:spcBef>
                <a:spcPts val="600"/>
              </a:spcBef>
              <a:spcAft>
                <a:spcPts val="0"/>
              </a:spcAft>
              <a:buSzPts val="3000"/>
              <a:buFont typeface="Times New Roman"/>
              <a:buNone/>
            </a:pPr>
            <a:r>
              <a:rPr lang="en-US" sz="3000" u="sng"/>
              <a:t>'\u0000'</a:t>
            </a:r>
            <a:r>
              <a:rPr lang="en-US" sz="3000"/>
              <a:t> for </a:t>
            </a:r>
            <a:r>
              <a:rPr lang="en-US" sz="3000" u="sng"/>
              <a:t>char</a:t>
            </a:r>
            <a:r>
              <a:rPr lang="en-US" sz="3000"/>
              <a:t> types, and </a:t>
            </a:r>
            <a:endParaRPr/>
          </a:p>
          <a:p>
            <a:pPr marL="742950" lvl="1" indent="-285750" algn="just" rtl="0">
              <a:spcBef>
                <a:spcPts val="600"/>
              </a:spcBef>
              <a:spcAft>
                <a:spcPts val="0"/>
              </a:spcAft>
              <a:buSzPts val="3000"/>
              <a:buFont typeface="Times New Roman"/>
              <a:buNone/>
            </a:pPr>
            <a:r>
              <a:rPr lang="en-US" sz="3000" u="sng"/>
              <a:t>false</a:t>
            </a:r>
            <a:r>
              <a:rPr lang="en-US" sz="3000"/>
              <a:t> for </a:t>
            </a:r>
            <a:r>
              <a:rPr lang="en-US" sz="3000" u="sng"/>
              <a:t>boolean</a:t>
            </a:r>
            <a:r>
              <a:rPr lang="en-US" sz="3000"/>
              <a:t> types. </a:t>
            </a:r>
            <a:endParaRPr sz="32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102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9" name="Google Shape;1649;p10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Command-Line Parameters</a:t>
            </a:r>
            <a:endParaRPr/>
          </a:p>
        </p:txBody>
      </p:sp>
      <p:sp>
        <p:nvSpPr>
          <p:cNvPr id="1650" name="Google Shape;1650;p102"/>
          <p:cNvSpPr txBox="1">
            <a:spLocks noGrp="1"/>
          </p:cNvSpPr>
          <p:nvPr>
            <p:ph type="body" idx="1"/>
          </p:nvPr>
        </p:nvSpPr>
        <p:spPr>
          <a:xfrm>
            <a:off x="0" y="1657350"/>
            <a:ext cx="9829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 b="1">
                <a:latin typeface="Courier New"/>
                <a:ea typeface="Courier New"/>
                <a:cs typeface="Courier New"/>
                <a:sym typeface="Courier New"/>
              </a:rPr>
              <a:t>class TestMain {	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 b="1">
                <a:latin typeface="Courier New"/>
                <a:ea typeface="Courier New"/>
                <a:cs typeface="Courier New"/>
                <a:sym typeface="Courier New"/>
              </a:rPr>
              <a:t>  public static void main(String[] args) {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 b="1">
                <a:latin typeface="Courier New"/>
                <a:ea typeface="Courier New"/>
                <a:cs typeface="Courier New"/>
                <a:sym typeface="Courier New"/>
              </a:rPr>
              <a:t>  ...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 b="1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 b="1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Font typeface="Arial"/>
              <a:buNone/>
            </a:pPr>
            <a:endParaRPr sz="2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lang="en-US" sz="2800" b="1">
                <a:latin typeface="Courier New"/>
                <a:ea typeface="Courier New"/>
                <a:cs typeface="Courier New"/>
                <a:sym typeface="Courier New"/>
              </a:rPr>
              <a:t>java TestMain arg0 arg1 arg2 ... argn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Font typeface="Arial"/>
              <a:buNone/>
            </a:pPr>
            <a:endParaRPr sz="2800" b="1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03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81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7" name="Google Shape;1657;p103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Processing</a:t>
            </a:r>
            <a:br>
              <a:rPr lang="en-US"/>
            </a:br>
            <a:r>
              <a:rPr lang="en-US"/>
              <a:t>Command-Line Parameters</a:t>
            </a:r>
            <a:endParaRPr sz="3600"/>
          </a:p>
        </p:txBody>
      </p:sp>
      <p:sp>
        <p:nvSpPr>
          <p:cNvPr id="1658" name="Google Shape;1658;p103"/>
          <p:cNvSpPr txBox="1">
            <a:spLocks noGrp="1"/>
          </p:cNvSpPr>
          <p:nvPr>
            <p:ph type="body" idx="1"/>
          </p:nvPr>
        </p:nvSpPr>
        <p:spPr>
          <a:xfrm>
            <a:off x="838200" y="2057400"/>
            <a:ext cx="77724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50"/>
              <a:buFont typeface="Arial"/>
              <a:buNone/>
            </a:pPr>
            <a:r>
              <a:rPr lang="en-US" sz="3000"/>
              <a:t>In the main method, get the arguments from 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args[0], args[1], ..., args[n]</a:t>
            </a:r>
            <a:r>
              <a:rPr lang="en-US" sz="3000"/>
              <a:t>, which corresponds to 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arg0, arg1, ..., argn</a:t>
            </a:r>
            <a:r>
              <a:rPr lang="en-US" sz="3000"/>
              <a:t> in the command line.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107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82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4" name="Google Shape;1694;p107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763000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Your turn!</a:t>
            </a:r>
            <a:endParaRPr dirty="0"/>
          </a:p>
        </p:txBody>
      </p:sp>
      <p:sp>
        <p:nvSpPr>
          <p:cNvPr id="1695" name="Google Shape;1695;p107"/>
          <p:cNvSpPr txBox="1">
            <a:spLocks noGrp="1"/>
          </p:cNvSpPr>
          <p:nvPr>
            <p:ph type="body" idx="1"/>
          </p:nvPr>
        </p:nvSpPr>
        <p:spPr>
          <a:xfrm>
            <a:off x="231775" y="971550"/>
            <a:ext cx="8642350" cy="510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25"/>
              <a:buFont typeface="Arial"/>
              <a:buNone/>
            </a:pPr>
            <a:r>
              <a:rPr lang="en-US" sz="3500" dirty="0"/>
              <a:t>Read an </a:t>
            </a:r>
            <a:r>
              <a:rPr lang="en-US" sz="3500" dirty="0" err="1"/>
              <a:t>int</a:t>
            </a:r>
            <a:r>
              <a:rPr lang="en-US" sz="3500" dirty="0"/>
              <a:t> </a:t>
            </a:r>
            <a:r>
              <a:rPr lang="en-US" sz="3500" i="1" dirty="0">
                <a:solidFill>
                  <a:srgbClr val="FF0000"/>
                </a:solidFill>
              </a:rPr>
              <a:t>size</a:t>
            </a:r>
            <a:r>
              <a:rPr lang="en-US" sz="3500" dirty="0"/>
              <a:t> from </a:t>
            </a:r>
            <a:r>
              <a:rPr lang="en-US" sz="3500" dirty="0" err="1"/>
              <a:t>System.in</a:t>
            </a:r>
            <a:r>
              <a:rPr lang="en-US" sz="3500" dirty="0"/>
              <a:t>, then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25"/>
              <a:buFont typeface="Arial"/>
              <a:buNone/>
            </a:pPr>
            <a:r>
              <a:rPr lang="en-US" sz="3500" dirty="0"/>
              <a:t>read </a:t>
            </a:r>
            <a:r>
              <a:rPr lang="en-US" sz="3500" i="1" dirty="0"/>
              <a:t>size</a:t>
            </a:r>
            <a:r>
              <a:rPr lang="en-US" sz="3500" dirty="0"/>
              <a:t> doubles from </a:t>
            </a:r>
            <a:r>
              <a:rPr lang="en-US" sz="3500" dirty="0" err="1"/>
              <a:t>System.in</a:t>
            </a:r>
            <a:r>
              <a:rPr lang="en-US" sz="3500" dirty="0"/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25"/>
              <a:buFont typeface="Arial"/>
              <a:buNone/>
            </a:pPr>
            <a:r>
              <a:rPr lang="en-US" sz="3500" dirty="0"/>
              <a:t>compute their average,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25"/>
              <a:buFont typeface="Arial"/>
              <a:buNone/>
            </a:pPr>
            <a:r>
              <a:rPr lang="en-US" sz="3500" dirty="0"/>
              <a:t>find out how many numbers are above the average, and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25"/>
              <a:buFont typeface="Arial"/>
              <a:buNone/>
            </a:pPr>
            <a:r>
              <a:rPr lang="en-US" sz="3500" dirty="0"/>
              <a:t>print your results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>
            <a:spLocks noGrp="1"/>
          </p:cNvSpPr>
          <p:nvPr>
            <p:ph type="sldNum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Indexed Variables</a:t>
            </a:r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250"/>
              <a:buFont typeface="Arial"/>
              <a:buNone/>
            </a:pPr>
            <a:r>
              <a:rPr lang="en-US" sz="3000" dirty="0"/>
              <a:t>The array elements are accessed through the index. The array indices are </a:t>
            </a:r>
            <a:r>
              <a:rPr lang="en-US" sz="3000" i="1" dirty="0"/>
              <a:t>0-based</a:t>
            </a:r>
            <a:r>
              <a:rPr lang="en-US" sz="3000" dirty="0"/>
              <a:t>, i.e., it starts from 0 to </a:t>
            </a:r>
            <a:r>
              <a:rPr lang="en-US" sz="3000" b="1" dirty="0">
                <a:latin typeface="Courier New"/>
                <a:ea typeface="Courier New"/>
                <a:cs typeface="Courier New"/>
                <a:sym typeface="Courier New"/>
              </a:rPr>
              <a:t>arrayRefVar.length-1</a:t>
            </a:r>
            <a:r>
              <a:rPr lang="en-US" sz="3000" dirty="0"/>
              <a:t>. </a:t>
            </a:r>
            <a:endParaRPr sz="30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250"/>
              <a:buFont typeface="Arial"/>
              <a:buNone/>
            </a:pPr>
            <a:endParaRPr sz="30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250"/>
              <a:buFont typeface="Arial"/>
              <a:buNone/>
            </a:pPr>
            <a:r>
              <a:rPr lang="en-US" sz="3000" b="1" dirty="0" err="1">
                <a:latin typeface="Courier New"/>
                <a:ea typeface="Courier New"/>
                <a:cs typeface="Courier New"/>
                <a:sym typeface="Courier New"/>
              </a:rPr>
              <a:t>myList</a:t>
            </a:r>
            <a:r>
              <a:rPr lang="en-US" sz="30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3000" dirty="0"/>
              <a:t>holds ten double values and the indices are from 0 to 9.</a:t>
            </a:r>
            <a:endParaRPr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SzPts val="2250"/>
              <a:buFont typeface="Arial"/>
              <a:buNone/>
            </a:pPr>
            <a:endParaRPr sz="30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SzPts val="2250"/>
              <a:buFont typeface="Arial"/>
              <a:buNone/>
            </a:pPr>
            <a:r>
              <a:rPr lang="en-US" sz="3000" dirty="0"/>
              <a:t>Each element in the array is represented using the following syntax, known as an </a:t>
            </a:r>
            <a:r>
              <a:rPr lang="en-US" sz="3000" i="1" dirty="0"/>
              <a:t>indexed variable</a:t>
            </a:r>
            <a:r>
              <a:rPr lang="en-US" sz="3000" dirty="0"/>
              <a:t>:</a:t>
            </a:r>
            <a:endParaRPr dirty="0"/>
          </a:p>
          <a:p>
            <a:pPr marL="742950" lvl="1" indent="-285750" algn="just" rtl="0">
              <a:spcBef>
                <a:spcPts val="520"/>
              </a:spcBef>
              <a:spcAft>
                <a:spcPts val="0"/>
              </a:spcAft>
              <a:buSzPts val="2600"/>
              <a:buFont typeface="Times New Roman"/>
              <a:buNone/>
            </a:pPr>
            <a:r>
              <a:rPr lang="en-US" sz="2600" b="1" dirty="0" err="1">
                <a:latin typeface="Courier New"/>
                <a:ea typeface="Courier New"/>
                <a:cs typeface="Courier New"/>
                <a:sym typeface="Courier New"/>
              </a:rPr>
              <a:t>arrayRefVar</a:t>
            </a:r>
            <a:r>
              <a:rPr lang="en-US" sz="2600" b="1" dirty="0">
                <a:latin typeface="Courier New"/>
                <a:ea typeface="Courier New"/>
                <a:cs typeface="Courier New"/>
                <a:sym typeface="Courier New"/>
              </a:rPr>
              <a:t>[index];</a:t>
            </a:r>
            <a:endParaRPr sz="2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national">
  <a:themeElements>
    <a:clrScheme name="International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CBCBCB"/>
      </a:accent1>
      <a:accent2>
        <a:srgbClr val="969696"/>
      </a:accent2>
      <a:accent3>
        <a:srgbClr val="FFFFFF"/>
      </a:accent3>
      <a:accent4>
        <a:srgbClr val="000000"/>
      </a:accent4>
      <a:accent5>
        <a:srgbClr val="E2E2E2"/>
      </a:accent5>
      <a:accent6>
        <a:srgbClr val="878787"/>
      </a:accent6>
      <a:hlink>
        <a:srgbClr val="DDDDDD"/>
      </a:hlink>
      <a:folHlink>
        <a:srgbClr val="EAEA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5082</Words>
  <Application>Microsoft Macintosh PowerPoint</Application>
  <PresentationFormat>On-screen Show (4:3)</PresentationFormat>
  <Paragraphs>1183</Paragraphs>
  <Slides>82</Slides>
  <Notes>82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Times New Roman</vt:lpstr>
      <vt:lpstr>Kaushan Script</vt:lpstr>
      <vt:lpstr>Courier</vt:lpstr>
      <vt:lpstr>Book Antiqua</vt:lpstr>
      <vt:lpstr>Arial</vt:lpstr>
      <vt:lpstr>Courier New</vt:lpstr>
      <vt:lpstr>International</vt:lpstr>
      <vt:lpstr>Chapter 7: Single-Dimensional Arrays</vt:lpstr>
      <vt:lpstr>Opening Problem</vt:lpstr>
      <vt:lpstr>Introducing Arrays</vt:lpstr>
      <vt:lpstr>Declaring Array Variables</vt:lpstr>
      <vt:lpstr>Creating Arrays</vt:lpstr>
      <vt:lpstr>Declaring and Creating in One Step</vt:lpstr>
      <vt:lpstr>The Length of an Array</vt:lpstr>
      <vt:lpstr>Default Values</vt:lpstr>
      <vt:lpstr>Indexed Variables</vt:lpstr>
      <vt:lpstr>Using Indexed Variables</vt:lpstr>
      <vt:lpstr>Array Initializers</vt:lpstr>
      <vt:lpstr>Declaring, creating, initializing Using the Shorthand Notation</vt:lpstr>
      <vt:lpstr>CAUTION</vt:lpstr>
      <vt:lpstr>Trace Program with Arrays</vt:lpstr>
      <vt:lpstr>Trace Program with Arrays</vt:lpstr>
      <vt:lpstr>Trace Program with Arrays</vt:lpstr>
      <vt:lpstr>Trace Program with Arrays</vt:lpstr>
      <vt:lpstr>Trace Program with Arrays</vt:lpstr>
      <vt:lpstr>Trace Program with Arrays</vt:lpstr>
      <vt:lpstr>Trace Program with Arrays</vt:lpstr>
      <vt:lpstr>Trace Program with Arrays</vt:lpstr>
      <vt:lpstr>Trace Program with Arrays</vt:lpstr>
      <vt:lpstr>Trace Program with Arrays</vt:lpstr>
      <vt:lpstr>Trace Program with Arrays</vt:lpstr>
      <vt:lpstr>Trace Program with Arrays</vt:lpstr>
      <vt:lpstr>Trace Program with Arrays</vt:lpstr>
      <vt:lpstr>Trace Program with Arrays</vt:lpstr>
      <vt:lpstr>Trace Program with Arrays</vt:lpstr>
      <vt:lpstr>Trace Program with Arrays</vt:lpstr>
      <vt:lpstr>Processing Arrays</vt:lpstr>
      <vt:lpstr>Initializing arrays with input values</vt:lpstr>
      <vt:lpstr>Initializing arrays with random values</vt:lpstr>
      <vt:lpstr>Printing arrays</vt:lpstr>
      <vt:lpstr>Summing all elements</vt:lpstr>
      <vt:lpstr>Finding the largest element</vt:lpstr>
      <vt:lpstr>Finding the largest element and its index</vt:lpstr>
      <vt:lpstr>Enhanced for Loop (for-each loop)</vt:lpstr>
      <vt:lpstr>Lecture 2</vt:lpstr>
      <vt:lpstr>Random shuffling</vt:lpstr>
      <vt:lpstr>Shifting Elements</vt:lpstr>
      <vt:lpstr>Problem: Deck of Cards</vt:lpstr>
      <vt:lpstr>Problem: Deck of Cards, cont.</vt:lpstr>
      <vt:lpstr>Problem: Deck of Cards, cont.</vt:lpstr>
      <vt:lpstr>Problem: Deck of Cards</vt:lpstr>
      <vt:lpstr>Copying Arrays</vt:lpstr>
      <vt:lpstr>Copying Arrays</vt:lpstr>
      <vt:lpstr>The arraycopy Utility</vt:lpstr>
      <vt:lpstr>Passing Arrays to Methods</vt:lpstr>
      <vt:lpstr>Anonymous Array</vt:lpstr>
      <vt:lpstr>Pass By Value</vt:lpstr>
      <vt:lpstr>Simple Example</vt:lpstr>
      <vt:lpstr>Call Stack</vt:lpstr>
      <vt:lpstr>Heap</vt:lpstr>
      <vt:lpstr>Passing Arrays as Arguments</vt:lpstr>
      <vt:lpstr>Returning an Array from a Method</vt:lpstr>
      <vt:lpstr>Trace the reverse Method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Trace the reverse Method, cont.</vt:lpstr>
      <vt:lpstr>Main Method Is Just a Regular Method</vt:lpstr>
      <vt:lpstr>The Arrays.toString(list) Method</vt:lpstr>
      <vt:lpstr>Command-Line Parameters</vt:lpstr>
      <vt:lpstr>Processing Command-Line Parameters</vt:lpstr>
      <vt:lpstr>Your turn!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Single-Dimensional Arrays</dc:title>
  <cp:lastModifiedBy>Microsoft Office User</cp:lastModifiedBy>
  <cp:revision>14</cp:revision>
  <dcterms:modified xsi:type="dcterms:W3CDTF">2019-10-09T23:10:30Z</dcterms:modified>
</cp:coreProperties>
</file>