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971C0D1-46FD-48A3-A25C-902719296FF9}">
  <a:tblStyle styleId="{4971C0D1-46FD-48A3-A25C-902719296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SansPr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5d56cf0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5d56cf0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d35b9d7c5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d35b9d7c5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d35b9d7c5_4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d35b9d7c5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d35b9d7c5_4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d35b9d7c5_4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d4bded9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d4bded9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d4bded9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d4bded9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d68505b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d68505b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too much? Just give one task?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621d86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621d86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1980c2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1980c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SG. This may be difficult for them. Perhaps hints are needed. Or rephrase the question.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spend 2 minutes on think - and a couple more on the rest.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35b9d7c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35b9d7c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35b9d7c5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35b9d7c5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d63bfd0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d63bfd0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d35b9d7c5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d35b9d7c5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d35b9d7c5_4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d35b9d7c5_4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d35b9d7c5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d35b9d7c5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1" name="Google Shape;11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>
            <p:ph idx="2" type="pic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3700" lIns="67400" spcFirstLastPara="1" rIns="67400" wrap="square" tIns="33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/>
          <p:nvPr>
            <p:ph idx="2" type="pic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>
            <p:ph idx="2" type="pic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/>
          <p:nvPr>
            <p:ph idx="2" type="chart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5" name="Google Shape;105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Ram">
  <p:cSld name="Closing Green Ram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31394" t="6240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CSU">
  <p:cSld name="Title Green Dots CSU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Green">
  <p:cSld name="Section Green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1" name="Google Shape;141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42" name="Google Shape;14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body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oter">
  <p:cSld name="Blank Foot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50" name="Google Shape;150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UnitID">
  <p:cSld name="Title Green Dots UnitID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CSU">
  <p:cSld name="Title Green Ram CSU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UnitID">
  <p:cSld name="Title Green Ram UnitID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3" name="Google Shape;43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Google Shape;61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8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67" name="Google Shape;67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One Dimensional Arrays</a:t>
            </a:r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 initialization</a:t>
            </a:r>
            <a:endParaRPr/>
          </a:p>
        </p:txBody>
      </p:sp>
      <p:sp>
        <p:nvSpPr>
          <p:cNvPr id="247" name="Google Shape;247;p36"/>
          <p:cNvSpPr txBox="1"/>
          <p:nvPr>
            <p:ph idx="1" type="body"/>
          </p:nvPr>
        </p:nvSpPr>
        <p:spPr>
          <a:xfrm>
            <a:off x="415650" y="1189200"/>
            <a:ext cx="8312700" cy="3677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N = 5;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int[] numbers = new int[N]; // Fills default values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Initialize elements i</a:t>
            </a:r>
            <a:r>
              <a:rPr lang="en" sz="1400"/>
              <a:t>ndividually: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numbers[0] = 20;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numbers[1] = 30;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numbers[2] = 40;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numbers[3] = 50;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numbers[4] = 60;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Initialize elements in a loop:</a:t>
            </a:r>
            <a:endParaRPr sz="1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numbers[i] = 20 + 10*i;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8" name="Google Shape;24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9" name="Google Shape;249;p36"/>
          <p:cNvGrpSpPr/>
          <p:nvPr/>
        </p:nvGrpSpPr>
        <p:grpSpPr>
          <a:xfrm>
            <a:off x="5552075" y="1840825"/>
            <a:ext cx="2115850" cy="2724350"/>
            <a:chOff x="5552075" y="1840825"/>
            <a:chExt cx="2115850" cy="2724350"/>
          </a:xfrm>
        </p:grpSpPr>
        <p:sp>
          <p:nvSpPr>
            <p:cNvPr id="250" name="Google Shape;250;p36"/>
            <p:cNvSpPr txBox="1"/>
            <p:nvPr/>
          </p:nvSpPr>
          <p:spPr>
            <a:xfrm>
              <a:off x="5552075" y="1840825"/>
              <a:ext cx="100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numbers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51" name="Google Shape;251;p36"/>
            <p:cNvCxnSpPr/>
            <p:nvPr/>
          </p:nvCxnSpPr>
          <p:spPr>
            <a:xfrm>
              <a:off x="6337725" y="2081775"/>
              <a:ext cx="1330200" cy="56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2" name="Google Shape;252;p36"/>
            <p:cNvSpPr txBox="1"/>
            <p:nvPr/>
          </p:nvSpPr>
          <p:spPr>
            <a:xfrm>
              <a:off x="5830175" y="2647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numbers[0]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3" name="Google Shape;253;p36"/>
            <p:cNvSpPr txBox="1"/>
            <p:nvPr/>
          </p:nvSpPr>
          <p:spPr>
            <a:xfrm>
              <a:off x="5830175" y="3028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numbers[1]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4" name="Google Shape;254;p36"/>
            <p:cNvSpPr txBox="1"/>
            <p:nvPr/>
          </p:nvSpPr>
          <p:spPr>
            <a:xfrm>
              <a:off x="5830175" y="3409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numbers[2]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5" name="Google Shape;255;p36"/>
            <p:cNvSpPr txBox="1"/>
            <p:nvPr/>
          </p:nvSpPr>
          <p:spPr>
            <a:xfrm>
              <a:off x="5830175" y="3790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numbers[3]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6" name="Google Shape;256;p36"/>
            <p:cNvSpPr txBox="1"/>
            <p:nvPr/>
          </p:nvSpPr>
          <p:spPr>
            <a:xfrm>
              <a:off x="5830175" y="4171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numbers[4]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aphicFrame>
        <p:nvGraphicFramePr>
          <p:cNvPr id="257" name="Google Shape;257;p36"/>
          <p:cNvGraphicFramePr/>
          <p:nvPr/>
        </p:nvGraphicFramePr>
        <p:xfrm>
          <a:off x="7190675" y="263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{4971C0D1-46FD-48A3-A25C-902719296FF9}</a:tableStyleId>
              </a:tblPr>
              <a:tblGrid>
                <a:gridCol w="1000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58" name="Google Shape;258;p36"/>
          <p:cNvCxnSpPr/>
          <p:nvPr/>
        </p:nvCxnSpPr>
        <p:spPr>
          <a:xfrm flipH="1" rot="10800000">
            <a:off x="6631025" y="2835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6"/>
          <p:cNvCxnSpPr/>
          <p:nvPr/>
        </p:nvCxnSpPr>
        <p:spPr>
          <a:xfrm flipH="1" rot="10800000">
            <a:off x="6631025" y="3216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6"/>
          <p:cNvCxnSpPr/>
          <p:nvPr/>
        </p:nvCxnSpPr>
        <p:spPr>
          <a:xfrm flipH="1" rot="10800000">
            <a:off x="6631025" y="3597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6"/>
          <p:cNvCxnSpPr/>
          <p:nvPr/>
        </p:nvCxnSpPr>
        <p:spPr>
          <a:xfrm flipH="1" rot="10800000">
            <a:off x="6631025" y="3978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36"/>
          <p:cNvCxnSpPr/>
          <p:nvPr/>
        </p:nvCxnSpPr>
        <p:spPr>
          <a:xfrm flipH="1" rot="10800000">
            <a:off x="6631025" y="4359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Declaring arrays in one step</a:t>
            </a:r>
            <a:endParaRPr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415650" y="1646405"/>
            <a:ext cx="8312700" cy="2386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int[] numbers = {20, 30, 40, 50, 60};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This must be done in one statement as shown above.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If you split, then it doesn’t work. For example: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int[] numbers;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numbers = {20, 30, 40, 50, 60};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Google Shape;2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0" name="Google Shape;270;p37"/>
          <p:cNvCxnSpPr/>
          <p:nvPr/>
        </p:nvCxnSpPr>
        <p:spPr>
          <a:xfrm>
            <a:off x="965050" y="2915675"/>
            <a:ext cx="3870600" cy="64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7"/>
          <p:cNvCxnSpPr/>
          <p:nvPr/>
        </p:nvCxnSpPr>
        <p:spPr>
          <a:xfrm flipH="1" rot="10800000">
            <a:off x="852125" y="2905400"/>
            <a:ext cx="3963000" cy="64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array elements in a loop</a:t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338800" y="1646400"/>
            <a:ext cx="8654700" cy="2316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double[] grades = new double[N]; // What would happen if it was inside the for loop?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grades[i] = 10 * Math.random();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</a:t>
            </a:r>
            <a:r>
              <a:rPr lang="en"/>
              <a:t> array elements in a loop</a:t>
            </a:r>
            <a:endParaRPr/>
          </a:p>
        </p:txBody>
      </p:sp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338800" y="1646400"/>
            <a:ext cx="8654700" cy="3103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Suppose the String array names is already declared and initialized.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i&lt;names.length;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System.out.println("Name " + i + ": " + names[i]);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Output from the array names = {"Leia", "Luke", "Solo", "R2-D2"}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Name 0: Leia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Name 1: Luke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Name 2: Solo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/>
              <a:t>Name 3: R2-D2</a:t>
            </a:r>
            <a:endParaRPr sz="1400"/>
          </a:p>
        </p:txBody>
      </p:sp>
      <p:sp>
        <p:nvSpPr>
          <p:cNvPr id="285" name="Google Shape;285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 array elements directly</a:t>
            </a:r>
            <a:endParaRPr/>
          </a:p>
        </p:txBody>
      </p:sp>
      <p:sp>
        <p:nvSpPr>
          <p:cNvPr id="291" name="Google Shape;291;p40"/>
          <p:cNvSpPr txBox="1"/>
          <p:nvPr>
            <p:ph idx="1" type="body"/>
          </p:nvPr>
        </p:nvSpPr>
        <p:spPr>
          <a:xfrm>
            <a:off x="338800" y="1646400"/>
            <a:ext cx="8654700" cy="3103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Suppose the String array names is already declared and initialized.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System.out.println(Arrays.toString(names));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Output from the array </a:t>
            </a:r>
            <a:endParaRPr sz="1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names = {"Leia", "Luke", "Solo", "R2-D2"}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would print as follows:</a:t>
            </a:r>
            <a:endParaRPr sz="1400"/>
          </a:p>
          <a:p>
            <a:pPr indent="45720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/>
              <a:t>[Leia, Luke, Solo, R2-D2]</a:t>
            </a:r>
            <a:endParaRPr sz="1400"/>
          </a:p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>
            <p:ph type="title"/>
          </p:nvPr>
        </p:nvSpPr>
        <p:spPr>
          <a:xfrm>
            <a:off x="415638" y="457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together</a:t>
            </a:r>
            <a:endParaRPr/>
          </a:p>
        </p:txBody>
      </p:sp>
      <p:sp>
        <p:nvSpPr>
          <p:cNvPr id="298" name="Google Shape;298;p41"/>
          <p:cNvSpPr txBox="1"/>
          <p:nvPr>
            <p:ph idx="1" type="body"/>
          </p:nvPr>
        </p:nvSpPr>
        <p:spPr>
          <a:xfrm>
            <a:off x="415650" y="1642625"/>
            <a:ext cx="8547000" cy="3203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Task (with your group). On a piece of paper implement the following specification 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Declare and create an int array called data with length 10..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Write a for-loop to fill in the array such that the elements are the first 10 even numbers starting from 2.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Now print the array using another for-loop. Even though you will not use the Arrays.toString() method, your output should be as if you had used the method. That is, the output should be:</a:t>
            </a:r>
            <a:endParaRPr sz="1600"/>
          </a:p>
          <a:p>
            <a:pPr indent="0" lvl="0" marL="13716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[2, 4, 6, 8, 10, 12, 14, 16, 18, 20]</a:t>
            </a:r>
            <a:endParaRPr sz="1600"/>
          </a:p>
          <a:p>
            <a:pPr indent="0" lvl="0" marL="45720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/>
              <a:t>Start with a square bracket '[', print a number, a comma and a space, followed by a number and so on. The last number is followed by a square bracket ']'.</a:t>
            </a:r>
            <a:endParaRPr sz="1600"/>
          </a:p>
        </p:txBody>
      </p:sp>
      <p:sp>
        <p:nvSpPr>
          <p:cNvPr id="299" name="Google Shape;299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415638" y="28253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539600" y="3497375"/>
            <a:ext cx="8312700" cy="1332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To be able to create arrays.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To be able to store and access elements in them.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To print arrays.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arrays?  Think-Pair-Share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15650" y="1646406"/>
            <a:ext cx="8312700" cy="2421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On a piece of paper, write: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A situation when you needed to store multiple pieces of data but didn’t want to make a bunch of individual variables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Pair with a partner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Talk through the different reasons you found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" sz="1800"/>
              <a:t>Share the answers with others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Share the answer with another group next to you (or same table)</a:t>
            </a:r>
            <a:endParaRPr sz="1800"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uses of a sequential data structure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Storing daily temperature data, student grades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Calculating the min, max, average from stored data</a:t>
            </a:r>
            <a:endParaRPr sz="24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400"/>
              <a:t>Accessing and updating specific data elements</a:t>
            </a:r>
            <a:endParaRPr sz="2400"/>
          </a:p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arrays?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415650" y="1646398"/>
            <a:ext cx="8312700" cy="925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81000" lvl="0" marL="457200" rtl="0" algn="l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Data structure storing a collection of data.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Data elements are of the same type.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The data structure has a fixed size.</a:t>
            </a:r>
            <a:endParaRPr sz="2400"/>
          </a:p>
        </p:txBody>
      </p:sp>
      <p:sp>
        <p:nvSpPr>
          <p:cNvPr id="199" name="Google Shape;199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Arrays</a:t>
            </a:r>
            <a:endParaRPr/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210200" y="1545675"/>
            <a:ext cx="8454600" cy="3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Declaring and creating arrays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int [] ratings = new int[100];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Has two parts: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Declaration of an int array reference variable: </a:t>
            </a: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int[] ratings;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and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Allocating space for 100 elements: </a:t>
            </a:r>
            <a:r>
              <a:rPr lang="en" sz="2200">
                <a:latin typeface="Consolas"/>
                <a:ea typeface="Consolas"/>
                <a:cs typeface="Consolas"/>
                <a:sym typeface="Consolas"/>
              </a:rPr>
              <a:t>ratings = new int[100];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415650" y="1646405"/>
            <a:ext cx="8312700" cy="2254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Declare an array of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" sz="1800"/>
              <a:t> called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weights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Suppose you have already declared a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800"/>
              <a:t> array variable called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letters</a:t>
            </a:r>
            <a:r>
              <a:rPr lang="en" sz="1800"/>
              <a:t>.  Now create an array containing 50 chars.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Declare and create an array of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" sz="1800"/>
              <a:t> called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words</a:t>
            </a:r>
            <a:r>
              <a:rPr lang="en" sz="1800"/>
              <a:t>, with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/>
              <a:t> elements.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Can you create an array with 0 elements? How is it different than just declaring an array variable?</a:t>
            </a:r>
            <a:endParaRPr sz="1800"/>
          </a:p>
        </p:txBody>
      </p:sp>
      <p:sp>
        <p:nvSpPr>
          <p:cNvPr id="213" name="Google Shape;21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 length and default element values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15650" y="1417800"/>
            <a:ext cx="8312700" cy="3397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Once an array is created created, its length is fixed.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You can get the length of an array called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words</a:t>
            </a:r>
            <a:r>
              <a:rPr lang="en" sz="1800"/>
              <a:t> by typing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words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.length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In the previous task,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words.length</a:t>
            </a:r>
            <a:r>
              <a:rPr lang="en" sz="1800"/>
              <a:t> is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When an array is created using new, the elements have default values.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/>
              <a:t> for numeric types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\u0000</a:t>
            </a:r>
            <a:r>
              <a:rPr lang="en" sz="1800"/>
              <a:t> for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char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/>
              <a:t> for object references (e.g.,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" sz="1800"/>
              <a:t>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 sz="1800"/>
              <a:t> for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boolean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 indexing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37200" y="1464250"/>
            <a:ext cx="6231600" cy="3412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Indexing starts at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The last element is at index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array.length-1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Example array: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[] numbers = new int[5];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" sz="1400"/>
              <a:t>can contain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5 int</a:t>
            </a:r>
            <a:r>
              <a:rPr lang="en" sz="1400"/>
              <a:t> elements, starting from index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400"/>
              <a:t> up to index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Indexed variable uses the array reference with an int index value or variable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Font typeface="Consolas"/>
              <a:buChar char="•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[i]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•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numbers[3]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Treat an indexed variable just like a Java variable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Font typeface="Consolas"/>
              <a:buChar char="•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numbers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[0] = 29; // sets element to 29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•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System.out.println(numbers[3]); // prints 0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28" name="Google Shape;228;p35"/>
          <p:cNvGraphicFramePr/>
          <p:nvPr/>
        </p:nvGraphicFramePr>
        <p:xfrm>
          <a:off x="7876475" y="2633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{4971C0D1-46FD-48A3-A25C-902719296FF9}</a:tableStyleId>
              </a:tblPr>
              <a:tblGrid>
                <a:gridCol w="1000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229" name="Google Shape;229;p35"/>
          <p:cNvGrpSpPr/>
          <p:nvPr/>
        </p:nvGrpSpPr>
        <p:grpSpPr>
          <a:xfrm>
            <a:off x="6237875" y="1840825"/>
            <a:ext cx="2115850" cy="2724350"/>
            <a:chOff x="5552075" y="1840825"/>
            <a:chExt cx="2115850" cy="2724350"/>
          </a:xfrm>
        </p:grpSpPr>
        <p:sp>
          <p:nvSpPr>
            <p:cNvPr id="230" name="Google Shape;230;p35"/>
            <p:cNvSpPr txBox="1"/>
            <p:nvPr/>
          </p:nvSpPr>
          <p:spPr>
            <a:xfrm>
              <a:off x="5552075" y="1840825"/>
              <a:ext cx="100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numbers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31" name="Google Shape;231;p35"/>
            <p:cNvCxnSpPr/>
            <p:nvPr/>
          </p:nvCxnSpPr>
          <p:spPr>
            <a:xfrm>
              <a:off x="6337725" y="2081775"/>
              <a:ext cx="1330200" cy="565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2" name="Google Shape;232;p35"/>
            <p:cNvSpPr txBox="1"/>
            <p:nvPr/>
          </p:nvSpPr>
          <p:spPr>
            <a:xfrm>
              <a:off x="5830175" y="2647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numbers[0]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3" name="Google Shape;233;p35"/>
            <p:cNvSpPr txBox="1"/>
            <p:nvPr/>
          </p:nvSpPr>
          <p:spPr>
            <a:xfrm>
              <a:off x="5830175" y="3028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numbers[1]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4" name="Google Shape;234;p35"/>
            <p:cNvSpPr txBox="1"/>
            <p:nvPr/>
          </p:nvSpPr>
          <p:spPr>
            <a:xfrm>
              <a:off x="5830175" y="3409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numbers[2]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5" name="Google Shape;235;p35"/>
            <p:cNvSpPr txBox="1"/>
            <p:nvPr/>
          </p:nvSpPr>
          <p:spPr>
            <a:xfrm>
              <a:off x="5830175" y="3790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numbers[3]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6" name="Google Shape;236;p35"/>
            <p:cNvSpPr txBox="1"/>
            <p:nvPr/>
          </p:nvSpPr>
          <p:spPr>
            <a:xfrm>
              <a:off x="5830175" y="4171575"/>
              <a:ext cx="1115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numbers[4]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cxnSp>
        <p:nvCxnSpPr>
          <p:cNvPr id="237" name="Google Shape;237;p35"/>
          <p:cNvCxnSpPr/>
          <p:nvPr/>
        </p:nvCxnSpPr>
        <p:spPr>
          <a:xfrm flipH="1" rot="10800000">
            <a:off x="7316825" y="2835975"/>
            <a:ext cx="60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5"/>
          <p:cNvCxnSpPr/>
          <p:nvPr/>
        </p:nvCxnSpPr>
        <p:spPr>
          <a:xfrm>
            <a:off x="7316825" y="3227475"/>
            <a:ext cx="6285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5"/>
          <p:cNvCxnSpPr/>
          <p:nvPr/>
        </p:nvCxnSpPr>
        <p:spPr>
          <a:xfrm>
            <a:off x="7316825" y="3608475"/>
            <a:ext cx="6285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5"/>
          <p:cNvCxnSpPr/>
          <p:nvPr/>
        </p:nvCxnSpPr>
        <p:spPr>
          <a:xfrm>
            <a:off x="7316825" y="3989475"/>
            <a:ext cx="6285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5"/>
          <p:cNvCxnSpPr/>
          <p:nvPr/>
        </p:nvCxnSpPr>
        <p:spPr>
          <a:xfrm>
            <a:off x="7316825" y="4370475"/>
            <a:ext cx="6285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