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648A046-39A9-472F-9492-F4BFAFC6CD14}">
  <a:tblStyle styleId="{C648A046-39A9-472F-9492-F4BFAFC6CD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SourceSans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5d56cf0d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5d56cf0d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eb666336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eb666336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study passing arrays to methods on Friday. Then we can do int max(int[] numbers), int min(int[] numbers)?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eb66633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eb66633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621d86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621d86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d4bfdff1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d4bfdff1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eb666336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eb666336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eb666336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eb666336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eb666336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eb666336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d4bfdff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d4bfdff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eb666336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eb666336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eb666336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eb666336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study passing arrays to methods on Friday. Then we can do int max(int[] numbers), int min(int[] numbers)?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4879108"/>
            <a:ext cx="9165280" cy="264755"/>
            <a:chOff x="0" y="7372350"/>
            <a:chExt cx="13817700" cy="400053"/>
          </a:xfrm>
        </p:grpSpPr>
        <p:sp>
          <p:nvSpPr>
            <p:cNvPr id="11" name="Google Shape;11;p2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2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15638" y="1646393"/>
            <a:ext cx="83127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Green Bar">
  <p:cSld name="Photo and Green Ba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>
            <p:ph idx="2" type="pic"/>
          </p:nvPr>
        </p:nvSpPr>
        <p:spPr>
          <a:xfrm>
            <a:off x="0" y="0"/>
            <a:ext cx="6051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1"/>
          <p:cNvSpPr/>
          <p:nvPr/>
        </p:nvSpPr>
        <p:spPr>
          <a:xfrm>
            <a:off x="6051176" y="0"/>
            <a:ext cx="3092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 txBox="1"/>
          <p:nvPr>
            <p:ph type="title"/>
          </p:nvPr>
        </p:nvSpPr>
        <p:spPr>
          <a:xfrm>
            <a:off x="6326841" y="1880795"/>
            <a:ext cx="25416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b" bIns="33700" lIns="67400" spcFirstLastPara="1" rIns="67400" wrap="square" tIns="33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6326841" y="2571750"/>
            <a:ext cx="2541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" name="Google Shape;8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58216" y="4598058"/>
            <a:ext cx="323565" cy="32356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Right">
  <p:cSld name="Content and Photo Righ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411449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411449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4040664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nd Photo Left">
  <p:cSld name="Content and Photo Lef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5514785" y="650159"/>
            <a:ext cx="32178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5514785" y="2019879"/>
            <a:ext cx="3217800" cy="13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/>
          <p:nvPr>
            <p:ph idx="2" type="pic"/>
          </p:nvPr>
        </p:nvSpPr>
        <p:spPr>
          <a:xfrm>
            <a:off x="1" y="0"/>
            <a:ext cx="51033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and Header">
  <p:cSld name="Photo and Head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>
            <p:ph idx="2" type="pic"/>
          </p:nvPr>
        </p:nvSpPr>
        <p:spPr>
          <a:xfrm>
            <a:off x="0" y="0"/>
            <a:ext cx="9144000" cy="42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264986" y="4403848"/>
            <a:ext cx="86139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Photo">
  <p:cSld name="Full Pho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hart and Content">
  <p:cSld name="Chart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6055167" y="1533699"/>
            <a:ext cx="26733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3700" lIns="67400" spcFirstLastPara="1" rIns="67400" wrap="square" tIns="33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6055167" y="2468061"/>
            <a:ext cx="26733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/>
          <p:nvPr>
            <p:ph idx="2" type="chart"/>
          </p:nvPr>
        </p:nvSpPr>
        <p:spPr>
          <a:xfrm>
            <a:off x="839933" y="954952"/>
            <a:ext cx="4541700" cy="3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5" name="Google Shape;105;p16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06" name="Google Shape;106;p16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" name="Google Shape;107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16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9" name="Google Shape;109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hite">
  <p:cSld name="Blank Whit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Ram">
  <p:cSld name="Closing Green Ram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Green Dots">
  <p:cSld name="Closing Green Dots">
    <p:bg>
      <p:bgPr>
        <a:solidFill>
          <a:schemeClr val="dk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482653" y="2778901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31394" t="6240"/>
          <a:stretch/>
        </p:blipFill>
        <p:spPr>
          <a:xfrm>
            <a:off x="5563251" y="0"/>
            <a:ext cx="3580748" cy="50070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9"/>
          <p:cNvCxnSpPr/>
          <p:nvPr/>
        </p:nvCxnSpPr>
        <p:spPr>
          <a:xfrm>
            <a:off x="583506" y="3928750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452" y="4182975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losing White">
  <p:cSld name="Closing Whit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482653" y="2778619"/>
            <a:ext cx="8312700" cy="7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b="0" i="0" lang="en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4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20"/>
          <p:cNvCxnSpPr/>
          <p:nvPr/>
        </p:nvCxnSpPr>
        <p:spPr>
          <a:xfrm>
            <a:off x="583506" y="3928468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8" name="Google Shape;12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0452" y="4182976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CSU">
  <p:cSld name="Title Green Dots CSU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" name="Google Shape;22;p3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Green">
  <p:cSld name="Section Green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132" name="Google Shape;132;p21"/>
          <p:cNvSpPr txBox="1"/>
          <p:nvPr>
            <p:ph idx="1" type="body"/>
          </p:nvPr>
        </p:nvSpPr>
        <p:spPr>
          <a:xfrm>
            <a:off x="2279997" y="2899851"/>
            <a:ext cx="6448500" cy="3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0"/>
            <a:ext cx="170267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bg>
      <p:bgPr>
        <a:solidFill>
          <a:schemeClr val="dk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1347817" y="1851211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2">
            <a:alphaModFix/>
          </a:blip>
          <a:srcRect b="57447" l="-221" r="1" t="28562"/>
          <a:stretch/>
        </p:blipFill>
        <p:spPr>
          <a:xfrm>
            <a:off x="163382" y="3993671"/>
            <a:ext cx="8780259" cy="12466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bg>
      <p:bgPr>
        <a:solidFill>
          <a:schemeClr val="dk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491658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1" name="Google Shape;141;p23"/>
          <p:cNvGrpSpPr/>
          <p:nvPr/>
        </p:nvGrpSpPr>
        <p:grpSpPr>
          <a:xfrm>
            <a:off x="0" y="4498086"/>
            <a:ext cx="9144488" cy="408426"/>
            <a:chOff x="0" y="6739600"/>
            <a:chExt cx="13817600" cy="617144"/>
          </a:xfrm>
        </p:grpSpPr>
        <p:pic>
          <p:nvPicPr>
            <p:cNvPr id="142" name="Google Shape;142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00229" y="6739600"/>
              <a:ext cx="617144" cy="6171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3379284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3" type="body"/>
          </p:nvPr>
        </p:nvSpPr>
        <p:spPr>
          <a:xfrm>
            <a:off x="6266909" y="1805872"/>
            <a:ext cx="23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indent="-228600" lvl="0" marL="45720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Footer">
  <p:cSld name="Blank Footer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4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150" name="Google Shape;150;p24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1" name="Google Shape;151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24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3" name="Google Shape;153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Green">
  <p:cSld name="Blank Green">
    <p:bg>
      <p:bgPr>
        <a:solidFill>
          <a:schemeClr val="dk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9" name="Google Shape;15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>
            <a:lvl1pPr lvl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0" name="Google Shape;16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Dots UnitID">
  <p:cSld name="Title Green Dots UnitID">
    <p:bg>
      <p:bgPr>
        <a:solidFill>
          <a:schemeClr val="dk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10580" l="0" r="52955" t="29515"/>
          <a:stretch/>
        </p:blipFill>
        <p:spPr>
          <a:xfrm>
            <a:off x="5172449" y="1"/>
            <a:ext cx="397155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9" name="Google Shape;29;p4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4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CSU">
  <p:cSld name="Title Green Ram CSU">
    <p:bg>
      <p:bgPr>
        <a:solidFill>
          <a:schemeClr val="dk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Green Ram UnitID">
  <p:cSld name="Title Green Ram UnitID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 amt="8000"/>
          </a:blip>
          <a:srcRect b="6932" l="0" r="30639" t="14710"/>
          <a:stretch/>
        </p:blipFill>
        <p:spPr>
          <a:xfrm>
            <a:off x="4591002" y="-1"/>
            <a:ext cx="4552996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15637" y="3553220"/>
            <a:ext cx="83127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3" name="Google Shape;43;p6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CSU">
  <p:cSld name="Title White CSU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7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03745" y="4456303"/>
            <a:ext cx="2329700" cy="5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hite UnitID">
  <p:cSld name="Title White UnitID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/>
        </p:nvSpPr>
        <p:spPr>
          <a:xfrm>
            <a:off x="-892848" y="818030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/>
          <p:nvPr/>
        </p:nvSpPr>
        <p:spPr>
          <a:xfrm>
            <a:off x="-1385454" y="-313764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/>
        </p:nvSpPr>
        <p:spPr>
          <a:xfrm>
            <a:off x="-1447029" y="-526677"/>
            <a:ext cx="1221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250" lIns="60500" spcFirstLastPara="1" rIns="60500" wrap="square" tIns="30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2" type="body"/>
          </p:nvPr>
        </p:nvSpPr>
        <p:spPr>
          <a:xfrm>
            <a:off x="415637" y="3553220"/>
            <a:ext cx="83127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61" name="Google Shape;61;p8"/>
          <p:cNvCxnSpPr/>
          <p:nvPr/>
        </p:nvCxnSpPr>
        <p:spPr>
          <a:xfrm>
            <a:off x="482653" y="3389709"/>
            <a:ext cx="6030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8"/>
          <p:cNvSpPr/>
          <p:nvPr>
            <p:ph idx="3" type="pic"/>
          </p:nvPr>
        </p:nvSpPr>
        <p:spPr>
          <a:xfrm>
            <a:off x="6608833" y="4546014"/>
            <a:ext cx="21195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9A9A9C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9A9A9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grpSp>
        <p:nvGrpSpPr>
          <p:cNvPr id="66" name="Google Shape;66;p9"/>
          <p:cNvGrpSpPr/>
          <p:nvPr/>
        </p:nvGrpSpPr>
        <p:grpSpPr>
          <a:xfrm>
            <a:off x="0" y="4879021"/>
            <a:ext cx="9144554" cy="264755"/>
            <a:chOff x="0" y="7372350"/>
            <a:chExt cx="13817700" cy="400053"/>
          </a:xfrm>
        </p:grpSpPr>
        <p:sp>
          <p:nvSpPr>
            <p:cNvPr id="67" name="Google Shape;67;p9"/>
            <p:cNvSpPr/>
            <p:nvPr/>
          </p:nvSpPr>
          <p:spPr>
            <a:xfrm>
              <a:off x="0" y="7372350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8" name="Google Shape;68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1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9"/>
            <p:cNvSpPr/>
            <p:nvPr/>
          </p:nvSpPr>
          <p:spPr>
            <a:xfrm>
              <a:off x="0" y="7372351"/>
              <a:ext cx="13817700" cy="399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0250" lIns="60500" spcFirstLastPara="1" rIns="60500" wrap="square" tIns="302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0" name="Google Shape;70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52257" y="7372352"/>
              <a:ext cx="1788558" cy="4000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White">
  <p:cSld name="Section Whit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279997" y="1852526"/>
            <a:ext cx="64485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2279997" y="2899851"/>
            <a:ext cx="64485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11533" l="79831" r="0" t="28562"/>
          <a:stretch/>
        </p:blipFill>
        <p:spPr>
          <a:xfrm>
            <a:off x="0" y="1"/>
            <a:ext cx="170267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60500" lIns="60500" spcFirstLastPara="1" rIns="60500" wrap="square" tIns="605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37" y="1646393"/>
            <a:ext cx="8312700" cy="20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>
            <a:lvl1pPr indent="-3048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C39E11"/>
              </a:buClr>
              <a:buSzPts val="1100"/>
              <a:buFont typeface="Arial"/>
              <a:buChar char="»"/>
              <a:defRPr b="0" i="0" sz="1100" u="none" cap="none" strike="noStrike">
                <a:solidFill>
                  <a:srgbClr val="C39E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415638" y="1783828"/>
            <a:ext cx="8312700" cy="1344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 1: One Dimensional Arrays</a:t>
            </a:r>
            <a:endParaRPr/>
          </a:p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15625" y="3553232"/>
            <a:ext cx="8312700" cy="765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idx="2" type="body"/>
          </p:nvPr>
        </p:nvSpPr>
        <p:spPr>
          <a:xfrm>
            <a:off x="1107900" y="4531175"/>
            <a:ext cx="6928200" cy="1061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9A9A9C"/>
                </a:solidFill>
              </a:rPr>
              <a:t> Colorado State University </a:t>
            </a:r>
            <a:endParaRPr sz="800">
              <a:solidFill>
                <a:srgbClr val="9A9A9C"/>
              </a:solidFill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A9A9C"/>
                </a:solidFill>
              </a:rPr>
              <a:t>Department of Computer Science </a:t>
            </a:r>
            <a:endParaRPr sz="1400">
              <a:solidFill>
                <a:srgbClr val="9A9A9C"/>
              </a:solidFill>
            </a:endParaRPr>
          </a:p>
        </p:txBody>
      </p:sp>
      <p:sp>
        <p:nvSpPr>
          <p:cNvPr id="168" name="Google Shape;168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first index of an element in  an array</a:t>
            </a:r>
            <a:endParaRPr/>
          </a:p>
        </p:txBody>
      </p:sp>
      <p:sp>
        <p:nvSpPr>
          <p:cNvPr id="245" name="Google Shape;245;p36"/>
          <p:cNvSpPr txBox="1"/>
          <p:nvPr>
            <p:ph idx="1" type="body"/>
          </p:nvPr>
        </p:nvSpPr>
        <p:spPr>
          <a:xfrm>
            <a:off x="472500" y="1328125"/>
            <a:ext cx="8045400" cy="34869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Assume that int[] numbers is already declared and initialized.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Suppose that you are finding the first index where element int e occurs.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for(int i=0; i&lt;numbers.length; i++)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if(e == numbers[i]) { // found the element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System.out.println("The index of element " + e + " is " + i);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break;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System.out.println("The element " + e + " is not present in the array");</a:t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36"/>
          <p:cNvSpPr txBox="1"/>
          <p:nvPr/>
        </p:nvSpPr>
        <p:spPr>
          <a:xfrm>
            <a:off x="2128850" y="4195525"/>
            <a:ext cx="4082400" cy="619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Does this code work when the array is empty?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7"/>
          <p:cNvSpPr txBox="1"/>
          <p:nvPr>
            <p:ph type="title"/>
          </p:nvPr>
        </p:nvSpPr>
        <p:spPr>
          <a:xfrm>
            <a:off x="415638" y="4572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Putting it together</a:t>
            </a:r>
            <a:endParaRPr/>
          </a:p>
        </p:txBody>
      </p:sp>
      <p:sp>
        <p:nvSpPr>
          <p:cNvPr id="253" name="Google Shape;253;p37"/>
          <p:cNvSpPr txBox="1"/>
          <p:nvPr>
            <p:ph idx="1" type="body"/>
          </p:nvPr>
        </p:nvSpPr>
        <p:spPr>
          <a:xfrm>
            <a:off x="415650" y="1642625"/>
            <a:ext cx="8689800" cy="31722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Task (with your group). On a piece of paper, implement the following specification.</a:t>
            </a:r>
            <a:endParaRPr sz="1800"/>
          </a:p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This is  a variation of the max example on slide 9.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Given an array of numbers, print the </a:t>
            </a:r>
            <a:r>
              <a:rPr b="1" lang="en" sz="1800" u="sng"/>
              <a:t>index</a:t>
            </a:r>
            <a:r>
              <a:rPr lang="en" sz="1800"/>
              <a:t> of the maximum element.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If the array is empty, print that the array is empty..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If the array has multiple elements with the max value, choose the first index.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Discuss when it would be better to get the index of the maximum value rather than just the maximum value.</a:t>
            </a:r>
            <a:endParaRPr sz="1800"/>
          </a:p>
        </p:txBody>
      </p:sp>
      <p:sp>
        <p:nvSpPr>
          <p:cNvPr id="254" name="Google Shape;254;p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69575" y="1234200"/>
            <a:ext cx="3520200" cy="2240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8"/>
          <p:cNvSpPr txBox="1"/>
          <p:nvPr>
            <p:ph type="title"/>
          </p:nvPr>
        </p:nvSpPr>
        <p:spPr>
          <a:xfrm>
            <a:off x="415638" y="28253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539600" y="3497375"/>
            <a:ext cx="8312700" cy="13320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/>
              <a:t>To perform simple computations on arrays (e.g. printing, sum, max, min).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800"/>
              <a:t>To be able to fill array elements by reading input.</a:t>
            </a:r>
            <a:endParaRPr sz="1800"/>
          </a:p>
        </p:txBody>
      </p:sp>
      <p:sp>
        <p:nvSpPr>
          <p:cNvPr id="177" name="Google Shape;177;p28"/>
          <p:cNvSpPr txBox="1"/>
          <p:nvPr/>
        </p:nvSpPr>
        <p:spPr>
          <a:xfrm>
            <a:off x="5950725" y="504750"/>
            <a:ext cx="25215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B"/>
                </a:solidFill>
                <a:latin typeface="Proxima Nova"/>
                <a:ea typeface="Proxima Nova"/>
                <a:cs typeface="Proxima Nova"/>
                <a:sym typeface="Proxima Nova"/>
              </a:rPr>
              <a:t>Due Date Reminders</a:t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b="1">
              <a:solidFill>
                <a:srgbClr val="59595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8" name="Google Shape;17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r>
              <a:rPr lang="en"/>
              <a:t> array elements in a loop from the keyboard</a:t>
            </a:r>
            <a:endParaRPr/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338800" y="1646400"/>
            <a:ext cx="8654700" cy="27123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Scanner input = new Scanner(System.in);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System.out.println("How many students are in this class? ");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 number = input.nextInt();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double[] grades = new double[number]; 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for(int i=0; i&lt;number; i++)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grades[i] = input.nextDouble();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Referencing vs copying arrays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415650" y="1208700"/>
            <a:ext cx="4156500" cy="986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Referencing Arrays</a:t>
            </a:r>
            <a:endParaRPr b="1"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int[] myNumbers = {20, 30, 40, 50, 60};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int[] yourNumbers = myNumbers;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3" name="Google Shape;193;p30"/>
          <p:cNvGraphicFramePr/>
          <p:nvPr/>
        </p:nvGraphicFramePr>
        <p:xfrm>
          <a:off x="1562100" y="283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{C648A046-39A9-472F-9492-F4BFAFC6CD14}</a:tableStyleId>
              </a:tblPr>
              <a:tblGrid>
                <a:gridCol w="548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94" name="Google Shape;194;p30"/>
          <p:cNvSpPr txBox="1"/>
          <p:nvPr/>
        </p:nvSpPr>
        <p:spPr>
          <a:xfrm>
            <a:off x="174550" y="2474225"/>
            <a:ext cx="114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myNumbers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2568250" y="2474225"/>
            <a:ext cx="129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yourNumbers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6" name="Google Shape;196;p30"/>
          <p:cNvCxnSpPr>
            <a:stCxn id="194" idx="3"/>
          </p:cNvCxnSpPr>
          <p:nvPr/>
        </p:nvCxnSpPr>
        <p:spPr>
          <a:xfrm>
            <a:off x="1324450" y="2643575"/>
            <a:ext cx="339000" cy="1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0"/>
          <p:cNvCxnSpPr>
            <a:stCxn id="195" idx="1"/>
          </p:cNvCxnSpPr>
          <p:nvPr/>
        </p:nvCxnSpPr>
        <p:spPr>
          <a:xfrm flipH="1">
            <a:off x="1940350" y="2643575"/>
            <a:ext cx="627900" cy="16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98" name="Google Shape;198;p30"/>
          <p:cNvGraphicFramePr/>
          <p:nvPr/>
        </p:nvGraphicFramePr>
        <p:xfrm>
          <a:off x="6005875" y="283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{C648A046-39A9-472F-9492-F4BFAFC6CD14}</a:tableStyleId>
              </a:tblPr>
              <a:tblGrid>
                <a:gridCol w="73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99" name="Google Shape;199;p30"/>
          <p:cNvGraphicFramePr/>
          <p:nvPr/>
        </p:nvGraphicFramePr>
        <p:xfrm>
          <a:off x="7071975" y="283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{C648A046-39A9-472F-9492-F4BFAFC6CD14}</a:tableStyleId>
              </a:tblPr>
              <a:tblGrid>
                <a:gridCol w="641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4773900" y="1183325"/>
            <a:ext cx="4331700" cy="13251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400"/>
              <a:t>Copying arrays</a:t>
            </a:r>
            <a:endParaRPr b="1" sz="14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System.arraycopy(myNumbers, 0,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yourNumbers, 0, 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13716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myNumbers.length);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Google Shape;201;p30"/>
          <p:cNvSpPr txBox="1"/>
          <p:nvPr/>
        </p:nvSpPr>
        <p:spPr>
          <a:xfrm>
            <a:off x="4571988" y="2474225"/>
            <a:ext cx="1149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myNumbers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2" name="Google Shape;202;p30"/>
          <p:cNvCxnSpPr>
            <a:stCxn id="201" idx="3"/>
          </p:cNvCxnSpPr>
          <p:nvPr/>
        </p:nvCxnSpPr>
        <p:spPr>
          <a:xfrm>
            <a:off x="5721888" y="2643575"/>
            <a:ext cx="339000" cy="19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30"/>
          <p:cNvSpPr txBox="1"/>
          <p:nvPr/>
        </p:nvSpPr>
        <p:spPr>
          <a:xfrm>
            <a:off x="7813675" y="2499650"/>
            <a:ext cx="1291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yourNumbers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4" name="Google Shape;204;p30"/>
          <p:cNvCxnSpPr>
            <a:stCxn id="203" idx="1"/>
          </p:cNvCxnSpPr>
          <p:nvPr/>
        </p:nvCxnSpPr>
        <p:spPr>
          <a:xfrm flipH="1">
            <a:off x="7405075" y="2669000"/>
            <a:ext cx="408600" cy="16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Copying Arrays Manually</a:t>
            </a:r>
            <a:endParaRPr/>
          </a:p>
        </p:txBody>
      </p:sp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415650" y="1646402"/>
            <a:ext cx="8312700" cy="1792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int[] myNumbers = {20, 30, 40, 50, 60};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int[] yourNumbers = new int[myNumbers.length];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for(int i=0; i&lt;myNumbers.length; i++) {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	yourNumbers[i] = myNumbers[i];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1" name="Google Shape;21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and average of elements in a loop</a:t>
            </a:r>
            <a:endParaRPr/>
          </a:p>
        </p:txBody>
      </p:sp>
      <p:sp>
        <p:nvSpPr>
          <p:cNvPr id="217" name="Google Shape;217;p32"/>
          <p:cNvSpPr txBox="1"/>
          <p:nvPr>
            <p:ph idx="1" type="body"/>
          </p:nvPr>
        </p:nvSpPr>
        <p:spPr>
          <a:xfrm>
            <a:off x="338800" y="1646400"/>
            <a:ext cx="8654700" cy="31035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Suppose the int array numbers is already declared and initialized.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sum = 0; 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// why should sum be initialized outside the loop?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for(int i=0; i&lt;numbers.length; i++)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sum = sum + numbers[i];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System.out.println("Sum: " + sum);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double average = (double)sum/numbers.length; </a:t>
            </a: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// why is the cast (double) needed?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// Why is average not computed inside the loop/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System.out.println("Average: " + average);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8" name="Google Shape;218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</a:t>
            </a:r>
            <a:endParaRPr/>
          </a:p>
        </p:txBody>
      </p:sp>
      <p:sp>
        <p:nvSpPr>
          <p:cNvPr id="224" name="Google Shape;224;p33"/>
          <p:cNvSpPr txBox="1"/>
          <p:nvPr>
            <p:ph idx="1" type="body"/>
          </p:nvPr>
        </p:nvSpPr>
        <p:spPr>
          <a:xfrm>
            <a:off x="415650" y="1646400"/>
            <a:ext cx="8577900" cy="2254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-342900" lvl="0" marL="457200" rtl="0" algn="l">
              <a:spcBef>
                <a:spcPts val="4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 file contains 100 English words, one word per line.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Read the file and store all the words in an array.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Write a for-loop using the array to print the sum of the number of letters used in each word.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What would you do if the number of words in the file is not known in advance?</a:t>
            </a:r>
            <a:endParaRPr sz="1800"/>
          </a:p>
        </p:txBody>
      </p:sp>
      <p:sp>
        <p:nvSpPr>
          <p:cNvPr id="225" name="Google Shape;225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Sequential traversal of an array without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an explicit index: aka foreach loop</a:t>
            </a:r>
            <a:endParaRPr/>
          </a:p>
        </p:txBody>
      </p:sp>
      <p:sp>
        <p:nvSpPr>
          <p:cNvPr id="231" name="Google Shape;231;p34"/>
          <p:cNvSpPr txBox="1"/>
          <p:nvPr>
            <p:ph idx="1" type="body"/>
          </p:nvPr>
        </p:nvSpPr>
        <p:spPr>
          <a:xfrm>
            <a:off x="415650" y="1646399"/>
            <a:ext cx="8312700" cy="31788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General syntax:</a:t>
            </a:r>
            <a:endParaRPr sz="1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 (ElementType e: arrayReferenceVariable)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// Do something with e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/>
              <a:t>Using previous grades example in slide 4:</a:t>
            </a:r>
            <a:endParaRPr sz="1400"/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double total = 0;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 (double grade: grades)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	total += grade;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System.out.println("The average grade was " + total/grades.length);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2" name="Google Shape;232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/>
          <p:nvPr>
            <p:ph type="title"/>
          </p:nvPr>
        </p:nvSpPr>
        <p:spPr>
          <a:xfrm>
            <a:off x="415638" y="599068"/>
            <a:ext cx="8312700" cy="672000"/>
          </a:xfrm>
          <a:prstGeom prst="rect">
            <a:avLst/>
          </a:prstGeom>
        </p:spPr>
        <p:txBody>
          <a:bodyPr anchorCtr="0" anchor="b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min and max of an array</a:t>
            </a:r>
            <a:endParaRPr/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472500" y="1328125"/>
            <a:ext cx="8045400" cy="3486900"/>
          </a:xfrm>
          <a:prstGeom prst="rect">
            <a:avLst/>
          </a:prstGeom>
        </p:spPr>
        <p:txBody>
          <a:bodyPr anchorCtr="0" anchor="t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Assume that int[] numbers is already declared and initialized.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// Currently we haven't seen any number, so we need some default values.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currentMax = Integer.MIN_VALUE; // but why MIN_VALUE for the current max?</a:t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currentMin = Integer.MAX_VALUE; // but why MAX_VALUE for the current min?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for(int i=0; i&lt;numbers.length; i++) 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if(currentMax &lt; numbers[i]) // found a number greater than my current max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currentMax = numbers[i]; 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	if(currentMin &gt; numbers[i]) // found a number smaller than my current min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currentMin = numbers[i]; 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