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8" r:id="rId41"/>
    <p:sldId id="297"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5" r:id="rId67"/>
  </p:sldIdLst>
  <p:sldSz cx="9144000" cy="6858000" type="screen4x3"/>
  <p:notesSz cx="6858000" cy="9144000"/>
  <p:embeddedFontLst>
    <p:embeddedFont>
      <p:font typeface="Book Antiqua" panose="02040602050305030304" pitchFamily="18" charset="0"/>
      <p:regular r:id="rId69"/>
      <p:bold r:id="rId70"/>
      <p:italic r:id="rId71"/>
      <p:boldItalic r:id="rId72"/>
    </p:embeddedFont>
    <p:embeddedFont>
      <p:font typeface="Kaushan Script" panose="03060602040705080205" pitchFamily="66" charset="0"/>
      <p:regular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4">
          <p15:clr>
            <a:srgbClr val="A4A3A4"/>
          </p15:clr>
        </p15:guide>
        <p15:guide id="2" pos="528">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3"/>
    <p:restoredTop sz="93632"/>
  </p:normalViewPr>
  <p:slideViewPr>
    <p:cSldViewPr snapToGrid="0">
      <p:cViewPr varScale="1">
        <p:scale>
          <a:sx n="66" d="100"/>
          <a:sy n="66" d="100"/>
        </p:scale>
        <p:origin x="888" y="176"/>
      </p:cViewPr>
      <p:guideLst>
        <p:guide orient="horz" pos="864"/>
        <p:guide pos="52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19050" tIns="0" rIns="19050" bIns="0" anchor="t" anchorCtr="0">
            <a:noAutofit/>
          </a:bodyPr>
          <a:lstStyle>
            <a:lvl1pPr marR="0" lvl="0" algn="l" rtl="0">
              <a:spcBef>
                <a:spcPts val="0"/>
              </a:spcBef>
              <a:spcAft>
                <a:spcPts val="0"/>
              </a:spcAft>
              <a:buSzPts val="1400"/>
              <a:buNone/>
              <a:defRPr sz="1000" b="0" i="1"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19050" tIns="0" rIns="19050" bIns="0" anchor="t" anchorCtr="0">
            <a:noAutofit/>
          </a:bodyPr>
          <a:lstStyle>
            <a:lvl1pPr marR="0" lvl="0" algn="r" rtl="0">
              <a:spcBef>
                <a:spcPts val="0"/>
              </a:spcBef>
              <a:spcAft>
                <a:spcPts val="0"/>
              </a:spcAft>
              <a:buSzPts val="1400"/>
              <a:buNone/>
              <a:defRPr sz="1000" b="0" i="1"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19050" tIns="0" rIns="19050" bIns="0" anchor="b" anchorCtr="0">
            <a:noAutofit/>
          </a:bodyPr>
          <a:lstStyle>
            <a:lvl1pPr marR="0" lvl="0" algn="l" rtl="0">
              <a:spcBef>
                <a:spcPts val="0"/>
              </a:spcBef>
              <a:spcAft>
                <a:spcPts val="0"/>
              </a:spcAft>
              <a:buSzPts val="1400"/>
              <a:buNone/>
              <a:defRPr sz="1000" b="0" i="1"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marR="0" lvl="0" indent="0" algn="r" rtl="0">
              <a:spcBef>
                <a:spcPts val="0"/>
              </a:spcBef>
              <a:spcAft>
                <a:spcPts val="0"/>
              </a:spcAft>
              <a:buNone/>
            </a:pPr>
            <a:fld id="{00000000-1234-1234-1234-123412341234}" type="slidenum">
              <a:rPr lang="en-US" sz="1000" b="0" i="1" u="none" strike="noStrike" cap="none">
                <a:solidFill>
                  <a:schemeClr val="dk1"/>
                </a:solidFill>
                <a:latin typeface="Times New Roman"/>
                <a:ea typeface="Times New Roman"/>
                <a:cs typeface="Times New Roman"/>
                <a:sym typeface="Times New Roman"/>
              </a:rPr>
              <a:t>‹#›</a:t>
            </a:fld>
            <a:endParaRPr sz="1000" b="0" i="1"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148" name="Google Shape;148;p1: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27" name="Google Shape;227;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36" name="Google Shape;236;p1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de8119eea_0_0:notes"/>
          <p:cNvSpPr>
            <a:spLocks noGrp="1" noRot="1" noChangeAspect="1"/>
          </p:cNvSpPr>
          <p:nvPr>
            <p:ph type="sldImg" idx="2"/>
          </p:nvPr>
        </p:nvSpPr>
        <p:spPr>
          <a:xfrm>
            <a:off x="1149350" y="692150"/>
            <a:ext cx="4559400" cy="34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de8119eea_0_0: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48" name="Google Shape;248;g5de8119eea_0_0:notes"/>
          <p:cNvSpPr txBox="1">
            <a:spLocks noGrp="1"/>
          </p:cNvSpPr>
          <p:nvPr>
            <p:ph type="sldNum" idx="12"/>
          </p:nvPr>
        </p:nvSpPr>
        <p:spPr>
          <a:xfrm>
            <a:off x="3886200" y="8686800"/>
            <a:ext cx="2971800" cy="457200"/>
          </a:xfrm>
          <a:prstGeom prst="rect">
            <a:avLst/>
          </a:prstGeom>
        </p:spPr>
        <p:txBody>
          <a:bodyPr spcFirstLastPara="1" wrap="square" lIns="19050" tIns="0" rIns="1905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55" name="Google Shape;255;p1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62" name="Google Shape;262;p11: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70" name="Google Shape;270;p14: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77" name="Google Shape;277;p13: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84" name="Google Shape;284;p15: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91" name="Google Shape;291;p1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304" name="Google Shape;304;p1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0"/>
              </a:spcBef>
              <a:spcAft>
                <a:spcPts val="0"/>
              </a:spcAft>
              <a:buClr>
                <a:schemeClr val="dk1"/>
              </a:buClr>
              <a:buSzPts val="2100"/>
              <a:buFont typeface="Arial"/>
              <a:buNone/>
            </a:pPr>
            <a:r>
              <a:rPr lang="en-US"/>
              <a:t>After learning the preceding chapters, you are capable of solving many programming problems using selections, loops, methods, and arrays. However, these Java features are not sufficient for developing graphical user interfaces and large scale software systems. </a:t>
            </a:r>
            <a:endParaRPr/>
          </a:p>
        </p:txBody>
      </p:sp>
      <p:sp>
        <p:nvSpPr>
          <p:cNvPr id="156" name="Google Shape;156;p2: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311" name="Google Shape;311;p18: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325" name="Google Shape;325;p19: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340" name="Google Shape;340;p20: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1: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356" name="Google Shape;356;p21: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374" name="Google Shape;374;p22: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3: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393" name="Google Shape;393;p23: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4: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413" name="Google Shape;413;p24: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6: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433" name="Google Shape;433;p26: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7: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441" name="Google Shape;441;p27: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448" name="Google Shape;448;p2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164" name="Google Shape;164;p4: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9: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456" name="Google Shape;456;p2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0: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dirty="0"/>
          </a:p>
        </p:txBody>
      </p:sp>
      <p:sp>
        <p:nvSpPr>
          <p:cNvPr id="467" name="Google Shape;467;p3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1: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476" name="Google Shape;476;p3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2: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487" name="Google Shape;487;p3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4: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01" name="Google Shape;501;p3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5: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10" name="Google Shape;510;p3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6: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17" name="Google Shape;517;p3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7: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27" name="Google Shape;527;p3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5: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38" name="Google Shape;538;p2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de8119eea_0_1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de8119eea_0_14: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46" name="Google Shape;546;g5de8119eea_0_14:notes"/>
          <p:cNvSpPr txBox="1">
            <a:spLocks noGrp="1"/>
          </p:cNvSpPr>
          <p:nvPr>
            <p:ph type="sldNum" idx="12"/>
          </p:nvPr>
        </p:nvSpPr>
        <p:spPr>
          <a:xfrm>
            <a:off x="3886200" y="8686800"/>
            <a:ext cx="2971800" cy="457200"/>
          </a:xfrm>
          <a:prstGeom prst="rect">
            <a:avLst/>
          </a:prstGeom>
        </p:spPr>
        <p:txBody>
          <a:bodyPr spcFirstLastPara="1" wrap="square" lIns="19050" tIns="0" rIns="1905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172" name="Google Shape;172;p6: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1: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67" name="Google Shape;567;p4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9: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60" name="Google Shape;560;p3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2: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74" name="Google Shape;574;p4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3: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86" name="Google Shape;586;p4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5de8119eea_0_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5de8119eea_0_21: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597" name="Google Shape;597;g5de8119eea_0_21:notes"/>
          <p:cNvSpPr txBox="1">
            <a:spLocks noGrp="1"/>
          </p:cNvSpPr>
          <p:nvPr>
            <p:ph type="sldNum" idx="12"/>
          </p:nvPr>
        </p:nvSpPr>
        <p:spPr>
          <a:xfrm>
            <a:off x="3886200" y="8686800"/>
            <a:ext cx="2971800" cy="457200"/>
          </a:xfrm>
          <a:prstGeom prst="rect">
            <a:avLst/>
          </a:prstGeom>
        </p:spPr>
        <p:txBody>
          <a:bodyPr spcFirstLastPara="1" wrap="square" lIns="19050" tIns="0" rIns="1905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5de8119eea_0_2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5de8119eea_0_28: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05" name="Google Shape;605;g5de8119eea_0_28:notes"/>
          <p:cNvSpPr txBox="1">
            <a:spLocks noGrp="1"/>
          </p:cNvSpPr>
          <p:nvPr>
            <p:ph type="sldNum" idx="12"/>
          </p:nvPr>
        </p:nvSpPr>
        <p:spPr>
          <a:xfrm>
            <a:off x="3886200" y="8686800"/>
            <a:ext cx="2971800" cy="457200"/>
          </a:xfrm>
          <a:prstGeom prst="rect">
            <a:avLst/>
          </a:prstGeom>
        </p:spPr>
        <p:txBody>
          <a:bodyPr spcFirstLastPara="1" wrap="square" lIns="19050" tIns="0" rIns="1905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12" name="Google Shape;612;p4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5: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20" name="Google Shape;620;p4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6: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31" name="Google Shape;631;p4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7: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42" name="Google Shape;642;p4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181" name="Google Shape;181;p7: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8: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51" name="Google Shape;651;p4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5df230891e_0_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5df230891e_0_0: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59" name="Google Shape;659;g5df230891e_0_0:notes"/>
          <p:cNvSpPr txBox="1">
            <a:spLocks noGrp="1"/>
          </p:cNvSpPr>
          <p:nvPr>
            <p:ph type="sldNum" idx="12"/>
          </p:nvPr>
        </p:nvSpPr>
        <p:spPr>
          <a:xfrm>
            <a:off x="3886200" y="8686800"/>
            <a:ext cx="2971800" cy="457200"/>
          </a:xfrm>
          <a:prstGeom prst="rect">
            <a:avLst/>
          </a:prstGeom>
        </p:spPr>
        <p:txBody>
          <a:bodyPr spcFirstLastPara="1" wrap="square" lIns="19050" tIns="0" rIns="1905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49: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66" name="Google Shape;666;p4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0: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77" name="Google Shape;677;p5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1: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86" name="Google Shape;686;p5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2: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97" name="Google Shape;697;p5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53: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04" name="Google Shape;704;p5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4: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13" name="Google Shape;713;p5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5de8119eea_0_3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5de8119eea_0_35: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24" name="Google Shape;724;g5de8119eea_0_35:notes"/>
          <p:cNvSpPr txBox="1">
            <a:spLocks noGrp="1"/>
          </p:cNvSpPr>
          <p:nvPr>
            <p:ph type="sldNum" idx="12"/>
          </p:nvPr>
        </p:nvSpPr>
        <p:spPr>
          <a:xfrm>
            <a:off x="3886200" y="8686800"/>
            <a:ext cx="2971800" cy="457200"/>
          </a:xfrm>
          <a:prstGeom prst="rect">
            <a:avLst/>
          </a:prstGeom>
        </p:spPr>
        <p:txBody>
          <a:bodyPr spcFirstLastPara="1" wrap="square" lIns="19050" tIns="0" rIns="1905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55: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31" name="Google Shape;731;p5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190" name="Google Shape;190;p8:notes"/>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56: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39" name="Google Shape;739;p5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57: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48" name="Google Shape;748;p5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58: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55" name="Google Shape;755;p5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59: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62" name="Google Shape;762;p5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60: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69" name="Google Shape;769;p6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1: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778" name="Google Shape;778;p6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38: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803" name="Google Shape;803;p3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dc87fa571_0_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dc87fa571_0_0: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01" name="Google Shape;201;g5dc87fa571_0_0:notes"/>
          <p:cNvSpPr txBox="1">
            <a:spLocks noGrp="1"/>
          </p:cNvSpPr>
          <p:nvPr>
            <p:ph type="sldNum" idx="12"/>
          </p:nvPr>
        </p:nvSpPr>
        <p:spPr>
          <a:xfrm>
            <a:off x="3886200" y="8686800"/>
            <a:ext cx="2971800" cy="457200"/>
          </a:xfrm>
          <a:prstGeom prst="rect">
            <a:avLst/>
          </a:prstGeom>
        </p:spPr>
        <p:txBody>
          <a:bodyPr spcFirstLastPara="1" wrap="square" lIns="19050" tIns="0" rIns="1905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5: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09" name="Google Shape;209;p5: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sz="1000" i="1">
                <a:solidFill>
                  <a:schemeClr val="dk1"/>
                </a:solidFill>
                <a:latin typeface="Times New Roman"/>
                <a:ea typeface="Times New Roman"/>
                <a:cs typeface="Times New Roman"/>
                <a:sym typeface="Times New Roman"/>
              </a:rPr>
              <a:t>8</a:t>
            </a:fld>
            <a:endParaRPr sz="1000" i="1">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dc87fa571_0_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dc87fa571_0_7:notes"/>
          <p:cNvSpPr txBox="1">
            <a:spLocks noGrp="1"/>
          </p:cNvSpPr>
          <p:nvPr>
            <p:ph type="body" idx="1"/>
          </p:nvPr>
        </p:nvSpPr>
        <p:spPr>
          <a:xfrm>
            <a:off x="914400" y="4343400"/>
            <a:ext cx="50292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20" name="Google Shape;220;g5dc87fa571_0_7:notes"/>
          <p:cNvSpPr txBox="1">
            <a:spLocks noGrp="1"/>
          </p:cNvSpPr>
          <p:nvPr>
            <p:ph type="sldNum" idx="12"/>
          </p:nvPr>
        </p:nvSpPr>
        <p:spPr>
          <a:xfrm>
            <a:off x="3886200" y="8686800"/>
            <a:ext cx="2971800" cy="457200"/>
          </a:xfrm>
          <a:prstGeom prst="rect">
            <a:avLst/>
          </a:prstGeom>
        </p:spPr>
        <p:txBody>
          <a:bodyPr spcFirstLastPara="1" wrap="square" lIns="19050" tIns="0" rIns="1905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
          <p:cNvSpPr txBox="1">
            <a:spLocks noGrp="1"/>
          </p:cNvSpPr>
          <p:nvPr>
            <p:ph type="title"/>
          </p:nvPr>
        </p:nvSpPr>
        <p:spPr>
          <a:xfrm>
            <a:off x="685800" y="28575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2"/>
          <p:cNvSpPr txBox="1">
            <a:spLocks noGrp="1"/>
          </p:cNvSpPr>
          <p:nvPr>
            <p:ph type="body" idx="1"/>
          </p:nvPr>
        </p:nvSpPr>
        <p:spPr>
          <a:xfrm>
            <a:off x="685800" y="1657350"/>
            <a:ext cx="7772400" cy="41148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11"/>
          <p:cNvSpPr txBox="1">
            <a:spLocks noGrp="1"/>
          </p:cNvSpPr>
          <p:nvPr>
            <p:ph type="title"/>
          </p:nvPr>
        </p:nvSpPr>
        <p:spPr>
          <a:xfrm>
            <a:off x="685800" y="28575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4" name="Google Shape;124;p11"/>
          <p:cNvSpPr txBox="1">
            <a:spLocks noGrp="1"/>
          </p:cNvSpPr>
          <p:nvPr>
            <p:ph type="body" idx="1"/>
          </p:nvPr>
        </p:nvSpPr>
        <p:spPr>
          <a:xfrm rot="5400000">
            <a:off x="2514600" y="-171450"/>
            <a:ext cx="4114800" cy="77724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1"/>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1"/>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12"/>
          <p:cNvSpPr txBox="1">
            <a:spLocks noGrp="1"/>
          </p:cNvSpPr>
          <p:nvPr>
            <p:ph type="title"/>
          </p:nvPr>
        </p:nvSpPr>
        <p:spPr>
          <a:xfrm rot="5400000">
            <a:off x="4743450" y="205740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12"/>
          <p:cNvSpPr txBox="1">
            <a:spLocks noGrp="1"/>
          </p:cNvSpPr>
          <p:nvPr>
            <p:ph type="body" idx="1"/>
          </p:nvPr>
        </p:nvSpPr>
        <p:spPr>
          <a:xfrm rot="5400000">
            <a:off x="781050" y="190500"/>
            <a:ext cx="5486400" cy="56769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2"/>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2"/>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32"/>
        <p:cNvGrpSpPr/>
        <p:nvPr/>
      </p:nvGrpSpPr>
      <p:grpSpPr>
        <a:xfrm>
          <a:off x="0" y="0"/>
          <a:ext cx="0" cy="0"/>
          <a:chOff x="0" y="0"/>
          <a:chExt cx="0" cy="0"/>
        </a:xfrm>
      </p:grpSpPr>
      <p:sp>
        <p:nvSpPr>
          <p:cNvPr id="133" name="Google Shape;133;p13"/>
          <p:cNvSpPr txBox="1">
            <a:spLocks noGrp="1"/>
          </p:cNvSpPr>
          <p:nvPr>
            <p:ph type="title"/>
          </p:nvPr>
        </p:nvSpPr>
        <p:spPr>
          <a:xfrm>
            <a:off x="685800" y="28575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4" name="Google Shape;134;p13"/>
          <p:cNvSpPr txBox="1">
            <a:spLocks noGrp="1"/>
          </p:cNvSpPr>
          <p:nvPr>
            <p:ph type="body" idx="1"/>
          </p:nvPr>
        </p:nvSpPr>
        <p:spPr>
          <a:xfrm>
            <a:off x="685800" y="1657350"/>
            <a:ext cx="3810000" cy="41148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3"/>
          <p:cNvSpPr txBox="1">
            <a:spLocks noGrp="1"/>
          </p:cNvSpPr>
          <p:nvPr>
            <p:ph type="body" idx="2"/>
          </p:nvPr>
        </p:nvSpPr>
        <p:spPr>
          <a:xfrm>
            <a:off x="4648200" y="1657350"/>
            <a:ext cx="3810000" cy="41148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3"/>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3"/>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685800" y="28575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14"/>
          <p:cNvSpPr txBox="1">
            <a:spLocks noGrp="1"/>
          </p:cNvSpPr>
          <p:nvPr>
            <p:ph type="body" idx="1"/>
          </p:nvPr>
        </p:nvSpPr>
        <p:spPr>
          <a:xfrm>
            <a:off x="685800" y="1657350"/>
            <a:ext cx="3810000" cy="19812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14"/>
          <p:cNvSpPr txBox="1">
            <a:spLocks noGrp="1"/>
          </p:cNvSpPr>
          <p:nvPr>
            <p:ph type="body" idx="2"/>
          </p:nvPr>
        </p:nvSpPr>
        <p:spPr>
          <a:xfrm>
            <a:off x="4648200" y="1657350"/>
            <a:ext cx="3810000" cy="19812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4"/>
          <p:cNvSpPr txBox="1">
            <a:spLocks noGrp="1"/>
          </p:cNvSpPr>
          <p:nvPr>
            <p:ph type="body" idx="3"/>
          </p:nvPr>
        </p:nvSpPr>
        <p:spPr>
          <a:xfrm>
            <a:off x="685800" y="3790950"/>
            <a:ext cx="3810000" cy="19812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4"/>
          <p:cNvSpPr txBox="1">
            <a:spLocks noGrp="1"/>
          </p:cNvSpPr>
          <p:nvPr>
            <p:ph type="body" idx="4"/>
          </p:nvPr>
        </p:nvSpPr>
        <p:spPr>
          <a:xfrm>
            <a:off x="4648200" y="3790950"/>
            <a:ext cx="3810000" cy="19812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4"/>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4"/>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8"/>
        <p:cNvGrpSpPr/>
        <p:nvPr/>
      </p:nvGrpSpPr>
      <p:grpSpPr>
        <a:xfrm>
          <a:off x="0" y="0"/>
          <a:ext cx="0" cy="0"/>
          <a:chOff x="0" y="0"/>
          <a:chExt cx="0" cy="0"/>
        </a:xfrm>
      </p:grpSpPr>
      <p:grpSp>
        <p:nvGrpSpPr>
          <p:cNvPr id="49" name="Google Shape;49;p3"/>
          <p:cNvGrpSpPr/>
          <p:nvPr/>
        </p:nvGrpSpPr>
        <p:grpSpPr>
          <a:xfrm>
            <a:off x="0" y="114300"/>
            <a:ext cx="9142413" cy="6742113"/>
            <a:chOff x="0" y="72"/>
            <a:chExt cx="5759" cy="4247"/>
          </a:xfrm>
        </p:grpSpPr>
        <p:sp>
          <p:nvSpPr>
            <p:cNvPr id="50" name="Google Shape;50;p3"/>
            <p:cNvSpPr/>
            <p:nvPr/>
          </p:nvSpPr>
          <p:spPr>
            <a:xfrm>
              <a:off x="0" y="2112"/>
              <a:ext cx="5759" cy="22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nvGrpSpPr>
            <p:cNvPr id="51" name="Google Shape;51;p3"/>
            <p:cNvGrpSpPr/>
            <p:nvPr/>
          </p:nvGrpSpPr>
          <p:grpSpPr>
            <a:xfrm>
              <a:off x="0" y="72"/>
              <a:ext cx="5759" cy="2040"/>
              <a:chOff x="0" y="72"/>
              <a:chExt cx="5759" cy="2040"/>
            </a:xfrm>
          </p:grpSpPr>
          <p:sp>
            <p:nvSpPr>
              <p:cNvPr id="52" name="Google Shape;52;p3"/>
              <p:cNvSpPr/>
              <p:nvPr/>
            </p:nvSpPr>
            <p:spPr>
              <a:xfrm>
                <a:off x="0" y="1872"/>
                <a:ext cx="5759" cy="240"/>
              </a:xfrm>
              <a:prstGeom prst="rect">
                <a:avLst/>
              </a:prstGeom>
              <a:gradFill>
                <a:gsLst>
                  <a:gs pos="0">
                    <a:schemeClr val="lt1"/>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nvGrpSpPr>
              <p:cNvPr id="53" name="Google Shape;53;p3"/>
              <p:cNvGrpSpPr/>
              <p:nvPr/>
            </p:nvGrpSpPr>
            <p:grpSpPr>
              <a:xfrm>
                <a:off x="2289" y="72"/>
                <a:ext cx="1440" cy="1984"/>
                <a:chOff x="2289" y="72"/>
                <a:chExt cx="1440" cy="1984"/>
              </a:xfrm>
            </p:grpSpPr>
            <p:sp>
              <p:nvSpPr>
                <p:cNvPr id="54" name="Google Shape;54;p3"/>
                <p:cNvSpPr/>
                <p:nvPr/>
              </p:nvSpPr>
              <p:spPr>
                <a:xfrm>
                  <a:off x="2289" y="127"/>
                  <a:ext cx="1440" cy="1770"/>
                </a:xfrm>
                <a:custGeom>
                  <a:avLst/>
                  <a:gdLst/>
                  <a:ahLst/>
                  <a:cxnLst/>
                  <a:rect l="l" t="t" r="r" b="b"/>
                  <a:pathLst>
                    <a:path w="1440" h="1770" extrusionOk="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a:gsLst>
                    <a:gs pos="0">
                      <a:schemeClr val="lt2"/>
                    </a:gs>
                    <a:gs pos="100000">
                      <a:schemeClr val="lt1"/>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cxnSp>
              <p:nvCxnSpPr>
                <p:cNvPr id="55" name="Google Shape;55;p3"/>
                <p:cNvCxnSpPr/>
                <p:nvPr/>
              </p:nvCxnSpPr>
              <p:spPr>
                <a:xfrm rot="10800000" flipH="1">
                  <a:off x="2324" y="1620"/>
                  <a:ext cx="143" cy="258"/>
                </a:xfrm>
                <a:prstGeom prst="straightConnector1">
                  <a:avLst/>
                </a:prstGeom>
                <a:noFill/>
                <a:ln w="25400" cap="flat" cmpd="sng">
                  <a:solidFill>
                    <a:schemeClr val="lt1"/>
                  </a:solidFill>
                  <a:prstDash val="solid"/>
                  <a:round/>
                  <a:headEnd type="none" w="sm" len="sm"/>
                  <a:tailEnd type="none" w="sm" len="sm"/>
                </a:ln>
              </p:spPr>
            </p:cxnSp>
            <p:cxnSp>
              <p:nvCxnSpPr>
                <p:cNvPr id="56" name="Google Shape;56;p3"/>
                <p:cNvCxnSpPr/>
                <p:nvPr/>
              </p:nvCxnSpPr>
              <p:spPr>
                <a:xfrm rot="10800000" flipH="1">
                  <a:off x="3119" y="243"/>
                  <a:ext cx="50" cy="99"/>
                </a:xfrm>
                <a:prstGeom prst="straightConnector1">
                  <a:avLst/>
                </a:prstGeom>
                <a:noFill/>
                <a:ln w="25400" cap="flat" cmpd="sng">
                  <a:solidFill>
                    <a:schemeClr val="lt1"/>
                  </a:solidFill>
                  <a:prstDash val="solid"/>
                  <a:round/>
                  <a:headEnd type="none" w="sm" len="sm"/>
                  <a:tailEnd type="none" w="sm" len="sm"/>
                </a:ln>
              </p:spPr>
            </p:cxnSp>
            <p:cxnSp>
              <p:nvCxnSpPr>
                <p:cNvPr id="57" name="Google Shape;57;p3"/>
                <p:cNvCxnSpPr/>
                <p:nvPr/>
              </p:nvCxnSpPr>
              <p:spPr>
                <a:xfrm rot="10800000" flipH="1">
                  <a:off x="3203" y="72"/>
                  <a:ext cx="50" cy="99"/>
                </a:xfrm>
                <a:prstGeom prst="straightConnector1">
                  <a:avLst/>
                </a:prstGeom>
                <a:noFill/>
                <a:ln w="25400" cap="flat" cmpd="sng">
                  <a:solidFill>
                    <a:schemeClr val="lt1"/>
                  </a:solidFill>
                  <a:prstDash val="solid"/>
                  <a:round/>
                  <a:headEnd type="none" w="sm" len="sm"/>
                  <a:tailEnd type="none" w="sm" len="sm"/>
                </a:ln>
              </p:spPr>
            </p:cxnSp>
            <p:sp>
              <p:nvSpPr>
                <p:cNvPr id="58" name="Google Shape;58;p3"/>
                <p:cNvSpPr/>
                <p:nvPr/>
              </p:nvSpPr>
              <p:spPr>
                <a:xfrm>
                  <a:off x="2483" y="1903"/>
                  <a:ext cx="841" cy="153"/>
                </a:xfrm>
                <a:custGeom>
                  <a:avLst/>
                  <a:gdLst/>
                  <a:ahLst/>
                  <a:cxnLst/>
                  <a:rect l="l" t="t" r="r" b="b"/>
                  <a:pathLst>
                    <a:path w="841" h="153" extrusionOk="0">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a:gsLst>
                    <a:gs pos="0">
                      <a:schemeClr val="lt1"/>
                    </a:gs>
                    <a:gs pos="100000">
                      <a:schemeClr val="l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sp>
            <p:nvSpPr>
              <p:cNvPr id="59" name="Google Shape;59;p3"/>
              <p:cNvSpPr/>
              <p:nvPr/>
            </p:nvSpPr>
            <p:spPr>
              <a:xfrm>
                <a:off x="2071" y="250"/>
                <a:ext cx="1497" cy="1494"/>
              </a:xfrm>
              <a:prstGeom prst="ellipse">
                <a:avLst/>
              </a:prstGeom>
              <a:gradFill>
                <a:gsLst>
                  <a:gs pos="0">
                    <a:schemeClr val="lt1"/>
                  </a:gs>
                  <a:gs pos="100000">
                    <a:schemeClr val="l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nvGrpSpPr>
              <p:cNvPr id="60" name="Google Shape;60;p3"/>
              <p:cNvGrpSpPr/>
              <p:nvPr/>
            </p:nvGrpSpPr>
            <p:grpSpPr>
              <a:xfrm>
                <a:off x="2071" y="406"/>
                <a:ext cx="1392" cy="1109"/>
                <a:chOff x="2071" y="406"/>
                <a:chExt cx="1392" cy="1109"/>
              </a:xfrm>
            </p:grpSpPr>
            <p:sp>
              <p:nvSpPr>
                <p:cNvPr id="61" name="Google Shape;61;p3"/>
                <p:cNvSpPr/>
                <p:nvPr/>
              </p:nvSpPr>
              <p:spPr>
                <a:xfrm>
                  <a:off x="2268" y="812"/>
                  <a:ext cx="1" cy="17"/>
                </a:xfrm>
                <a:custGeom>
                  <a:avLst/>
                  <a:gdLst/>
                  <a:ahLst/>
                  <a:cxnLst/>
                  <a:rect l="l" t="t" r="r" b="b"/>
                  <a:pathLst>
                    <a:path w="1" h="17" extrusionOk="0">
                      <a:moveTo>
                        <a:pt x="0" y="0"/>
                      </a:moveTo>
                      <a:lnTo>
                        <a:pt x="0" y="16"/>
                      </a:lnTo>
                      <a:lnTo>
                        <a:pt x="0" y="6"/>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2" name="Google Shape;62;p3"/>
                <p:cNvSpPr/>
                <p:nvPr/>
              </p:nvSpPr>
              <p:spPr>
                <a:xfrm>
                  <a:off x="2292" y="843"/>
                  <a:ext cx="17" cy="17"/>
                </a:xfrm>
                <a:custGeom>
                  <a:avLst/>
                  <a:gdLst/>
                  <a:ahLst/>
                  <a:cxnLst/>
                  <a:rect l="l" t="t" r="r" b="b"/>
                  <a:pathLst>
                    <a:path w="17" h="17" extrusionOk="0">
                      <a:moveTo>
                        <a:pt x="0" y="0"/>
                      </a:moveTo>
                      <a:lnTo>
                        <a:pt x="16" y="0"/>
                      </a:lnTo>
                      <a:lnTo>
                        <a:pt x="16" y="16"/>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3" name="Google Shape;63;p3"/>
                <p:cNvSpPr/>
                <p:nvPr/>
              </p:nvSpPr>
              <p:spPr>
                <a:xfrm>
                  <a:off x="2372" y="802"/>
                  <a:ext cx="51" cy="48"/>
                </a:xfrm>
                <a:custGeom>
                  <a:avLst/>
                  <a:gdLst/>
                  <a:ahLst/>
                  <a:cxnLst/>
                  <a:rect l="l" t="t" r="r" b="b"/>
                  <a:pathLst>
                    <a:path w="51" h="48" extrusionOk="0">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4" name="Google Shape;64;p3"/>
                <p:cNvSpPr/>
                <p:nvPr/>
              </p:nvSpPr>
              <p:spPr>
                <a:xfrm>
                  <a:off x="2071" y="840"/>
                  <a:ext cx="451" cy="587"/>
                </a:xfrm>
                <a:custGeom>
                  <a:avLst/>
                  <a:gdLst/>
                  <a:ahLst/>
                  <a:cxnLst/>
                  <a:rect l="l" t="t" r="r" b="b"/>
                  <a:pathLst>
                    <a:path w="451" h="587" extrusionOk="0">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5" name="Google Shape;65;p3"/>
                <p:cNvSpPr/>
                <p:nvPr/>
              </p:nvSpPr>
              <p:spPr>
                <a:xfrm>
                  <a:off x="3112" y="987"/>
                  <a:ext cx="17" cy="28"/>
                </a:xfrm>
                <a:custGeom>
                  <a:avLst/>
                  <a:gdLst/>
                  <a:ahLst/>
                  <a:cxnLst/>
                  <a:rect l="l" t="t" r="r" b="b"/>
                  <a:pathLst>
                    <a:path w="17" h="28" extrusionOk="0">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6" name="Google Shape;66;p3"/>
                <p:cNvSpPr/>
                <p:nvPr/>
              </p:nvSpPr>
              <p:spPr>
                <a:xfrm>
                  <a:off x="3027" y="1109"/>
                  <a:ext cx="68" cy="97"/>
                </a:xfrm>
                <a:custGeom>
                  <a:avLst/>
                  <a:gdLst/>
                  <a:ahLst/>
                  <a:cxnLst/>
                  <a:rect l="l" t="t" r="r" b="b"/>
                  <a:pathLst>
                    <a:path w="68" h="97" extrusionOk="0">
                      <a:moveTo>
                        <a:pt x="0" y="48"/>
                      </a:moveTo>
                      <a:lnTo>
                        <a:pt x="24" y="48"/>
                      </a:lnTo>
                      <a:lnTo>
                        <a:pt x="52" y="0"/>
                      </a:lnTo>
                      <a:lnTo>
                        <a:pt x="67" y="28"/>
                      </a:lnTo>
                      <a:lnTo>
                        <a:pt x="55" y="96"/>
                      </a:lnTo>
                      <a:lnTo>
                        <a:pt x="5" y="80"/>
                      </a:lnTo>
                      <a:lnTo>
                        <a:pt x="0" y="48"/>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7" name="Google Shape;67;p3"/>
                <p:cNvSpPr/>
                <p:nvPr/>
              </p:nvSpPr>
              <p:spPr>
                <a:xfrm>
                  <a:off x="3162" y="1146"/>
                  <a:ext cx="117" cy="94"/>
                </a:xfrm>
                <a:custGeom>
                  <a:avLst/>
                  <a:gdLst/>
                  <a:ahLst/>
                  <a:cxnLst/>
                  <a:rect l="l" t="t" r="r" b="b"/>
                  <a:pathLst>
                    <a:path w="117" h="94" extrusionOk="0">
                      <a:moveTo>
                        <a:pt x="7" y="22"/>
                      </a:moveTo>
                      <a:lnTo>
                        <a:pt x="0" y="0"/>
                      </a:lnTo>
                      <a:lnTo>
                        <a:pt x="39" y="9"/>
                      </a:lnTo>
                      <a:lnTo>
                        <a:pt x="95" y="32"/>
                      </a:lnTo>
                      <a:lnTo>
                        <a:pt x="95" y="49"/>
                      </a:lnTo>
                      <a:lnTo>
                        <a:pt x="116" y="93"/>
                      </a:lnTo>
                      <a:lnTo>
                        <a:pt x="73" y="51"/>
                      </a:lnTo>
                      <a:lnTo>
                        <a:pt x="44" y="54"/>
                      </a:lnTo>
                      <a:lnTo>
                        <a:pt x="7" y="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8" name="Google Shape;68;p3"/>
                <p:cNvSpPr/>
                <p:nvPr/>
              </p:nvSpPr>
              <p:spPr>
                <a:xfrm>
                  <a:off x="3384" y="1337"/>
                  <a:ext cx="79" cy="101"/>
                </a:xfrm>
                <a:custGeom>
                  <a:avLst/>
                  <a:gdLst/>
                  <a:ahLst/>
                  <a:cxnLst/>
                  <a:rect l="l" t="t" r="r" b="b"/>
                  <a:pathLst>
                    <a:path w="79" h="101" extrusionOk="0">
                      <a:moveTo>
                        <a:pt x="48" y="0"/>
                      </a:moveTo>
                      <a:lnTo>
                        <a:pt x="78" y="30"/>
                      </a:lnTo>
                      <a:lnTo>
                        <a:pt x="16" y="100"/>
                      </a:lnTo>
                      <a:lnTo>
                        <a:pt x="0" y="84"/>
                      </a:lnTo>
                      <a:lnTo>
                        <a:pt x="45" y="39"/>
                      </a:lnTo>
                      <a:lnTo>
                        <a:pt x="48"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69" name="Google Shape;69;p3"/>
                <p:cNvSpPr/>
                <p:nvPr/>
              </p:nvSpPr>
              <p:spPr>
                <a:xfrm>
                  <a:off x="2211" y="651"/>
                  <a:ext cx="39" cy="66"/>
                </a:xfrm>
                <a:custGeom>
                  <a:avLst/>
                  <a:gdLst/>
                  <a:ahLst/>
                  <a:cxnLst/>
                  <a:rect l="l" t="t" r="r" b="b"/>
                  <a:pathLst>
                    <a:path w="39" h="66" extrusionOk="0">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0" name="Google Shape;70;p3"/>
                <p:cNvSpPr/>
                <p:nvPr/>
              </p:nvSpPr>
              <p:spPr>
                <a:xfrm>
                  <a:off x="2198" y="673"/>
                  <a:ext cx="21" cy="24"/>
                </a:xfrm>
                <a:custGeom>
                  <a:avLst/>
                  <a:gdLst/>
                  <a:ahLst/>
                  <a:cxnLst/>
                  <a:rect l="l" t="t" r="r" b="b"/>
                  <a:pathLst>
                    <a:path w="21" h="24" extrusionOk="0">
                      <a:moveTo>
                        <a:pt x="17" y="8"/>
                      </a:moveTo>
                      <a:lnTo>
                        <a:pt x="20" y="8"/>
                      </a:lnTo>
                      <a:lnTo>
                        <a:pt x="20" y="0"/>
                      </a:lnTo>
                      <a:lnTo>
                        <a:pt x="13" y="0"/>
                      </a:lnTo>
                      <a:lnTo>
                        <a:pt x="0" y="15"/>
                      </a:lnTo>
                      <a:lnTo>
                        <a:pt x="0" y="23"/>
                      </a:lnTo>
                      <a:lnTo>
                        <a:pt x="12" y="23"/>
                      </a:lnTo>
                      <a:lnTo>
                        <a:pt x="17" y="17"/>
                      </a:lnTo>
                      <a:lnTo>
                        <a:pt x="17" y="8"/>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1" name="Google Shape;71;p3"/>
                <p:cNvSpPr/>
                <p:nvPr/>
              </p:nvSpPr>
              <p:spPr>
                <a:xfrm>
                  <a:off x="2167" y="634"/>
                  <a:ext cx="256" cy="216"/>
                </a:xfrm>
                <a:custGeom>
                  <a:avLst/>
                  <a:gdLst/>
                  <a:ahLst/>
                  <a:cxnLst/>
                  <a:rect l="l" t="t" r="r" b="b"/>
                  <a:pathLst>
                    <a:path w="256" h="216" extrusionOk="0">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2" name="Google Shape;72;p3"/>
                <p:cNvSpPr/>
                <p:nvPr/>
              </p:nvSpPr>
              <p:spPr>
                <a:xfrm>
                  <a:off x="2276" y="406"/>
                  <a:ext cx="1089" cy="769"/>
                </a:xfrm>
                <a:custGeom>
                  <a:avLst/>
                  <a:gdLst/>
                  <a:ahLst/>
                  <a:cxnLst/>
                  <a:rect l="l" t="t" r="r" b="b"/>
                  <a:pathLst>
                    <a:path w="1089" h="769" extrusionOk="0">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3" name="Google Shape;73;p3"/>
                <p:cNvSpPr/>
                <p:nvPr/>
              </p:nvSpPr>
              <p:spPr>
                <a:xfrm>
                  <a:off x="3135" y="720"/>
                  <a:ext cx="94" cy="157"/>
                </a:xfrm>
                <a:custGeom>
                  <a:avLst/>
                  <a:gdLst/>
                  <a:ahLst/>
                  <a:cxnLst/>
                  <a:rect l="l" t="t" r="r" b="b"/>
                  <a:pathLst>
                    <a:path w="94" h="157" extrusionOk="0">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4" name="Google Shape;74;p3"/>
                <p:cNvSpPr/>
                <p:nvPr/>
              </p:nvSpPr>
              <p:spPr>
                <a:xfrm>
                  <a:off x="2780" y="1139"/>
                  <a:ext cx="19" cy="36"/>
                </a:xfrm>
                <a:custGeom>
                  <a:avLst/>
                  <a:gdLst/>
                  <a:ahLst/>
                  <a:cxnLst/>
                  <a:rect l="l" t="t" r="r" b="b"/>
                  <a:pathLst>
                    <a:path w="19" h="36" extrusionOk="0">
                      <a:moveTo>
                        <a:pt x="9" y="0"/>
                      </a:moveTo>
                      <a:lnTo>
                        <a:pt x="0" y="16"/>
                      </a:lnTo>
                      <a:lnTo>
                        <a:pt x="6" y="35"/>
                      </a:lnTo>
                      <a:lnTo>
                        <a:pt x="18" y="21"/>
                      </a:lnTo>
                      <a:lnTo>
                        <a:pt x="9"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5" name="Google Shape;75;p3"/>
                <p:cNvSpPr/>
                <p:nvPr/>
              </p:nvSpPr>
              <p:spPr>
                <a:xfrm>
                  <a:off x="2923" y="1177"/>
                  <a:ext cx="220" cy="94"/>
                </a:xfrm>
                <a:custGeom>
                  <a:avLst/>
                  <a:gdLst/>
                  <a:ahLst/>
                  <a:cxnLst/>
                  <a:rect l="l" t="t" r="r" b="b"/>
                  <a:pathLst>
                    <a:path w="220" h="94" extrusionOk="0">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6" name="Google Shape;76;p3"/>
                <p:cNvSpPr/>
                <p:nvPr/>
              </p:nvSpPr>
              <p:spPr>
                <a:xfrm>
                  <a:off x="3098" y="1255"/>
                  <a:ext cx="236" cy="221"/>
                </a:xfrm>
                <a:custGeom>
                  <a:avLst/>
                  <a:gdLst/>
                  <a:ahLst/>
                  <a:cxnLst/>
                  <a:rect l="l" t="t" r="r" b="b"/>
                  <a:pathLst>
                    <a:path w="236" h="221" extrusionOk="0">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7" name="Google Shape;77;p3"/>
                <p:cNvSpPr/>
                <p:nvPr/>
              </p:nvSpPr>
              <p:spPr>
                <a:xfrm>
                  <a:off x="3286" y="1488"/>
                  <a:ext cx="18" cy="27"/>
                </a:xfrm>
                <a:custGeom>
                  <a:avLst/>
                  <a:gdLst/>
                  <a:ahLst/>
                  <a:cxnLst/>
                  <a:rect l="l" t="t" r="r" b="b"/>
                  <a:pathLst>
                    <a:path w="18" h="27" extrusionOk="0">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78" name="Google Shape;78;p3"/>
                <p:cNvSpPr/>
                <p:nvPr/>
              </p:nvSpPr>
              <p:spPr>
                <a:xfrm>
                  <a:off x="2463" y="1235"/>
                  <a:ext cx="26" cy="106"/>
                </a:xfrm>
                <a:custGeom>
                  <a:avLst/>
                  <a:gdLst/>
                  <a:ahLst/>
                  <a:cxnLst/>
                  <a:rect l="l" t="t" r="r" b="b"/>
                  <a:pathLst>
                    <a:path w="26" h="106" extrusionOk="0">
                      <a:moveTo>
                        <a:pt x="3" y="37"/>
                      </a:moveTo>
                      <a:lnTo>
                        <a:pt x="13" y="28"/>
                      </a:lnTo>
                      <a:lnTo>
                        <a:pt x="20" y="0"/>
                      </a:lnTo>
                      <a:lnTo>
                        <a:pt x="25" y="42"/>
                      </a:lnTo>
                      <a:lnTo>
                        <a:pt x="17" y="94"/>
                      </a:lnTo>
                      <a:lnTo>
                        <a:pt x="0" y="105"/>
                      </a:lnTo>
                      <a:lnTo>
                        <a:pt x="0" y="80"/>
                      </a:lnTo>
                      <a:lnTo>
                        <a:pt x="5" y="64"/>
                      </a:lnTo>
                      <a:lnTo>
                        <a:pt x="3" y="37"/>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grpSp>
      </p:grpSp>
      <p:sp>
        <p:nvSpPr>
          <p:cNvPr id="79" name="Google Shape;79;p3"/>
          <p:cNvSpPr/>
          <p:nvPr/>
        </p:nvSpPr>
        <p:spPr>
          <a:xfrm>
            <a:off x="1676400" y="6438900"/>
            <a:ext cx="5581650" cy="4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Liang, Introduction to Java Programming, Tenth Edition, (c) 2015 Pearson Education, Inc. All rights reserved. </a:t>
            </a:r>
            <a:endParaRPr/>
          </a:p>
        </p:txBody>
      </p:sp>
      <p:sp>
        <p:nvSpPr>
          <p:cNvPr id="80" name="Google Shape;80;p3"/>
          <p:cNvSpPr txBox="1">
            <a:spLocks noGrp="1"/>
          </p:cNvSpPr>
          <p:nvPr>
            <p:ph type="ctrTitle"/>
          </p:nvPr>
        </p:nvSpPr>
        <p:spPr>
          <a:xfrm>
            <a:off x="685800" y="3429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3"/>
          <p:cNvSpPr txBox="1">
            <a:spLocks noGrp="1"/>
          </p:cNvSpPr>
          <p:nvPr>
            <p:ph type="subTitle" idx="1"/>
          </p:nvPr>
        </p:nvSpPr>
        <p:spPr>
          <a:xfrm>
            <a:off x="1371600" y="4648200"/>
            <a:ext cx="6400800" cy="1752600"/>
          </a:xfrm>
          <a:prstGeom prst="rect">
            <a:avLst/>
          </a:prstGeom>
          <a:noFill/>
          <a:ln>
            <a:noFill/>
          </a:ln>
        </p:spPr>
        <p:txBody>
          <a:bodyPr spcFirstLastPara="1" wrap="square" lIns="92075" tIns="46025" rIns="92075" bIns="46025" anchor="ctr" anchorCtr="0">
            <a:noAutofit/>
          </a:bodyPr>
          <a:lstStyle>
            <a:lvl1pPr lvl="0" algn="ctr">
              <a:spcBef>
                <a:spcPts val="640"/>
              </a:spcBef>
              <a:spcAft>
                <a:spcPts val="0"/>
              </a:spcAft>
              <a:buSzPts val="2400"/>
              <a:buFont typeface="Arial"/>
              <a:buNone/>
              <a:defRPr/>
            </a:lvl1pPr>
            <a:lvl2pPr lvl="1" algn="l">
              <a:spcBef>
                <a:spcPts val="360"/>
              </a:spcBef>
              <a:spcAft>
                <a:spcPts val="0"/>
              </a:spcAft>
              <a:buSzPts val="1800"/>
              <a:buChar char="–"/>
              <a:defRPr/>
            </a:lvl2pPr>
            <a:lvl3pPr lvl="2" algn="l">
              <a:spcBef>
                <a:spcPts val="360"/>
              </a:spcBef>
              <a:spcAft>
                <a:spcPts val="0"/>
              </a:spcAft>
              <a:buSzPts val="117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82" name="Google Shape;82;p3"/>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
          <p:cNvSpPr txBox="1">
            <a:spLocks noGrp="1"/>
          </p:cNvSpPr>
          <p:nvPr>
            <p:ph type="sldNum" idx="12"/>
          </p:nvPr>
        </p:nvSpPr>
        <p:spPr>
          <a:xfrm>
            <a:off x="6553200" y="6400800"/>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623888" y="1709738"/>
            <a:ext cx="7886700" cy="2852737"/>
          </a:xfrm>
          <a:prstGeom prst="rect">
            <a:avLst/>
          </a:prstGeom>
          <a:noFill/>
          <a:ln>
            <a:noFill/>
          </a:ln>
        </p:spPr>
        <p:txBody>
          <a:bodyPr spcFirstLastPara="1" wrap="square" lIns="92075" tIns="46025" rIns="92075" bIns="46025"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4"/>
          <p:cNvSpPr txBox="1">
            <a:spLocks noGrp="1"/>
          </p:cNvSpPr>
          <p:nvPr>
            <p:ph type="body" idx="1"/>
          </p:nvPr>
        </p:nvSpPr>
        <p:spPr>
          <a:xfrm>
            <a:off x="623888" y="4589463"/>
            <a:ext cx="7886700" cy="1500187"/>
          </a:xfrm>
          <a:prstGeom prst="rect">
            <a:avLst/>
          </a:prstGeom>
          <a:noFill/>
          <a:ln>
            <a:noFill/>
          </a:ln>
        </p:spPr>
        <p:txBody>
          <a:bodyPr spcFirstLastPara="1" wrap="square" lIns="92075" tIns="46025" rIns="92075" bIns="46025" anchor="t" anchorCtr="0">
            <a:noAutofit/>
          </a:bodyPr>
          <a:lstStyle>
            <a:lvl1pPr marL="457200" lvl="0" indent="-228600" algn="l">
              <a:spcBef>
                <a:spcPts val="480"/>
              </a:spcBef>
              <a:spcAft>
                <a:spcPts val="0"/>
              </a:spcAft>
              <a:buSzPts val="1800"/>
              <a:buNone/>
              <a:defRPr sz="2400"/>
            </a:lvl1pPr>
            <a:lvl2pPr marL="914400" lvl="1" indent="-228600" algn="l">
              <a:spcBef>
                <a:spcPts val="400"/>
              </a:spcBef>
              <a:spcAft>
                <a:spcPts val="0"/>
              </a:spcAft>
              <a:buSzPts val="2000"/>
              <a:buFont typeface="Times New Roman"/>
              <a:buNone/>
              <a:defRPr sz="2000"/>
            </a:lvl2pPr>
            <a:lvl3pPr marL="1371600" lvl="2" indent="-228600" algn="l">
              <a:spcBef>
                <a:spcPts val="360"/>
              </a:spcBef>
              <a:spcAft>
                <a:spcPts val="0"/>
              </a:spcAft>
              <a:buSzPts val="1170"/>
              <a:buNone/>
              <a:defRPr sz="1800"/>
            </a:lvl3pPr>
            <a:lvl4pPr marL="1828800" lvl="3" indent="-228600" algn="l">
              <a:spcBef>
                <a:spcPts val="320"/>
              </a:spcBef>
              <a:spcAft>
                <a:spcPts val="0"/>
              </a:spcAft>
              <a:buSzPts val="1600"/>
              <a:buFont typeface="Times New Roman"/>
              <a:buNone/>
              <a:defRPr sz="1600"/>
            </a:lvl4pPr>
            <a:lvl5pPr marL="2286000" lvl="4" indent="-228600" algn="l">
              <a:spcBef>
                <a:spcPts val="320"/>
              </a:spcBef>
              <a:spcAft>
                <a:spcPts val="0"/>
              </a:spcAft>
              <a:buSzPts val="1600"/>
              <a:buFont typeface="Times New Roman"/>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87" name="Google Shape;87;p4"/>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685800" y="28575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1" name="Google Shape;91;p5"/>
          <p:cNvSpPr txBox="1">
            <a:spLocks noGrp="1"/>
          </p:cNvSpPr>
          <p:nvPr>
            <p:ph type="body" idx="1"/>
          </p:nvPr>
        </p:nvSpPr>
        <p:spPr>
          <a:xfrm>
            <a:off x="685800" y="1657350"/>
            <a:ext cx="3810000" cy="41148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
          <p:cNvSpPr txBox="1">
            <a:spLocks noGrp="1"/>
          </p:cNvSpPr>
          <p:nvPr>
            <p:ph type="body" idx="2"/>
          </p:nvPr>
        </p:nvSpPr>
        <p:spPr>
          <a:xfrm>
            <a:off x="4648200" y="1657350"/>
            <a:ext cx="3810000" cy="4114800"/>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630238" y="365125"/>
            <a:ext cx="7886700" cy="1325563"/>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6"/>
          <p:cNvSpPr txBox="1">
            <a:spLocks noGrp="1"/>
          </p:cNvSpPr>
          <p:nvPr>
            <p:ph type="body" idx="1"/>
          </p:nvPr>
        </p:nvSpPr>
        <p:spPr>
          <a:xfrm>
            <a:off x="630238" y="1681163"/>
            <a:ext cx="3868737" cy="82391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000"/>
              <a:buFont typeface="Times New Roman"/>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Font typeface="Times New Roman"/>
              <a:buNone/>
              <a:defRPr sz="1600" b="1"/>
            </a:lvl4pPr>
            <a:lvl5pPr marL="2286000" lvl="4" indent="-228600" algn="l">
              <a:spcBef>
                <a:spcPts val="320"/>
              </a:spcBef>
              <a:spcAft>
                <a:spcPts val="0"/>
              </a:spcAft>
              <a:buSzPts val="1600"/>
              <a:buFont typeface="Times New Roman"/>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6"/>
          <p:cNvSpPr txBox="1">
            <a:spLocks noGrp="1"/>
          </p:cNvSpPr>
          <p:nvPr>
            <p:ph type="body" idx="2"/>
          </p:nvPr>
        </p:nvSpPr>
        <p:spPr>
          <a:xfrm>
            <a:off x="630238" y="2505075"/>
            <a:ext cx="3868737" cy="3684588"/>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
          <p:cNvSpPr txBox="1">
            <a:spLocks noGrp="1"/>
          </p:cNvSpPr>
          <p:nvPr>
            <p:ph type="body" idx="3"/>
          </p:nvPr>
        </p:nvSpPr>
        <p:spPr>
          <a:xfrm>
            <a:off x="4629150" y="1681163"/>
            <a:ext cx="3887788" cy="82391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000"/>
              <a:buFont typeface="Times New Roman"/>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Font typeface="Times New Roman"/>
              <a:buNone/>
              <a:defRPr sz="1600" b="1"/>
            </a:lvl4pPr>
            <a:lvl5pPr marL="2286000" lvl="4" indent="-228600" algn="l">
              <a:spcBef>
                <a:spcPts val="320"/>
              </a:spcBef>
              <a:spcAft>
                <a:spcPts val="0"/>
              </a:spcAft>
              <a:buSzPts val="1600"/>
              <a:buFont typeface="Times New Roman"/>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6"/>
          <p:cNvSpPr txBox="1">
            <a:spLocks noGrp="1"/>
          </p:cNvSpPr>
          <p:nvPr>
            <p:ph type="body" idx="4"/>
          </p:nvPr>
        </p:nvSpPr>
        <p:spPr>
          <a:xfrm>
            <a:off x="4629150" y="2505075"/>
            <a:ext cx="3887788" cy="3684588"/>
          </a:xfrm>
          <a:prstGeom prst="rect">
            <a:avLst/>
          </a:prstGeom>
          <a:noFill/>
          <a:ln>
            <a:noFill/>
          </a:ln>
        </p:spPr>
        <p:txBody>
          <a:bodyPr spcFirstLastPara="1" wrap="square" lIns="92075" tIns="46025" rIns="92075" bIns="46025" anchor="t" anchorCtr="0">
            <a:noAutofit/>
          </a:bodyPr>
          <a:lstStyle>
            <a:lvl1pPr marL="457200" lvl="0" indent="-314325" algn="l">
              <a:spcBef>
                <a:spcPts val="360"/>
              </a:spcBef>
              <a:spcAft>
                <a:spcPts val="0"/>
              </a:spcAft>
              <a:buSzPts val="1350"/>
              <a:buChar char="●"/>
              <a:defRPr/>
            </a:lvl1pPr>
            <a:lvl2pPr marL="914400" lvl="1" indent="-342900" algn="l">
              <a:spcBef>
                <a:spcPts val="360"/>
              </a:spcBef>
              <a:spcAft>
                <a:spcPts val="0"/>
              </a:spcAft>
              <a:buSzPts val="180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6"/>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685800" y="28575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5" name="Google Shape;105;p7"/>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p8"/>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8"/>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9"/>
          <p:cNvSpPr txBox="1">
            <a:spLocks noGrp="1"/>
          </p:cNvSpPr>
          <p:nvPr>
            <p:ph type="title"/>
          </p:nvPr>
        </p:nvSpPr>
        <p:spPr>
          <a:xfrm>
            <a:off x="630238" y="457200"/>
            <a:ext cx="2949575" cy="1600200"/>
          </a:xfrm>
          <a:prstGeom prst="rect">
            <a:avLst/>
          </a:prstGeom>
          <a:noFill/>
          <a:ln>
            <a:noFill/>
          </a:ln>
        </p:spPr>
        <p:txBody>
          <a:bodyPr spcFirstLastPara="1" wrap="square" lIns="92075" tIns="46025" rIns="92075" bIns="46025"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2" name="Google Shape;112;p9"/>
          <p:cNvSpPr txBox="1">
            <a:spLocks noGrp="1"/>
          </p:cNvSpPr>
          <p:nvPr>
            <p:ph type="body" idx="1"/>
          </p:nvPr>
        </p:nvSpPr>
        <p:spPr>
          <a:xfrm>
            <a:off x="3887788" y="987425"/>
            <a:ext cx="4629150" cy="4873625"/>
          </a:xfrm>
          <a:prstGeom prst="rect">
            <a:avLst/>
          </a:prstGeom>
          <a:noFill/>
          <a:ln>
            <a:noFill/>
          </a:ln>
        </p:spPr>
        <p:txBody>
          <a:bodyPr spcFirstLastPara="1" wrap="square" lIns="92075" tIns="46025" rIns="92075" bIns="46025" anchor="t" anchorCtr="0">
            <a:noAutofit/>
          </a:bodyPr>
          <a:lstStyle>
            <a:lvl1pPr marL="457200" lvl="0" indent="-381000" algn="l">
              <a:spcBef>
                <a:spcPts val="640"/>
              </a:spcBef>
              <a:spcAft>
                <a:spcPts val="0"/>
              </a:spcAft>
              <a:buSzPts val="2400"/>
              <a:buChar char="●"/>
              <a:defRPr sz="3200"/>
            </a:lvl1pPr>
            <a:lvl2pPr marL="914400" lvl="1" indent="-406400" algn="l">
              <a:spcBef>
                <a:spcPts val="560"/>
              </a:spcBef>
              <a:spcAft>
                <a:spcPts val="0"/>
              </a:spcAft>
              <a:buSzPts val="2800"/>
              <a:buFont typeface="Times New Roman"/>
              <a:buChar char="–"/>
              <a:defRPr sz="2800"/>
            </a:lvl2pPr>
            <a:lvl3pPr marL="1371600" lvl="2" indent="-327660" algn="l">
              <a:spcBef>
                <a:spcPts val="480"/>
              </a:spcBef>
              <a:spcAft>
                <a:spcPts val="0"/>
              </a:spcAft>
              <a:buSzPts val="1560"/>
              <a:buChar char="●"/>
              <a:defRPr sz="2400"/>
            </a:lvl3pPr>
            <a:lvl4pPr marL="1828800" lvl="3" indent="-355600" algn="l">
              <a:spcBef>
                <a:spcPts val="400"/>
              </a:spcBef>
              <a:spcAft>
                <a:spcPts val="0"/>
              </a:spcAft>
              <a:buSzPts val="2000"/>
              <a:buFont typeface="Times New Roman"/>
              <a:buChar char="–"/>
              <a:defRPr sz="2000"/>
            </a:lvl4pPr>
            <a:lvl5pPr marL="2286000" lvl="4" indent="-355600" algn="l">
              <a:spcBef>
                <a:spcPts val="400"/>
              </a:spcBef>
              <a:spcAft>
                <a:spcPts val="0"/>
              </a:spcAft>
              <a:buSzPts val="2000"/>
              <a:buFont typeface="Times New Roman"/>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3" name="Google Shape;113;p9"/>
          <p:cNvSpPr txBox="1">
            <a:spLocks noGrp="1"/>
          </p:cNvSpPr>
          <p:nvPr>
            <p:ph type="body" idx="2"/>
          </p:nvPr>
        </p:nvSpPr>
        <p:spPr>
          <a:xfrm>
            <a:off x="630238" y="2057400"/>
            <a:ext cx="2949575" cy="3811588"/>
          </a:xfrm>
          <a:prstGeom prst="rect">
            <a:avLst/>
          </a:prstGeom>
          <a:noFill/>
          <a:ln>
            <a:noFill/>
          </a:ln>
        </p:spPr>
        <p:txBody>
          <a:bodyPr spcFirstLastPara="1" wrap="square" lIns="92075" tIns="46025" rIns="92075" bIns="46025" anchor="t" anchorCtr="0">
            <a:noAutofit/>
          </a:bodyPr>
          <a:lstStyle>
            <a:lvl1pPr marL="457200" lvl="0" indent="-228600" algn="l">
              <a:spcBef>
                <a:spcPts val="320"/>
              </a:spcBef>
              <a:spcAft>
                <a:spcPts val="0"/>
              </a:spcAft>
              <a:buSzPts val="1200"/>
              <a:buNone/>
              <a:defRPr sz="1600"/>
            </a:lvl1pPr>
            <a:lvl2pPr marL="914400" lvl="1" indent="-228600" algn="l">
              <a:spcBef>
                <a:spcPts val="280"/>
              </a:spcBef>
              <a:spcAft>
                <a:spcPts val="0"/>
              </a:spcAft>
              <a:buSzPts val="1400"/>
              <a:buFont typeface="Times New Roman"/>
              <a:buNone/>
              <a:defRPr sz="1400"/>
            </a:lvl2pPr>
            <a:lvl3pPr marL="1371600" lvl="2" indent="-228600" algn="l">
              <a:spcBef>
                <a:spcPts val="240"/>
              </a:spcBef>
              <a:spcAft>
                <a:spcPts val="0"/>
              </a:spcAft>
              <a:buSzPts val="780"/>
              <a:buNone/>
              <a:defRPr sz="1200"/>
            </a:lvl3pPr>
            <a:lvl4pPr marL="1828800" lvl="3" indent="-228600" algn="l">
              <a:spcBef>
                <a:spcPts val="200"/>
              </a:spcBef>
              <a:spcAft>
                <a:spcPts val="0"/>
              </a:spcAft>
              <a:buSzPts val="1000"/>
              <a:buFont typeface="Times New Roman"/>
              <a:buNone/>
              <a:defRPr sz="1000"/>
            </a:lvl4pPr>
            <a:lvl5pPr marL="2286000" lvl="4" indent="-228600" algn="l">
              <a:spcBef>
                <a:spcPts val="200"/>
              </a:spcBef>
              <a:spcAft>
                <a:spcPts val="0"/>
              </a:spcAft>
              <a:buSzPts val="1000"/>
              <a:buFont typeface="Times New Roman"/>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9"/>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9"/>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10"/>
          <p:cNvSpPr txBox="1">
            <a:spLocks noGrp="1"/>
          </p:cNvSpPr>
          <p:nvPr>
            <p:ph type="title"/>
          </p:nvPr>
        </p:nvSpPr>
        <p:spPr>
          <a:xfrm>
            <a:off x="630238" y="457200"/>
            <a:ext cx="2949575" cy="1600200"/>
          </a:xfrm>
          <a:prstGeom prst="rect">
            <a:avLst/>
          </a:prstGeom>
          <a:noFill/>
          <a:ln>
            <a:noFill/>
          </a:ln>
        </p:spPr>
        <p:txBody>
          <a:bodyPr spcFirstLastPara="1" wrap="square" lIns="92075" tIns="46025" rIns="92075" bIns="46025"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0"/>
          <p:cNvSpPr>
            <a:spLocks noGrp="1"/>
          </p:cNvSpPr>
          <p:nvPr>
            <p:ph type="pic" idx="2"/>
          </p:nvPr>
        </p:nvSpPr>
        <p:spPr>
          <a:xfrm>
            <a:off x="3887788" y="987425"/>
            <a:ext cx="4629150" cy="4873625"/>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dk2"/>
              </a:buClr>
              <a:buSzPts val="2400"/>
              <a:buFont typeface="Arial"/>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accent2"/>
              </a:buClr>
              <a:buSzPts val="156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2"/>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9" name="Google Shape;119;p10"/>
          <p:cNvSpPr txBox="1">
            <a:spLocks noGrp="1"/>
          </p:cNvSpPr>
          <p:nvPr>
            <p:ph type="body" idx="1"/>
          </p:nvPr>
        </p:nvSpPr>
        <p:spPr>
          <a:xfrm>
            <a:off x="630238" y="2057400"/>
            <a:ext cx="2949575" cy="3811588"/>
          </a:xfrm>
          <a:prstGeom prst="rect">
            <a:avLst/>
          </a:prstGeom>
          <a:noFill/>
          <a:ln>
            <a:noFill/>
          </a:ln>
        </p:spPr>
        <p:txBody>
          <a:bodyPr spcFirstLastPara="1" wrap="square" lIns="92075" tIns="46025" rIns="92075" bIns="46025" anchor="t" anchorCtr="0">
            <a:noAutofit/>
          </a:bodyPr>
          <a:lstStyle>
            <a:lvl1pPr marL="457200" lvl="0" indent="-228600" algn="l">
              <a:spcBef>
                <a:spcPts val="320"/>
              </a:spcBef>
              <a:spcAft>
                <a:spcPts val="0"/>
              </a:spcAft>
              <a:buSzPts val="1200"/>
              <a:buNone/>
              <a:defRPr sz="1600"/>
            </a:lvl1pPr>
            <a:lvl2pPr marL="914400" lvl="1" indent="-228600" algn="l">
              <a:spcBef>
                <a:spcPts val="280"/>
              </a:spcBef>
              <a:spcAft>
                <a:spcPts val="0"/>
              </a:spcAft>
              <a:buSzPts val="1400"/>
              <a:buFont typeface="Times New Roman"/>
              <a:buNone/>
              <a:defRPr sz="1400"/>
            </a:lvl2pPr>
            <a:lvl3pPr marL="1371600" lvl="2" indent="-228600" algn="l">
              <a:spcBef>
                <a:spcPts val="240"/>
              </a:spcBef>
              <a:spcAft>
                <a:spcPts val="0"/>
              </a:spcAft>
              <a:buSzPts val="780"/>
              <a:buNone/>
              <a:defRPr sz="1200"/>
            </a:lvl3pPr>
            <a:lvl4pPr marL="1828800" lvl="3" indent="-228600" algn="l">
              <a:spcBef>
                <a:spcPts val="200"/>
              </a:spcBef>
              <a:spcAft>
                <a:spcPts val="0"/>
              </a:spcAft>
              <a:buSzPts val="1000"/>
              <a:buFont typeface="Times New Roman"/>
              <a:buNone/>
              <a:defRPr sz="1000"/>
            </a:lvl4pPr>
            <a:lvl5pPr marL="2286000" lvl="4" indent="-228600" algn="l">
              <a:spcBef>
                <a:spcPts val="200"/>
              </a:spcBef>
              <a:spcAft>
                <a:spcPts val="0"/>
              </a:spcAft>
              <a:buSzPts val="1000"/>
              <a:buFont typeface="Times New Roman"/>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0" name="Google Shape;120;p10"/>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0"/>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4367213"/>
            <a:ext cx="9131300" cy="2478087"/>
            <a:chOff x="0" y="2751"/>
            <a:chExt cx="5752" cy="1561"/>
          </a:xfrm>
        </p:grpSpPr>
        <p:sp>
          <p:nvSpPr>
            <p:cNvPr id="11" name="Google Shape;11;p1"/>
            <p:cNvSpPr/>
            <p:nvPr/>
          </p:nvSpPr>
          <p:spPr>
            <a:xfrm>
              <a:off x="0" y="4080"/>
              <a:ext cx="5752" cy="232"/>
            </a:xfrm>
            <a:prstGeom prst="rect">
              <a:avLst/>
            </a:prstGeom>
            <a:gradFill>
              <a:gsLst>
                <a:gs pos="0">
                  <a:schemeClr val="lt1"/>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nvGrpSpPr>
            <p:cNvPr id="12" name="Google Shape;12;p1"/>
            <p:cNvGrpSpPr/>
            <p:nvPr/>
          </p:nvGrpSpPr>
          <p:grpSpPr>
            <a:xfrm>
              <a:off x="4458" y="2751"/>
              <a:ext cx="1190" cy="1426"/>
              <a:chOff x="4458" y="2751"/>
              <a:chExt cx="1190" cy="1426"/>
            </a:xfrm>
          </p:grpSpPr>
          <p:sp>
            <p:nvSpPr>
              <p:cNvPr id="13" name="Google Shape;13;p1"/>
              <p:cNvSpPr/>
              <p:nvPr/>
            </p:nvSpPr>
            <p:spPr>
              <a:xfrm>
                <a:off x="4614" y="2790"/>
                <a:ext cx="1034" cy="1273"/>
              </a:xfrm>
              <a:custGeom>
                <a:avLst/>
                <a:gdLst/>
                <a:ahLst/>
                <a:cxnLst/>
                <a:rect l="l" t="t" r="r" b="b"/>
                <a:pathLst>
                  <a:path w="1034" h="1273" extrusionOk="0">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a:gsLst>
                  <a:gs pos="0">
                    <a:schemeClr val="lt2"/>
                  </a:gs>
                  <a:gs pos="100000">
                    <a:schemeClr val="lt1"/>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cxnSp>
            <p:nvCxnSpPr>
              <p:cNvPr id="14" name="Google Shape;14;p1"/>
              <p:cNvCxnSpPr/>
              <p:nvPr/>
            </p:nvCxnSpPr>
            <p:spPr>
              <a:xfrm rot="10800000" flipH="1">
                <a:off x="4639" y="3863"/>
                <a:ext cx="103" cy="186"/>
              </a:xfrm>
              <a:prstGeom prst="straightConnector1">
                <a:avLst/>
              </a:prstGeom>
              <a:noFill/>
              <a:ln w="25400" cap="flat" cmpd="sng">
                <a:solidFill>
                  <a:schemeClr val="lt1"/>
                </a:solidFill>
                <a:prstDash val="solid"/>
                <a:round/>
                <a:headEnd type="none" w="sm" len="sm"/>
                <a:tailEnd type="none" w="sm" len="sm"/>
              </a:ln>
            </p:spPr>
          </p:cxnSp>
          <p:cxnSp>
            <p:nvCxnSpPr>
              <p:cNvPr id="15" name="Google Shape;15;p1"/>
              <p:cNvCxnSpPr/>
              <p:nvPr/>
            </p:nvCxnSpPr>
            <p:spPr>
              <a:xfrm rot="10800000" flipH="1">
                <a:off x="5210" y="2874"/>
                <a:ext cx="36" cy="71"/>
              </a:xfrm>
              <a:prstGeom prst="straightConnector1">
                <a:avLst/>
              </a:prstGeom>
              <a:noFill/>
              <a:ln w="25400" cap="flat" cmpd="sng">
                <a:solidFill>
                  <a:schemeClr val="lt1"/>
                </a:solidFill>
                <a:prstDash val="solid"/>
                <a:round/>
                <a:headEnd type="none" w="sm" len="sm"/>
                <a:tailEnd type="none" w="sm" len="sm"/>
              </a:ln>
            </p:spPr>
          </p:cxnSp>
          <p:cxnSp>
            <p:nvCxnSpPr>
              <p:cNvPr id="16" name="Google Shape;16;p1"/>
              <p:cNvCxnSpPr/>
              <p:nvPr/>
            </p:nvCxnSpPr>
            <p:spPr>
              <a:xfrm rot="10800000" flipH="1">
                <a:off x="5270" y="2751"/>
                <a:ext cx="36" cy="71"/>
              </a:xfrm>
              <a:prstGeom prst="straightConnector1">
                <a:avLst/>
              </a:prstGeom>
              <a:noFill/>
              <a:ln w="25400" cap="flat" cmpd="sng">
                <a:solidFill>
                  <a:schemeClr val="lt1"/>
                </a:solidFill>
                <a:prstDash val="solid"/>
                <a:round/>
                <a:headEnd type="none" w="sm" len="sm"/>
                <a:tailEnd type="none" w="sm" len="sm"/>
              </a:ln>
            </p:spPr>
          </p:cxnSp>
          <p:sp>
            <p:nvSpPr>
              <p:cNvPr id="17" name="Google Shape;17;p1"/>
              <p:cNvSpPr/>
              <p:nvPr/>
            </p:nvSpPr>
            <p:spPr>
              <a:xfrm>
                <a:off x="4753" y="4067"/>
                <a:ext cx="604" cy="110"/>
              </a:xfrm>
              <a:custGeom>
                <a:avLst/>
                <a:gdLst/>
                <a:ahLst/>
                <a:cxnLst/>
                <a:rect l="l" t="t" r="r" b="b"/>
                <a:pathLst>
                  <a:path w="604" h="110" extrusionOk="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a:gsLst>
                  <a:gs pos="0">
                    <a:schemeClr val="lt1"/>
                  </a:gs>
                  <a:gs pos="100000">
                    <a:schemeClr val="l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8" name="Google Shape;18;p1"/>
              <p:cNvSpPr/>
              <p:nvPr/>
            </p:nvSpPr>
            <p:spPr>
              <a:xfrm>
                <a:off x="4458" y="2879"/>
                <a:ext cx="1074" cy="1073"/>
              </a:xfrm>
              <a:prstGeom prst="ellipse">
                <a:avLst/>
              </a:prstGeom>
              <a:gradFill>
                <a:gsLst>
                  <a:gs pos="0">
                    <a:schemeClr val="lt1"/>
                  </a:gs>
                  <a:gs pos="100000">
                    <a:schemeClr val="l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New Roman"/>
                  <a:ea typeface="Times New Roman"/>
                  <a:cs typeface="Times New Roman"/>
                  <a:sym typeface="Times New Roman"/>
                </a:endParaRPr>
              </a:p>
            </p:txBody>
          </p:sp>
          <p:grpSp>
            <p:nvGrpSpPr>
              <p:cNvPr id="19" name="Google Shape;19;p1"/>
              <p:cNvGrpSpPr/>
              <p:nvPr/>
            </p:nvGrpSpPr>
            <p:grpSpPr>
              <a:xfrm>
                <a:off x="4458" y="2991"/>
                <a:ext cx="999" cy="797"/>
                <a:chOff x="4458" y="2991"/>
                <a:chExt cx="999" cy="797"/>
              </a:xfrm>
            </p:grpSpPr>
            <p:sp>
              <p:nvSpPr>
                <p:cNvPr id="20" name="Google Shape;20;p1"/>
                <p:cNvSpPr/>
                <p:nvPr/>
              </p:nvSpPr>
              <p:spPr>
                <a:xfrm>
                  <a:off x="4599" y="3283"/>
                  <a:ext cx="1" cy="17"/>
                </a:xfrm>
                <a:custGeom>
                  <a:avLst/>
                  <a:gdLst/>
                  <a:ahLst/>
                  <a:cxnLst/>
                  <a:rect l="l" t="t" r="r" b="b"/>
                  <a:pathLst>
                    <a:path w="1" h="17" extrusionOk="0">
                      <a:moveTo>
                        <a:pt x="0" y="0"/>
                      </a:moveTo>
                      <a:lnTo>
                        <a:pt x="0" y="16"/>
                      </a:lnTo>
                      <a:lnTo>
                        <a:pt x="0" y="6"/>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1" name="Google Shape;21;p1"/>
                <p:cNvSpPr/>
                <p:nvPr/>
              </p:nvSpPr>
              <p:spPr>
                <a:xfrm>
                  <a:off x="4616" y="3305"/>
                  <a:ext cx="17" cy="17"/>
                </a:xfrm>
                <a:custGeom>
                  <a:avLst/>
                  <a:gdLst/>
                  <a:ahLst/>
                  <a:cxnLst/>
                  <a:rect l="l" t="t" r="r" b="b"/>
                  <a:pathLst>
                    <a:path w="17" h="17" extrusionOk="0">
                      <a:moveTo>
                        <a:pt x="0" y="0"/>
                      </a:moveTo>
                      <a:lnTo>
                        <a:pt x="16" y="0"/>
                      </a:lnTo>
                      <a:lnTo>
                        <a:pt x="16" y="16"/>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2" name="Google Shape;22;p1"/>
                <p:cNvSpPr/>
                <p:nvPr/>
              </p:nvSpPr>
              <p:spPr>
                <a:xfrm>
                  <a:off x="4674" y="3275"/>
                  <a:ext cx="37" cy="35"/>
                </a:xfrm>
                <a:custGeom>
                  <a:avLst/>
                  <a:gdLst/>
                  <a:ahLst/>
                  <a:cxnLst/>
                  <a:rect l="l" t="t" r="r" b="b"/>
                  <a:pathLst>
                    <a:path w="37" h="35" extrusionOk="0">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3" name="Google Shape;23;p1"/>
                <p:cNvSpPr/>
                <p:nvPr/>
              </p:nvSpPr>
              <p:spPr>
                <a:xfrm>
                  <a:off x="4458" y="3303"/>
                  <a:ext cx="324" cy="422"/>
                </a:xfrm>
                <a:custGeom>
                  <a:avLst/>
                  <a:gdLst/>
                  <a:ahLst/>
                  <a:cxnLst/>
                  <a:rect l="l" t="t" r="r" b="b"/>
                  <a:pathLst>
                    <a:path w="324" h="422" extrusionOk="0">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4" name="Google Shape;24;p1"/>
                <p:cNvSpPr/>
                <p:nvPr/>
              </p:nvSpPr>
              <p:spPr>
                <a:xfrm>
                  <a:off x="5205" y="3408"/>
                  <a:ext cx="17" cy="21"/>
                </a:xfrm>
                <a:custGeom>
                  <a:avLst/>
                  <a:gdLst/>
                  <a:ahLst/>
                  <a:cxnLst/>
                  <a:rect l="l" t="t" r="r" b="b"/>
                  <a:pathLst>
                    <a:path w="17" h="21" extrusionOk="0">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5" name="Google Shape;25;p1"/>
                <p:cNvSpPr/>
                <p:nvPr/>
              </p:nvSpPr>
              <p:spPr>
                <a:xfrm>
                  <a:off x="5144" y="3496"/>
                  <a:ext cx="49" cy="70"/>
                </a:xfrm>
                <a:custGeom>
                  <a:avLst/>
                  <a:gdLst/>
                  <a:ahLst/>
                  <a:cxnLst/>
                  <a:rect l="l" t="t" r="r" b="b"/>
                  <a:pathLst>
                    <a:path w="49" h="70" extrusionOk="0">
                      <a:moveTo>
                        <a:pt x="0" y="34"/>
                      </a:moveTo>
                      <a:lnTo>
                        <a:pt x="17" y="34"/>
                      </a:lnTo>
                      <a:lnTo>
                        <a:pt x="37" y="0"/>
                      </a:lnTo>
                      <a:lnTo>
                        <a:pt x="48" y="20"/>
                      </a:lnTo>
                      <a:lnTo>
                        <a:pt x="39" y="69"/>
                      </a:lnTo>
                      <a:lnTo>
                        <a:pt x="3" y="57"/>
                      </a:lnTo>
                      <a:lnTo>
                        <a:pt x="0" y="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6" name="Google Shape;26;p1"/>
                <p:cNvSpPr/>
                <p:nvPr/>
              </p:nvSpPr>
              <p:spPr>
                <a:xfrm>
                  <a:off x="5241" y="3523"/>
                  <a:ext cx="84" cy="67"/>
                </a:xfrm>
                <a:custGeom>
                  <a:avLst/>
                  <a:gdLst/>
                  <a:ahLst/>
                  <a:cxnLst/>
                  <a:rect l="l" t="t" r="r" b="b"/>
                  <a:pathLst>
                    <a:path w="84" h="67" extrusionOk="0">
                      <a:moveTo>
                        <a:pt x="5" y="15"/>
                      </a:moveTo>
                      <a:lnTo>
                        <a:pt x="0" y="0"/>
                      </a:lnTo>
                      <a:lnTo>
                        <a:pt x="27" y="6"/>
                      </a:lnTo>
                      <a:lnTo>
                        <a:pt x="67" y="22"/>
                      </a:lnTo>
                      <a:lnTo>
                        <a:pt x="67" y="34"/>
                      </a:lnTo>
                      <a:lnTo>
                        <a:pt x="83" y="66"/>
                      </a:lnTo>
                      <a:lnTo>
                        <a:pt x="52" y="36"/>
                      </a:lnTo>
                      <a:lnTo>
                        <a:pt x="31" y="38"/>
                      </a:lnTo>
                      <a:lnTo>
                        <a:pt x="5" y="15"/>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7" name="Google Shape;27;p1"/>
                <p:cNvSpPr/>
                <p:nvPr/>
              </p:nvSpPr>
              <p:spPr>
                <a:xfrm>
                  <a:off x="5400" y="3660"/>
                  <a:ext cx="57" cy="73"/>
                </a:xfrm>
                <a:custGeom>
                  <a:avLst/>
                  <a:gdLst/>
                  <a:ahLst/>
                  <a:cxnLst/>
                  <a:rect l="l" t="t" r="r" b="b"/>
                  <a:pathLst>
                    <a:path w="57" h="73" extrusionOk="0">
                      <a:moveTo>
                        <a:pt x="34" y="0"/>
                      </a:moveTo>
                      <a:lnTo>
                        <a:pt x="56" y="21"/>
                      </a:lnTo>
                      <a:lnTo>
                        <a:pt x="11" y="72"/>
                      </a:lnTo>
                      <a:lnTo>
                        <a:pt x="0" y="60"/>
                      </a:lnTo>
                      <a:lnTo>
                        <a:pt x="32" y="28"/>
                      </a:lnTo>
                      <a:lnTo>
                        <a:pt x="34"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8" name="Google Shape;28;p1"/>
                <p:cNvSpPr/>
                <p:nvPr/>
              </p:nvSpPr>
              <p:spPr>
                <a:xfrm>
                  <a:off x="4558" y="3167"/>
                  <a:ext cx="29" cy="48"/>
                </a:xfrm>
                <a:custGeom>
                  <a:avLst/>
                  <a:gdLst/>
                  <a:ahLst/>
                  <a:cxnLst/>
                  <a:rect l="l" t="t" r="r" b="b"/>
                  <a:pathLst>
                    <a:path w="29" h="48" extrusionOk="0">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9" name="Google Shape;29;p1"/>
                <p:cNvSpPr/>
                <p:nvPr/>
              </p:nvSpPr>
              <p:spPr>
                <a:xfrm>
                  <a:off x="4549" y="3183"/>
                  <a:ext cx="17" cy="17"/>
                </a:xfrm>
                <a:custGeom>
                  <a:avLst/>
                  <a:gdLst/>
                  <a:ahLst/>
                  <a:cxnLst/>
                  <a:rect l="l" t="t" r="r" b="b"/>
                  <a:pathLst>
                    <a:path w="17" h="17" extrusionOk="0">
                      <a:moveTo>
                        <a:pt x="13" y="5"/>
                      </a:moveTo>
                      <a:lnTo>
                        <a:pt x="16" y="5"/>
                      </a:lnTo>
                      <a:lnTo>
                        <a:pt x="16" y="0"/>
                      </a:lnTo>
                      <a:lnTo>
                        <a:pt x="10" y="0"/>
                      </a:lnTo>
                      <a:lnTo>
                        <a:pt x="0" y="10"/>
                      </a:lnTo>
                      <a:lnTo>
                        <a:pt x="0" y="16"/>
                      </a:lnTo>
                      <a:lnTo>
                        <a:pt x="9" y="16"/>
                      </a:lnTo>
                      <a:lnTo>
                        <a:pt x="13" y="11"/>
                      </a:lnTo>
                      <a:lnTo>
                        <a:pt x="13" y="5"/>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0" name="Google Shape;30;p1"/>
                <p:cNvSpPr/>
                <p:nvPr/>
              </p:nvSpPr>
              <p:spPr>
                <a:xfrm>
                  <a:off x="4527" y="3155"/>
                  <a:ext cx="184" cy="155"/>
                </a:xfrm>
                <a:custGeom>
                  <a:avLst/>
                  <a:gdLst/>
                  <a:ahLst/>
                  <a:cxnLst/>
                  <a:rect l="l" t="t" r="r" b="b"/>
                  <a:pathLst>
                    <a:path w="184" h="155" extrusionOk="0">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1" name="Google Shape;31;p1"/>
                <p:cNvSpPr/>
                <p:nvPr/>
              </p:nvSpPr>
              <p:spPr>
                <a:xfrm>
                  <a:off x="4605" y="2991"/>
                  <a:ext cx="782" cy="553"/>
                </a:xfrm>
                <a:custGeom>
                  <a:avLst/>
                  <a:gdLst/>
                  <a:ahLst/>
                  <a:cxnLst/>
                  <a:rect l="l" t="t" r="r" b="b"/>
                  <a:pathLst>
                    <a:path w="782" h="553" extrusionOk="0">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2" name="Google Shape;32;p1"/>
                <p:cNvSpPr/>
                <p:nvPr/>
              </p:nvSpPr>
              <p:spPr>
                <a:xfrm>
                  <a:off x="5221" y="3217"/>
                  <a:ext cx="68" cy="113"/>
                </a:xfrm>
                <a:custGeom>
                  <a:avLst/>
                  <a:gdLst/>
                  <a:ahLst/>
                  <a:cxnLst/>
                  <a:rect l="l" t="t" r="r" b="b"/>
                  <a:pathLst>
                    <a:path w="68" h="113" extrusionOk="0">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3" name="Google Shape;33;p1"/>
                <p:cNvSpPr/>
                <p:nvPr/>
              </p:nvSpPr>
              <p:spPr>
                <a:xfrm>
                  <a:off x="4967" y="3518"/>
                  <a:ext cx="17" cy="26"/>
                </a:xfrm>
                <a:custGeom>
                  <a:avLst/>
                  <a:gdLst/>
                  <a:ahLst/>
                  <a:cxnLst/>
                  <a:rect l="l" t="t" r="r" b="b"/>
                  <a:pathLst>
                    <a:path w="17" h="26" extrusionOk="0">
                      <a:moveTo>
                        <a:pt x="8" y="0"/>
                      </a:moveTo>
                      <a:lnTo>
                        <a:pt x="0" y="11"/>
                      </a:lnTo>
                      <a:lnTo>
                        <a:pt x="5" y="25"/>
                      </a:lnTo>
                      <a:lnTo>
                        <a:pt x="16" y="15"/>
                      </a:lnTo>
                      <a:lnTo>
                        <a:pt x="8"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4" name="Google Shape;34;p1"/>
                <p:cNvSpPr/>
                <p:nvPr/>
              </p:nvSpPr>
              <p:spPr>
                <a:xfrm>
                  <a:off x="5069" y="3545"/>
                  <a:ext cx="158" cy="68"/>
                </a:xfrm>
                <a:custGeom>
                  <a:avLst/>
                  <a:gdLst/>
                  <a:ahLst/>
                  <a:cxnLst/>
                  <a:rect l="l" t="t" r="r" b="b"/>
                  <a:pathLst>
                    <a:path w="158" h="68" extrusionOk="0">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5" name="Google Shape;35;p1"/>
                <p:cNvSpPr/>
                <p:nvPr/>
              </p:nvSpPr>
              <p:spPr>
                <a:xfrm>
                  <a:off x="5195" y="3601"/>
                  <a:ext cx="169" cy="159"/>
                </a:xfrm>
                <a:custGeom>
                  <a:avLst/>
                  <a:gdLst/>
                  <a:ahLst/>
                  <a:cxnLst/>
                  <a:rect l="l" t="t" r="r" b="b"/>
                  <a:pathLst>
                    <a:path w="169" h="159" extrusionOk="0">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6" name="Google Shape;36;p1"/>
                <p:cNvSpPr/>
                <p:nvPr/>
              </p:nvSpPr>
              <p:spPr>
                <a:xfrm>
                  <a:off x="5330" y="3768"/>
                  <a:ext cx="17" cy="20"/>
                </a:xfrm>
                <a:custGeom>
                  <a:avLst/>
                  <a:gdLst/>
                  <a:ahLst/>
                  <a:cxnLst/>
                  <a:rect l="l" t="t" r="r" b="b"/>
                  <a:pathLst>
                    <a:path w="17" h="20" extrusionOk="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7" name="Google Shape;37;p1"/>
                <p:cNvSpPr/>
                <p:nvPr/>
              </p:nvSpPr>
              <p:spPr>
                <a:xfrm>
                  <a:off x="4739" y="3587"/>
                  <a:ext cx="19" cy="76"/>
                </a:xfrm>
                <a:custGeom>
                  <a:avLst/>
                  <a:gdLst/>
                  <a:ahLst/>
                  <a:cxnLst/>
                  <a:rect l="l" t="t" r="r" b="b"/>
                  <a:pathLst>
                    <a:path w="19" h="76" extrusionOk="0">
                      <a:moveTo>
                        <a:pt x="2" y="26"/>
                      </a:moveTo>
                      <a:lnTo>
                        <a:pt x="9" y="20"/>
                      </a:lnTo>
                      <a:lnTo>
                        <a:pt x="14" y="0"/>
                      </a:lnTo>
                      <a:lnTo>
                        <a:pt x="18" y="30"/>
                      </a:lnTo>
                      <a:lnTo>
                        <a:pt x="12" y="67"/>
                      </a:lnTo>
                      <a:lnTo>
                        <a:pt x="0" y="75"/>
                      </a:lnTo>
                      <a:lnTo>
                        <a:pt x="0" y="57"/>
                      </a:lnTo>
                      <a:lnTo>
                        <a:pt x="3" y="45"/>
                      </a:lnTo>
                      <a:lnTo>
                        <a:pt x="2" y="2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grpSp>
      </p:grpSp>
      <p:sp>
        <p:nvSpPr>
          <p:cNvPr id="38" name="Google Shape;38;p1"/>
          <p:cNvSpPr txBox="1">
            <a:spLocks noGrp="1"/>
          </p:cNvSpPr>
          <p:nvPr>
            <p:ph type="title"/>
          </p:nvPr>
        </p:nvSpPr>
        <p:spPr>
          <a:xfrm>
            <a:off x="685800" y="28575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 name="Google Shape;39;p1"/>
          <p:cNvSpPr txBox="1">
            <a:spLocks noGrp="1"/>
          </p:cNvSpPr>
          <p:nvPr>
            <p:ph type="body" idx="1"/>
          </p:nvPr>
        </p:nvSpPr>
        <p:spPr>
          <a:xfrm>
            <a:off x="685800" y="165735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spcBef>
                <a:spcPts val="640"/>
              </a:spcBef>
              <a:spcAft>
                <a:spcPts val="0"/>
              </a:spcAft>
              <a:buClr>
                <a:schemeClr val="dk2"/>
              </a:buClr>
              <a:buSzPts val="24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27660" algn="l" rtl="0">
              <a:spcBef>
                <a:spcPts val="480"/>
              </a:spcBef>
              <a:spcAft>
                <a:spcPts val="0"/>
              </a:spcAft>
              <a:buClr>
                <a:schemeClr val="accent2"/>
              </a:buClr>
              <a:buSzPts val="156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2"/>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1"/>
          <p:cNvSpPr txBox="1">
            <a:spLocks noGrp="1"/>
          </p:cNvSpPr>
          <p:nvPr>
            <p:ph type="dt" idx="10"/>
          </p:nvPr>
        </p:nvSpPr>
        <p:spPr>
          <a:xfrm>
            <a:off x="685800" y="64008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1"/>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b="0" u="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u="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u="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u="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u="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u="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u="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u="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1"/>
          <p:cNvSpPr/>
          <p:nvPr/>
        </p:nvSpPr>
        <p:spPr>
          <a:xfrm>
            <a:off x="1676400" y="6438900"/>
            <a:ext cx="5581650" cy="4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u="none">
                <a:solidFill>
                  <a:schemeClr val="dk1"/>
                </a:solidFill>
                <a:latin typeface="Arial"/>
                <a:ea typeface="Arial"/>
                <a:cs typeface="Arial"/>
                <a:sym typeface="Arial"/>
              </a:rPr>
              <a:t>Liang, Introduction to Java Programming, Tenth Edition, (c) 2015 Pearson Education, Inc. All rights reserved.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html/TestSimpleCircle.bat" TargetMode="External"/><Relationship Id="rId4" Type="http://schemas.openxmlformats.org/officeDocument/2006/relationships/hyperlink" Target="http://www.cs.armstrong.edu/liang/intro11e/html/TestSimpleCircl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hyperlink" Target="http://www.cs.armstrong.edu/liang/intro11e/html/TestTV.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html/TestTV.bat" TargetMode="External"/><Relationship Id="rId5" Type="http://schemas.openxmlformats.org/officeDocument/2006/relationships/hyperlink" Target="http://www.cs.armstrong.edu/liang/intro11e/html/TV.html"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www.cs.armstrong.edu/liang/intro11e/html/TestCircleWithStaticMembers.html" TargetMode="External"/><Relationship Id="rId5" Type="http://schemas.openxmlformats.org/officeDocument/2006/relationships/hyperlink" Target="http://www.cs.armstrong.edu/liang/intro11e/html/CircleWithStaticMembers.html" TargetMode="External"/><Relationship Id="rId4" Type="http://schemas.openxmlformats.org/officeDocument/2006/relationships/hyperlink" Target="http://html/TestCircleWithStaticMembers.ba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www.cs.armstrong.edu/liang/intro11e/html/TestCircleWithPrivateDataFields.html" TargetMode="External"/><Relationship Id="rId5" Type="http://schemas.openxmlformats.org/officeDocument/2006/relationships/hyperlink" Target="http://www.cs.armstrong.edu/liang/intro11e/html/CircleWithPrivateDataFields.html" TargetMode="External"/><Relationship Id="rId4" Type="http://schemas.openxmlformats.org/officeDocument/2006/relationships/hyperlink" Target="http://html/TestCircleWithPrivateDataFields.bat"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html/TestPassObject.bat"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http://www.cs.armstrong.edu/liang/intro11e/html/TestPassObject.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html/TotalArea.bat"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hyperlink" Target="http://www.cs.armstrong.edu/liang/intro11e/html/TotalArea.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hyperlink" Target="http://www.cs.armstrong.edu/liang/intro11e/html/TestPoint2D.html" TargetMode="External"/><Relationship Id="rId5" Type="http://schemas.openxmlformats.org/officeDocument/2006/relationships/hyperlink" Target="http://html/TestPoint2D.bat"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Times New Roman"/>
                <a:ea typeface="Times New Roman"/>
                <a:cs typeface="Times New Roman"/>
                <a:sym typeface="Times New Roman"/>
              </a:rPr>
              <a:t>1</a:t>
            </a:fld>
            <a:endParaRPr sz="1400">
              <a:solidFill>
                <a:schemeClr val="dk1"/>
              </a:solidFill>
              <a:latin typeface="Times New Roman"/>
              <a:ea typeface="Times New Roman"/>
              <a:cs typeface="Times New Roman"/>
              <a:sym typeface="Times New Roman"/>
            </a:endParaRPr>
          </a:p>
        </p:txBody>
      </p:sp>
      <p:sp>
        <p:nvSpPr>
          <p:cNvPr id="151" name="Google Shape;151;p15"/>
          <p:cNvSpPr txBox="1">
            <a:spLocks noGrp="1"/>
          </p:cNvSpPr>
          <p:nvPr>
            <p:ph type="title"/>
          </p:nvPr>
        </p:nvSpPr>
        <p:spPr>
          <a:xfrm>
            <a:off x="654050" y="587375"/>
            <a:ext cx="7772400" cy="11430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Chapter 10 Objects and Classes</a:t>
            </a:r>
            <a:endParaRPr/>
          </a:p>
        </p:txBody>
      </p:sp>
      <p:sp>
        <p:nvSpPr>
          <p:cNvPr id="152" name="Google Shape;152;p15"/>
          <p:cNvSpPr/>
          <p:nvPr/>
        </p:nvSpPr>
        <p:spPr>
          <a:xfrm>
            <a:off x="2181225" y="20574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53" name="Google Shape;153;p15"/>
          <p:cNvSpPr txBox="1"/>
          <p:nvPr/>
        </p:nvSpPr>
        <p:spPr>
          <a:xfrm>
            <a:off x="688488" y="1882075"/>
            <a:ext cx="7924800" cy="2438400"/>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3600">
                <a:solidFill>
                  <a:srgbClr val="0070C0"/>
                </a:solidFill>
                <a:latin typeface="Times New Roman"/>
                <a:ea typeface="Times New Roman"/>
                <a:cs typeface="Times New Roman"/>
                <a:sym typeface="Times New Roman"/>
              </a:rPr>
              <a:t>CS1: Java Programming</a:t>
            </a:r>
            <a:endParaRPr/>
          </a:p>
          <a:p>
            <a:pPr marL="0" marR="0" lvl="0" indent="0" algn="ctr" rtl="0">
              <a:spcBef>
                <a:spcPts val="0"/>
              </a:spcBef>
              <a:spcAft>
                <a:spcPts val="0"/>
              </a:spcAft>
              <a:buNone/>
            </a:pPr>
            <a:r>
              <a:rPr lang="en-US" sz="3600">
                <a:solidFill>
                  <a:srgbClr val="0070C0"/>
                </a:solidFill>
                <a:latin typeface="Times New Roman"/>
                <a:ea typeface="Times New Roman"/>
                <a:cs typeface="Times New Roman"/>
                <a:sym typeface="Times New Roman"/>
              </a:rPr>
              <a:t>Colorado State University</a:t>
            </a:r>
            <a:endParaRPr/>
          </a:p>
          <a:p>
            <a:pPr marL="0" marR="0" lvl="0" indent="0" algn="ctr" rtl="0">
              <a:spcBef>
                <a:spcPts val="0"/>
              </a:spcBef>
              <a:spcAft>
                <a:spcPts val="0"/>
              </a:spcAft>
              <a:buNone/>
            </a:pPr>
            <a:endParaRPr sz="3600">
              <a:solidFill>
                <a:srgbClr val="0070C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800">
                <a:solidFill>
                  <a:srgbClr val="0070C0"/>
                </a:solidFill>
                <a:latin typeface="Times New Roman"/>
                <a:ea typeface="Times New Roman"/>
                <a:cs typeface="Times New Roman"/>
                <a:sym typeface="Times New Roman"/>
              </a:rPr>
              <a:t>Original slides by Daniel Liang</a:t>
            </a:r>
            <a:endParaRPr/>
          </a:p>
          <a:p>
            <a:pPr marL="0" marR="0" lvl="0" indent="0" algn="ctr" rtl="0">
              <a:spcBef>
                <a:spcPts val="0"/>
              </a:spcBef>
              <a:spcAft>
                <a:spcPts val="0"/>
              </a:spcAft>
              <a:buNone/>
            </a:pPr>
            <a:r>
              <a:rPr lang="en-US" sz="2800">
                <a:solidFill>
                  <a:srgbClr val="0070C0"/>
                </a:solidFill>
                <a:latin typeface="Times New Roman"/>
                <a:ea typeface="Times New Roman"/>
                <a:cs typeface="Times New Roman"/>
                <a:sym typeface="Times New Roman"/>
              </a:rPr>
              <a:t>Modified slides by Kris Brown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10</a:t>
            </a:fld>
            <a:endParaRPr sz="1400">
              <a:solidFill>
                <a:schemeClr val="dk1"/>
              </a:solidFill>
              <a:latin typeface="Times New Roman"/>
              <a:ea typeface="Times New Roman"/>
              <a:cs typeface="Times New Roman"/>
              <a:sym typeface="Times New Roman"/>
            </a:endParaRPr>
          </a:p>
        </p:txBody>
      </p:sp>
      <p:sp>
        <p:nvSpPr>
          <p:cNvPr id="230" name="Google Shape;230;p24"/>
          <p:cNvSpPr txBox="1">
            <a:spLocks noGrp="1"/>
          </p:cNvSpPr>
          <p:nvPr>
            <p:ph type="title"/>
          </p:nvPr>
        </p:nvSpPr>
        <p:spPr>
          <a:xfrm>
            <a:off x="685800" y="457200"/>
            <a:ext cx="7772400" cy="12192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latin typeface="Book Antiqua"/>
                <a:ea typeface="Book Antiqua"/>
                <a:cs typeface="Book Antiqua"/>
                <a:sym typeface="Book Antiqua"/>
              </a:rPr>
              <a:t>Example: Defining Classes and Creating Objects</a:t>
            </a:r>
            <a:endParaRPr sz="4000" u="sng">
              <a:solidFill>
                <a:schemeClr val="hlink"/>
              </a:solidFill>
              <a:latin typeface="Book Antiqua"/>
              <a:ea typeface="Book Antiqua"/>
              <a:cs typeface="Book Antiqua"/>
              <a:sym typeface="Book Antiqua"/>
              <a:hlinkClick r:id="rId3"/>
            </a:endParaRPr>
          </a:p>
        </p:txBody>
      </p:sp>
      <p:sp>
        <p:nvSpPr>
          <p:cNvPr id="231" name="Google Shape;231;p24"/>
          <p:cNvSpPr txBox="1">
            <a:spLocks noGrp="1"/>
          </p:cNvSpPr>
          <p:nvPr>
            <p:ph type="body" idx="1"/>
          </p:nvPr>
        </p:nvSpPr>
        <p:spPr>
          <a:xfrm>
            <a:off x="193675" y="2133600"/>
            <a:ext cx="8756650" cy="2209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SzPts val="2700"/>
              <a:buFont typeface="Arial"/>
              <a:buNone/>
            </a:pPr>
            <a:r>
              <a:rPr lang="en-US" sz="3600" dirty="0"/>
              <a:t>Objective: Demonstrate creating objects, accessing data, and using methods: Circles.</a:t>
            </a:r>
            <a:endParaRPr lang="en-US" sz="3600" dirty="0">
              <a:latin typeface="Book Antiqua"/>
              <a:ea typeface="Book Antiqua"/>
              <a:cs typeface="Book Antiqua"/>
              <a:sym typeface="Book Antiqua"/>
            </a:endParaRPr>
          </a:p>
          <a:p>
            <a:pPr marL="0" lvl="0" indent="0" algn="l" rtl="0">
              <a:spcBef>
                <a:spcPts val="0"/>
              </a:spcBef>
              <a:spcAft>
                <a:spcPts val="0"/>
              </a:spcAft>
              <a:buSzPts val="2700"/>
              <a:buFont typeface="Arial"/>
              <a:buNone/>
            </a:pPr>
            <a:endParaRPr lang="en-US" sz="3600" dirty="0">
              <a:latin typeface="Book Antiqua"/>
              <a:sym typeface="Book Antiqua"/>
            </a:endParaRPr>
          </a:p>
          <a:p>
            <a:pPr marL="0" lvl="0" indent="0" algn="l" rtl="0">
              <a:spcBef>
                <a:spcPts val="0"/>
              </a:spcBef>
              <a:spcAft>
                <a:spcPts val="0"/>
              </a:spcAft>
              <a:buSzPts val="2700"/>
              <a:buFont typeface="Arial"/>
              <a:buNone/>
            </a:pPr>
            <a:r>
              <a:rPr lang="en-US" dirty="0"/>
              <a:t>Let’s go study it.</a:t>
            </a:r>
          </a:p>
          <a:p>
            <a:pPr marL="0" lvl="0" indent="0" algn="l" rtl="0">
              <a:spcBef>
                <a:spcPts val="0"/>
              </a:spcBef>
              <a:spcAft>
                <a:spcPts val="0"/>
              </a:spcAft>
              <a:buSzPts val="2700"/>
              <a:buFont typeface="Arial"/>
              <a:buNone/>
            </a:pPr>
            <a:endParaRPr dirty="0"/>
          </a:p>
        </p:txBody>
      </p:sp>
      <p:sp>
        <p:nvSpPr>
          <p:cNvPr id="2" name="TextBox 1">
            <a:extLst>
              <a:ext uri="{FF2B5EF4-FFF2-40B4-BE49-F238E27FC236}">
                <a16:creationId xmlns:a16="http://schemas.microsoft.com/office/drawing/2014/main" id="{5631DE04-FA3A-244E-A9AE-95777CA766AF}"/>
              </a:ext>
            </a:extLst>
          </p:cNvPr>
          <p:cNvSpPr txBox="1"/>
          <p:nvPr/>
        </p:nvSpPr>
        <p:spPr>
          <a:xfrm>
            <a:off x="193676" y="4684542"/>
            <a:ext cx="7790648" cy="1077218"/>
          </a:xfrm>
          <a:prstGeom prst="rect">
            <a:avLst/>
          </a:prstGeom>
          <a:noFill/>
        </p:spPr>
        <p:txBody>
          <a:bodyPr wrap="square" rtlCol="0">
            <a:spAutoFit/>
          </a:bodyPr>
          <a:lstStyle/>
          <a:p>
            <a:r>
              <a:rPr lang="en-US" sz="3200" dirty="0"/>
              <a:t>Your turn!</a:t>
            </a:r>
          </a:p>
          <a:p>
            <a:r>
              <a:rPr lang="en-US" sz="3200" dirty="0"/>
              <a:t>Also print the perimeter for each circle.</a:t>
            </a:r>
          </a:p>
        </p:txBody>
      </p:sp>
      <p:sp>
        <p:nvSpPr>
          <p:cNvPr id="6" name="Google Shape;232;p24">
            <a:hlinkClick r:id="rId4"/>
            <a:extLst>
              <a:ext uri="{FF2B5EF4-FFF2-40B4-BE49-F238E27FC236}">
                <a16:creationId xmlns:a16="http://schemas.microsoft.com/office/drawing/2014/main" id="{4D7D482F-C23A-0F44-B1CE-1AF4D9B50041}"/>
              </a:ext>
            </a:extLst>
          </p:cNvPr>
          <p:cNvSpPr/>
          <p:nvPr/>
        </p:nvSpPr>
        <p:spPr>
          <a:xfrm>
            <a:off x="3649663" y="4197350"/>
            <a:ext cx="3168650"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TestSimpleCircle</a:t>
            </a:r>
            <a:endParaRPr/>
          </a:p>
        </p:txBody>
      </p:sp>
      <p:sp>
        <p:nvSpPr>
          <p:cNvPr id="7" name="Google Shape;233;p24">
            <a:hlinkClick r:id="rId5"/>
            <a:extLst>
              <a:ext uri="{FF2B5EF4-FFF2-40B4-BE49-F238E27FC236}">
                <a16:creationId xmlns:a16="http://schemas.microsoft.com/office/drawing/2014/main" id="{02C56798-0507-A847-9288-4CDE9CE5738F}"/>
              </a:ext>
            </a:extLst>
          </p:cNvPr>
          <p:cNvSpPr/>
          <p:nvPr/>
        </p:nvSpPr>
        <p:spPr>
          <a:xfrm>
            <a:off x="6954838" y="4197350"/>
            <a:ext cx="698500" cy="381000"/>
          </a:xfrm>
          <a:custGeom>
            <a:avLst/>
            <a:gdLst/>
            <a:ahLst/>
            <a:cxnLst/>
            <a:rect l="l" t="t" r="r" b="b"/>
            <a:pathLst>
              <a:path w="120000" h="120000" extrusionOk="0">
                <a:moveTo>
                  <a:pt x="0" y="0"/>
                </a:moveTo>
                <a:lnTo>
                  <a:pt x="120000" y="0"/>
                </a:lnTo>
                <a:lnTo>
                  <a:pt x="120000" y="120000"/>
                </a:lnTo>
                <a:lnTo>
                  <a:pt x="0" y="120000"/>
                </a:lnTo>
                <a:close/>
              </a:path>
            </a:pathLst>
          </a:custGeom>
          <a:solidFill>
            <a:srgbClr val="38A1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Run</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11</a:t>
            </a:fld>
            <a:endParaRPr sz="1400">
              <a:solidFill>
                <a:schemeClr val="dk1"/>
              </a:solidFill>
              <a:latin typeface="Times New Roman"/>
              <a:ea typeface="Times New Roman"/>
              <a:cs typeface="Times New Roman"/>
              <a:sym typeface="Times New Roman"/>
            </a:endParaRPr>
          </a:p>
        </p:txBody>
      </p:sp>
      <p:sp>
        <p:nvSpPr>
          <p:cNvPr id="239" name="Google Shape;239;p25"/>
          <p:cNvSpPr txBox="1">
            <a:spLocks noGrp="1"/>
          </p:cNvSpPr>
          <p:nvPr>
            <p:ph type="title"/>
          </p:nvPr>
        </p:nvSpPr>
        <p:spPr>
          <a:xfrm>
            <a:off x="117475" y="125413"/>
            <a:ext cx="8909050" cy="74453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3200">
                <a:latin typeface="Book Antiqua"/>
                <a:ea typeface="Book Antiqua"/>
                <a:cs typeface="Book Antiqua"/>
                <a:sym typeface="Book Antiqua"/>
              </a:rPr>
              <a:t>Example: Defining Classes and Creating Objects</a:t>
            </a:r>
            <a:endParaRPr sz="3200" u="sng">
              <a:solidFill>
                <a:schemeClr val="hlink"/>
              </a:solidFill>
              <a:latin typeface="Book Antiqua"/>
              <a:ea typeface="Book Antiqua"/>
              <a:cs typeface="Book Antiqua"/>
              <a:sym typeface="Book Antiqua"/>
              <a:hlinkClick r:id="rId3"/>
            </a:endParaRPr>
          </a:p>
        </p:txBody>
      </p:sp>
      <p:sp>
        <p:nvSpPr>
          <p:cNvPr id="240" name="Google Shape;240;p25"/>
          <p:cNvSpPr/>
          <p:nvPr/>
        </p:nvSpPr>
        <p:spPr>
          <a:xfrm>
            <a:off x="0" y="225742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241" name="Google Shape;241;p25"/>
          <p:cNvPicPr preferRelativeResize="0"/>
          <p:nvPr/>
        </p:nvPicPr>
        <p:blipFill rotWithShape="1">
          <a:blip r:embed="rId4">
            <a:alphaModFix/>
          </a:blip>
          <a:srcRect/>
          <a:stretch/>
        </p:blipFill>
        <p:spPr>
          <a:xfrm>
            <a:off x="0" y="893763"/>
            <a:ext cx="9144000" cy="3952875"/>
          </a:xfrm>
          <a:prstGeom prst="rect">
            <a:avLst/>
          </a:prstGeom>
          <a:noFill/>
          <a:ln>
            <a:noFill/>
          </a:ln>
        </p:spPr>
      </p:pic>
      <p:sp>
        <p:nvSpPr>
          <p:cNvPr id="2" name="TextBox 1">
            <a:extLst>
              <a:ext uri="{FF2B5EF4-FFF2-40B4-BE49-F238E27FC236}">
                <a16:creationId xmlns:a16="http://schemas.microsoft.com/office/drawing/2014/main" id="{A76B9F4C-252D-9C4E-8573-69440E523C6A}"/>
              </a:ext>
            </a:extLst>
          </p:cNvPr>
          <p:cNvSpPr txBox="1"/>
          <p:nvPr/>
        </p:nvSpPr>
        <p:spPr>
          <a:xfrm>
            <a:off x="3111911" y="5353665"/>
            <a:ext cx="2117887" cy="400110"/>
          </a:xfrm>
          <a:prstGeom prst="rect">
            <a:avLst/>
          </a:prstGeom>
          <a:noFill/>
        </p:spPr>
        <p:txBody>
          <a:bodyPr wrap="none" rtlCol="0">
            <a:spAutoFit/>
          </a:bodyPr>
          <a:lstStyle/>
          <a:p>
            <a:r>
              <a:rPr lang="en-US" sz="2000" dirty="0"/>
              <a:t>Let’s go look . . . </a:t>
            </a:r>
          </a:p>
        </p:txBody>
      </p:sp>
      <p:sp>
        <p:nvSpPr>
          <p:cNvPr id="7" name="Google Shape;242;p25">
            <a:hlinkClick r:id="rId5"/>
            <a:extLst>
              <a:ext uri="{FF2B5EF4-FFF2-40B4-BE49-F238E27FC236}">
                <a16:creationId xmlns:a16="http://schemas.microsoft.com/office/drawing/2014/main" id="{8267FD9A-6DD2-7240-B9EE-AB5E20101EE5}"/>
              </a:ext>
            </a:extLst>
          </p:cNvPr>
          <p:cNvSpPr/>
          <p:nvPr/>
        </p:nvSpPr>
        <p:spPr>
          <a:xfrm>
            <a:off x="6453188" y="5119688"/>
            <a:ext cx="1265237"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TV</a:t>
            </a:r>
            <a:endParaRPr/>
          </a:p>
        </p:txBody>
      </p:sp>
      <p:sp>
        <p:nvSpPr>
          <p:cNvPr id="8" name="Google Shape;243;p25">
            <a:hlinkClick r:id="rId6"/>
            <a:extLst>
              <a:ext uri="{FF2B5EF4-FFF2-40B4-BE49-F238E27FC236}">
                <a16:creationId xmlns:a16="http://schemas.microsoft.com/office/drawing/2014/main" id="{F441C782-EA1B-A944-897C-8EFD92987D99}"/>
              </a:ext>
            </a:extLst>
          </p:cNvPr>
          <p:cNvSpPr/>
          <p:nvPr/>
        </p:nvSpPr>
        <p:spPr>
          <a:xfrm>
            <a:off x="7870825" y="5659438"/>
            <a:ext cx="698500" cy="381000"/>
          </a:xfrm>
          <a:custGeom>
            <a:avLst/>
            <a:gdLst/>
            <a:ahLst/>
            <a:cxnLst/>
            <a:rect l="l" t="t" r="r" b="b"/>
            <a:pathLst>
              <a:path w="120000" h="120000" extrusionOk="0">
                <a:moveTo>
                  <a:pt x="0" y="0"/>
                </a:moveTo>
                <a:lnTo>
                  <a:pt x="120000" y="0"/>
                </a:lnTo>
                <a:lnTo>
                  <a:pt x="120000" y="120000"/>
                </a:lnTo>
                <a:lnTo>
                  <a:pt x="0" y="120000"/>
                </a:lnTo>
                <a:close/>
              </a:path>
            </a:pathLst>
          </a:custGeom>
          <a:solidFill>
            <a:srgbClr val="38A1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Run</a:t>
            </a:r>
            <a:endParaRPr sz="1800">
              <a:solidFill>
                <a:schemeClr val="dk1"/>
              </a:solidFill>
              <a:latin typeface="Times New Roman"/>
              <a:ea typeface="Times New Roman"/>
              <a:cs typeface="Times New Roman"/>
              <a:sym typeface="Times New Roman"/>
            </a:endParaRPr>
          </a:p>
        </p:txBody>
      </p:sp>
      <p:sp>
        <p:nvSpPr>
          <p:cNvPr id="9" name="Google Shape;244;p25">
            <a:hlinkClick r:id="rId7"/>
            <a:extLst>
              <a:ext uri="{FF2B5EF4-FFF2-40B4-BE49-F238E27FC236}">
                <a16:creationId xmlns:a16="http://schemas.microsoft.com/office/drawing/2014/main" id="{173C7838-C7AD-5C41-9C85-D0C3FC23FB97}"/>
              </a:ext>
            </a:extLst>
          </p:cNvPr>
          <p:cNvSpPr/>
          <p:nvPr/>
        </p:nvSpPr>
        <p:spPr>
          <a:xfrm>
            <a:off x="6465888" y="5659438"/>
            <a:ext cx="1265237"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TestTV</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txBox="1">
            <a:spLocks noGrp="1"/>
          </p:cNvSpPr>
          <p:nvPr>
            <p:ph type="title"/>
          </p:nvPr>
        </p:nvSpPr>
        <p:spPr>
          <a:xfrm>
            <a:off x="685800" y="285750"/>
            <a:ext cx="77724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en-US"/>
              <a:t>Lecture 2</a:t>
            </a:r>
            <a:endParaRPr/>
          </a:p>
        </p:txBody>
      </p:sp>
      <p:sp>
        <p:nvSpPr>
          <p:cNvPr id="251" name="Google Shape;251;p26"/>
          <p:cNvSpPr txBox="1">
            <a:spLocks noGrp="1"/>
          </p:cNvSpPr>
          <p:nvPr>
            <p:ph type="body" idx="1"/>
          </p:nvPr>
        </p:nvSpPr>
        <p:spPr>
          <a:xfrm>
            <a:off x="685800" y="1657350"/>
            <a:ext cx="77724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252" name="Google Shape;252;p26"/>
          <p:cNvSpPr txBox="1">
            <a:spLocks noGrp="1"/>
          </p:cNvSpPr>
          <p:nvPr>
            <p:ph type="sldNum" idx="12"/>
          </p:nvPr>
        </p:nvSpPr>
        <p:spPr>
          <a:xfrm>
            <a:off x="6553200" y="6399213"/>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13</a:t>
            </a:fld>
            <a:endParaRPr sz="1400">
              <a:solidFill>
                <a:schemeClr val="dk1"/>
              </a:solidFill>
              <a:latin typeface="Times New Roman"/>
              <a:ea typeface="Times New Roman"/>
              <a:cs typeface="Times New Roman"/>
              <a:sym typeface="Times New Roman"/>
            </a:endParaRPr>
          </a:p>
        </p:txBody>
      </p:sp>
      <p:sp>
        <p:nvSpPr>
          <p:cNvPr id="258" name="Google Shape;258;p27"/>
          <p:cNvSpPr txBox="1">
            <a:spLocks noGrp="1"/>
          </p:cNvSpPr>
          <p:nvPr>
            <p:ph type="title"/>
          </p:nvPr>
        </p:nvSpPr>
        <p:spPr>
          <a:xfrm>
            <a:off x="685800" y="228600"/>
            <a:ext cx="7772400" cy="8382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Constructors, cont.</a:t>
            </a:r>
            <a:endParaRPr b="1">
              <a:latin typeface="Book Antiqua"/>
              <a:ea typeface="Book Antiqua"/>
              <a:cs typeface="Book Antiqua"/>
              <a:sym typeface="Book Antiqua"/>
            </a:endParaRPr>
          </a:p>
        </p:txBody>
      </p:sp>
      <p:sp>
        <p:nvSpPr>
          <p:cNvPr id="259" name="Google Shape;259;p27"/>
          <p:cNvSpPr txBox="1"/>
          <p:nvPr/>
        </p:nvSpPr>
        <p:spPr>
          <a:xfrm>
            <a:off x="381000" y="1143000"/>
            <a:ext cx="8534400" cy="5211763"/>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dirty="0">
                <a:solidFill>
                  <a:schemeClr val="dk1"/>
                </a:solidFill>
                <a:latin typeface="Times New Roman"/>
                <a:ea typeface="Times New Roman"/>
                <a:cs typeface="Times New Roman"/>
                <a:sym typeface="Times New Roman"/>
              </a:rPr>
              <a:t>A constructor with no parameters is referred to as a </a:t>
            </a:r>
            <a:r>
              <a:rPr lang="en-US" sz="3200" i="1" dirty="0">
                <a:solidFill>
                  <a:schemeClr val="dk1"/>
                </a:solidFill>
                <a:latin typeface="Times New Roman"/>
                <a:ea typeface="Times New Roman"/>
                <a:cs typeface="Times New Roman"/>
                <a:sym typeface="Times New Roman"/>
              </a:rPr>
              <a:t>no-</a:t>
            </a:r>
            <a:r>
              <a:rPr lang="en-US" sz="3200" i="1" dirty="0" err="1">
                <a:solidFill>
                  <a:schemeClr val="dk1"/>
                </a:solidFill>
                <a:latin typeface="Times New Roman"/>
                <a:ea typeface="Times New Roman"/>
                <a:cs typeface="Times New Roman"/>
                <a:sym typeface="Times New Roman"/>
              </a:rPr>
              <a:t>arg</a:t>
            </a:r>
            <a:r>
              <a:rPr lang="en-US" sz="3200" i="1" dirty="0">
                <a:solidFill>
                  <a:schemeClr val="dk1"/>
                </a:solidFill>
                <a:latin typeface="Times New Roman"/>
                <a:ea typeface="Times New Roman"/>
                <a:cs typeface="Times New Roman"/>
                <a:sym typeface="Times New Roman"/>
              </a:rPr>
              <a:t> constructor or default constructor</a:t>
            </a:r>
            <a:r>
              <a:rPr lang="en-US" sz="3200" dirty="0">
                <a:solidFill>
                  <a:schemeClr val="dk1"/>
                </a:solidFill>
                <a:latin typeface="Times New Roman"/>
                <a:ea typeface="Times New Roman"/>
                <a:cs typeface="Times New Roman"/>
                <a:sym typeface="Times New Roman"/>
              </a:rPr>
              <a:t>. </a:t>
            </a:r>
            <a:endParaRPr dirty="0"/>
          </a:p>
          <a:p>
            <a:pPr marL="0" marR="0" lvl="0" indent="0" algn="l" rtl="0">
              <a:spcBef>
                <a:spcPts val="1600"/>
              </a:spcBef>
              <a:spcAft>
                <a:spcPts val="0"/>
              </a:spcAft>
              <a:buClr>
                <a:schemeClr val="dk1"/>
              </a:buClr>
              <a:buSzPts val="3200"/>
              <a:buFont typeface="Arial"/>
              <a:buNone/>
            </a:pPr>
            <a:r>
              <a:rPr lang="en-US" sz="3200" dirty="0">
                <a:solidFill>
                  <a:schemeClr val="dk1"/>
                </a:solidFill>
                <a:latin typeface="Times New Roman"/>
                <a:ea typeface="Times New Roman"/>
                <a:cs typeface="Times New Roman"/>
                <a:sym typeface="Times New Roman"/>
              </a:rPr>
              <a:t>·  Constructors must have the same name as the class itself. </a:t>
            </a:r>
            <a:endParaRPr dirty="0"/>
          </a:p>
          <a:p>
            <a:pPr marL="0" marR="0" lvl="0" indent="0" algn="l" rtl="0">
              <a:spcBef>
                <a:spcPts val="1600"/>
              </a:spcBef>
              <a:spcAft>
                <a:spcPts val="0"/>
              </a:spcAft>
              <a:buClr>
                <a:schemeClr val="dk1"/>
              </a:buClr>
              <a:buSzPts val="3200"/>
              <a:buFont typeface="Arial"/>
              <a:buNone/>
            </a:pPr>
            <a:r>
              <a:rPr lang="en-US" sz="3200" dirty="0">
                <a:solidFill>
                  <a:schemeClr val="dk1"/>
                </a:solidFill>
                <a:latin typeface="Times New Roman"/>
                <a:ea typeface="Times New Roman"/>
                <a:cs typeface="Times New Roman"/>
                <a:sym typeface="Times New Roman"/>
              </a:rPr>
              <a:t>·  Constructors do not have a return type—not even void. </a:t>
            </a:r>
            <a:endParaRPr dirty="0"/>
          </a:p>
          <a:p>
            <a:pPr marL="0" marR="0" lvl="0" indent="0" algn="l" rtl="0">
              <a:spcBef>
                <a:spcPts val="1600"/>
              </a:spcBef>
              <a:spcAft>
                <a:spcPts val="0"/>
              </a:spcAft>
              <a:buClr>
                <a:schemeClr val="dk1"/>
              </a:buClr>
              <a:buSzPts val="3200"/>
              <a:buFont typeface="Arial"/>
              <a:buNone/>
            </a:pPr>
            <a:r>
              <a:rPr lang="en-US" sz="3200" dirty="0">
                <a:solidFill>
                  <a:schemeClr val="dk1"/>
                </a:solidFill>
                <a:latin typeface="Times New Roman"/>
                <a:ea typeface="Times New Roman"/>
                <a:cs typeface="Times New Roman"/>
                <a:sym typeface="Times New Roman"/>
              </a:rPr>
              <a:t>·  Constructors are invoked using the new operator when an object is created. Constructors play the role of initializing objects.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14</a:t>
            </a:fld>
            <a:endParaRPr sz="1400">
              <a:solidFill>
                <a:schemeClr val="dk1"/>
              </a:solidFill>
              <a:latin typeface="Times New Roman"/>
              <a:ea typeface="Times New Roman"/>
              <a:cs typeface="Times New Roman"/>
              <a:sym typeface="Times New Roman"/>
            </a:endParaRPr>
          </a:p>
        </p:txBody>
      </p:sp>
      <p:sp>
        <p:nvSpPr>
          <p:cNvPr id="265" name="Google Shape;265;p28"/>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Constructors</a:t>
            </a:r>
            <a:endParaRPr b="1">
              <a:latin typeface="Book Antiqua"/>
              <a:ea typeface="Book Antiqua"/>
              <a:cs typeface="Book Antiqua"/>
              <a:sym typeface="Book Antiqua"/>
            </a:endParaRPr>
          </a:p>
        </p:txBody>
      </p:sp>
      <p:sp>
        <p:nvSpPr>
          <p:cNvPr id="266" name="Google Shape;266;p28"/>
          <p:cNvSpPr txBox="1">
            <a:spLocks noGrp="1"/>
          </p:cNvSpPr>
          <p:nvPr>
            <p:ph type="body" idx="1"/>
          </p:nvPr>
        </p:nvSpPr>
        <p:spPr>
          <a:xfrm>
            <a:off x="533400" y="1524000"/>
            <a:ext cx="7772400" cy="49530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2400"/>
              <a:buFont typeface="Arial"/>
              <a:buNone/>
            </a:pPr>
            <a:r>
              <a:rPr lang="en-US" b="1">
                <a:solidFill>
                  <a:schemeClr val="dk2"/>
                </a:solidFill>
                <a:latin typeface="Courier New"/>
                <a:ea typeface="Courier New"/>
                <a:cs typeface="Courier New"/>
                <a:sym typeface="Courier New"/>
              </a:rPr>
              <a:t>Circle() {</a:t>
            </a:r>
            <a:endParaRPr/>
          </a:p>
          <a:p>
            <a:pPr marL="342900" lvl="0" indent="-342900" algn="l" rtl="0">
              <a:spcBef>
                <a:spcPts val="0"/>
              </a:spcBef>
              <a:spcAft>
                <a:spcPts val="0"/>
              </a:spcAft>
              <a:buSzPts val="2400"/>
              <a:buFont typeface="Arial"/>
              <a:buNone/>
            </a:pPr>
            <a:r>
              <a:rPr lang="en-US" b="1">
                <a:solidFill>
                  <a:schemeClr val="dk2"/>
                </a:solidFill>
                <a:latin typeface="Courier New"/>
                <a:ea typeface="Courier New"/>
                <a:cs typeface="Courier New"/>
                <a:sym typeface="Courier New"/>
              </a:rPr>
              <a:t>}</a:t>
            </a:r>
            <a:endParaRPr/>
          </a:p>
          <a:p>
            <a:pPr marL="342900" lvl="0" indent="-342900" algn="l" rtl="0">
              <a:spcBef>
                <a:spcPts val="0"/>
              </a:spcBef>
              <a:spcAft>
                <a:spcPts val="0"/>
              </a:spcAft>
              <a:buSzPts val="2400"/>
              <a:buFont typeface="Arial"/>
              <a:buNone/>
            </a:pPr>
            <a:endParaRPr b="1">
              <a:solidFill>
                <a:schemeClr val="dk2"/>
              </a:solidFill>
              <a:latin typeface="Courier New"/>
              <a:ea typeface="Courier New"/>
              <a:cs typeface="Courier New"/>
              <a:sym typeface="Courier New"/>
            </a:endParaRPr>
          </a:p>
          <a:p>
            <a:pPr marL="342900" lvl="0" indent="-342900" algn="l" rtl="0">
              <a:spcBef>
                <a:spcPts val="640"/>
              </a:spcBef>
              <a:spcAft>
                <a:spcPts val="0"/>
              </a:spcAft>
              <a:buSzPts val="2400"/>
              <a:buFont typeface="Arial"/>
              <a:buNone/>
            </a:pPr>
            <a:r>
              <a:rPr lang="en-US" b="1">
                <a:solidFill>
                  <a:schemeClr val="dk2"/>
                </a:solidFill>
                <a:latin typeface="Courier New"/>
                <a:ea typeface="Courier New"/>
                <a:cs typeface="Courier New"/>
                <a:sym typeface="Courier New"/>
              </a:rPr>
              <a:t>Circle(double newRadius) {  </a:t>
            </a:r>
            <a:endParaRPr/>
          </a:p>
          <a:p>
            <a:pPr marL="342900" lvl="0" indent="-342900" algn="l" rtl="0">
              <a:spcBef>
                <a:spcPts val="0"/>
              </a:spcBef>
              <a:spcAft>
                <a:spcPts val="0"/>
              </a:spcAft>
              <a:buSzPts val="2400"/>
              <a:buFont typeface="Arial"/>
              <a:buNone/>
            </a:pPr>
            <a:r>
              <a:rPr lang="en-US" b="1">
                <a:solidFill>
                  <a:schemeClr val="dk2"/>
                </a:solidFill>
                <a:latin typeface="Courier New"/>
                <a:ea typeface="Courier New"/>
                <a:cs typeface="Courier New"/>
                <a:sym typeface="Courier New"/>
              </a:rPr>
              <a:t>  radius = newRadius;</a:t>
            </a:r>
            <a:endParaRPr/>
          </a:p>
          <a:p>
            <a:pPr marL="342900" lvl="0" indent="-342900" algn="l" rtl="0">
              <a:spcBef>
                <a:spcPts val="0"/>
              </a:spcBef>
              <a:spcAft>
                <a:spcPts val="0"/>
              </a:spcAft>
              <a:buSzPts val="2400"/>
              <a:buFont typeface="Arial"/>
              <a:buNone/>
            </a:pPr>
            <a:r>
              <a:rPr lang="en-US" b="1">
                <a:solidFill>
                  <a:schemeClr val="dk2"/>
                </a:solidFill>
                <a:latin typeface="Courier New"/>
                <a:ea typeface="Courier New"/>
                <a:cs typeface="Courier New"/>
                <a:sym typeface="Courier New"/>
              </a:rPr>
              <a:t>}</a:t>
            </a:r>
            <a:endParaRPr/>
          </a:p>
        </p:txBody>
      </p:sp>
      <p:sp>
        <p:nvSpPr>
          <p:cNvPr id="267" name="Google Shape;267;p28"/>
          <p:cNvSpPr txBox="1"/>
          <p:nvPr/>
        </p:nvSpPr>
        <p:spPr>
          <a:xfrm>
            <a:off x="4267200" y="1143000"/>
            <a:ext cx="4876800" cy="15541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a:solidFill>
                  <a:schemeClr val="dk1"/>
                </a:solidFill>
                <a:latin typeface="Times New Roman"/>
                <a:ea typeface="Times New Roman"/>
                <a:cs typeface="Times New Roman"/>
                <a:sym typeface="Times New Roman"/>
              </a:rPr>
              <a:t>Constructors are a special kind of methods that are invoked to construct objects.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15</a:t>
            </a:fld>
            <a:endParaRPr sz="1400">
              <a:solidFill>
                <a:schemeClr val="dk1"/>
              </a:solidFill>
              <a:latin typeface="Times New Roman"/>
              <a:ea typeface="Times New Roman"/>
              <a:cs typeface="Times New Roman"/>
              <a:sym typeface="Times New Roman"/>
            </a:endParaRPr>
          </a:p>
        </p:txBody>
      </p:sp>
      <p:sp>
        <p:nvSpPr>
          <p:cNvPr id="273" name="Google Shape;273;p29"/>
          <p:cNvSpPr txBox="1">
            <a:spLocks noGrp="1"/>
          </p:cNvSpPr>
          <p:nvPr>
            <p:ph type="title"/>
          </p:nvPr>
        </p:nvSpPr>
        <p:spPr>
          <a:xfrm>
            <a:off x="685800" y="228600"/>
            <a:ext cx="7772400" cy="8382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Default Constructor</a:t>
            </a:r>
            <a:endParaRPr b="1">
              <a:latin typeface="Book Antiqua"/>
              <a:ea typeface="Book Antiqua"/>
              <a:cs typeface="Book Antiqua"/>
              <a:sym typeface="Book Antiqua"/>
            </a:endParaRPr>
          </a:p>
        </p:txBody>
      </p:sp>
      <p:sp>
        <p:nvSpPr>
          <p:cNvPr id="274" name="Google Shape;274;p29"/>
          <p:cNvSpPr txBox="1"/>
          <p:nvPr/>
        </p:nvSpPr>
        <p:spPr>
          <a:xfrm>
            <a:off x="381000" y="1295400"/>
            <a:ext cx="8534400" cy="30464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a:solidFill>
                  <a:schemeClr val="dk1"/>
                </a:solidFill>
                <a:latin typeface="Times New Roman"/>
                <a:ea typeface="Times New Roman"/>
                <a:cs typeface="Times New Roman"/>
                <a:sym typeface="Times New Roman"/>
              </a:rPr>
              <a:t>A class may be defined without constructors. In this case, a no-arg constructor with an empty body is implicitly defined in the class. This constructor, called </a:t>
            </a:r>
            <a:r>
              <a:rPr lang="en-US" sz="3200" i="1">
                <a:solidFill>
                  <a:schemeClr val="dk1"/>
                </a:solidFill>
                <a:latin typeface="Times New Roman"/>
                <a:ea typeface="Times New Roman"/>
                <a:cs typeface="Times New Roman"/>
                <a:sym typeface="Times New Roman"/>
              </a:rPr>
              <a:t>a default constructor</a:t>
            </a:r>
            <a:r>
              <a:rPr lang="en-US" sz="3200">
                <a:solidFill>
                  <a:schemeClr val="dk1"/>
                </a:solidFill>
                <a:latin typeface="Times New Roman"/>
                <a:ea typeface="Times New Roman"/>
                <a:cs typeface="Times New Roman"/>
                <a:sym typeface="Times New Roman"/>
              </a:rPr>
              <a:t>, is provided automatically </a:t>
            </a:r>
            <a:r>
              <a:rPr lang="en-US" sz="3200" i="1">
                <a:solidFill>
                  <a:schemeClr val="dk1"/>
                </a:solidFill>
                <a:latin typeface="Times New Roman"/>
                <a:ea typeface="Times New Roman"/>
                <a:cs typeface="Times New Roman"/>
                <a:sym typeface="Times New Roman"/>
              </a:rPr>
              <a:t>only if no constructors are explicitly defined in the class</a:t>
            </a:r>
            <a:r>
              <a:rPr lang="en-US" sz="3200">
                <a:solidFill>
                  <a:schemeClr val="dk1"/>
                </a:solidFill>
                <a:latin typeface="Times New Roman"/>
                <a:ea typeface="Times New Roman"/>
                <a:cs typeface="Times New Roman"/>
                <a:sym typeface="Times New Roman"/>
              </a:rPr>
              <a:t>.</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16</a:t>
            </a:fld>
            <a:endParaRPr sz="1400">
              <a:solidFill>
                <a:schemeClr val="dk1"/>
              </a:solidFill>
              <a:latin typeface="Times New Roman"/>
              <a:ea typeface="Times New Roman"/>
              <a:cs typeface="Times New Roman"/>
              <a:sym typeface="Times New Roman"/>
            </a:endParaRPr>
          </a:p>
        </p:txBody>
      </p:sp>
      <p:sp>
        <p:nvSpPr>
          <p:cNvPr id="280" name="Google Shape;280;p30"/>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Creating Objects Using Constructors</a:t>
            </a:r>
            <a:endParaRPr/>
          </a:p>
        </p:txBody>
      </p:sp>
      <p:sp>
        <p:nvSpPr>
          <p:cNvPr id="281" name="Google Shape;281;p30"/>
          <p:cNvSpPr txBox="1">
            <a:spLocks noGrp="1"/>
          </p:cNvSpPr>
          <p:nvPr>
            <p:ph type="body" idx="1"/>
          </p:nvPr>
        </p:nvSpPr>
        <p:spPr>
          <a:xfrm>
            <a:off x="609600" y="1600200"/>
            <a:ext cx="8077200" cy="42672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2250"/>
              <a:buFont typeface="Arial"/>
              <a:buNone/>
            </a:pPr>
            <a:r>
              <a:rPr lang="en-US" sz="3000" b="1">
                <a:latin typeface="Courier New"/>
                <a:ea typeface="Courier New"/>
                <a:cs typeface="Courier New"/>
                <a:sym typeface="Courier New"/>
              </a:rPr>
              <a:t>new ClassName();</a:t>
            </a:r>
            <a:endParaRPr sz="2800" b="1">
              <a:latin typeface="Courier New"/>
              <a:ea typeface="Courier New"/>
              <a:cs typeface="Courier New"/>
              <a:sym typeface="Courier New"/>
            </a:endParaRPr>
          </a:p>
          <a:p>
            <a:pPr marL="342900" lvl="0" indent="-190500" algn="l" rtl="0">
              <a:spcBef>
                <a:spcPts val="640"/>
              </a:spcBef>
              <a:spcAft>
                <a:spcPts val="0"/>
              </a:spcAft>
              <a:buSzPts val="2400"/>
              <a:buNone/>
            </a:pPr>
            <a:endParaRPr/>
          </a:p>
          <a:p>
            <a:pPr marL="342900" lvl="0" indent="-342900" algn="l" rtl="0">
              <a:spcBef>
                <a:spcPts val="640"/>
              </a:spcBef>
              <a:spcAft>
                <a:spcPts val="0"/>
              </a:spcAft>
              <a:buSzPts val="2400"/>
              <a:buFont typeface="Arial"/>
              <a:buNone/>
            </a:pPr>
            <a:r>
              <a:rPr lang="en-US"/>
              <a:t>Example:</a:t>
            </a:r>
            <a:endParaRPr/>
          </a:p>
          <a:p>
            <a:pPr marL="342900" lvl="0" indent="-342900" algn="l" rtl="0">
              <a:spcBef>
                <a:spcPts val="560"/>
              </a:spcBef>
              <a:spcAft>
                <a:spcPts val="0"/>
              </a:spcAft>
              <a:buSzPts val="2100"/>
              <a:buFont typeface="Arial"/>
              <a:buNone/>
            </a:pPr>
            <a:r>
              <a:rPr lang="en-US" sz="2800" b="1">
                <a:latin typeface="Courier New"/>
                <a:ea typeface="Courier New"/>
                <a:cs typeface="Courier New"/>
                <a:sym typeface="Courier New"/>
              </a:rPr>
              <a:t>new Circle();</a:t>
            </a:r>
            <a:endParaRPr/>
          </a:p>
          <a:p>
            <a:pPr marL="342900" lvl="0" indent="-342900" algn="l" rtl="0">
              <a:spcBef>
                <a:spcPts val="560"/>
              </a:spcBef>
              <a:spcAft>
                <a:spcPts val="0"/>
              </a:spcAft>
              <a:buSzPts val="2100"/>
              <a:buFont typeface="Arial"/>
              <a:buNone/>
            </a:pPr>
            <a:endParaRPr sz="2800" b="1">
              <a:latin typeface="Courier New"/>
              <a:ea typeface="Courier New"/>
              <a:cs typeface="Courier New"/>
              <a:sym typeface="Courier New"/>
            </a:endParaRPr>
          </a:p>
          <a:p>
            <a:pPr marL="342900" lvl="0" indent="-342900" algn="l" rtl="0">
              <a:spcBef>
                <a:spcPts val="0"/>
              </a:spcBef>
              <a:spcAft>
                <a:spcPts val="0"/>
              </a:spcAft>
              <a:buSzPts val="2400"/>
              <a:buFont typeface="Arial"/>
              <a:buNone/>
            </a:pPr>
            <a:r>
              <a:rPr lang="en-US" b="1">
                <a:latin typeface="Courier New"/>
                <a:ea typeface="Courier New"/>
                <a:cs typeface="Courier New"/>
                <a:sym typeface="Courier New"/>
              </a:rPr>
              <a:t>new Circle(5.0);</a:t>
            </a:r>
            <a:r>
              <a:rPr lang="en-US" sz="3600" b="1">
                <a:latin typeface="Book Antiqua"/>
                <a:ea typeface="Book Antiqua"/>
                <a:cs typeface="Book Antiqua"/>
                <a:sym typeface="Book Antiqua"/>
              </a:rPr>
              <a:t> </a:t>
            </a:r>
            <a:endParaRPr b="1"/>
          </a:p>
          <a:p>
            <a:pPr marL="342900" lvl="0" indent="-342900" algn="l" rtl="0">
              <a:spcBef>
                <a:spcPts val="640"/>
              </a:spcBef>
              <a:spcAft>
                <a:spcPts val="0"/>
              </a:spcAft>
              <a:buSzPts val="240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17</a:t>
            </a:fld>
            <a:endParaRPr sz="1400">
              <a:solidFill>
                <a:schemeClr val="dk1"/>
              </a:solidFill>
              <a:latin typeface="Times New Roman"/>
              <a:ea typeface="Times New Roman"/>
              <a:cs typeface="Times New Roman"/>
              <a:sym typeface="Times New Roman"/>
            </a:endParaRPr>
          </a:p>
        </p:txBody>
      </p:sp>
      <p:sp>
        <p:nvSpPr>
          <p:cNvPr id="287" name="Google Shape;287;p31"/>
          <p:cNvSpPr txBox="1">
            <a:spLocks noGrp="1"/>
          </p:cNvSpPr>
          <p:nvPr>
            <p:ph type="title"/>
          </p:nvPr>
        </p:nvSpPr>
        <p:spPr>
          <a:xfrm>
            <a:off x="457200" y="228600"/>
            <a:ext cx="8153400" cy="8382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Declaring Object Reference Variables</a:t>
            </a:r>
            <a:endParaRPr/>
          </a:p>
        </p:txBody>
      </p:sp>
      <p:sp>
        <p:nvSpPr>
          <p:cNvPr id="288" name="Google Shape;288;p31"/>
          <p:cNvSpPr txBox="1">
            <a:spLocks noGrp="1"/>
          </p:cNvSpPr>
          <p:nvPr>
            <p:ph type="body" idx="1"/>
          </p:nvPr>
        </p:nvSpPr>
        <p:spPr>
          <a:xfrm>
            <a:off x="304800" y="1371600"/>
            <a:ext cx="8534400" cy="4724400"/>
          </a:xfrm>
          <a:prstGeom prst="rect">
            <a:avLst/>
          </a:prstGeom>
          <a:no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2250"/>
              <a:buFont typeface="Arial"/>
              <a:buNone/>
            </a:pPr>
            <a:r>
              <a:rPr lang="en-US" sz="3000"/>
              <a:t>To reference an object, assign the object to a reference variable.</a:t>
            </a:r>
            <a:endParaRPr/>
          </a:p>
          <a:p>
            <a:pPr marL="0" lvl="0" indent="0" algn="l" rtl="0">
              <a:lnSpc>
                <a:spcPct val="90000"/>
              </a:lnSpc>
              <a:spcBef>
                <a:spcPts val="600"/>
              </a:spcBef>
              <a:spcAft>
                <a:spcPts val="0"/>
              </a:spcAft>
              <a:buSzPts val="2250"/>
              <a:buFont typeface="Arial"/>
              <a:buNone/>
            </a:pPr>
            <a:endParaRPr sz="3000"/>
          </a:p>
          <a:p>
            <a:pPr marL="0" lvl="0" indent="0" algn="l" rtl="0">
              <a:lnSpc>
                <a:spcPct val="90000"/>
              </a:lnSpc>
              <a:spcBef>
                <a:spcPts val="600"/>
              </a:spcBef>
              <a:spcAft>
                <a:spcPts val="0"/>
              </a:spcAft>
              <a:buSzPts val="2250"/>
              <a:buFont typeface="Arial"/>
              <a:buNone/>
            </a:pPr>
            <a:r>
              <a:rPr lang="en-US" sz="3000"/>
              <a:t>To declare a reference variable, use the syntax:</a:t>
            </a:r>
            <a:endParaRPr/>
          </a:p>
          <a:p>
            <a:pPr marL="0" lvl="0" indent="0" algn="l" rtl="0">
              <a:lnSpc>
                <a:spcPct val="90000"/>
              </a:lnSpc>
              <a:spcBef>
                <a:spcPts val="600"/>
              </a:spcBef>
              <a:spcAft>
                <a:spcPts val="0"/>
              </a:spcAft>
              <a:buSzPts val="2250"/>
              <a:buFont typeface="Arial"/>
              <a:buNone/>
            </a:pPr>
            <a:endParaRPr sz="3000"/>
          </a:p>
          <a:p>
            <a:pPr marL="0" lvl="0" indent="0" algn="l" rtl="0">
              <a:lnSpc>
                <a:spcPct val="90000"/>
              </a:lnSpc>
              <a:spcBef>
                <a:spcPts val="600"/>
              </a:spcBef>
              <a:spcAft>
                <a:spcPts val="0"/>
              </a:spcAft>
              <a:buSzPts val="2250"/>
              <a:buFont typeface="Arial"/>
              <a:buNone/>
            </a:pPr>
            <a:r>
              <a:rPr lang="en-US" sz="3000" b="1">
                <a:latin typeface="Courier New"/>
                <a:ea typeface="Courier New"/>
                <a:cs typeface="Courier New"/>
                <a:sym typeface="Courier New"/>
              </a:rPr>
              <a:t>ClassName objectRefVar;</a:t>
            </a:r>
            <a:endParaRPr b="1"/>
          </a:p>
          <a:p>
            <a:pPr marL="0" lvl="0" indent="0" algn="just" rtl="0">
              <a:lnSpc>
                <a:spcPct val="90000"/>
              </a:lnSpc>
              <a:spcBef>
                <a:spcPts val="640"/>
              </a:spcBef>
              <a:spcAft>
                <a:spcPts val="0"/>
              </a:spcAft>
              <a:buSzPts val="2400"/>
              <a:buFont typeface="Arial"/>
              <a:buNone/>
            </a:pPr>
            <a:endParaRPr>
              <a:latin typeface="Book Antiqua"/>
              <a:ea typeface="Book Antiqua"/>
              <a:cs typeface="Book Antiqua"/>
              <a:sym typeface="Book Antiqua"/>
            </a:endParaRPr>
          </a:p>
          <a:p>
            <a:pPr marL="0" lvl="0" indent="0" algn="just" rtl="0">
              <a:lnSpc>
                <a:spcPct val="90000"/>
              </a:lnSpc>
              <a:spcBef>
                <a:spcPts val="640"/>
              </a:spcBef>
              <a:spcAft>
                <a:spcPts val="0"/>
              </a:spcAft>
              <a:buSzPts val="2400"/>
              <a:buFont typeface="Arial"/>
              <a:buNone/>
            </a:pPr>
            <a:r>
              <a:rPr lang="en-US"/>
              <a:t>Example:</a:t>
            </a:r>
            <a:endParaRPr/>
          </a:p>
          <a:p>
            <a:pPr marL="0" lvl="0" indent="0" algn="l" rtl="0">
              <a:lnSpc>
                <a:spcPct val="90000"/>
              </a:lnSpc>
              <a:spcBef>
                <a:spcPts val="560"/>
              </a:spcBef>
              <a:spcAft>
                <a:spcPts val="0"/>
              </a:spcAft>
              <a:buSzPts val="2100"/>
              <a:buFont typeface="Arial"/>
              <a:buNone/>
            </a:pPr>
            <a:r>
              <a:rPr lang="en-US" sz="2800" b="1">
                <a:latin typeface="Courier New"/>
                <a:ea typeface="Courier New"/>
                <a:cs typeface="Courier New"/>
                <a:sym typeface="Courier New"/>
              </a:rPr>
              <a:t>Circle myCircle;</a:t>
            </a:r>
            <a:endParaRPr b="1">
              <a:latin typeface="Book Antiqua"/>
              <a:ea typeface="Book Antiqua"/>
              <a:cs typeface="Book Antiqua"/>
              <a:sym typeface="Book Antiqu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18</a:t>
            </a:fld>
            <a:endParaRPr sz="1400">
              <a:solidFill>
                <a:schemeClr val="dk1"/>
              </a:solidFill>
              <a:latin typeface="Times New Roman"/>
              <a:ea typeface="Times New Roman"/>
              <a:cs typeface="Times New Roman"/>
              <a:sym typeface="Times New Roman"/>
            </a:endParaRPr>
          </a:p>
        </p:txBody>
      </p:sp>
      <p:sp>
        <p:nvSpPr>
          <p:cNvPr id="294" name="Google Shape;294;p32"/>
          <p:cNvSpPr txBox="1">
            <a:spLocks noGrp="1"/>
          </p:cNvSpPr>
          <p:nvPr>
            <p:ph type="title"/>
          </p:nvPr>
        </p:nvSpPr>
        <p:spPr>
          <a:xfrm>
            <a:off x="685800" y="228600"/>
            <a:ext cx="7772400" cy="16002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Declaring/Creating Objects</a:t>
            </a:r>
            <a:br>
              <a:rPr lang="en-US"/>
            </a:br>
            <a:r>
              <a:rPr lang="en-US"/>
              <a:t>in a Single Step</a:t>
            </a:r>
            <a:endParaRPr/>
          </a:p>
        </p:txBody>
      </p:sp>
      <p:sp>
        <p:nvSpPr>
          <p:cNvPr id="295" name="Google Shape;295;p32"/>
          <p:cNvSpPr txBox="1">
            <a:spLocks noGrp="1"/>
          </p:cNvSpPr>
          <p:nvPr>
            <p:ph type="body" idx="1"/>
          </p:nvPr>
        </p:nvSpPr>
        <p:spPr>
          <a:xfrm>
            <a:off x="0" y="2133600"/>
            <a:ext cx="9906000" cy="25908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2100"/>
              <a:buFont typeface="Arial"/>
              <a:buNone/>
            </a:pPr>
            <a:r>
              <a:rPr lang="en-US" sz="2800">
                <a:latin typeface="Courier New"/>
                <a:ea typeface="Courier New"/>
                <a:cs typeface="Courier New"/>
                <a:sym typeface="Courier New"/>
              </a:rPr>
              <a:t>ClassName </a:t>
            </a:r>
            <a:r>
              <a:rPr lang="en-US" sz="2600">
                <a:latin typeface="Courier New"/>
                <a:ea typeface="Courier New"/>
                <a:cs typeface="Courier New"/>
                <a:sym typeface="Courier New"/>
              </a:rPr>
              <a:t>objectRefVar</a:t>
            </a:r>
            <a:r>
              <a:rPr lang="en-US" sz="2800">
                <a:latin typeface="Courier New"/>
                <a:ea typeface="Courier New"/>
                <a:cs typeface="Courier New"/>
                <a:sym typeface="Courier New"/>
              </a:rPr>
              <a:t> = new ClassName();</a:t>
            </a:r>
            <a:endParaRPr/>
          </a:p>
          <a:p>
            <a:pPr marL="342900" lvl="0" indent="-190500" algn="l" rtl="0">
              <a:spcBef>
                <a:spcPts val="640"/>
              </a:spcBef>
              <a:spcAft>
                <a:spcPts val="0"/>
              </a:spcAft>
              <a:buSzPts val="2400"/>
              <a:buNone/>
            </a:pPr>
            <a:endParaRPr/>
          </a:p>
          <a:p>
            <a:pPr marL="342900" lvl="0" indent="-342900" algn="l" rtl="0">
              <a:spcBef>
                <a:spcPts val="600"/>
              </a:spcBef>
              <a:spcAft>
                <a:spcPts val="0"/>
              </a:spcAft>
              <a:buSzPts val="2250"/>
              <a:buFont typeface="Arial"/>
              <a:buNone/>
            </a:pPr>
            <a:r>
              <a:rPr lang="en-US" sz="3000"/>
              <a:t>Example:</a:t>
            </a:r>
            <a:endParaRPr/>
          </a:p>
          <a:p>
            <a:pPr marL="342900" lvl="0" indent="-342900" algn="just" rtl="0">
              <a:spcBef>
                <a:spcPts val="520"/>
              </a:spcBef>
              <a:spcAft>
                <a:spcPts val="0"/>
              </a:spcAft>
              <a:buSzPts val="1950"/>
              <a:buFont typeface="Arial"/>
              <a:buNone/>
            </a:pPr>
            <a:r>
              <a:rPr lang="en-US" sz="2600">
                <a:latin typeface="Courier New"/>
                <a:ea typeface="Courier New"/>
                <a:cs typeface="Courier New"/>
                <a:sym typeface="Courier New"/>
              </a:rPr>
              <a:t>Circle myCircle = new Circle();</a:t>
            </a:r>
            <a:endParaRPr/>
          </a:p>
        </p:txBody>
      </p:sp>
      <p:sp>
        <p:nvSpPr>
          <p:cNvPr id="296" name="Google Shape;296;p32"/>
          <p:cNvSpPr/>
          <p:nvPr/>
        </p:nvSpPr>
        <p:spPr>
          <a:xfrm>
            <a:off x="3657600" y="3810000"/>
            <a:ext cx="2590800" cy="4572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cxnSp>
        <p:nvCxnSpPr>
          <p:cNvPr id="297" name="Google Shape;297;p32"/>
          <p:cNvCxnSpPr/>
          <p:nvPr/>
        </p:nvCxnSpPr>
        <p:spPr>
          <a:xfrm>
            <a:off x="4953000" y="3352800"/>
            <a:ext cx="0" cy="457200"/>
          </a:xfrm>
          <a:prstGeom prst="straightConnector1">
            <a:avLst/>
          </a:prstGeom>
          <a:noFill/>
          <a:ln w="12700" cap="flat" cmpd="sng">
            <a:solidFill>
              <a:schemeClr val="dk1"/>
            </a:solidFill>
            <a:prstDash val="solid"/>
            <a:round/>
            <a:headEnd type="none" w="sm" len="sm"/>
            <a:tailEnd type="triangle" w="sm" len="sm"/>
          </a:ln>
        </p:spPr>
      </p:cxnSp>
      <p:sp>
        <p:nvSpPr>
          <p:cNvPr id="298" name="Google Shape;298;p32"/>
          <p:cNvSpPr txBox="1"/>
          <p:nvPr/>
        </p:nvSpPr>
        <p:spPr>
          <a:xfrm>
            <a:off x="4876800" y="2968625"/>
            <a:ext cx="16700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Create an object</a:t>
            </a:r>
            <a:endParaRPr/>
          </a:p>
        </p:txBody>
      </p:sp>
      <p:cxnSp>
        <p:nvCxnSpPr>
          <p:cNvPr id="299" name="Google Shape;299;p32"/>
          <p:cNvCxnSpPr/>
          <p:nvPr/>
        </p:nvCxnSpPr>
        <p:spPr>
          <a:xfrm rot="10800000">
            <a:off x="3276600" y="3505200"/>
            <a:ext cx="381000" cy="304800"/>
          </a:xfrm>
          <a:prstGeom prst="straightConnector1">
            <a:avLst/>
          </a:prstGeom>
          <a:noFill/>
          <a:ln w="28575" cap="flat" cmpd="sng">
            <a:solidFill>
              <a:schemeClr val="bg2"/>
            </a:solidFill>
            <a:prstDash val="solid"/>
            <a:round/>
            <a:headEnd type="arrow" w="med" len="med"/>
            <a:tailEnd type="none" w="med" len="med"/>
          </a:ln>
        </p:spPr>
      </p:cxnSp>
      <p:cxnSp>
        <p:nvCxnSpPr>
          <p:cNvPr id="300" name="Google Shape;300;p32"/>
          <p:cNvCxnSpPr/>
          <p:nvPr/>
        </p:nvCxnSpPr>
        <p:spPr>
          <a:xfrm flipH="1">
            <a:off x="2667000" y="3505200"/>
            <a:ext cx="609600" cy="30480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1" name="Google Shape;301;p32"/>
          <p:cNvSpPr txBox="1"/>
          <p:nvPr/>
        </p:nvSpPr>
        <p:spPr>
          <a:xfrm>
            <a:off x="2133600" y="2971800"/>
            <a:ext cx="2184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US" sz="1600">
                <a:solidFill>
                  <a:schemeClr val="dk1"/>
                </a:solidFill>
                <a:latin typeface="Times New Roman"/>
                <a:ea typeface="Times New Roman"/>
                <a:cs typeface="Times New Roman"/>
                <a:sym typeface="Times New Roman"/>
              </a:rPr>
              <a:t>Assign object reference</a:t>
            </a:r>
            <a:r>
              <a:rPr lang="en-US" sz="24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3"/>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19</a:t>
            </a:fld>
            <a:endParaRPr sz="1400">
              <a:solidFill>
                <a:schemeClr val="dk1"/>
              </a:solidFill>
              <a:latin typeface="Times New Roman"/>
              <a:ea typeface="Times New Roman"/>
              <a:cs typeface="Times New Roman"/>
              <a:sym typeface="Times New Roman"/>
            </a:endParaRPr>
          </a:p>
        </p:txBody>
      </p:sp>
      <p:sp>
        <p:nvSpPr>
          <p:cNvPr id="307" name="Google Shape;307;p33"/>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Accessing Object’s Members</a:t>
            </a:r>
            <a:endParaRPr/>
          </a:p>
        </p:txBody>
      </p:sp>
      <p:sp>
        <p:nvSpPr>
          <p:cNvPr id="308" name="Google Shape;308;p33"/>
          <p:cNvSpPr txBox="1">
            <a:spLocks noGrp="1"/>
          </p:cNvSpPr>
          <p:nvPr>
            <p:ph type="body" idx="1"/>
          </p:nvPr>
        </p:nvSpPr>
        <p:spPr>
          <a:xfrm>
            <a:off x="685800" y="1371600"/>
            <a:ext cx="7772400" cy="41148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2100"/>
              <a:buFont typeface="Noto Sans Symbols"/>
              <a:buChar char="❑"/>
            </a:pPr>
            <a:r>
              <a:rPr lang="en-US" sz="2800" dirty="0"/>
              <a:t>Referencing the object’s data:</a:t>
            </a:r>
            <a:endParaRPr dirty="0"/>
          </a:p>
          <a:p>
            <a:pPr marL="342900" lvl="0" indent="-342900" algn="l" rtl="0">
              <a:spcBef>
                <a:spcPts val="560"/>
              </a:spcBef>
              <a:spcAft>
                <a:spcPts val="0"/>
              </a:spcAft>
              <a:buSzPts val="2100"/>
              <a:buFont typeface="Arial"/>
              <a:buNone/>
            </a:pPr>
            <a:r>
              <a:rPr lang="en-US" sz="2800" dirty="0"/>
              <a:t>        </a:t>
            </a:r>
            <a:r>
              <a:rPr lang="en-US" sz="2600" dirty="0" err="1">
                <a:latin typeface="Courier New"/>
                <a:ea typeface="Courier New"/>
                <a:cs typeface="Courier New"/>
                <a:sym typeface="Courier New"/>
              </a:rPr>
              <a:t>objectRefVar.data</a:t>
            </a:r>
            <a:endParaRPr sz="2800" dirty="0"/>
          </a:p>
          <a:p>
            <a:pPr marL="342900" lvl="0" indent="-342900" algn="l" rtl="0">
              <a:spcBef>
                <a:spcPts val="560"/>
              </a:spcBef>
              <a:spcAft>
                <a:spcPts val="0"/>
              </a:spcAft>
              <a:buSzPts val="2100"/>
              <a:buFont typeface="Arial"/>
              <a:buNone/>
            </a:pPr>
            <a:r>
              <a:rPr lang="en-US" sz="2800" i="1" dirty="0">
                <a:latin typeface="Book Antiqua"/>
                <a:ea typeface="Book Antiqua"/>
                <a:cs typeface="Book Antiqua"/>
                <a:sym typeface="Book Antiqua"/>
              </a:rPr>
              <a:t>        e.g.,      </a:t>
            </a:r>
            <a:r>
              <a:rPr lang="en-US" sz="2400" dirty="0" err="1">
                <a:latin typeface="Courier New"/>
                <a:ea typeface="Courier New"/>
                <a:cs typeface="Courier New"/>
                <a:sym typeface="Courier New"/>
              </a:rPr>
              <a:t>myCircle.radius</a:t>
            </a:r>
            <a:endParaRPr sz="2800" i="1" dirty="0">
              <a:latin typeface="Book Antiqua"/>
              <a:ea typeface="Book Antiqua"/>
              <a:cs typeface="Book Antiqua"/>
              <a:sym typeface="Book Antiqua"/>
            </a:endParaRPr>
          </a:p>
          <a:p>
            <a:pPr marL="342900" lvl="0" indent="-342900" algn="l" rtl="0">
              <a:spcBef>
                <a:spcPts val="560"/>
              </a:spcBef>
              <a:spcAft>
                <a:spcPts val="0"/>
              </a:spcAft>
              <a:buSzPts val="2100"/>
              <a:buFont typeface="Arial"/>
              <a:buNone/>
            </a:pPr>
            <a:endParaRPr sz="2800" dirty="0"/>
          </a:p>
          <a:p>
            <a:pPr marL="342900" lvl="0" indent="-342900" algn="l" rtl="0">
              <a:spcBef>
                <a:spcPts val="560"/>
              </a:spcBef>
              <a:spcAft>
                <a:spcPts val="0"/>
              </a:spcAft>
              <a:buSzPts val="2100"/>
              <a:buFont typeface="Noto Sans Symbols"/>
              <a:buChar char="❑"/>
            </a:pPr>
            <a:r>
              <a:rPr lang="en-US" sz="2800" dirty="0"/>
              <a:t>Invoking the object’s method:</a:t>
            </a:r>
            <a:endParaRPr dirty="0"/>
          </a:p>
          <a:p>
            <a:pPr marL="342900" lvl="0" indent="-342900" algn="l" rtl="0">
              <a:spcBef>
                <a:spcPts val="560"/>
              </a:spcBef>
              <a:spcAft>
                <a:spcPts val="0"/>
              </a:spcAft>
              <a:buSzPts val="2100"/>
              <a:buFont typeface="Arial"/>
              <a:buNone/>
            </a:pPr>
            <a:r>
              <a:rPr lang="en-US" sz="2800" dirty="0"/>
              <a:t>       </a:t>
            </a:r>
            <a:r>
              <a:rPr lang="en-US" sz="2600" dirty="0" err="1">
                <a:latin typeface="Courier New"/>
                <a:ea typeface="Courier New"/>
                <a:cs typeface="Courier New"/>
                <a:sym typeface="Courier New"/>
              </a:rPr>
              <a:t>objectRefVar.methodName</a:t>
            </a:r>
            <a:r>
              <a:rPr lang="en-US" sz="2600" dirty="0">
                <a:latin typeface="Courier New"/>
                <a:ea typeface="Courier New"/>
                <a:cs typeface="Courier New"/>
                <a:sym typeface="Courier New"/>
              </a:rPr>
              <a:t>(arguments)</a:t>
            </a:r>
            <a:endParaRPr sz="2800" dirty="0"/>
          </a:p>
          <a:p>
            <a:pPr marL="342900" lvl="0" indent="-342900" algn="l" rtl="0">
              <a:spcBef>
                <a:spcPts val="560"/>
              </a:spcBef>
              <a:spcAft>
                <a:spcPts val="0"/>
              </a:spcAft>
              <a:buSzPts val="2100"/>
              <a:buFont typeface="Arial"/>
              <a:buNone/>
            </a:pPr>
            <a:r>
              <a:rPr lang="en-US" sz="2800" i="1" dirty="0">
                <a:latin typeface="Book Antiqua"/>
                <a:ea typeface="Book Antiqua"/>
                <a:cs typeface="Book Antiqua"/>
                <a:sym typeface="Book Antiqua"/>
              </a:rPr>
              <a:t>       e.g.,       </a:t>
            </a:r>
            <a:r>
              <a:rPr lang="en-US" sz="2400" dirty="0" err="1">
                <a:latin typeface="Courier New"/>
                <a:ea typeface="Courier New"/>
                <a:cs typeface="Courier New"/>
                <a:sym typeface="Courier New"/>
              </a:rPr>
              <a:t>myCircle.getArea</a:t>
            </a:r>
            <a:r>
              <a:rPr lang="en-US" sz="2400" dirty="0">
                <a:latin typeface="Courier New"/>
                <a:ea typeface="Courier New"/>
                <a:cs typeface="Courier New"/>
                <a:sym typeface="Courier New"/>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a:t>
            </a:fld>
            <a:endParaRPr sz="1400">
              <a:solidFill>
                <a:schemeClr val="dk1"/>
              </a:solidFill>
              <a:latin typeface="Times New Roman"/>
              <a:ea typeface="Times New Roman"/>
              <a:cs typeface="Times New Roman"/>
              <a:sym typeface="Times New Roman"/>
            </a:endParaRPr>
          </a:p>
        </p:txBody>
      </p:sp>
      <p:sp>
        <p:nvSpPr>
          <p:cNvPr id="159" name="Google Shape;159;p16"/>
          <p:cNvSpPr txBox="1">
            <a:spLocks noGrp="1"/>
          </p:cNvSpPr>
          <p:nvPr>
            <p:ph type="title"/>
          </p:nvPr>
        </p:nvSpPr>
        <p:spPr>
          <a:xfrm>
            <a:off x="152400" y="228600"/>
            <a:ext cx="8763000" cy="473075"/>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Motivations</a:t>
            </a:r>
            <a:endParaRPr/>
          </a:p>
        </p:txBody>
      </p:sp>
      <p:sp>
        <p:nvSpPr>
          <p:cNvPr id="160" name="Google Shape;160;p16"/>
          <p:cNvSpPr txBox="1">
            <a:spLocks noGrp="1"/>
          </p:cNvSpPr>
          <p:nvPr>
            <p:ph type="body" idx="1"/>
          </p:nvPr>
        </p:nvSpPr>
        <p:spPr>
          <a:xfrm>
            <a:off x="231775" y="893763"/>
            <a:ext cx="8642350" cy="30734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SzPts val="2100"/>
              <a:buFont typeface="Arial"/>
              <a:buNone/>
            </a:pPr>
            <a:r>
              <a:rPr lang="en-US" sz="2800"/>
              <a:t>Suppose you want to develop a graphical user interface as shown below. How do you program it?</a:t>
            </a:r>
            <a:endParaRPr/>
          </a:p>
        </p:txBody>
      </p:sp>
      <p:pic>
        <p:nvPicPr>
          <p:cNvPr id="161" name="Google Shape;161;p16"/>
          <p:cNvPicPr preferRelativeResize="0"/>
          <p:nvPr/>
        </p:nvPicPr>
        <p:blipFill rotWithShape="1">
          <a:blip r:embed="rId3">
            <a:alphaModFix/>
          </a:blip>
          <a:srcRect/>
          <a:stretch/>
        </p:blipFill>
        <p:spPr>
          <a:xfrm>
            <a:off x="79375" y="4811713"/>
            <a:ext cx="8963025" cy="9540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20</a:t>
            </a:fld>
            <a:endParaRPr sz="1400">
              <a:solidFill>
                <a:schemeClr val="dk1"/>
              </a:solidFill>
              <a:latin typeface="Times New Roman"/>
              <a:ea typeface="Times New Roman"/>
              <a:cs typeface="Times New Roman"/>
              <a:sym typeface="Times New Roman"/>
            </a:endParaRPr>
          </a:p>
        </p:txBody>
      </p:sp>
      <p:sp>
        <p:nvSpPr>
          <p:cNvPr id="314" name="Google Shape;314;p34"/>
          <p:cNvSpPr txBox="1">
            <a:spLocks noGrp="1"/>
          </p:cNvSpPr>
          <p:nvPr>
            <p:ph type="title"/>
          </p:nvPr>
        </p:nvSpPr>
        <p:spPr>
          <a:xfrm>
            <a:off x="762000" y="152400"/>
            <a:ext cx="7772400" cy="6096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Trace Code</a:t>
            </a:r>
            <a:endParaRPr/>
          </a:p>
        </p:txBody>
      </p:sp>
      <p:sp>
        <p:nvSpPr>
          <p:cNvPr id="315" name="Google Shape;315;p34"/>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16" name="Google Shape;316;p34"/>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17" name="Google Shape;317;p34"/>
          <p:cNvSpPr txBox="1"/>
          <p:nvPr/>
        </p:nvSpPr>
        <p:spPr>
          <a:xfrm>
            <a:off x="152400" y="1905000"/>
            <a:ext cx="4800600" cy="1465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myCircle = new Circle(5.0);</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yourCircle = new Circle();</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yourCircle.radius = 100;</a:t>
            </a:r>
            <a:endParaRPr/>
          </a:p>
        </p:txBody>
      </p:sp>
      <p:sp>
        <p:nvSpPr>
          <p:cNvPr id="318" name="Google Shape;318;p34"/>
          <p:cNvSpPr/>
          <p:nvPr/>
        </p:nvSpPr>
        <p:spPr>
          <a:xfrm>
            <a:off x="228600" y="1981200"/>
            <a:ext cx="1577975" cy="228600"/>
          </a:xfrm>
          <a:prstGeom prst="rect">
            <a:avLst/>
          </a:prstGeom>
          <a:solidFill>
            <a:schemeClr val="accent1">
              <a:alpha val="44705"/>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19" name="Google Shape;319;p34"/>
          <p:cNvSpPr/>
          <p:nvPr/>
        </p:nvSpPr>
        <p:spPr>
          <a:xfrm>
            <a:off x="5838825" y="1009650"/>
            <a:ext cx="2265363" cy="344488"/>
          </a:xfrm>
          <a:prstGeom prst="wedgeRoundRectCallout">
            <a:avLst>
              <a:gd name="adj1" fmla="val -25824"/>
              <a:gd name="adj2" fmla="val 245852"/>
              <a:gd name="adj3" fmla="val 1666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Declare myCircle</a:t>
            </a:r>
            <a:endParaRPr/>
          </a:p>
        </p:txBody>
      </p:sp>
      <p:sp>
        <p:nvSpPr>
          <p:cNvPr id="320" name="Google Shape;320;p34"/>
          <p:cNvSpPr/>
          <p:nvPr/>
        </p:nvSpPr>
        <p:spPr>
          <a:xfrm>
            <a:off x="6837363" y="204628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Times New Roman"/>
                <a:ea typeface="Times New Roman"/>
                <a:cs typeface="Times New Roman"/>
                <a:sym typeface="Times New Roman"/>
              </a:rPr>
              <a:t>no value</a:t>
            </a:r>
            <a:endParaRPr/>
          </a:p>
        </p:txBody>
      </p:sp>
      <p:sp>
        <p:nvSpPr>
          <p:cNvPr id="321" name="Google Shape;321;p34"/>
          <p:cNvSpPr txBox="1"/>
          <p:nvPr/>
        </p:nvSpPr>
        <p:spPr>
          <a:xfrm>
            <a:off x="5724525" y="2020888"/>
            <a:ext cx="113347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myCircle</a:t>
            </a:r>
            <a:endParaRPr/>
          </a:p>
        </p:txBody>
      </p:sp>
      <p:sp>
        <p:nvSpPr>
          <p:cNvPr id="322" name="Google Shape;322;p34"/>
          <p:cNvSpPr/>
          <p:nvPr/>
        </p:nvSpPr>
        <p:spPr>
          <a:xfrm>
            <a:off x="0" y="0"/>
            <a:ext cx="1524000" cy="3810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1800"/>
              <a:buFont typeface="Arial"/>
              <a:buNone/>
            </a:pPr>
            <a:r>
              <a:rPr lang="en-US" sz="1800">
                <a:solidFill>
                  <a:schemeClr val="lt2"/>
                </a:solidFill>
                <a:latin typeface="Kaushan Script"/>
                <a:ea typeface="Kaushan Script"/>
                <a:cs typeface="Kaushan Script"/>
                <a:sym typeface="Kaushan Script"/>
              </a:rPr>
              <a:t>animation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21</a:t>
            </a:fld>
            <a:endParaRPr sz="1400">
              <a:solidFill>
                <a:schemeClr val="dk1"/>
              </a:solidFill>
              <a:latin typeface="Times New Roman"/>
              <a:ea typeface="Times New Roman"/>
              <a:cs typeface="Times New Roman"/>
              <a:sym typeface="Times New Roman"/>
            </a:endParaRPr>
          </a:p>
        </p:txBody>
      </p:sp>
      <p:sp>
        <p:nvSpPr>
          <p:cNvPr id="328" name="Google Shape;328;p35"/>
          <p:cNvSpPr txBox="1">
            <a:spLocks noGrp="1"/>
          </p:cNvSpPr>
          <p:nvPr>
            <p:ph type="title"/>
          </p:nvPr>
        </p:nvSpPr>
        <p:spPr>
          <a:xfrm>
            <a:off x="685800" y="285750"/>
            <a:ext cx="7772400" cy="531813"/>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Trace Code, cont.</a:t>
            </a:r>
            <a:endParaRPr/>
          </a:p>
        </p:txBody>
      </p:sp>
      <p:sp>
        <p:nvSpPr>
          <p:cNvPr id="329" name="Google Shape;329;p35"/>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30" name="Google Shape;330;p35"/>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31" name="Google Shape;331;p35"/>
          <p:cNvSpPr txBox="1"/>
          <p:nvPr/>
        </p:nvSpPr>
        <p:spPr>
          <a:xfrm>
            <a:off x="152400" y="1905000"/>
            <a:ext cx="4800600" cy="1465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myCircle = new Circle(5.0);</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yourCircle = new Circle();</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yourCircle.radius = 100;</a:t>
            </a:r>
            <a:endParaRPr/>
          </a:p>
        </p:txBody>
      </p:sp>
      <p:sp>
        <p:nvSpPr>
          <p:cNvPr id="332" name="Google Shape;332;p35"/>
          <p:cNvSpPr/>
          <p:nvPr/>
        </p:nvSpPr>
        <p:spPr>
          <a:xfrm>
            <a:off x="1974850" y="1970088"/>
            <a:ext cx="1651000" cy="266700"/>
          </a:xfrm>
          <a:prstGeom prst="rect">
            <a:avLst/>
          </a:prstGeom>
          <a:solidFill>
            <a:schemeClr val="accent1">
              <a:alpha val="44705"/>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333" name="Google Shape;333;p35"/>
          <p:cNvPicPr preferRelativeResize="0"/>
          <p:nvPr/>
        </p:nvPicPr>
        <p:blipFill rotWithShape="1">
          <a:blip r:embed="rId3">
            <a:alphaModFix/>
          </a:blip>
          <a:srcRect/>
          <a:stretch/>
        </p:blipFill>
        <p:spPr>
          <a:xfrm>
            <a:off x="5570538" y="2852738"/>
            <a:ext cx="2687637" cy="1193800"/>
          </a:xfrm>
          <a:prstGeom prst="rect">
            <a:avLst/>
          </a:prstGeom>
          <a:noFill/>
          <a:ln>
            <a:noFill/>
          </a:ln>
        </p:spPr>
      </p:pic>
      <p:sp>
        <p:nvSpPr>
          <p:cNvPr id="334" name="Google Shape;334;p35"/>
          <p:cNvSpPr/>
          <p:nvPr/>
        </p:nvSpPr>
        <p:spPr>
          <a:xfrm>
            <a:off x="6837363" y="204628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Times New Roman"/>
                <a:ea typeface="Times New Roman"/>
                <a:cs typeface="Times New Roman"/>
                <a:sym typeface="Times New Roman"/>
              </a:rPr>
              <a:t>no value</a:t>
            </a:r>
            <a:endParaRPr/>
          </a:p>
        </p:txBody>
      </p:sp>
      <p:sp>
        <p:nvSpPr>
          <p:cNvPr id="335" name="Google Shape;335;p35"/>
          <p:cNvSpPr txBox="1"/>
          <p:nvPr/>
        </p:nvSpPr>
        <p:spPr>
          <a:xfrm>
            <a:off x="5724525" y="2020888"/>
            <a:ext cx="113347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myCircle</a:t>
            </a:r>
            <a:endParaRPr/>
          </a:p>
        </p:txBody>
      </p:sp>
      <p:sp>
        <p:nvSpPr>
          <p:cNvPr id="336" name="Google Shape;336;p35"/>
          <p:cNvSpPr/>
          <p:nvPr/>
        </p:nvSpPr>
        <p:spPr>
          <a:xfrm>
            <a:off x="3881438" y="4695825"/>
            <a:ext cx="1689100" cy="422275"/>
          </a:xfrm>
          <a:prstGeom prst="wedgeRoundRectCallout">
            <a:avLst>
              <a:gd name="adj1" fmla="val 77162"/>
              <a:gd name="adj2" fmla="val -407144"/>
              <a:gd name="adj3" fmla="val 1666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Create a circle</a:t>
            </a:r>
            <a:endParaRPr/>
          </a:p>
        </p:txBody>
      </p:sp>
      <p:sp>
        <p:nvSpPr>
          <p:cNvPr id="337" name="Google Shape;337;p35"/>
          <p:cNvSpPr/>
          <p:nvPr/>
        </p:nvSpPr>
        <p:spPr>
          <a:xfrm>
            <a:off x="0" y="0"/>
            <a:ext cx="1524000" cy="3810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1800"/>
              <a:buFont typeface="Arial"/>
              <a:buNone/>
            </a:pPr>
            <a:r>
              <a:rPr lang="en-US" sz="1800">
                <a:solidFill>
                  <a:schemeClr val="lt2"/>
                </a:solidFill>
                <a:latin typeface="Kaushan Script"/>
                <a:ea typeface="Kaushan Script"/>
                <a:cs typeface="Kaushan Script"/>
                <a:sym typeface="Kaushan Script"/>
              </a:rPr>
              <a:t>animation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22</a:t>
            </a:fld>
            <a:endParaRPr sz="1400">
              <a:solidFill>
                <a:schemeClr val="dk1"/>
              </a:solidFill>
              <a:latin typeface="Times New Roman"/>
              <a:ea typeface="Times New Roman"/>
              <a:cs typeface="Times New Roman"/>
              <a:sym typeface="Times New Roman"/>
            </a:endParaRPr>
          </a:p>
        </p:txBody>
      </p:sp>
      <p:sp>
        <p:nvSpPr>
          <p:cNvPr id="343" name="Google Shape;343;p36"/>
          <p:cNvSpPr txBox="1">
            <a:spLocks noGrp="1"/>
          </p:cNvSpPr>
          <p:nvPr>
            <p:ph type="title"/>
          </p:nvPr>
        </p:nvSpPr>
        <p:spPr>
          <a:xfrm>
            <a:off x="685800" y="285750"/>
            <a:ext cx="7772400" cy="531813"/>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Trace Code, cont.</a:t>
            </a:r>
            <a:endParaRPr/>
          </a:p>
        </p:txBody>
      </p:sp>
      <p:sp>
        <p:nvSpPr>
          <p:cNvPr id="344" name="Google Shape;344;p36"/>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45" name="Google Shape;345;p36"/>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46" name="Google Shape;346;p36"/>
          <p:cNvSpPr txBox="1"/>
          <p:nvPr/>
        </p:nvSpPr>
        <p:spPr>
          <a:xfrm>
            <a:off x="152400" y="1905000"/>
            <a:ext cx="4800600" cy="1465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myCircle = new Circle(5.0);</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yourCircle = new Circle();</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yourCircle.radius = 100;</a:t>
            </a:r>
            <a:endParaRPr/>
          </a:p>
        </p:txBody>
      </p:sp>
      <p:sp>
        <p:nvSpPr>
          <p:cNvPr id="347" name="Google Shape;347;p36"/>
          <p:cNvSpPr/>
          <p:nvPr/>
        </p:nvSpPr>
        <p:spPr>
          <a:xfrm>
            <a:off x="1730375" y="1970088"/>
            <a:ext cx="192088" cy="268287"/>
          </a:xfrm>
          <a:prstGeom prst="rect">
            <a:avLst/>
          </a:prstGeom>
          <a:solidFill>
            <a:schemeClr val="accent1">
              <a:alpha val="44705"/>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348" name="Google Shape;348;p36"/>
          <p:cNvPicPr preferRelativeResize="0"/>
          <p:nvPr/>
        </p:nvPicPr>
        <p:blipFill rotWithShape="1">
          <a:blip r:embed="rId3">
            <a:alphaModFix/>
          </a:blip>
          <a:srcRect/>
          <a:stretch/>
        </p:blipFill>
        <p:spPr>
          <a:xfrm>
            <a:off x="5570538" y="2852738"/>
            <a:ext cx="2687637" cy="1193800"/>
          </a:xfrm>
          <a:prstGeom prst="rect">
            <a:avLst/>
          </a:prstGeom>
          <a:noFill/>
          <a:ln>
            <a:noFill/>
          </a:ln>
        </p:spPr>
      </p:pic>
      <p:sp>
        <p:nvSpPr>
          <p:cNvPr id="349" name="Google Shape;349;p36"/>
          <p:cNvSpPr/>
          <p:nvPr/>
        </p:nvSpPr>
        <p:spPr>
          <a:xfrm>
            <a:off x="6837363" y="204628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Times New Roman"/>
                <a:ea typeface="Times New Roman"/>
                <a:cs typeface="Times New Roman"/>
                <a:sym typeface="Times New Roman"/>
              </a:rPr>
              <a:t>reference value</a:t>
            </a:r>
            <a:endParaRPr/>
          </a:p>
        </p:txBody>
      </p:sp>
      <p:sp>
        <p:nvSpPr>
          <p:cNvPr id="350" name="Google Shape;350;p36"/>
          <p:cNvSpPr txBox="1"/>
          <p:nvPr/>
        </p:nvSpPr>
        <p:spPr>
          <a:xfrm>
            <a:off x="5724525" y="2020888"/>
            <a:ext cx="113347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myCircle</a:t>
            </a:r>
            <a:endParaRPr/>
          </a:p>
        </p:txBody>
      </p:sp>
      <p:cxnSp>
        <p:nvCxnSpPr>
          <p:cNvPr id="351" name="Google Shape;351;p36"/>
          <p:cNvCxnSpPr/>
          <p:nvPr/>
        </p:nvCxnSpPr>
        <p:spPr>
          <a:xfrm flipH="1">
            <a:off x="6991350" y="2238375"/>
            <a:ext cx="652463" cy="806450"/>
          </a:xfrm>
          <a:prstGeom prst="straightConnector1">
            <a:avLst/>
          </a:prstGeom>
          <a:noFill/>
          <a:ln w="12700" cap="flat" cmpd="sng">
            <a:solidFill>
              <a:srgbClr val="FF0000"/>
            </a:solidFill>
            <a:prstDash val="solid"/>
            <a:round/>
            <a:headEnd type="none" w="sm" len="sm"/>
            <a:tailEnd type="stealth" w="sm" len="sm"/>
          </a:ln>
        </p:spPr>
      </p:cxnSp>
      <p:sp>
        <p:nvSpPr>
          <p:cNvPr id="352" name="Google Shape;352;p36"/>
          <p:cNvSpPr/>
          <p:nvPr/>
        </p:nvSpPr>
        <p:spPr>
          <a:xfrm>
            <a:off x="3151188" y="2928938"/>
            <a:ext cx="2497137" cy="730250"/>
          </a:xfrm>
          <a:prstGeom prst="wedgeRoundRectCallout">
            <a:avLst>
              <a:gd name="adj1" fmla="val 113509"/>
              <a:gd name="adj2" fmla="val -77606"/>
              <a:gd name="adj3" fmla="val 1666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Assign object reference to myCircle</a:t>
            </a:r>
            <a:endParaRPr/>
          </a:p>
        </p:txBody>
      </p:sp>
      <p:sp>
        <p:nvSpPr>
          <p:cNvPr id="353" name="Google Shape;353;p36"/>
          <p:cNvSpPr/>
          <p:nvPr/>
        </p:nvSpPr>
        <p:spPr>
          <a:xfrm>
            <a:off x="0" y="0"/>
            <a:ext cx="1524000" cy="3810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1800"/>
              <a:buFont typeface="Arial"/>
              <a:buNone/>
            </a:pPr>
            <a:r>
              <a:rPr lang="en-US" sz="1800">
                <a:solidFill>
                  <a:schemeClr val="lt2"/>
                </a:solidFill>
                <a:latin typeface="Kaushan Script"/>
                <a:ea typeface="Kaushan Script"/>
                <a:cs typeface="Kaushan Script"/>
                <a:sym typeface="Kaushan Script"/>
              </a:rPr>
              <a:t>animation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23</a:t>
            </a:fld>
            <a:endParaRPr sz="1400">
              <a:solidFill>
                <a:schemeClr val="dk1"/>
              </a:solidFill>
              <a:latin typeface="Times New Roman"/>
              <a:ea typeface="Times New Roman"/>
              <a:cs typeface="Times New Roman"/>
              <a:sym typeface="Times New Roman"/>
            </a:endParaRPr>
          </a:p>
        </p:txBody>
      </p:sp>
      <p:sp>
        <p:nvSpPr>
          <p:cNvPr id="359" name="Google Shape;359;p37"/>
          <p:cNvSpPr txBox="1">
            <a:spLocks noGrp="1"/>
          </p:cNvSpPr>
          <p:nvPr>
            <p:ph type="title"/>
          </p:nvPr>
        </p:nvSpPr>
        <p:spPr>
          <a:xfrm>
            <a:off x="685800" y="285750"/>
            <a:ext cx="7772400" cy="531813"/>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Trace Code, cont.</a:t>
            </a:r>
            <a:endParaRPr/>
          </a:p>
        </p:txBody>
      </p:sp>
      <p:sp>
        <p:nvSpPr>
          <p:cNvPr id="360" name="Google Shape;360;p37"/>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61" name="Google Shape;361;p37"/>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62" name="Google Shape;362;p37"/>
          <p:cNvSpPr txBox="1"/>
          <p:nvPr/>
        </p:nvSpPr>
        <p:spPr>
          <a:xfrm>
            <a:off x="152400" y="1085850"/>
            <a:ext cx="4800600" cy="1465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myCircle = new Circle(5.0);</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yourCircle = new Circle();</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yourCircle.radius = 100;</a:t>
            </a:r>
            <a:endParaRPr/>
          </a:p>
        </p:txBody>
      </p:sp>
      <p:pic>
        <p:nvPicPr>
          <p:cNvPr id="363" name="Google Shape;363;p37"/>
          <p:cNvPicPr preferRelativeResize="0"/>
          <p:nvPr/>
        </p:nvPicPr>
        <p:blipFill rotWithShape="1">
          <a:blip r:embed="rId3">
            <a:alphaModFix/>
          </a:blip>
          <a:srcRect/>
          <a:stretch/>
        </p:blipFill>
        <p:spPr>
          <a:xfrm>
            <a:off x="5570538" y="2033588"/>
            <a:ext cx="2687637" cy="1193800"/>
          </a:xfrm>
          <a:prstGeom prst="rect">
            <a:avLst/>
          </a:prstGeom>
          <a:noFill/>
          <a:ln>
            <a:noFill/>
          </a:ln>
        </p:spPr>
      </p:pic>
      <p:sp>
        <p:nvSpPr>
          <p:cNvPr id="364" name="Google Shape;364;p37"/>
          <p:cNvSpPr/>
          <p:nvPr/>
        </p:nvSpPr>
        <p:spPr>
          <a:xfrm>
            <a:off x="6837363" y="122713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Times New Roman"/>
                <a:ea typeface="Times New Roman"/>
                <a:cs typeface="Times New Roman"/>
                <a:sym typeface="Times New Roman"/>
              </a:rPr>
              <a:t>reference value</a:t>
            </a:r>
            <a:endParaRPr/>
          </a:p>
        </p:txBody>
      </p:sp>
      <p:sp>
        <p:nvSpPr>
          <p:cNvPr id="365" name="Google Shape;365;p37"/>
          <p:cNvSpPr txBox="1"/>
          <p:nvPr/>
        </p:nvSpPr>
        <p:spPr>
          <a:xfrm>
            <a:off x="5724525" y="1201738"/>
            <a:ext cx="113347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myCircle</a:t>
            </a:r>
            <a:endParaRPr/>
          </a:p>
        </p:txBody>
      </p:sp>
      <p:cxnSp>
        <p:nvCxnSpPr>
          <p:cNvPr id="366" name="Google Shape;366;p37"/>
          <p:cNvCxnSpPr/>
          <p:nvPr/>
        </p:nvCxnSpPr>
        <p:spPr>
          <a:xfrm flipH="1">
            <a:off x="6991350" y="1419225"/>
            <a:ext cx="652463" cy="806450"/>
          </a:xfrm>
          <a:prstGeom prst="straightConnector1">
            <a:avLst/>
          </a:prstGeom>
          <a:noFill/>
          <a:ln w="12700" cap="flat" cmpd="sng">
            <a:solidFill>
              <a:srgbClr val="FF0000"/>
            </a:solidFill>
            <a:prstDash val="solid"/>
            <a:round/>
            <a:headEnd type="none" w="sm" len="sm"/>
            <a:tailEnd type="stealth" w="sm" len="sm"/>
          </a:ln>
        </p:spPr>
      </p:cxnSp>
      <p:sp>
        <p:nvSpPr>
          <p:cNvPr id="367" name="Google Shape;367;p37"/>
          <p:cNvSpPr/>
          <p:nvPr/>
        </p:nvSpPr>
        <p:spPr>
          <a:xfrm>
            <a:off x="239713" y="1700213"/>
            <a:ext cx="1720850" cy="268287"/>
          </a:xfrm>
          <a:prstGeom prst="rect">
            <a:avLst/>
          </a:prstGeom>
          <a:solidFill>
            <a:schemeClr val="accent1">
              <a:alpha val="44705"/>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68" name="Google Shape;368;p37"/>
          <p:cNvSpPr/>
          <p:nvPr/>
        </p:nvSpPr>
        <p:spPr>
          <a:xfrm>
            <a:off x="6837363" y="358298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Times New Roman"/>
                <a:ea typeface="Times New Roman"/>
                <a:cs typeface="Times New Roman"/>
                <a:sym typeface="Times New Roman"/>
              </a:rPr>
              <a:t>no value</a:t>
            </a:r>
            <a:endParaRPr/>
          </a:p>
        </p:txBody>
      </p:sp>
      <p:sp>
        <p:nvSpPr>
          <p:cNvPr id="369" name="Google Shape;369;p37"/>
          <p:cNvSpPr txBox="1"/>
          <p:nvPr/>
        </p:nvSpPr>
        <p:spPr>
          <a:xfrm>
            <a:off x="5724525" y="3557588"/>
            <a:ext cx="122872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yourCircle</a:t>
            </a:r>
            <a:endParaRPr/>
          </a:p>
        </p:txBody>
      </p:sp>
      <p:sp>
        <p:nvSpPr>
          <p:cNvPr id="370" name="Google Shape;370;p37"/>
          <p:cNvSpPr/>
          <p:nvPr/>
        </p:nvSpPr>
        <p:spPr>
          <a:xfrm>
            <a:off x="5646738" y="4887913"/>
            <a:ext cx="2843212" cy="500062"/>
          </a:xfrm>
          <a:prstGeom prst="wedgeRoundRectCallout">
            <a:avLst>
              <a:gd name="adj1" fmla="val -5444"/>
              <a:gd name="adj2" fmla="val -261431"/>
              <a:gd name="adj3" fmla="val 1666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Declare yourCircle</a:t>
            </a:r>
            <a:endParaRPr/>
          </a:p>
        </p:txBody>
      </p:sp>
      <p:sp>
        <p:nvSpPr>
          <p:cNvPr id="371" name="Google Shape;371;p37"/>
          <p:cNvSpPr/>
          <p:nvPr/>
        </p:nvSpPr>
        <p:spPr>
          <a:xfrm>
            <a:off x="0" y="0"/>
            <a:ext cx="1524000" cy="3810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1800"/>
              <a:buFont typeface="Arial"/>
              <a:buNone/>
            </a:pPr>
            <a:r>
              <a:rPr lang="en-US" sz="1800">
                <a:solidFill>
                  <a:schemeClr val="lt2"/>
                </a:solidFill>
                <a:latin typeface="Kaushan Script"/>
                <a:ea typeface="Kaushan Script"/>
                <a:cs typeface="Kaushan Script"/>
                <a:sym typeface="Kaushan Script"/>
              </a:rPr>
              <a:t>animation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8"/>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24</a:t>
            </a:fld>
            <a:endParaRPr sz="1400">
              <a:solidFill>
                <a:schemeClr val="dk1"/>
              </a:solidFill>
              <a:latin typeface="Times New Roman"/>
              <a:ea typeface="Times New Roman"/>
              <a:cs typeface="Times New Roman"/>
              <a:sym typeface="Times New Roman"/>
            </a:endParaRPr>
          </a:p>
        </p:txBody>
      </p:sp>
      <p:sp>
        <p:nvSpPr>
          <p:cNvPr id="377" name="Google Shape;377;p38"/>
          <p:cNvSpPr txBox="1">
            <a:spLocks noGrp="1"/>
          </p:cNvSpPr>
          <p:nvPr>
            <p:ph type="title"/>
          </p:nvPr>
        </p:nvSpPr>
        <p:spPr>
          <a:xfrm>
            <a:off x="685800" y="285750"/>
            <a:ext cx="7772400" cy="531813"/>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Trace Code, cont.</a:t>
            </a:r>
            <a:endParaRPr/>
          </a:p>
        </p:txBody>
      </p:sp>
      <p:sp>
        <p:nvSpPr>
          <p:cNvPr id="378" name="Google Shape;378;p38"/>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79" name="Google Shape;379;p38"/>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80" name="Google Shape;380;p38"/>
          <p:cNvSpPr txBox="1"/>
          <p:nvPr/>
        </p:nvSpPr>
        <p:spPr>
          <a:xfrm>
            <a:off x="152400" y="1085850"/>
            <a:ext cx="4800600" cy="1465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myCircle = new Circle(5.0);</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yourCircle = new Circle();</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yourCircle.radius = 100;</a:t>
            </a:r>
            <a:endParaRPr/>
          </a:p>
        </p:txBody>
      </p:sp>
      <p:pic>
        <p:nvPicPr>
          <p:cNvPr id="381" name="Google Shape;381;p38"/>
          <p:cNvPicPr preferRelativeResize="0"/>
          <p:nvPr/>
        </p:nvPicPr>
        <p:blipFill rotWithShape="1">
          <a:blip r:embed="rId3">
            <a:alphaModFix/>
          </a:blip>
          <a:srcRect/>
          <a:stretch/>
        </p:blipFill>
        <p:spPr>
          <a:xfrm>
            <a:off x="5570538" y="2033588"/>
            <a:ext cx="2687637" cy="1193800"/>
          </a:xfrm>
          <a:prstGeom prst="rect">
            <a:avLst/>
          </a:prstGeom>
          <a:noFill/>
          <a:ln>
            <a:noFill/>
          </a:ln>
        </p:spPr>
      </p:pic>
      <p:sp>
        <p:nvSpPr>
          <p:cNvPr id="382" name="Google Shape;382;p38"/>
          <p:cNvSpPr/>
          <p:nvPr/>
        </p:nvSpPr>
        <p:spPr>
          <a:xfrm>
            <a:off x="6837363" y="122713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Times New Roman"/>
                <a:ea typeface="Times New Roman"/>
                <a:cs typeface="Times New Roman"/>
                <a:sym typeface="Times New Roman"/>
              </a:rPr>
              <a:t>reference value</a:t>
            </a:r>
            <a:endParaRPr/>
          </a:p>
        </p:txBody>
      </p:sp>
      <p:sp>
        <p:nvSpPr>
          <p:cNvPr id="383" name="Google Shape;383;p38"/>
          <p:cNvSpPr txBox="1"/>
          <p:nvPr/>
        </p:nvSpPr>
        <p:spPr>
          <a:xfrm>
            <a:off x="5724525" y="1201738"/>
            <a:ext cx="113347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myCircle</a:t>
            </a:r>
            <a:endParaRPr/>
          </a:p>
        </p:txBody>
      </p:sp>
      <p:cxnSp>
        <p:nvCxnSpPr>
          <p:cNvPr id="384" name="Google Shape;384;p38"/>
          <p:cNvCxnSpPr/>
          <p:nvPr/>
        </p:nvCxnSpPr>
        <p:spPr>
          <a:xfrm flipH="1">
            <a:off x="6991350" y="1419225"/>
            <a:ext cx="652463" cy="806450"/>
          </a:xfrm>
          <a:prstGeom prst="straightConnector1">
            <a:avLst/>
          </a:prstGeom>
          <a:noFill/>
          <a:ln w="12700" cap="flat" cmpd="sng">
            <a:solidFill>
              <a:srgbClr val="FF0000"/>
            </a:solidFill>
            <a:prstDash val="solid"/>
            <a:round/>
            <a:headEnd type="none" w="sm" len="sm"/>
            <a:tailEnd type="stealth" w="sm" len="sm"/>
          </a:ln>
        </p:spPr>
      </p:cxnSp>
      <p:sp>
        <p:nvSpPr>
          <p:cNvPr id="385" name="Google Shape;385;p38"/>
          <p:cNvSpPr/>
          <p:nvPr/>
        </p:nvSpPr>
        <p:spPr>
          <a:xfrm>
            <a:off x="6837363" y="358298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accent2"/>
              </a:buClr>
              <a:buSzPts val="1800"/>
              <a:buFont typeface="Arial"/>
              <a:buNone/>
            </a:pPr>
            <a:r>
              <a:rPr lang="en-US" sz="1800">
                <a:solidFill>
                  <a:schemeClr val="accent2"/>
                </a:solidFill>
                <a:latin typeface="Times New Roman"/>
                <a:ea typeface="Times New Roman"/>
                <a:cs typeface="Times New Roman"/>
                <a:sym typeface="Times New Roman"/>
              </a:rPr>
              <a:t>no value</a:t>
            </a:r>
            <a:endParaRPr/>
          </a:p>
        </p:txBody>
      </p:sp>
      <p:sp>
        <p:nvSpPr>
          <p:cNvPr id="386" name="Google Shape;386;p38"/>
          <p:cNvSpPr txBox="1"/>
          <p:nvPr/>
        </p:nvSpPr>
        <p:spPr>
          <a:xfrm>
            <a:off x="5724525" y="3557588"/>
            <a:ext cx="122872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yourCircle</a:t>
            </a:r>
            <a:endParaRPr/>
          </a:p>
        </p:txBody>
      </p:sp>
      <p:sp>
        <p:nvSpPr>
          <p:cNvPr id="387" name="Google Shape;387;p38"/>
          <p:cNvSpPr/>
          <p:nvPr/>
        </p:nvSpPr>
        <p:spPr>
          <a:xfrm>
            <a:off x="2166938" y="1662113"/>
            <a:ext cx="1266825" cy="307975"/>
          </a:xfrm>
          <a:prstGeom prst="rect">
            <a:avLst/>
          </a:prstGeom>
          <a:solidFill>
            <a:schemeClr val="accent1">
              <a:alpha val="44705"/>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388" name="Google Shape;388;p38"/>
          <p:cNvPicPr preferRelativeResize="0"/>
          <p:nvPr/>
        </p:nvPicPr>
        <p:blipFill rotWithShape="1">
          <a:blip r:embed="rId4">
            <a:alphaModFix/>
          </a:blip>
          <a:srcRect/>
          <a:stretch/>
        </p:blipFill>
        <p:spPr>
          <a:xfrm>
            <a:off x="5800725" y="4351338"/>
            <a:ext cx="2687638" cy="1193800"/>
          </a:xfrm>
          <a:prstGeom prst="rect">
            <a:avLst/>
          </a:prstGeom>
          <a:noFill/>
          <a:ln>
            <a:noFill/>
          </a:ln>
        </p:spPr>
      </p:pic>
      <p:sp>
        <p:nvSpPr>
          <p:cNvPr id="389" name="Google Shape;389;p38"/>
          <p:cNvSpPr/>
          <p:nvPr/>
        </p:nvSpPr>
        <p:spPr>
          <a:xfrm>
            <a:off x="3573463" y="4927600"/>
            <a:ext cx="1804987" cy="652463"/>
          </a:xfrm>
          <a:prstGeom prst="wedgeRoundRectCallout">
            <a:avLst>
              <a:gd name="adj1" fmla="val 89227"/>
              <a:gd name="adj2" fmla="val -87227"/>
              <a:gd name="adj3" fmla="val 1666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Create a new Circle object</a:t>
            </a:r>
            <a:endParaRPr/>
          </a:p>
        </p:txBody>
      </p:sp>
      <p:sp>
        <p:nvSpPr>
          <p:cNvPr id="390" name="Google Shape;390;p38"/>
          <p:cNvSpPr/>
          <p:nvPr/>
        </p:nvSpPr>
        <p:spPr>
          <a:xfrm>
            <a:off x="0" y="0"/>
            <a:ext cx="1524000" cy="3810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1800"/>
              <a:buFont typeface="Arial"/>
              <a:buNone/>
            </a:pPr>
            <a:r>
              <a:rPr lang="en-US" sz="1800">
                <a:solidFill>
                  <a:schemeClr val="lt2"/>
                </a:solidFill>
                <a:latin typeface="Kaushan Script"/>
                <a:ea typeface="Kaushan Script"/>
                <a:cs typeface="Kaushan Script"/>
                <a:sym typeface="Kaushan Script"/>
              </a:rPr>
              <a:t>animation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9"/>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25</a:t>
            </a:fld>
            <a:endParaRPr sz="1400">
              <a:solidFill>
                <a:schemeClr val="dk1"/>
              </a:solidFill>
              <a:latin typeface="Times New Roman"/>
              <a:ea typeface="Times New Roman"/>
              <a:cs typeface="Times New Roman"/>
              <a:sym typeface="Times New Roman"/>
            </a:endParaRPr>
          </a:p>
        </p:txBody>
      </p:sp>
      <p:sp>
        <p:nvSpPr>
          <p:cNvPr id="396" name="Google Shape;396;p39"/>
          <p:cNvSpPr txBox="1">
            <a:spLocks noGrp="1"/>
          </p:cNvSpPr>
          <p:nvPr>
            <p:ph type="title"/>
          </p:nvPr>
        </p:nvSpPr>
        <p:spPr>
          <a:xfrm>
            <a:off x="685800" y="285750"/>
            <a:ext cx="7772400" cy="531813"/>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Trace Code, cont.</a:t>
            </a:r>
            <a:endParaRPr/>
          </a:p>
        </p:txBody>
      </p:sp>
      <p:sp>
        <p:nvSpPr>
          <p:cNvPr id="397" name="Google Shape;397;p39"/>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98" name="Google Shape;398;p39"/>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99" name="Google Shape;399;p39"/>
          <p:cNvSpPr txBox="1"/>
          <p:nvPr/>
        </p:nvSpPr>
        <p:spPr>
          <a:xfrm>
            <a:off x="152400" y="1085850"/>
            <a:ext cx="4800600" cy="1465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myCircle = new Circle(5.0);</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yourCircle = new Circle();</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yourCircle.radius = 100;</a:t>
            </a:r>
            <a:endParaRPr/>
          </a:p>
        </p:txBody>
      </p:sp>
      <p:pic>
        <p:nvPicPr>
          <p:cNvPr id="400" name="Google Shape;400;p39"/>
          <p:cNvPicPr preferRelativeResize="0"/>
          <p:nvPr/>
        </p:nvPicPr>
        <p:blipFill rotWithShape="1">
          <a:blip r:embed="rId3">
            <a:alphaModFix/>
          </a:blip>
          <a:srcRect/>
          <a:stretch/>
        </p:blipFill>
        <p:spPr>
          <a:xfrm>
            <a:off x="5570538" y="2033588"/>
            <a:ext cx="2687637" cy="1193800"/>
          </a:xfrm>
          <a:prstGeom prst="rect">
            <a:avLst/>
          </a:prstGeom>
          <a:noFill/>
          <a:ln>
            <a:noFill/>
          </a:ln>
        </p:spPr>
      </p:pic>
      <p:sp>
        <p:nvSpPr>
          <p:cNvPr id="401" name="Google Shape;401;p39"/>
          <p:cNvSpPr/>
          <p:nvPr/>
        </p:nvSpPr>
        <p:spPr>
          <a:xfrm>
            <a:off x="6837363" y="122713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reference value</a:t>
            </a:r>
            <a:endParaRPr/>
          </a:p>
        </p:txBody>
      </p:sp>
      <p:sp>
        <p:nvSpPr>
          <p:cNvPr id="402" name="Google Shape;402;p39"/>
          <p:cNvSpPr txBox="1"/>
          <p:nvPr/>
        </p:nvSpPr>
        <p:spPr>
          <a:xfrm>
            <a:off x="5724525" y="1201738"/>
            <a:ext cx="113347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myCircle</a:t>
            </a:r>
            <a:endParaRPr/>
          </a:p>
        </p:txBody>
      </p:sp>
      <p:cxnSp>
        <p:nvCxnSpPr>
          <p:cNvPr id="403" name="Google Shape;403;p39"/>
          <p:cNvCxnSpPr/>
          <p:nvPr/>
        </p:nvCxnSpPr>
        <p:spPr>
          <a:xfrm flipH="1">
            <a:off x="6991350" y="1419225"/>
            <a:ext cx="652463" cy="806450"/>
          </a:xfrm>
          <a:prstGeom prst="straightConnector1">
            <a:avLst/>
          </a:prstGeom>
          <a:noFill/>
          <a:ln w="12700" cap="flat" cmpd="sng">
            <a:solidFill>
              <a:srgbClr val="FF0000"/>
            </a:solidFill>
            <a:prstDash val="solid"/>
            <a:round/>
            <a:headEnd type="none" w="sm" len="sm"/>
            <a:tailEnd type="stealth" w="sm" len="sm"/>
          </a:ln>
        </p:spPr>
      </p:cxnSp>
      <p:sp>
        <p:nvSpPr>
          <p:cNvPr id="404" name="Google Shape;404;p39"/>
          <p:cNvSpPr/>
          <p:nvPr/>
        </p:nvSpPr>
        <p:spPr>
          <a:xfrm>
            <a:off x="6837363" y="358298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reference value</a:t>
            </a:r>
            <a:endParaRPr/>
          </a:p>
        </p:txBody>
      </p:sp>
      <p:sp>
        <p:nvSpPr>
          <p:cNvPr id="405" name="Google Shape;405;p39"/>
          <p:cNvSpPr txBox="1"/>
          <p:nvPr/>
        </p:nvSpPr>
        <p:spPr>
          <a:xfrm>
            <a:off x="5724525" y="3557588"/>
            <a:ext cx="122872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yourCircle</a:t>
            </a:r>
            <a:endParaRPr/>
          </a:p>
        </p:txBody>
      </p:sp>
      <p:sp>
        <p:nvSpPr>
          <p:cNvPr id="406" name="Google Shape;406;p39"/>
          <p:cNvSpPr/>
          <p:nvPr/>
        </p:nvSpPr>
        <p:spPr>
          <a:xfrm>
            <a:off x="1960563" y="1700213"/>
            <a:ext cx="230187" cy="268287"/>
          </a:xfrm>
          <a:prstGeom prst="rect">
            <a:avLst/>
          </a:prstGeom>
          <a:solidFill>
            <a:schemeClr val="accent1">
              <a:alpha val="44705"/>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407" name="Google Shape;407;p39"/>
          <p:cNvPicPr preferRelativeResize="0"/>
          <p:nvPr/>
        </p:nvPicPr>
        <p:blipFill rotWithShape="1">
          <a:blip r:embed="rId4">
            <a:alphaModFix/>
          </a:blip>
          <a:srcRect/>
          <a:stretch/>
        </p:blipFill>
        <p:spPr>
          <a:xfrm>
            <a:off x="5800725" y="4351338"/>
            <a:ext cx="2687638" cy="1193800"/>
          </a:xfrm>
          <a:prstGeom prst="rect">
            <a:avLst/>
          </a:prstGeom>
          <a:noFill/>
          <a:ln>
            <a:noFill/>
          </a:ln>
        </p:spPr>
      </p:pic>
      <p:sp>
        <p:nvSpPr>
          <p:cNvPr id="408" name="Google Shape;408;p39"/>
          <p:cNvSpPr/>
          <p:nvPr/>
        </p:nvSpPr>
        <p:spPr>
          <a:xfrm>
            <a:off x="3343275" y="4119563"/>
            <a:ext cx="2495550" cy="692150"/>
          </a:xfrm>
          <a:prstGeom prst="wedgeRoundRectCallout">
            <a:avLst>
              <a:gd name="adj1" fmla="val 98028"/>
              <a:gd name="adj2" fmla="val -52523"/>
              <a:gd name="adj3" fmla="val 1666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Assign object reference to yourCircle</a:t>
            </a:r>
            <a:endParaRPr/>
          </a:p>
        </p:txBody>
      </p:sp>
      <p:cxnSp>
        <p:nvCxnSpPr>
          <p:cNvPr id="409" name="Google Shape;409;p39"/>
          <p:cNvCxnSpPr/>
          <p:nvPr/>
        </p:nvCxnSpPr>
        <p:spPr>
          <a:xfrm flipH="1">
            <a:off x="7107238" y="3813175"/>
            <a:ext cx="652462" cy="806450"/>
          </a:xfrm>
          <a:prstGeom prst="straightConnector1">
            <a:avLst/>
          </a:prstGeom>
          <a:noFill/>
          <a:ln w="12700" cap="flat" cmpd="sng">
            <a:solidFill>
              <a:srgbClr val="FF0000"/>
            </a:solidFill>
            <a:prstDash val="solid"/>
            <a:round/>
            <a:headEnd type="none" w="sm" len="sm"/>
            <a:tailEnd type="stealth" w="sm" len="sm"/>
          </a:ln>
        </p:spPr>
      </p:cxnSp>
      <p:sp>
        <p:nvSpPr>
          <p:cNvPr id="410" name="Google Shape;410;p39"/>
          <p:cNvSpPr/>
          <p:nvPr/>
        </p:nvSpPr>
        <p:spPr>
          <a:xfrm>
            <a:off x="0" y="0"/>
            <a:ext cx="1524000" cy="3810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1800"/>
              <a:buFont typeface="Arial"/>
              <a:buNone/>
            </a:pPr>
            <a:r>
              <a:rPr lang="en-US" sz="1800">
                <a:solidFill>
                  <a:schemeClr val="lt2"/>
                </a:solidFill>
                <a:latin typeface="Kaushan Script"/>
                <a:ea typeface="Kaushan Script"/>
                <a:cs typeface="Kaushan Script"/>
                <a:sym typeface="Kaushan Script"/>
              </a:rPr>
              <a:t>animation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26</a:t>
            </a:fld>
            <a:endParaRPr sz="1400">
              <a:solidFill>
                <a:schemeClr val="dk1"/>
              </a:solidFill>
              <a:latin typeface="Times New Roman"/>
              <a:ea typeface="Times New Roman"/>
              <a:cs typeface="Times New Roman"/>
              <a:sym typeface="Times New Roman"/>
            </a:endParaRPr>
          </a:p>
        </p:txBody>
      </p:sp>
      <p:sp>
        <p:nvSpPr>
          <p:cNvPr id="416" name="Google Shape;416;p40"/>
          <p:cNvSpPr txBox="1">
            <a:spLocks noGrp="1"/>
          </p:cNvSpPr>
          <p:nvPr>
            <p:ph type="title"/>
          </p:nvPr>
        </p:nvSpPr>
        <p:spPr>
          <a:xfrm>
            <a:off x="685800" y="285750"/>
            <a:ext cx="7772400" cy="531813"/>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Trace Code, cont.</a:t>
            </a:r>
            <a:endParaRPr/>
          </a:p>
        </p:txBody>
      </p:sp>
      <p:sp>
        <p:nvSpPr>
          <p:cNvPr id="417" name="Google Shape;417;p40"/>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418" name="Google Shape;418;p40"/>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419" name="Google Shape;419;p40"/>
          <p:cNvSpPr txBox="1"/>
          <p:nvPr/>
        </p:nvSpPr>
        <p:spPr>
          <a:xfrm>
            <a:off x="152400" y="1085850"/>
            <a:ext cx="4800600" cy="1465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myCircle = new Circle(5.0);</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Circle yourCircle = new Circle();</a:t>
            </a:r>
            <a:endParaRPr/>
          </a:p>
          <a:p>
            <a:pPr marL="0" marR="0" lvl="0" indent="0" algn="l" rtl="0">
              <a:spcBef>
                <a:spcPts val="0"/>
              </a:spcBef>
              <a:spcAft>
                <a:spcPts val="0"/>
              </a:spcAft>
              <a:buClr>
                <a:schemeClr val="dk1"/>
              </a:buClr>
              <a:buSzPts val="1800"/>
              <a:buFont typeface="Arial"/>
              <a:buNone/>
            </a:pPr>
            <a:endParaRPr sz="1800" b="1">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1800"/>
              <a:buFont typeface="Arial"/>
              <a:buNone/>
            </a:pPr>
            <a:r>
              <a:rPr lang="en-US" sz="1800" b="1">
                <a:solidFill>
                  <a:schemeClr val="dk2"/>
                </a:solidFill>
                <a:latin typeface="Times New Roman"/>
                <a:ea typeface="Times New Roman"/>
                <a:cs typeface="Times New Roman"/>
                <a:sym typeface="Times New Roman"/>
              </a:rPr>
              <a:t>yourCircle.radius = 100;</a:t>
            </a:r>
            <a:endParaRPr/>
          </a:p>
        </p:txBody>
      </p:sp>
      <p:pic>
        <p:nvPicPr>
          <p:cNvPr id="420" name="Google Shape;420;p40"/>
          <p:cNvPicPr preferRelativeResize="0"/>
          <p:nvPr/>
        </p:nvPicPr>
        <p:blipFill rotWithShape="1">
          <a:blip r:embed="rId3">
            <a:alphaModFix/>
          </a:blip>
          <a:srcRect/>
          <a:stretch/>
        </p:blipFill>
        <p:spPr>
          <a:xfrm>
            <a:off x="5570538" y="2046288"/>
            <a:ext cx="2687637" cy="1193800"/>
          </a:xfrm>
          <a:prstGeom prst="rect">
            <a:avLst/>
          </a:prstGeom>
          <a:noFill/>
          <a:ln>
            <a:noFill/>
          </a:ln>
        </p:spPr>
      </p:pic>
      <p:sp>
        <p:nvSpPr>
          <p:cNvPr id="421" name="Google Shape;421;p40"/>
          <p:cNvSpPr/>
          <p:nvPr/>
        </p:nvSpPr>
        <p:spPr>
          <a:xfrm>
            <a:off x="6837363" y="122713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dk2"/>
              </a:buClr>
              <a:buSzPts val="1800"/>
              <a:buFont typeface="Arial"/>
              <a:buNone/>
            </a:pPr>
            <a:r>
              <a:rPr lang="en-US" sz="1800">
                <a:solidFill>
                  <a:schemeClr val="dk2"/>
                </a:solidFill>
                <a:latin typeface="Times New Roman"/>
                <a:ea typeface="Times New Roman"/>
                <a:cs typeface="Times New Roman"/>
                <a:sym typeface="Times New Roman"/>
              </a:rPr>
              <a:t>reference value</a:t>
            </a:r>
            <a:endParaRPr/>
          </a:p>
        </p:txBody>
      </p:sp>
      <p:sp>
        <p:nvSpPr>
          <p:cNvPr id="422" name="Google Shape;422;p40"/>
          <p:cNvSpPr txBox="1"/>
          <p:nvPr/>
        </p:nvSpPr>
        <p:spPr>
          <a:xfrm>
            <a:off x="5724525" y="1201738"/>
            <a:ext cx="113347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myCircle</a:t>
            </a:r>
            <a:endParaRPr/>
          </a:p>
        </p:txBody>
      </p:sp>
      <p:cxnSp>
        <p:nvCxnSpPr>
          <p:cNvPr id="423" name="Google Shape;423;p40"/>
          <p:cNvCxnSpPr/>
          <p:nvPr/>
        </p:nvCxnSpPr>
        <p:spPr>
          <a:xfrm flipH="1">
            <a:off x="6991350" y="1419225"/>
            <a:ext cx="652463" cy="806450"/>
          </a:xfrm>
          <a:prstGeom prst="straightConnector1">
            <a:avLst/>
          </a:prstGeom>
          <a:noFill/>
          <a:ln w="12700" cap="flat" cmpd="sng">
            <a:solidFill>
              <a:srgbClr val="FF0000"/>
            </a:solidFill>
            <a:prstDash val="solid"/>
            <a:round/>
            <a:headEnd type="none" w="sm" len="sm"/>
            <a:tailEnd type="stealth" w="sm" len="sm"/>
          </a:ln>
        </p:spPr>
      </p:cxnSp>
      <p:sp>
        <p:nvSpPr>
          <p:cNvPr id="424" name="Google Shape;424;p40"/>
          <p:cNvSpPr/>
          <p:nvPr/>
        </p:nvSpPr>
        <p:spPr>
          <a:xfrm>
            <a:off x="6837363" y="3582988"/>
            <a:ext cx="1524000" cy="306387"/>
          </a:xfrm>
          <a:prstGeom prst="rect">
            <a:avLst/>
          </a:prstGeom>
          <a:noFill/>
          <a:ln w="12700" cap="flat" cmpd="sng">
            <a:solidFill>
              <a:schemeClr val="dk1"/>
            </a:solidFill>
            <a:prstDash val="solid"/>
            <a:miter lim="8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Clr>
                <a:schemeClr val="dk2"/>
              </a:buClr>
              <a:buSzPts val="1800"/>
              <a:buFont typeface="Arial"/>
              <a:buNone/>
            </a:pPr>
            <a:r>
              <a:rPr lang="en-US" sz="1800">
                <a:solidFill>
                  <a:schemeClr val="dk2"/>
                </a:solidFill>
                <a:latin typeface="Times New Roman"/>
                <a:ea typeface="Times New Roman"/>
                <a:cs typeface="Times New Roman"/>
                <a:sym typeface="Times New Roman"/>
              </a:rPr>
              <a:t>reference value</a:t>
            </a:r>
            <a:endParaRPr/>
          </a:p>
        </p:txBody>
      </p:sp>
      <p:sp>
        <p:nvSpPr>
          <p:cNvPr id="425" name="Google Shape;425;p40"/>
          <p:cNvSpPr txBox="1"/>
          <p:nvPr/>
        </p:nvSpPr>
        <p:spPr>
          <a:xfrm>
            <a:off x="5724525" y="3557588"/>
            <a:ext cx="1228725"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yourCircle</a:t>
            </a:r>
            <a:endParaRPr/>
          </a:p>
        </p:txBody>
      </p:sp>
      <p:sp>
        <p:nvSpPr>
          <p:cNvPr id="426" name="Google Shape;426;p40"/>
          <p:cNvSpPr/>
          <p:nvPr/>
        </p:nvSpPr>
        <p:spPr>
          <a:xfrm>
            <a:off x="193675" y="2238375"/>
            <a:ext cx="4456113" cy="268288"/>
          </a:xfrm>
          <a:prstGeom prst="rect">
            <a:avLst/>
          </a:prstGeom>
          <a:solidFill>
            <a:schemeClr val="accent1">
              <a:alpha val="44705"/>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427" name="Google Shape;427;p40"/>
          <p:cNvPicPr preferRelativeResize="0"/>
          <p:nvPr/>
        </p:nvPicPr>
        <p:blipFill rotWithShape="1">
          <a:blip r:embed="rId4">
            <a:alphaModFix/>
          </a:blip>
          <a:srcRect/>
          <a:stretch/>
        </p:blipFill>
        <p:spPr>
          <a:xfrm>
            <a:off x="5800725" y="4351338"/>
            <a:ext cx="2687638" cy="1193800"/>
          </a:xfrm>
          <a:prstGeom prst="rect">
            <a:avLst/>
          </a:prstGeom>
          <a:noFill/>
          <a:ln>
            <a:noFill/>
          </a:ln>
        </p:spPr>
      </p:pic>
      <p:sp>
        <p:nvSpPr>
          <p:cNvPr id="428" name="Google Shape;428;p40"/>
          <p:cNvSpPr/>
          <p:nvPr/>
        </p:nvSpPr>
        <p:spPr>
          <a:xfrm>
            <a:off x="3035300" y="4849813"/>
            <a:ext cx="2497138" cy="806450"/>
          </a:xfrm>
          <a:prstGeom prst="wedgeRoundRectCallout">
            <a:avLst>
              <a:gd name="adj1" fmla="val 73269"/>
              <a:gd name="adj2" fmla="val -7875"/>
              <a:gd name="adj3" fmla="val 1666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Change radius in yourCircle</a:t>
            </a:r>
            <a:endParaRPr sz="1800">
              <a:solidFill>
                <a:schemeClr val="dk1"/>
              </a:solidFill>
              <a:latin typeface="Times New Roman"/>
              <a:ea typeface="Times New Roman"/>
              <a:cs typeface="Times New Roman"/>
              <a:sym typeface="Times New Roman"/>
            </a:endParaRPr>
          </a:p>
        </p:txBody>
      </p:sp>
      <p:cxnSp>
        <p:nvCxnSpPr>
          <p:cNvPr id="429" name="Google Shape;429;p40"/>
          <p:cNvCxnSpPr/>
          <p:nvPr/>
        </p:nvCxnSpPr>
        <p:spPr>
          <a:xfrm flipH="1">
            <a:off x="7107238" y="3813175"/>
            <a:ext cx="652462" cy="806450"/>
          </a:xfrm>
          <a:prstGeom prst="straightConnector1">
            <a:avLst/>
          </a:prstGeom>
          <a:noFill/>
          <a:ln w="12700" cap="flat" cmpd="sng">
            <a:solidFill>
              <a:srgbClr val="FF0000"/>
            </a:solidFill>
            <a:prstDash val="solid"/>
            <a:round/>
            <a:headEnd type="none" w="sm" len="sm"/>
            <a:tailEnd type="stealth" w="sm" len="sm"/>
          </a:ln>
        </p:spPr>
      </p:cxnSp>
      <p:sp>
        <p:nvSpPr>
          <p:cNvPr id="430" name="Google Shape;430;p40"/>
          <p:cNvSpPr/>
          <p:nvPr/>
        </p:nvSpPr>
        <p:spPr>
          <a:xfrm>
            <a:off x="0" y="0"/>
            <a:ext cx="1524000" cy="3810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1800"/>
              <a:buFont typeface="Arial"/>
              <a:buNone/>
            </a:pPr>
            <a:r>
              <a:rPr lang="en-US" sz="1800">
                <a:solidFill>
                  <a:schemeClr val="lt2"/>
                </a:solidFill>
                <a:latin typeface="Kaushan Script"/>
                <a:ea typeface="Kaushan Script"/>
                <a:cs typeface="Kaushan Script"/>
                <a:sym typeface="Kaushan Script"/>
              </a:rPr>
              <a:t>animation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1"/>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27</a:t>
            </a:fld>
            <a:endParaRPr sz="1400">
              <a:solidFill>
                <a:schemeClr val="dk1"/>
              </a:solidFill>
              <a:latin typeface="Times New Roman"/>
              <a:ea typeface="Times New Roman"/>
              <a:cs typeface="Times New Roman"/>
              <a:sym typeface="Times New Roman"/>
            </a:endParaRPr>
          </a:p>
        </p:txBody>
      </p:sp>
      <p:sp>
        <p:nvSpPr>
          <p:cNvPr id="436" name="Google Shape;436;p41"/>
          <p:cNvSpPr txBox="1">
            <a:spLocks noGrp="1"/>
          </p:cNvSpPr>
          <p:nvPr>
            <p:ph type="title"/>
          </p:nvPr>
        </p:nvSpPr>
        <p:spPr>
          <a:xfrm>
            <a:off x="685800" y="228600"/>
            <a:ext cx="7772400" cy="666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Reference Data Fields</a:t>
            </a:r>
            <a:endParaRPr/>
          </a:p>
        </p:txBody>
      </p:sp>
      <p:sp>
        <p:nvSpPr>
          <p:cNvPr id="437" name="Google Shape;437;p41"/>
          <p:cNvSpPr txBox="1">
            <a:spLocks noGrp="1"/>
          </p:cNvSpPr>
          <p:nvPr>
            <p:ph type="body" idx="1"/>
          </p:nvPr>
        </p:nvSpPr>
        <p:spPr>
          <a:xfrm>
            <a:off x="304800" y="1066800"/>
            <a:ext cx="8458200" cy="1295400"/>
          </a:xfrm>
          <a:prstGeom prst="rect">
            <a:avLst/>
          </a:prstGeom>
          <a:no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2100"/>
              <a:buFont typeface="Arial"/>
              <a:buNone/>
            </a:pPr>
            <a:r>
              <a:rPr lang="en-US" sz="2800"/>
              <a:t>The data fields can be of reference types. For example, the following Student class contains a data field name of the String type.</a:t>
            </a:r>
            <a:endParaRPr/>
          </a:p>
          <a:p>
            <a:pPr marL="0" lvl="0" indent="0" algn="l" rtl="0">
              <a:lnSpc>
                <a:spcPct val="90000"/>
              </a:lnSpc>
              <a:spcBef>
                <a:spcPts val="640"/>
              </a:spcBef>
              <a:spcAft>
                <a:spcPts val="0"/>
              </a:spcAft>
              <a:buSzPts val="2400"/>
              <a:buFont typeface="Arial"/>
              <a:buNone/>
            </a:pPr>
            <a:endParaRPr/>
          </a:p>
        </p:txBody>
      </p:sp>
      <p:sp>
        <p:nvSpPr>
          <p:cNvPr id="438" name="Google Shape;438;p41"/>
          <p:cNvSpPr/>
          <p:nvPr/>
        </p:nvSpPr>
        <p:spPr>
          <a:xfrm>
            <a:off x="304800" y="2667000"/>
            <a:ext cx="8610600" cy="18288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public class Student {</a:t>
            </a:r>
            <a:endParaRPr sz="1600" b="1">
              <a:solidFill>
                <a:schemeClr val="dk2"/>
              </a:solidFill>
              <a:latin typeface="Courier"/>
              <a:ea typeface="Courier"/>
              <a:cs typeface="Courier"/>
              <a:sym typeface="Courie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String name; // name has default value null</a:t>
            </a:r>
            <a:endParaRPr sz="1600" b="1">
              <a:solidFill>
                <a:schemeClr val="dk2"/>
              </a:solidFill>
              <a:latin typeface="Courier"/>
              <a:ea typeface="Courier"/>
              <a:cs typeface="Courier"/>
              <a:sym typeface="Courie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int age; // age has default value 0</a:t>
            </a:r>
            <a:endParaRPr sz="1600" b="1">
              <a:solidFill>
                <a:schemeClr val="dk2"/>
              </a:solidFill>
              <a:latin typeface="Courier"/>
              <a:ea typeface="Courier"/>
              <a:cs typeface="Courier"/>
              <a:sym typeface="Courie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boolean isScienceMajor; // isScienceMajor has default value false</a:t>
            </a:r>
            <a:endParaRPr sz="1600" b="1">
              <a:solidFill>
                <a:schemeClr val="dk2"/>
              </a:solidFill>
              <a:latin typeface="Courier"/>
              <a:ea typeface="Courier"/>
              <a:cs typeface="Courier"/>
              <a:sym typeface="Courie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char gender; // c has default value '\u0000'</a:t>
            </a:r>
            <a:endParaRPr sz="1600" b="1">
              <a:solidFill>
                <a:schemeClr val="dk2"/>
              </a:solidFill>
              <a:latin typeface="Courier"/>
              <a:ea typeface="Courier"/>
              <a:cs typeface="Courier"/>
              <a:sym typeface="Courie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a:t>
            </a:r>
            <a:endParaRPr sz="1600" b="1">
              <a:solidFill>
                <a:schemeClr val="dk2"/>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2"/>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28</a:t>
            </a:fld>
            <a:endParaRPr sz="1400">
              <a:solidFill>
                <a:schemeClr val="dk1"/>
              </a:solidFill>
              <a:latin typeface="Times New Roman"/>
              <a:ea typeface="Times New Roman"/>
              <a:cs typeface="Times New Roman"/>
              <a:sym typeface="Times New Roman"/>
            </a:endParaRPr>
          </a:p>
        </p:txBody>
      </p:sp>
      <p:sp>
        <p:nvSpPr>
          <p:cNvPr id="444" name="Google Shape;444;p42"/>
          <p:cNvSpPr txBox="1">
            <a:spLocks noGrp="1"/>
          </p:cNvSpPr>
          <p:nvPr>
            <p:ph type="title"/>
          </p:nvPr>
        </p:nvSpPr>
        <p:spPr>
          <a:xfrm>
            <a:off x="685800" y="228600"/>
            <a:ext cx="7772400" cy="666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The null Value</a:t>
            </a:r>
            <a:endParaRPr/>
          </a:p>
        </p:txBody>
      </p:sp>
      <p:sp>
        <p:nvSpPr>
          <p:cNvPr id="445" name="Google Shape;445;p42"/>
          <p:cNvSpPr txBox="1">
            <a:spLocks noGrp="1"/>
          </p:cNvSpPr>
          <p:nvPr>
            <p:ph type="body" idx="1"/>
          </p:nvPr>
        </p:nvSpPr>
        <p:spPr>
          <a:xfrm>
            <a:off x="304800" y="1066800"/>
            <a:ext cx="8610600" cy="53340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SzPts val="2700"/>
              <a:buFont typeface="Arial"/>
              <a:buNone/>
            </a:pPr>
            <a:r>
              <a:rPr lang="en-US" sz="3600"/>
              <a:t>If a data field of a reference type does not reference any object, the data field holds a special literal value, </a:t>
            </a:r>
            <a:r>
              <a:rPr lang="en-US" sz="3600" b="1"/>
              <a:t>null</a:t>
            </a:r>
            <a:r>
              <a:rPr lang="en-US" sz="3600"/>
              <a:t>. </a:t>
            </a:r>
            <a:endParaRPr/>
          </a:p>
          <a:p>
            <a:pPr marL="0" lvl="0" indent="0" algn="l" rtl="0">
              <a:spcBef>
                <a:spcPts val="720"/>
              </a:spcBef>
              <a:spcAft>
                <a:spcPts val="0"/>
              </a:spcAft>
              <a:buSzPts val="2700"/>
              <a:buFont typeface="Arial"/>
              <a:buNone/>
            </a:pP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3"/>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29</a:t>
            </a:fld>
            <a:endParaRPr sz="1400">
              <a:solidFill>
                <a:schemeClr val="dk1"/>
              </a:solidFill>
              <a:latin typeface="Times New Roman"/>
              <a:ea typeface="Times New Roman"/>
              <a:cs typeface="Times New Roman"/>
              <a:sym typeface="Times New Roman"/>
            </a:endParaRPr>
          </a:p>
        </p:txBody>
      </p:sp>
      <p:sp>
        <p:nvSpPr>
          <p:cNvPr id="451" name="Google Shape;451;p43"/>
          <p:cNvSpPr txBox="1">
            <a:spLocks noGrp="1"/>
          </p:cNvSpPr>
          <p:nvPr>
            <p:ph type="title"/>
          </p:nvPr>
        </p:nvSpPr>
        <p:spPr>
          <a:xfrm>
            <a:off x="685800" y="228600"/>
            <a:ext cx="7772400" cy="666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Default Value for a Data Field</a:t>
            </a:r>
            <a:endParaRPr/>
          </a:p>
        </p:txBody>
      </p:sp>
      <p:sp>
        <p:nvSpPr>
          <p:cNvPr id="452" name="Google Shape;452;p43"/>
          <p:cNvSpPr txBox="1">
            <a:spLocks noGrp="1"/>
          </p:cNvSpPr>
          <p:nvPr>
            <p:ph type="body" idx="1"/>
          </p:nvPr>
        </p:nvSpPr>
        <p:spPr>
          <a:xfrm>
            <a:off x="304800" y="1066800"/>
            <a:ext cx="8610600" cy="2057400"/>
          </a:xfrm>
          <a:prstGeom prst="rect">
            <a:avLst/>
          </a:prstGeom>
          <a:noFill/>
          <a:ln>
            <a:noFill/>
          </a:ln>
        </p:spPr>
        <p:txBody>
          <a:bodyPr spcFirstLastPara="1" wrap="square" lIns="92075" tIns="46025" rIns="92075" bIns="46025" anchor="t" anchorCtr="0">
            <a:noAutofit/>
          </a:bodyPr>
          <a:lstStyle/>
          <a:p>
            <a:pPr marL="0" lvl="0" indent="0" algn="l" rtl="0">
              <a:lnSpc>
                <a:spcPct val="80000"/>
              </a:lnSpc>
              <a:spcBef>
                <a:spcPts val="0"/>
              </a:spcBef>
              <a:spcAft>
                <a:spcPts val="0"/>
              </a:spcAft>
              <a:buSzPts val="2400"/>
              <a:buFont typeface="Arial"/>
              <a:buNone/>
            </a:pPr>
            <a:r>
              <a:rPr lang="en-US" dirty="0"/>
              <a:t>The default value of a data field is null for a reference type, 0 for a numeric type, false for a </a:t>
            </a:r>
            <a:r>
              <a:rPr lang="en-US" dirty="0" err="1"/>
              <a:t>boolean</a:t>
            </a:r>
            <a:r>
              <a:rPr lang="en-US" dirty="0"/>
              <a:t> type, and '\u0000' for a char type. </a:t>
            </a:r>
            <a:endParaRPr dirty="0"/>
          </a:p>
        </p:txBody>
      </p:sp>
      <p:sp>
        <p:nvSpPr>
          <p:cNvPr id="453" name="Google Shape;453;p43"/>
          <p:cNvSpPr/>
          <p:nvPr/>
        </p:nvSpPr>
        <p:spPr>
          <a:xfrm>
            <a:off x="228600" y="3276600"/>
            <a:ext cx="8763000" cy="2743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public class Test {</a:t>
            </a: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public static void main(String[] args) {</a:t>
            </a: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Student student = new Student();</a:t>
            </a: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System.out.println("name? " + student.name); </a:t>
            </a: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System.out.println("age? " + student.age); </a:t>
            </a: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System.out.println("isScienceMajor? " + student.isScienceMajor); </a:t>
            </a: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System.out.println("gender? " + student.gender); </a:t>
            </a: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  }</a:t>
            </a:r>
            <a:endParaRPr/>
          </a:p>
          <a:p>
            <a:pPr marL="0" marR="0" lvl="0" indent="0" algn="l" rtl="0">
              <a:spcBef>
                <a:spcPts val="320"/>
              </a:spcBef>
              <a:spcAft>
                <a:spcPts val="0"/>
              </a:spcAft>
              <a:buClr>
                <a:schemeClr val="dk2"/>
              </a:buClr>
              <a:buSzPts val="1200"/>
              <a:buFont typeface="Arial"/>
              <a:buNone/>
            </a:pPr>
            <a:r>
              <a:rPr lang="en-US" sz="1600" b="1">
                <a:solidFill>
                  <a:schemeClr val="dk2"/>
                </a:solidFill>
                <a:latin typeface="Courier New"/>
                <a:ea typeface="Courier New"/>
                <a:cs typeface="Courier New"/>
                <a:sym typeface="Courier New"/>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a:t>
            </a:fld>
            <a:endParaRPr sz="1400">
              <a:solidFill>
                <a:schemeClr val="dk1"/>
              </a:solidFill>
              <a:latin typeface="Times New Roman"/>
              <a:ea typeface="Times New Roman"/>
              <a:cs typeface="Times New Roman"/>
              <a:sym typeface="Times New Roman"/>
            </a:endParaRPr>
          </a:p>
        </p:txBody>
      </p:sp>
      <p:sp>
        <p:nvSpPr>
          <p:cNvPr id="167" name="Google Shape;167;p17"/>
          <p:cNvSpPr txBox="1">
            <a:spLocks noGrp="1"/>
          </p:cNvSpPr>
          <p:nvPr>
            <p:ph type="title"/>
          </p:nvPr>
        </p:nvSpPr>
        <p:spPr>
          <a:xfrm>
            <a:off x="762000" y="152400"/>
            <a:ext cx="7772400" cy="6096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OO Programming Concepts</a:t>
            </a:r>
            <a:endParaRPr/>
          </a:p>
        </p:txBody>
      </p:sp>
      <p:sp>
        <p:nvSpPr>
          <p:cNvPr id="168" name="Google Shape;168;p17"/>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169" name="Google Shape;169;p17"/>
          <p:cNvSpPr txBox="1"/>
          <p:nvPr/>
        </p:nvSpPr>
        <p:spPr>
          <a:xfrm>
            <a:off x="304800" y="917575"/>
            <a:ext cx="8610600" cy="496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a:solidFill>
                  <a:schemeClr val="dk1"/>
                </a:solidFill>
                <a:latin typeface="Times New Roman"/>
                <a:ea typeface="Times New Roman"/>
                <a:cs typeface="Times New Roman"/>
                <a:sym typeface="Times New Roman"/>
              </a:rPr>
              <a:t>Object-oriented programming (OOP) involves programming using objects. </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3200"/>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3200"/>
              <a:buFont typeface="Arial"/>
              <a:buNone/>
            </a:pPr>
            <a:r>
              <a:rPr lang="en-US" sz="3200">
                <a:solidFill>
                  <a:schemeClr val="dk1"/>
                </a:solidFill>
                <a:latin typeface="Times New Roman"/>
                <a:ea typeface="Times New Roman"/>
                <a:cs typeface="Times New Roman"/>
                <a:sym typeface="Times New Roman"/>
              </a:rPr>
              <a:t>An </a:t>
            </a:r>
            <a:r>
              <a:rPr lang="en-US" sz="3200" i="1">
                <a:solidFill>
                  <a:schemeClr val="dk1"/>
                </a:solidFill>
                <a:latin typeface="Times New Roman"/>
                <a:ea typeface="Times New Roman"/>
                <a:cs typeface="Times New Roman"/>
                <a:sym typeface="Times New Roman"/>
              </a:rPr>
              <a:t>object</a:t>
            </a:r>
            <a:r>
              <a:rPr lang="en-US" sz="3200">
                <a:solidFill>
                  <a:schemeClr val="dk1"/>
                </a:solidFill>
                <a:latin typeface="Times New Roman"/>
                <a:ea typeface="Times New Roman"/>
                <a:cs typeface="Times New Roman"/>
                <a:sym typeface="Times New Roman"/>
              </a:rPr>
              <a:t> represents an entity in the real world that can be distinctly identified. </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3200"/>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3200"/>
              <a:buFont typeface="Arial"/>
              <a:buNone/>
            </a:pPr>
            <a:r>
              <a:rPr lang="en-US" sz="3200">
                <a:solidFill>
                  <a:schemeClr val="dk1"/>
                </a:solidFill>
                <a:latin typeface="Times New Roman"/>
                <a:ea typeface="Times New Roman"/>
                <a:cs typeface="Times New Roman"/>
                <a:sym typeface="Times New Roman"/>
              </a:rPr>
              <a:t>For example, a student, a desk, a circle, a button, and even a loan can all be viewed as objects. </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3200"/>
              <a:buFont typeface="Arial"/>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4"/>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30</a:t>
            </a:fld>
            <a:endParaRPr sz="1400">
              <a:solidFill>
                <a:schemeClr val="dk1"/>
              </a:solidFill>
              <a:latin typeface="Times New Roman"/>
              <a:ea typeface="Times New Roman"/>
              <a:cs typeface="Times New Roman"/>
              <a:sym typeface="Times New Roman"/>
            </a:endParaRPr>
          </a:p>
        </p:txBody>
      </p:sp>
      <p:sp>
        <p:nvSpPr>
          <p:cNvPr id="459" name="Google Shape;459;p44"/>
          <p:cNvSpPr txBox="1">
            <a:spLocks noGrp="1"/>
          </p:cNvSpPr>
          <p:nvPr>
            <p:ph type="title"/>
          </p:nvPr>
        </p:nvSpPr>
        <p:spPr>
          <a:xfrm>
            <a:off x="685800" y="228600"/>
            <a:ext cx="7772400" cy="666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Example</a:t>
            </a:r>
            <a:endParaRPr/>
          </a:p>
        </p:txBody>
      </p:sp>
      <p:sp>
        <p:nvSpPr>
          <p:cNvPr id="460" name="Google Shape;460;p44"/>
          <p:cNvSpPr txBox="1">
            <a:spLocks noGrp="1"/>
          </p:cNvSpPr>
          <p:nvPr>
            <p:ph type="body" idx="1"/>
          </p:nvPr>
        </p:nvSpPr>
        <p:spPr>
          <a:xfrm>
            <a:off x="381000" y="2438400"/>
            <a:ext cx="8610600" cy="2667000"/>
          </a:xfrm>
          <a:prstGeom prst="rect">
            <a:avLst/>
          </a:prstGeom>
          <a:no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1350"/>
              <a:buFont typeface="Arial"/>
              <a:buNone/>
            </a:pPr>
            <a:r>
              <a:rPr lang="en-US" sz="1800" b="1">
                <a:solidFill>
                  <a:schemeClr val="dk2"/>
                </a:solidFill>
                <a:latin typeface="Courier New"/>
                <a:ea typeface="Courier New"/>
                <a:cs typeface="Courier New"/>
                <a:sym typeface="Courier New"/>
              </a:rPr>
              <a:t>public class Test {</a:t>
            </a:r>
            <a:endParaRPr sz="1800" b="1">
              <a:solidFill>
                <a:schemeClr val="dk2"/>
              </a:solidFill>
              <a:latin typeface="Courier"/>
              <a:ea typeface="Courier"/>
              <a:cs typeface="Courier"/>
              <a:sym typeface="Courier"/>
            </a:endParaRPr>
          </a:p>
          <a:p>
            <a:pPr marL="0" lvl="0" indent="0" algn="l" rtl="0">
              <a:lnSpc>
                <a:spcPct val="90000"/>
              </a:lnSpc>
              <a:spcBef>
                <a:spcPts val="360"/>
              </a:spcBef>
              <a:spcAft>
                <a:spcPts val="0"/>
              </a:spcAft>
              <a:buSzPts val="1350"/>
              <a:buFont typeface="Arial"/>
              <a:buNone/>
            </a:pPr>
            <a:r>
              <a:rPr lang="en-US" sz="1800" b="1">
                <a:solidFill>
                  <a:schemeClr val="dk2"/>
                </a:solidFill>
                <a:latin typeface="Courier New"/>
                <a:ea typeface="Courier New"/>
                <a:cs typeface="Courier New"/>
                <a:sym typeface="Courier New"/>
              </a:rPr>
              <a:t>  public static void main(String[] args) {</a:t>
            </a:r>
            <a:endParaRPr sz="1800" b="1">
              <a:solidFill>
                <a:schemeClr val="dk2"/>
              </a:solidFill>
              <a:latin typeface="Courier"/>
              <a:ea typeface="Courier"/>
              <a:cs typeface="Courier"/>
              <a:sym typeface="Courier"/>
            </a:endParaRPr>
          </a:p>
          <a:p>
            <a:pPr marL="0" lvl="0" indent="0" algn="l" rtl="0">
              <a:lnSpc>
                <a:spcPct val="90000"/>
              </a:lnSpc>
              <a:spcBef>
                <a:spcPts val="360"/>
              </a:spcBef>
              <a:spcAft>
                <a:spcPts val="0"/>
              </a:spcAft>
              <a:buSzPts val="1350"/>
              <a:buFont typeface="Arial"/>
              <a:buNone/>
            </a:pPr>
            <a:r>
              <a:rPr lang="en-US" sz="1800" b="1">
                <a:solidFill>
                  <a:schemeClr val="dk2"/>
                </a:solidFill>
                <a:latin typeface="Courier New"/>
                <a:ea typeface="Courier New"/>
                <a:cs typeface="Courier New"/>
                <a:sym typeface="Courier New"/>
              </a:rPr>
              <a:t>    int x; // x has no default value</a:t>
            </a:r>
            <a:endParaRPr sz="1800" b="1">
              <a:solidFill>
                <a:schemeClr val="dk2"/>
              </a:solidFill>
              <a:latin typeface="Courier"/>
              <a:ea typeface="Courier"/>
              <a:cs typeface="Courier"/>
              <a:sym typeface="Courier"/>
            </a:endParaRPr>
          </a:p>
          <a:p>
            <a:pPr marL="0" lvl="0" indent="0" algn="l" rtl="0">
              <a:lnSpc>
                <a:spcPct val="90000"/>
              </a:lnSpc>
              <a:spcBef>
                <a:spcPts val="360"/>
              </a:spcBef>
              <a:spcAft>
                <a:spcPts val="0"/>
              </a:spcAft>
              <a:buSzPts val="1350"/>
              <a:buFont typeface="Arial"/>
              <a:buNone/>
            </a:pPr>
            <a:r>
              <a:rPr lang="en-US" sz="1800" b="1">
                <a:solidFill>
                  <a:schemeClr val="dk2"/>
                </a:solidFill>
                <a:latin typeface="Courier New"/>
                <a:ea typeface="Courier New"/>
                <a:cs typeface="Courier New"/>
                <a:sym typeface="Courier New"/>
              </a:rPr>
              <a:t>    String y; // y has no default value</a:t>
            </a:r>
            <a:endParaRPr sz="1800" b="1">
              <a:solidFill>
                <a:schemeClr val="dk2"/>
              </a:solidFill>
              <a:latin typeface="Courier"/>
              <a:ea typeface="Courier"/>
              <a:cs typeface="Courier"/>
              <a:sym typeface="Courier"/>
            </a:endParaRPr>
          </a:p>
          <a:p>
            <a:pPr marL="0" lvl="0" indent="0" algn="l" rtl="0">
              <a:lnSpc>
                <a:spcPct val="90000"/>
              </a:lnSpc>
              <a:spcBef>
                <a:spcPts val="360"/>
              </a:spcBef>
              <a:spcAft>
                <a:spcPts val="0"/>
              </a:spcAft>
              <a:buSzPts val="1350"/>
              <a:buFont typeface="Arial"/>
              <a:buNone/>
            </a:pPr>
            <a:r>
              <a:rPr lang="en-US" sz="1800" b="1">
                <a:solidFill>
                  <a:schemeClr val="dk2"/>
                </a:solidFill>
                <a:latin typeface="Courier New"/>
                <a:ea typeface="Courier New"/>
                <a:cs typeface="Courier New"/>
                <a:sym typeface="Courier New"/>
              </a:rPr>
              <a:t>    System.out.println("x is " + x); </a:t>
            </a:r>
            <a:endParaRPr sz="1800" b="1">
              <a:solidFill>
                <a:schemeClr val="dk2"/>
              </a:solidFill>
              <a:latin typeface="Courier"/>
              <a:ea typeface="Courier"/>
              <a:cs typeface="Courier"/>
              <a:sym typeface="Courier"/>
            </a:endParaRPr>
          </a:p>
          <a:p>
            <a:pPr marL="0" lvl="0" indent="0" algn="l" rtl="0">
              <a:lnSpc>
                <a:spcPct val="90000"/>
              </a:lnSpc>
              <a:spcBef>
                <a:spcPts val="360"/>
              </a:spcBef>
              <a:spcAft>
                <a:spcPts val="0"/>
              </a:spcAft>
              <a:buSzPts val="1350"/>
              <a:buFont typeface="Arial"/>
              <a:buNone/>
            </a:pPr>
            <a:r>
              <a:rPr lang="en-US" sz="1800" b="1">
                <a:solidFill>
                  <a:schemeClr val="dk2"/>
                </a:solidFill>
                <a:latin typeface="Courier New"/>
                <a:ea typeface="Courier New"/>
                <a:cs typeface="Courier New"/>
                <a:sym typeface="Courier New"/>
              </a:rPr>
              <a:t>    System.out.println("y is " + y); </a:t>
            </a:r>
            <a:endParaRPr sz="1800" b="1">
              <a:solidFill>
                <a:schemeClr val="dk2"/>
              </a:solidFill>
              <a:latin typeface="Courier"/>
              <a:ea typeface="Courier"/>
              <a:cs typeface="Courier"/>
              <a:sym typeface="Courier"/>
            </a:endParaRPr>
          </a:p>
          <a:p>
            <a:pPr marL="0" lvl="0" indent="0" algn="l" rtl="0">
              <a:lnSpc>
                <a:spcPct val="90000"/>
              </a:lnSpc>
              <a:spcBef>
                <a:spcPts val="360"/>
              </a:spcBef>
              <a:spcAft>
                <a:spcPts val="0"/>
              </a:spcAft>
              <a:buSzPts val="1350"/>
              <a:buFont typeface="Arial"/>
              <a:buNone/>
            </a:pPr>
            <a:r>
              <a:rPr lang="en-US" sz="1800" b="1">
                <a:solidFill>
                  <a:schemeClr val="dk2"/>
                </a:solidFill>
                <a:latin typeface="Courier New"/>
                <a:ea typeface="Courier New"/>
                <a:cs typeface="Courier New"/>
                <a:sym typeface="Courier New"/>
              </a:rPr>
              <a:t>  }</a:t>
            </a:r>
            <a:endParaRPr sz="1800" b="1">
              <a:solidFill>
                <a:schemeClr val="dk2"/>
              </a:solidFill>
              <a:latin typeface="Courier"/>
              <a:ea typeface="Courier"/>
              <a:cs typeface="Courier"/>
              <a:sym typeface="Courier"/>
            </a:endParaRPr>
          </a:p>
          <a:p>
            <a:pPr marL="0" lvl="0" indent="0" algn="l" rtl="0">
              <a:lnSpc>
                <a:spcPct val="90000"/>
              </a:lnSpc>
              <a:spcBef>
                <a:spcPts val="360"/>
              </a:spcBef>
              <a:spcAft>
                <a:spcPts val="0"/>
              </a:spcAft>
              <a:buSzPts val="1350"/>
              <a:buFont typeface="Arial"/>
              <a:buNone/>
            </a:pPr>
            <a:r>
              <a:rPr lang="en-US" sz="1800" b="1">
                <a:solidFill>
                  <a:schemeClr val="dk2"/>
                </a:solidFill>
                <a:latin typeface="Courier New"/>
                <a:ea typeface="Courier New"/>
                <a:cs typeface="Courier New"/>
                <a:sym typeface="Courier New"/>
              </a:rPr>
              <a:t>}</a:t>
            </a:r>
            <a:endParaRPr/>
          </a:p>
        </p:txBody>
      </p:sp>
      <p:cxnSp>
        <p:nvCxnSpPr>
          <p:cNvPr id="461" name="Google Shape;461;p44"/>
          <p:cNvCxnSpPr/>
          <p:nvPr/>
        </p:nvCxnSpPr>
        <p:spPr>
          <a:xfrm flipH="1">
            <a:off x="2819400" y="3886200"/>
            <a:ext cx="2133600" cy="1676400"/>
          </a:xfrm>
          <a:prstGeom prst="straightConnector1">
            <a:avLst/>
          </a:prstGeom>
          <a:noFill/>
          <a:ln w="12700" cap="flat" cmpd="sng">
            <a:solidFill>
              <a:srgbClr val="FF0000"/>
            </a:solidFill>
            <a:prstDash val="solid"/>
            <a:round/>
            <a:headEnd type="stealth" w="sm" len="sm"/>
            <a:tailEnd type="none" w="sm" len="sm"/>
          </a:ln>
        </p:spPr>
      </p:cxnSp>
      <p:cxnSp>
        <p:nvCxnSpPr>
          <p:cNvPr id="462" name="Google Shape;462;p44"/>
          <p:cNvCxnSpPr/>
          <p:nvPr/>
        </p:nvCxnSpPr>
        <p:spPr>
          <a:xfrm flipH="1">
            <a:off x="3048000" y="4267200"/>
            <a:ext cx="1905000" cy="1295400"/>
          </a:xfrm>
          <a:prstGeom prst="straightConnector1">
            <a:avLst/>
          </a:prstGeom>
          <a:noFill/>
          <a:ln w="12700" cap="flat" cmpd="sng">
            <a:solidFill>
              <a:srgbClr val="FF0000"/>
            </a:solidFill>
            <a:prstDash val="solid"/>
            <a:round/>
            <a:headEnd type="stealth" w="sm" len="sm"/>
            <a:tailEnd type="none" w="sm" len="sm"/>
          </a:ln>
        </p:spPr>
      </p:cxnSp>
      <p:sp>
        <p:nvSpPr>
          <p:cNvPr id="463" name="Google Shape;463;p44"/>
          <p:cNvSpPr txBox="1"/>
          <p:nvPr/>
        </p:nvSpPr>
        <p:spPr>
          <a:xfrm>
            <a:off x="2438400" y="5638800"/>
            <a:ext cx="3429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Compile error: variable not initialized</a:t>
            </a:r>
            <a:endParaRPr/>
          </a:p>
        </p:txBody>
      </p:sp>
      <p:sp>
        <p:nvSpPr>
          <p:cNvPr id="464" name="Google Shape;464;p44"/>
          <p:cNvSpPr/>
          <p:nvPr/>
        </p:nvSpPr>
        <p:spPr>
          <a:xfrm>
            <a:off x="381000" y="1219199"/>
            <a:ext cx="8610600" cy="969963"/>
          </a:xfrm>
          <a:prstGeom prst="rect">
            <a:avLst/>
          </a:prstGeom>
          <a:noFill/>
          <a:ln>
            <a:noFill/>
          </a:ln>
        </p:spPr>
        <p:txBody>
          <a:bodyPr spcFirstLastPara="1" wrap="square" lIns="92075" tIns="46025" rIns="92075" bIns="46025" anchor="t" anchorCtr="0">
            <a:noAutofit/>
          </a:bodyPr>
          <a:lstStyle/>
          <a:p>
            <a:pPr marL="0" marR="0" lvl="0" indent="0" algn="l" rtl="0">
              <a:lnSpc>
                <a:spcPct val="80000"/>
              </a:lnSpc>
              <a:spcBef>
                <a:spcPts val="0"/>
              </a:spcBef>
              <a:spcAft>
                <a:spcPts val="0"/>
              </a:spcAft>
              <a:buClr>
                <a:schemeClr val="dk2"/>
              </a:buClr>
              <a:buSzPts val="2400"/>
              <a:buFont typeface="Arial"/>
              <a:buNone/>
            </a:pPr>
            <a:r>
              <a:rPr lang="en-US" sz="3200" dirty="0">
                <a:solidFill>
                  <a:schemeClr val="dk1"/>
                </a:solidFill>
                <a:latin typeface="Times New Roman"/>
                <a:ea typeface="Times New Roman"/>
                <a:cs typeface="Times New Roman"/>
                <a:sym typeface="Times New Roman"/>
              </a:rPr>
              <a:t>Java assigns no default value to a local variable inside a method body.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5"/>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31</a:t>
            </a:fld>
            <a:endParaRPr sz="1400">
              <a:solidFill>
                <a:schemeClr val="dk1"/>
              </a:solidFill>
              <a:latin typeface="Times New Roman"/>
              <a:ea typeface="Times New Roman"/>
              <a:cs typeface="Times New Roman"/>
              <a:sym typeface="Times New Roman"/>
            </a:endParaRPr>
          </a:p>
        </p:txBody>
      </p:sp>
      <p:sp>
        <p:nvSpPr>
          <p:cNvPr id="470" name="Google Shape;470;p45"/>
          <p:cNvSpPr txBox="1">
            <a:spLocks noGrp="1"/>
          </p:cNvSpPr>
          <p:nvPr>
            <p:ph type="title"/>
          </p:nvPr>
        </p:nvSpPr>
        <p:spPr>
          <a:xfrm>
            <a:off x="0" y="381000"/>
            <a:ext cx="9144000" cy="1047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Differences between Variables of </a:t>
            </a:r>
            <a:br>
              <a:rPr lang="en-US" sz="4000"/>
            </a:br>
            <a:r>
              <a:rPr lang="en-US" sz="4000"/>
              <a:t>Primitive Data Types and Object Types</a:t>
            </a:r>
            <a:br>
              <a:rPr lang="en-US" sz="4000" b="1">
                <a:latin typeface="Courier"/>
                <a:ea typeface="Courier"/>
                <a:cs typeface="Courier"/>
                <a:sym typeface="Courier"/>
              </a:rPr>
            </a:br>
            <a:endParaRPr b="1">
              <a:latin typeface="Courier"/>
              <a:ea typeface="Courier"/>
              <a:cs typeface="Courier"/>
              <a:sym typeface="Courier"/>
            </a:endParaRPr>
          </a:p>
        </p:txBody>
      </p:sp>
      <p:sp>
        <p:nvSpPr>
          <p:cNvPr id="471" name="Google Shape;471;p45"/>
          <p:cNvSpPr/>
          <p:nvPr/>
        </p:nvSpPr>
        <p:spPr>
          <a:xfrm>
            <a:off x="3113088" y="24272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472" name="Google Shape;472;p45"/>
          <p:cNvSpPr/>
          <p:nvPr/>
        </p:nvSpPr>
        <p:spPr>
          <a:xfrm>
            <a:off x="2371725" y="2886075"/>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473" name="Google Shape;473;p45"/>
          <p:cNvPicPr preferRelativeResize="0"/>
          <p:nvPr/>
        </p:nvPicPr>
        <p:blipFill rotWithShape="1">
          <a:blip r:embed="rId3">
            <a:alphaModFix/>
          </a:blip>
          <a:srcRect/>
          <a:stretch/>
        </p:blipFill>
        <p:spPr>
          <a:xfrm>
            <a:off x="304800" y="1752600"/>
            <a:ext cx="8610600" cy="2124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6"/>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32</a:t>
            </a:fld>
            <a:endParaRPr sz="1400">
              <a:solidFill>
                <a:schemeClr val="dk1"/>
              </a:solidFill>
              <a:latin typeface="Times New Roman"/>
              <a:ea typeface="Times New Roman"/>
              <a:cs typeface="Times New Roman"/>
              <a:sym typeface="Times New Roman"/>
            </a:endParaRPr>
          </a:p>
        </p:txBody>
      </p:sp>
      <p:sp>
        <p:nvSpPr>
          <p:cNvPr id="479" name="Google Shape;479;p46"/>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Copying Variables of Primitive Data Types and Object Types</a:t>
            </a:r>
            <a:endParaRPr/>
          </a:p>
        </p:txBody>
      </p:sp>
      <p:sp>
        <p:nvSpPr>
          <p:cNvPr id="480" name="Google Shape;480;p46"/>
          <p:cNvSpPr/>
          <p:nvPr/>
        </p:nvSpPr>
        <p:spPr>
          <a:xfrm>
            <a:off x="0" y="255746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481" name="Google Shape;481;p46"/>
          <p:cNvSpPr/>
          <p:nvPr/>
        </p:nvSpPr>
        <p:spPr>
          <a:xfrm>
            <a:off x="0" y="28305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482" name="Google Shape;482;p46"/>
          <p:cNvPicPr preferRelativeResize="0"/>
          <p:nvPr/>
        </p:nvPicPr>
        <p:blipFill rotWithShape="1">
          <a:blip r:embed="rId3">
            <a:alphaModFix/>
          </a:blip>
          <a:srcRect/>
          <a:stretch/>
        </p:blipFill>
        <p:spPr>
          <a:xfrm>
            <a:off x="155575" y="1662113"/>
            <a:ext cx="3763963" cy="2090737"/>
          </a:xfrm>
          <a:prstGeom prst="rect">
            <a:avLst/>
          </a:prstGeom>
          <a:noFill/>
          <a:ln>
            <a:noFill/>
          </a:ln>
        </p:spPr>
      </p:pic>
      <p:sp>
        <p:nvSpPr>
          <p:cNvPr id="483" name="Google Shape;483;p46"/>
          <p:cNvSpPr/>
          <p:nvPr/>
        </p:nvSpPr>
        <p:spPr>
          <a:xfrm>
            <a:off x="0" y="255746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484" name="Google Shape;484;p46"/>
          <p:cNvPicPr preferRelativeResize="0"/>
          <p:nvPr/>
        </p:nvPicPr>
        <p:blipFill rotWithShape="1">
          <a:blip r:embed="rId4">
            <a:alphaModFix/>
          </a:blip>
          <a:srcRect/>
          <a:stretch/>
        </p:blipFill>
        <p:spPr>
          <a:xfrm>
            <a:off x="3686175" y="3619500"/>
            <a:ext cx="5348288" cy="2708275"/>
          </a:xfrm>
          <a:prstGeom prst="rect">
            <a:avLst/>
          </a:prstGeom>
          <a:solidFill>
            <a:schemeClr val="bg1"/>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7"/>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33</a:t>
            </a:fld>
            <a:endParaRPr sz="1400">
              <a:solidFill>
                <a:schemeClr val="dk1"/>
              </a:solidFill>
              <a:latin typeface="Times New Roman"/>
              <a:ea typeface="Times New Roman"/>
              <a:cs typeface="Times New Roman"/>
              <a:sym typeface="Times New Roman"/>
            </a:endParaRPr>
          </a:p>
        </p:txBody>
      </p:sp>
      <p:sp>
        <p:nvSpPr>
          <p:cNvPr id="490" name="Google Shape;490;p47"/>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Garbage Collection</a:t>
            </a:r>
            <a:endParaRPr/>
          </a:p>
        </p:txBody>
      </p:sp>
      <p:sp>
        <p:nvSpPr>
          <p:cNvPr id="491" name="Google Shape;491;p47"/>
          <p:cNvSpPr txBox="1">
            <a:spLocks noGrp="1"/>
          </p:cNvSpPr>
          <p:nvPr>
            <p:ph type="body" idx="1"/>
          </p:nvPr>
        </p:nvSpPr>
        <p:spPr>
          <a:xfrm>
            <a:off x="269875" y="1371600"/>
            <a:ext cx="8416925" cy="4953000"/>
          </a:xfrm>
          <a:prstGeom prst="rect">
            <a:avLst/>
          </a:prstGeom>
          <a:solidFill>
            <a:schemeClr val="bg1"/>
          </a:solidFill>
          <a:ln>
            <a:noFill/>
          </a:ln>
        </p:spPr>
        <p:txBody>
          <a:bodyPr spcFirstLastPara="1" wrap="square" lIns="92075" tIns="46025" rIns="92075" bIns="46025" anchor="t" anchorCtr="0">
            <a:noAutofit/>
          </a:bodyPr>
          <a:lstStyle/>
          <a:p>
            <a:pPr marL="0" lvl="0" indent="0" algn="l" rtl="0">
              <a:spcBef>
                <a:spcPts val="0"/>
              </a:spcBef>
              <a:spcAft>
                <a:spcPts val="0"/>
              </a:spcAft>
              <a:buSzPts val="2700"/>
              <a:buFont typeface="Arial"/>
              <a:buNone/>
            </a:pPr>
            <a:r>
              <a:rPr lang="en-US" sz="3600" dirty="0"/>
              <a:t>As shown in the previous figure, after the assignment statement c1 = c2, c1 points to the same object referenced by c2. The object previously referenced by c1 is no longer referenced. This object is known as garbage. </a:t>
            </a:r>
            <a:endParaRPr sz="3600" dirty="0"/>
          </a:p>
          <a:p>
            <a:pPr marL="0" lvl="0" indent="0" algn="l" rtl="0">
              <a:spcBef>
                <a:spcPts val="0"/>
              </a:spcBef>
              <a:spcAft>
                <a:spcPts val="0"/>
              </a:spcAft>
              <a:buSzPts val="2700"/>
              <a:buFont typeface="Arial"/>
              <a:buNone/>
            </a:pPr>
            <a:endParaRPr sz="3600" dirty="0"/>
          </a:p>
          <a:p>
            <a:pPr marL="0" lvl="0" indent="0" algn="l" rtl="0">
              <a:spcBef>
                <a:spcPts val="0"/>
              </a:spcBef>
              <a:spcAft>
                <a:spcPts val="0"/>
              </a:spcAft>
              <a:buSzPts val="2700"/>
              <a:buFont typeface="Arial"/>
              <a:buNone/>
            </a:pPr>
            <a:r>
              <a:rPr lang="en-US" sz="3600" u="sng" dirty="0"/>
              <a:t>Garbage is automatically collected by JVM.</a:t>
            </a:r>
            <a:r>
              <a:rPr lang="en-US" sz="3600" dirty="0"/>
              <a:t>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9"/>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34</a:t>
            </a:fld>
            <a:endParaRPr sz="1400">
              <a:solidFill>
                <a:schemeClr val="dk1"/>
              </a:solidFill>
              <a:latin typeface="Times New Roman"/>
              <a:ea typeface="Times New Roman"/>
              <a:cs typeface="Times New Roman"/>
              <a:sym typeface="Times New Roman"/>
            </a:endParaRPr>
          </a:p>
        </p:txBody>
      </p:sp>
      <p:sp>
        <p:nvSpPr>
          <p:cNvPr id="504" name="Google Shape;504;p49"/>
          <p:cNvSpPr txBox="1">
            <a:spLocks noGrp="1"/>
          </p:cNvSpPr>
          <p:nvPr>
            <p:ph type="title"/>
          </p:nvPr>
        </p:nvSpPr>
        <p:spPr>
          <a:xfrm>
            <a:off x="457200" y="304800"/>
            <a:ext cx="8686800" cy="533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The Date Class</a:t>
            </a:r>
            <a:endParaRPr u="sng">
              <a:solidFill>
                <a:schemeClr val="dk1"/>
              </a:solidFill>
              <a:latin typeface="Book Antiqua"/>
              <a:ea typeface="Book Antiqua"/>
              <a:cs typeface="Book Antiqua"/>
              <a:sym typeface="Book Antiqua"/>
              <a:hlinkClick r:id="rId3"/>
            </a:endParaRPr>
          </a:p>
        </p:txBody>
      </p:sp>
      <p:sp>
        <p:nvSpPr>
          <p:cNvPr id="505" name="Google Shape;505;p49"/>
          <p:cNvSpPr txBox="1">
            <a:spLocks noGrp="1"/>
          </p:cNvSpPr>
          <p:nvPr>
            <p:ph type="body" idx="1"/>
          </p:nvPr>
        </p:nvSpPr>
        <p:spPr>
          <a:xfrm>
            <a:off x="152400" y="1066800"/>
            <a:ext cx="8991600" cy="1747838"/>
          </a:xfrm>
          <a:prstGeom prst="rect">
            <a:avLst/>
          </a:prstGeom>
          <a:no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2100"/>
              <a:buFont typeface="Arial"/>
              <a:buNone/>
            </a:pPr>
            <a:r>
              <a:rPr lang="en-US" sz="2800"/>
              <a:t>Java provides a system-independent encapsulation of date and time in the </a:t>
            </a:r>
            <a:r>
              <a:rPr lang="en-US" sz="2800" u="sng"/>
              <a:t>java.util.Date</a:t>
            </a:r>
            <a:r>
              <a:rPr lang="en-US" sz="2800"/>
              <a:t> class. You can use the </a:t>
            </a:r>
            <a:r>
              <a:rPr lang="en-US" sz="2800" u="sng"/>
              <a:t>Date</a:t>
            </a:r>
            <a:r>
              <a:rPr lang="en-US" sz="2800"/>
              <a:t> class to create an instance for the current date and time and use its </a:t>
            </a:r>
            <a:r>
              <a:rPr lang="en-US" sz="2800" u="sng"/>
              <a:t>toString</a:t>
            </a:r>
            <a:r>
              <a:rPr lang="en-US" sz="2800"/>
              <a:t> method to return the date and time as a string. </a:t>
            </a:r>
            <a:endParaRPr sz="2800">
              <a:latin typeface="Courier New"/>
              <a:ea typeface="Courier New"/>
              <a:cs typeface="Courier New"/>
              <a:sym typeface="Courier New"/>
            </a:endParaRPr>
          </a:p>
        </p:txBody>
      </p:sp>
      <p:sp>
        <p:nvSpPr>
          <p:cNvPr id="506" name="Google Shape;506;p49"/>
          <p:cNvSpPr/>
          <p:nvPr/>
        </p:nvSpPr>
        <p:spPr>
          <a:xfrm>
            <a:off x="0" y="27543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507" name="Google Shape;507;p49"/>
          <p:cNvPicPr preferRelativeResize="0"/>
          <p:nvPr/>
        </p:nvPicPr>
        <p:blipFill rotWithShape="1">
          <a:blip r:embed="rId4">
            <a:alphaModFix/>
          </a:blip>
          <a:srcRect/>
          <a:stretch/>
        </p:blipFill>
        <p:spPr>
          <a:xfrm>
            <a:off x="77788" y="2968625"/>
            <a:ext cx="9066212" cy="2473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0"/>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35</a:t>
            </a:fld>
            <a:endParaRPr sz="1400">
              <a:solidFill>
                <a:schemeClr val="dk1"/>
              </a:solidFill>
              <a:latin typeface="Times New Roman"/>
              <a:ea typeface="Times New Roman"/>
              <a:cs typeface="Times New Roman"/>
              <a:sym typeface="Times New Roman"/>
            </a:endParaRPr>
          </a:p>
        </p:txBody>
      </p:sp>
      <p:sp>
        <p:nvSpPr>
          <p:cNvPr id="513" name="Google Shape;513;p50"/>
          <p:cNvSpPr txBox="1">
            <a:spLocks noGrp="1"/>
          </p:cNvSpPr>
          <p:nvPr>
            <p:ph type="title"/>
          </p:nvPr>
        </p:nvSpPr>
        <p:spPr>
          <a:xfrm>
            <a:off x="457200" y="304800"/>
            <a:ext cx="8686800" cy="533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The Date Class Example</a:t>
            </a:r>
            <a:endParaRPr u="sng">
              <a:solidFill>
                <a:schemeClr val="dk1"/>
              </a:solidFill>
              <a:latin typeface="Book Antiqua"/>
              <a:ea typeface="Book Antiqua"/>
              <a:cs typeface="Book Antiqua"/>
              <a:sym typeface="Book Antiqua"/>
              <a:hlinkClick r:id="rId3"/>
            </a:endParaRPr>
          </a:p>
        </p:txBody>
      </p:sp>
      <p:sp>
        <p:nvSpPr>
          <p:cNvPr id="514" name="Google Shape;514;p50"/>
          <p:cNvSpPr txBox="1">
            <a:spLocks noGrp="1"/>
          </p:cNvSpPr>
          <p:nvPr>
            <p:ph type="body" idx="1"/>
          </p:nvPr>
        </p:nvSpPr>
        <p:spPr>
          <a:xfrm>
            <a:off x="152400" y="1066800"/>
            <a:ext cx="8991600" cy="51816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SzPts val="2400"/>
              <a:buFont typeface="Arial"/>
              <a:buNone/>
            </a:pPr>
            <a:r>
              <a:rPr lang="en-US"/>
              <a:t>For example, the following code</a:t>
            </a:r>
            <a:r>
              <a:rPr lang="en-US">
                <a:latin typeface="Courier"/>
                <a:ea typeface="Courier"/>
                <a:cs typeface="Courier"/>
                <a:sym typeface="Courier"/>
              </a:rPr>
              <a:t> </a:t>
            </a:r>
            <a:endParaRPr/>
          </a:p>
          <a:p>
            <a:pPr marL="0" lvl="0" indent="0" algn="l" rtl="0">
              <a:spcBef>
                <a:spcPts val="640"/>
              </a:spcBef>
              <a:spcAft>
                <a:spcPts val="0"/>
              </a:spcAft>
              <a:buSzPts val="2400"/>
              <a:buFont typeface="Arial"/>
              <a:buNone/>
            </a:pPr>
            <a:r>
              <a:rPr lang="en-US">
                <a:latin typeface="Courier"/>
                <a:ea typeface="Courier"/>
                <a:cs typeface="Courier"/>
                <a:sym typeface="Courier"/>
              </a:rPr>
              <a:t> </a:t>
            </a:r>
            <a:endParaRPr/>
          </a:p>
          <a:p>
            <a:pPr marL="979488" lvl="1" indent="-285750" algn="l" rtl="0">
              <a:spcBef>
                <a:spcPts val="480"/>
              </a:spcBef>
              <a:spcAft>
                <a:spcPts val="0"/>
              </a:spcAft>
              <a:buSzPts val="2400"/>
              <a:buFont typeface="Courier New"/>
              <a:buNone/>
            </a:pPr>
            <a:r>
              <a:rPr lang="en-US" sz="2400">
                <a:latin typeface="Courier New"/>
                <a:ea typeface="Courier New"/>
                <a:cs typeface="Courier New"/>
                <a:sym typeface="Courier New"/>
              </a:rPr>
              <a:t>java.util.Date date = new java.util.Date();</a:t>
            </a:r>
            <a:endParaRPr/>
          </a:p>
          <a:p>
            <a:pPr marL="979488" lvl="1" indent="-285750" algn="l" rtl="0">
              <a:spcBef>
                <a:spcPts val="480"/>
              </a:spcBef>
              <a:spcAft>
                <a:spcPts val="0"/>
              </a:spcAft>
              <a:buSzPts val="2400"/>
              <a:buFont typeface="Courier New"/>
              <a:buNone/>
            </a:pPr>
            <a:r>
              <a:rPr lang="en-US" sz="2400">
                <a:latin typeface="Courier New"/>
                <a:ea typeface="Courier New"/>
                <a:cs typeface="Courier New"/>
                <a:sym typeface="Courier New"/>
              </a:rPr>
              <a:t>System.out.println(date.toString());</a:t>
            </a:r>
            <a:endParaRPr/>
          </a:p>
          <a:p>
            <a:pPr marL="0" lvl="0" indent="0" algn="l" rtl="0">
              <a:spcBef>
                <a:spcPts val="560"/>
              </a:spcBef>
              <a:spcAft>
                <a:spcPts val="0"/>
              </a:spcAft>
              <a:buSzPts val="2100"/>
              <a:buFont typeface="Arial"/>
              <a:buNone/>
            </a:pPr>
            <a:endParaRPr sz="2800">
              <a:latin typeface="Courier"/>
              <a:ea typeface="Courier"/>
              <a:cs typeface="Courier"/>
              <a:sym typeface="Courier"/>
            </a:endParaRPr>
          </a:p>
          <a:p>
            <a:pPr marL="0" lvl="0" indent="0" algn="l" rtl="0">
              <a:spcBef>
                <a:spcPts val="640"/>
              </a:spcBef>
              <a:spcAft>
                <a:spcPts val="0"/>
              </a:spcAft>
              <a:buSzPts val="2400"/>
              <a:buFont typeface="Arial"/>
              <a:buNone/>
            </a:pPr>
            <a:r>
              <a:rPr lang="en-US"/>
              <a:t>displays a string like</a:t>
            </a:r>
            <a:r>
              <a:rPr lang="en-US">
                <a:latin typeface="Courier"/>
                <a:ea typeface="Courier"/>
                <a:cs typeface="Courier"/>
                <a:sym typeface="Courier"/>
              </a:rPr>
              <a:t> </a:t>
            </a:r>
            <a:r>
              <a:rPr lang="en-US" u="sng">
                <a:latin typeface="Courier New"/>
                <a:ea typeface="Courier New"/>
                <a:cs typeface="Courier New"/>
                <a:sym typeface="Courier New"/>
              </a:rPr>
              <a:t>Sun Mar 09 13:50:19 EST 2003</a:t>
            </a:r>
            <a:r>
              <a:rPr lang="en-US">
                <a:latin typeface="Courier New"/>
                <a:ea typeface="Courier New"/>
                <a:cs typeface="Courier New"/>
                <a:sym typeface="Courier New"/>
              </a:rPr>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1"/>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36</a:t>
            </a:fld>
            <a:endParaRPr sz="1400">
              <a:solidFill>
                <a:schemeClr val="dk1"/>
              </a:solidFill>
              <a:latin typeface="Times New Roman"/>
              <a:ea typeface="Times New Roman"/>
              <a:cs typeface="Times New Roman"/>
              <a:sym typeface="Times New Roman"/>
            </a:endParaRPr>
          </a:p>
        </p:txBody>
      </p:sp>
      <p:sp>
        <p:nvSpPr>
          <p:cNvPr id="520" name="Google Shape;520;p51"/>
          <p:cNvSpPr txBox="1">
            <a:spLocks noGrp="1"/>
          </p:cNvSpPr>
          <p:nvPr>
            <p:ph type="title"/>
          </p:nvPr>
        </p:nvSpPr>
        <p:spPr>
          <a:xfrm>
            <a:off x="457200" y="304800"/>
            <a:ext cx="8686800" cy="533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The Random Class</a:t>
            </a:r>
            <a:endParaRPr u="sng">
              <a:solidFill>
                <a:schemeClr val="dk1"/>
              </a:solidFill>
              <a:latin typeface="Book Antiqua"/>
              <a:ea typeface="Book Antiqua"/>
              <a:cs typeface="Book Antiqua"/>
              <a:sym typeface="Book Antiqua"/>
              <a:hlinkClick r:id="rId3"/>
            </a:endParaRPr>
          </a:p>
        </p:txBody>
      </p:sp>
      <p:sp>
        <p:nvSpPr>
          <p:cNvPr id="521" name="Google Shape;521;p51"/>
          <p:cNvSpPr txBox="1">
            <a:spLocks noGrp="1"/>
          </p:cNvSpPr>
          <p:nvPr>
            <p:ph type="body" idx="1"/>
          </p:nvPr>
        </p:nvSpPr>
        <p:spPr>
          <a:xfrm>
            <a:off x="152400" y="1066800"/>
            <a:ext cx="8991600" cy="1747838"/>
          </a:xfrm>
          <a:prstGeom prst="rect">
            <a:avLst/>
          </a:prstGeom>
          <a:no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2100"/>
              <a:buFont typeface="Arial"/>
              <a:buNone/>
            </a:pPr>
            <a:r>
              <a:rPr lang="en-US" sz="2800"/>
              <a:t>You have used </a:t>
            </a:r>
            <a:r>
              <a:rPr lang="en-US" sz="2800" u="sng"/>
              <a:t>Math.random()</a:t>
            </a:r>
            <a:r>
              <a:rPr lang="en-US" sz="2800"/>
              <a:t> to obtain a random double value between 0.0 and 1.0 (excluding 1.0). A more useful random number generator is provided in the </a:t>
            </a:r>
            <a:r>
              <a:rPr lang="en-US" sz="2800" u="sng"/>
              <a:t>java.util.Random</a:t>
            </a:r>
            <a:r>
              <a:rPr lang="en-US" sz="2800"/>
              <a:t> class. </a:t>
            </a:r>
            <a:endParaRPr/>
          </a:p>
        </p:txBody>
      </p:sp>
      <p:sp>
        <p:nvSpPr>
          <p:cNvPr id="522" name="Google Shape;522;p51"/>
          <p:cNvSpPr/>
          <p:nvPr/>
        </p:nvSpPr>
        <p:spPr>
          <a:xfrm>
            <a:off x="0" y="27543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523" name="Google Shape;523;p51"/>
          <p:cNvSpPr/>
          <p:nvPr/>
        </p:nvSpPr>
        <p:spPr>
          <a:xfrm>
            <a:off x="0" y="26447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524" name="Google Shape;524;p51"/>
          <p:cNvPicPr preferRelativeResize="0"/>
          <p:nvPr/>
        </p:nvPicPr>
        <p:blipFill rotWithShape="1">
          <a:blip r:embed="rId4">
            <a:alphaModFix/>
          </a:blip>
          <a:srcRect/>
          <a:stretch/>
        </p:blipFill>
        <p:spPr>
          <a:xfrm>
            <a:off x="309563" y="2814638"/>
            <a:ext cx="8564562" cy="33607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2"/>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37</a:t>
            </a:fld>
            <a:endParaRPr sz="1400">
              <a:solidFill>
                <a:schemeClr val="dk1"/>
              </a:solidFill>
              <a:latin typeface="Times New Roman"/>
              <a:ea typeface="Times New Roman"/>
              <a:cs typeface="Times New Roman"/>
              <a:sym typeface="Times New Roman"/>
            </a:endParaRPr>
          </a:p>
        </p:txBody>
      </p:sp>
      <p:sp>
        <p:nvSpPr>
          <p:cNvPr id="530" name="Google Shape;530;p52"/>
          <p:cNvSpPr txBox="1">
            <a:spLocks noGrp="1"/>
          </p:cNvSpPr>
          <p:nvPr>
            <p:ph type="title"/>
          </p:nvPr>
        </p:nvSpPr>
        <p:spPr>
          <a:xfrm>
            <a:off x="457200" y="304800"/>
            <a:ext cx="8686800" cy="533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The Random Class Example</a:t>
            </a:r>
            <a:endParaRPr u="sng">
              <a:solidFill>
                <a:schemeClr val="dk1"/>
              </a:solidFill>
              <a:latin typeface="Book Antiqua"/>
              <a:ea typeface="Book Antiqua"/>
              <a:cs typeface="Book Antiqua"/>
              <a:sym typeface="Book Antiqua"/>
              <a:hlinkClick r:id="rId3"/>
            </a:endParaRPr>
          </a:p>
        </p:txBody>
      </p:sp>
      <p:sp>
        <p:nvSpPr>
          <p:cNvPr id="531" name="Google Shape;531;p52"/>
          <p:cNvSpPr txBox="1">
            <a:spLocks noGrp="1"/>
          </p:cNvSpPr>
          <p:nvPr>
            <p:ph type="body" idx="1"/>
          </p:nvPr>
        </p:nvSpPr>
        <p:spPr>
          <a:xfrm>
            <a:off x="152400" y="1066800"/>
            <a:ext cx="8991600" cy="1133475"/>
          </a:xfrm>
          <a:prstGeom prst="rect">
            <a:avLst/>
          </a:prstGeom>
          <a:no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2100"/>
              <a:buFont typeface="Arial"/>
              <a:buNone/>
            </a:pPr>
            <a:r>
              <a:rPr lang="en-US" sz="2800"/>
              <a:t>If two </a:t>
            </a:r>
            <a:r>
              <a:rPr lang="en-US" sz="2800" u="sng"/>
              <a:t>Random</a:t>
            </a:r>
            <a:r>
              <a:rPr lang="en-US" sz="2800"/>
              <a:t> objects have the same seed, they will generate identical sequences of numbers. For example, the following code creates two </a:t>
            </a:r>
            <a:r>
              <a:rPr lang="en-US" sz="2800" u="sng"/>
              <a:t>Random</a:t>
            </a:r>
            <a:r>
              <a:rPr lang="en-US" sz="2800"/>
              <a:t> objects with the same seed 3. </a:t>
            </a:r>
            <a:endParaRPr/>
          </a:p>
        </p:txBody>
      </p:sp>
      <p:sp>
        <p:nvSpPr>
          <p:cNvPr id="532" name="Google Shape;532;p52"/>
          <p:cNvSpPr/>
          <p:nvPr/>
        </p:nvSpPr>
        <p:spPr>
          <a:xfrm>
            <a:off x="0" y="27543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533" name="Google Shape;533;p52"/>
          <p:cNvSpPr/>
          <p:nvPr/>
        </p:nvSpPr>
        <p:spPr>
          <a:xfrm>
            <a:off x="0" y="26447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534" name="Google Shape;534;p52"/>
          <p:cNvSpPr/>
          <p:nvPr/>
        </p:nvSpPr>
        <p:spPr>
          <a:xfrm>
            <a:off x="152400" y="2392363"/>
            <a:ext cx="7069138" cy="272573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2"/>
              </a:buClr>
              <a:buSzPts val="1350"/>
              <a:buFont typeface="Arial"/>
              <a:buNone/>
            </a:pPr>
            <a:r>
              <a:rPr lang="en-US" sz="1800" b="1">
                <a:solidFill>
                  <a:schemeClr val="dk1"/>
                </a:solidFill>
                <a:latin typeface="Courier New"/>
                <a:ea typeface="Courier New"/>
                <a:cs typeface="Courier New"/>
                <a:sym typeface="Courier New"/>
              </a:rPr>
              <a:t>Random random1 = new Random(3);</a:t>
            </a:r>
            <a:endParaRPr/>
          </a:p>
          <a:p>
            <a:pPr marL="0" marR="0" lvl="0" indent="0" algn="l" rtl="0">
              <a:spcBef>
                <a:spcPts val="360"/>
              </a:spcBef>
              <a:spcAft>
                <a:spcPts val="0"/>
              </a:spcAft>
              <a:buClr>
                <a:schemeClr val="dk2"/>
              </a:buClr>
              <a:buSzPts val="1350"/>
              <a:buFont typeface="Arial"/>
              <a:buNone/>
            </a:pPr>
            <a:r>
              <a:rPr lang="en-US" sz="1800" b="1">
                <a:solidFill>
                  <a:schemeClr val="dk1"/>
                </a:solidFill>
                <a:latin typeface="Courier New"/>
                <a:ea typeface="Courier New"/>
                <a:cs typeface="Courier New"/>
                <a:sym typeface="Courier New"/>
              </a:rPr>
              <a:t>System.out.print("From random1: ");</a:t>
            </a:r>
            <a:endParaRPr/>
          </a:p>
          <a:p>
            <a:pPr marL="0" marR="0" lvl="0" indent="0" algn="l" rtl="0">
              <a:spcBef>
                <a:spcPts val="360"/>
              </a:spcBef>
              <a:spcAft>
                <a:spcPts val="0"/>
              </a:spcAft>
              <a:buClr>
                <a:schemeClr val="dk2"/>
              </a:buClr>
              <a:buSzPts val="1350"/>
              <a:buFont typeface="Arial"/>
              <a:buNone/>
            </a:pPr>
            <a:r>
              <a:rPr lang="en-US" sz="1800" b="1">
                <a:solidFill>
                  <a:schemeClr val="dk1"/>
                </a:solidFill>
                <a:latin typeface="Courier New"/>
                <a:ea typeface="Courier New"/>
                <a:cs typeface="Courier New"/>
                <a:sym typeface="Courier New"/>
              </a:rPr>
              <a:t>for (int i = 0; i &lt; 10; i++)</a:t>
            </a:r>
            <a:endParaRPr/>
          </a:p>
          <a:p>
            <a:pPr marL="0" marR="0" lvl="0" indent="0" algn="l" rtl="0">
              <a:spcBef>
                <a:spcPts val="360"/>
              </a:spcBef>
              <a:spcAft>
                <a:spcPts val="0"/>
              </a:spcAft>
              <a:buClr>
                <a:schemeClr val="dk2"/>
              </a:buClr>
              <a:buSzPts val="1350"/>
              <a:buFont typeface="Arial"/>
              <a:buNone/>
            </a:pPr>
            <a:r>
              <a:rPr lang="en-US" sz="1800" b="1">
                <a:solidFill>
                  <a:schemeClr val="dk1"/>
                </a:solidFill>
                <a:latin typeface="Courier New"/>
                <a:ea typeface="Courier New"/>
                <a:cs typeface="Courier New"/>
                <a:sym typeface="Courier New"/>
              </a:rPr>
              <a:t>  System.out.print(random1.nextInt(1000) + " ");</a:t>
            </a:r>
            <a:endParaRPr/>
          </a:p>
          <a:p>
            <a:pPr marL="0" marR="0" lvl="0" indent="0" algn="l" rtl="0">
              <a:spcBef>
                <a:spcPts val="360"/>
              </a:spcBef>
              <a:spcAft>
                <a:spcPts val="0"/>
              </a:spcAft>
              <a:buClr>
                <a:schemeClr val="dk2"/>
              </a:buClr>
              <a:buSzPts val="1350"/>
              <a:buFont typeface="Arial"/>
              <a:buNone/>
            </a:pPr>
            <a:r>
              <a:rPr lang="en-US" sz="1800" b="1">
                <a:solidFill>
                  <a:schemeClr val="dk1"/>
                </a:solidFill>
                <a:latin typeface="Courier New"/>
                <a:ea typeface="Courier New"/>
                <a:cs typeface="Courier New"/>
                <a:sym typeface="Courier New"/>
              </a:rPr>
              <a:t>Random random2 = new Random(3);</a:t>
            </a:r>
            <a:endParaRPr/>
          </a:p>
          <a:p>
            <a:pPr marL="0" marR="0" lvl="0" indent="0" algn="l" rtl="0">
              <a:spcBef>
                <a:spcPts val="360"/>
              </a:spcBef>
              <a:spcAft>
                <a:spcPts val="0"/>
              </a:spcAft>
              <a:buClr>
                <a:schemeClr val="dk2"/>
              </a:buClr>
              <a:buSzPts val="1350"/>
              <a:buFont typeface="Arial"/>
              <a:buNone/>
            </a:pPr>
            <a:r>
              <a:rPr lang="en-US" sz="1800" b="1">
                <a:solidFill>
                  <a:schemeClr val="dk1"/>
                </a:solidFill>
                <a:latin typeface="Courier New"/>
                <a:ea typeface="Courier New"/>
                <a:cs typeface="Courier New"/>
                <a:sym typeface="Courier New"/>
              </a:rPr>
              <a:t>System.out.print("\nFrom random2: ");</a:t>
            </a:r>
            <a:endParaRPr/>
          </a:p>
          <a:p>
            <a:pPr marL="0" marR="0" lvl="0" indent="0" algn="l" rtl="0">
              <a:spcBef>
                <a:spcPts val="360"/>
              </a:spcBef>
              <a:spcAft>
                <a:spcPts val="0"/>
              </a:spcAft>
              <a:buClr>
                <a:schemeClr val="dk2"/>
              </a:buClr>
              <a:buSzPts val="1350"/>
              <a:buFont typeface="Arial"/>
              <a:buNone/>
            </a:pPr>
            <a:r>
              <a:rPr lang="en-US" sz="1800" b="1">
                <a:solidFill>
                  <a:schemeClr val="dk1"/>
                </a:solidFill>
                <a:latin typeface="Courier New"/>
                <a:ea typeface="Courier New"/>
                <a:cs typeface="Courier New"/>
                <a:sym typeface="Courier New"/>
              </a:rPr>
              <a:t>for (int i = 0; i &lt; 10; i++)</a:t>
            </a:r>
            <a:endParaRPr/>
          </a:p>
          <a:p>
            <a:pPr marL="0" marR="0" lvl="0" indent="0" algn="l" rtl="0">
              <a:spcBef>
                <a:spcPts val="360"/>
              </a:spcBef>
              <a:spcAft>
                <a:spcPts val="0"/>
              </a:spcAft>
              <a:buClr>
                <a:schemeClr val="dk2"/>
              </a:buClr>
              <a:buSzPts val="1350"/>
              <a:buFont typeface="Arial"/>
              <a:buNone/>
            </a:pPr>
            <a:r>
              <a:rPr lang="en-US" sz="1800" b="1">
                <a:solidFill>
                  <a:schemeClr val="dk1"/>
                </a:solidFill>
                <a:latin typeface="Courier New"/>
                <a:ea typeface="Courier New"/>
                <a:cs typeface="Courier New"/>
                <a:sym typeface="Courier New"/>
              </a:rPr>
              <a:t>  System.out.print(random2.nextInt(1000) + " ");</a:t>
            </a:r>
            <a:endParaRPr/>
          </a:p>
        </p:txBody>
      </p:sp>
      <p:sp>
        <p:nvSpPr>
          <p:cNvPr id="535" name="Google Shape;535;p52"/>
          <p:cNvSpPr/>
          <p:nvPr/>
        </p:nvSpPr>
        <p:spPr>
          <a:xfrm>
            <a:off x="1806575" y="5387975"/>
            <a:ext cx="7069138" cy="76835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2"/>
              </a:buClr>
              <a:buSzPts val="1500"/>
              <a:buFont typeface="Arial"/>
              <a:buNone/>
            </a:pPr>
            <a:r>
              <a:rPr lang="en-US" sz="2000">
                <a:solidFill>
                  <a:schemeClr val="dk2"/>
                </a:solidFill>
                <a:latin typeface="Times New Roman"/>
                <a:ea typeface="Times New Roman"/>
                <a:cs typeface="Times New Roman"/>
                <a:sym typeface="Times New Roman"/>
              </a:rPr>
              <a:t>From random1: 734 660 210 581 128 202 549 564 459 961 </a:t>
            </a:r>
            <a:endParaRPr/>
          </a:p>
          <a:p>
            <a:pPr marL="0" marR="0" lvl="0" indent="0" algn="l" rtl="0">
              <a:spcBef>
                <a:spcPts val="400"/>
              </a:spcBef>
              <a:spcAft>
                <a:spcPts val="0"/>
              </a:spcAft>
              <a:buClr>
                <a:schemeClr val="dk2"/>
              </a:buClr>
              <a:buSzPts val="1500"/>
              <a:buFont typeface="Arial"/>
              <a:buNone/>
            </a:pPr>
            <a:r>
              <a:rPr lang="en-US" sz="2000">
                <a:solidFill>
                  <a:schemeClr val="dk2"/>
                </a:solidFill>
                <a:latin typeface="Times New Roman"/>
                <a:ea typeface="Times New Roman"/>
                <a:cs typeface="Times New Roman"/>
                <a:sym typeface="Times New Roman"/>
              </a:rPr>
              <a:t>From random2: 734 660 210 581 128 202 549 564 459 961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3"/>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38</a:t>
            </a:fld>
            <a:endParaRPr sz="1400">
              <a:solidFill>
                <a:schemeClr val="dk1"/>
              </a:solidFill>
              <a:latin typeface="Times New Roman"/>
              <a:ea typeface="Times New Roman"/>
              <a:cs typeface="Times New Roman"/>
              <a:sym typeface="Times New Roman"/>
            </a:endParaRPr>
          </a:p>
        </p:txBody>
      </p:sp>
      <p:sp>
        <p:nvSpPr>
          <p:cNvPr id="541" name="Google Shape;541;p53"/>
          <p:cNvSpPr txBox="1">
            <a:spLocks noGrp="1"/>
          </p:cNvSpPr>
          <p:nvPr>
            <p:ph type="title"/>
          </p:nvPr>
        </p:nvSpPr>
        <p:spPr>
          <a:xfrm>
            <a:off x="152400" y="304800"/>
            <a:ext cx="8991600" cy="533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Caution</a:t>
            </a:r>
            <a:endParaRPr u="sng">
              <a:solidFill>
                <a:schemeClr val="dk1"/>
              </a:solidFill>
              <a:latin typeface="Book Antiqua"/>
              <a:ea typeface="Book Antiqua"/>
              <a:cs typeface="Book Antiqua"/>
              <a:sym typeface="Book Antiqua"/>
              <a:hlinkClick r:id="rId3"/>
            </a:endParaRPr>
          </a:p>
        </p:txBody>
      </p:sp>
      <p:sp>
        <p:nvSpPr>
          <p:cNvPr id="542" name="Google Shape;542;p53"/>
          <p:cNvSpPr txBox="1">
            <a:spLocks noGrp="1"/>
          </p:cNvSpPr>
          <p:nvPr>
            <p:ph type="body" idx="1"/>
          </p:nvPr>
        </p:nvSpPr>
        <p:spPr>
          <a:xfrm>
            <a:off x="152400" y="1219200"/>
            <a:ext cx="8991600" cy="5029200"/>
          </a:xfrm>
          <a:prstGeom prst="rect">
            <a:avLst/>
          </a:prstGeom>
          <a:solidFill>
            <a:schemeClr val="bg1"/>
          </a:solid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1800"/>
              <a:buFont typeface="Arial"/>
              <a:buNone/>
            </a:pPr>
            <a:r>
              <a:rPr lang="en-US" sz="2400" dirty="0"/>
              <a:t>Recall that you use   </a:t>
            </a:r>
            <a:r>
              <a:rPr lang="en-US" sz="2400" b="1" dirty="0"/>
              <a:t>  </a:t>
            </a:r>
            <a:r>
              <a:rPr lang="en-US" sz="2000" b="1" dirty="0" err="1"/>
              <a:t>Math.methodName</a:t>
            </a:r>
            <a:r>
              <a:rPr lang="en-US" sz="2000" b="1" dirty="0"/>
              <a:t>(arguments) </a:t>
            </a:r>
            <a:r>
              <a:rPr lang="en-US" sz="2000" dirty="0"/>
              <a:t>(e.g., </a:t>
            </a:r>
            <a:r>
              <a:rPr lang="en-US" sz="2000" dirty="0" err="1"/>
              <a:t>Math.pow</a:t>
            </a:r>
            <a:r>
              <a:rPr lang="en-US" sz="2000" dirty="0"/>
              <a:t>(3, 2.5)) </a:t>
            </a:r>
            <a:endParaRPr sz="2400" dirty="0"/>
          </a:p>
          <a:p>
            <a:pPr marL="0" lvl="0" indent="0" algn="l" rtl="0">
              <a:lnSpc>
                <a:spcPct val="90000"/>
              </a:lnSpc>
              <a:spcBef>
                <a:spcPts val="480"/>
              </a:spcBef>
              <a:spcAft>
                <a:spcPts val="0"/>
              </a:spcAft>
              <a:buSzPts val="1800"/>
              <a:buFont typeface="Arial"/>
              <a:buNone/>
            </a:pPr>
            <a:r>
              <a:rPr lang="en-US" sz="2400" dirty="0"/>
              <a:t>to invoke a method in the Math class. </a:t>
            </a:r>
          </a:p>
          <a:p>
            <a:pPr marL="0" lvl="0" indent="0" algn="l" rtl="0">
              <a:lnSpc>
                <a:spcPct val="90000"/>
              </a:lnSpc>
              <a:spcBef>
                <a:spcPts val="480"/>
              </a:spcBef>
              <a:spcAft>
                <a:spcPts val="0"/>
              </a:spcAft>
              <a:buSzPts val="1800"/>
              <a:buFont typeface="Arial"/>
              <a:buNone/>
            </a:pPr>
            <a:endParaRPr lang="en-US" sz="2400" dirty="0"/>
          </a:p>
          <a:p>
            <a:pPr marL="0" lvl="0" indent="0" algn="l" rtl="0">
              <a:lnSpc>
                <a:spcPct val="90000"/>
              </a:lnSpc>
              <a:spcBef>
                <a:spcPts val="480"/>
              </a:spcBef>
              <a:spcAft>
                <a:spcPts val="0"/>
              </a:spcAft>
              <a:buSzPts val="1800"/>
              <a:buFont typeface="Arial"/>
              <a:buNone/>
            </a:pPr>
            <a:r>
              <a:rPr lang="en-US" sz="2400" dirty="0"/>
              <a:t>Can you invoke </a:t>
            </a:r>
            <a:r>
              <a:rPr lang="en-US" sz="2400" dirty="0" err="1"/>
              <a:t>getArea</a:t>
            </a:r>
            <a:r>
              <a:rPr lang="en-US" sz="2400" dirty="0"/>
              <a:t>() using </a:t>
            </a:r>
            <a:r>
              <a:rPr lang="en-US" sz="2400" dirty="0" err="1"/>
              <a:t>SimpleCircle.getArea</a:t>
            </a:r>
            <a:r>
              <a:rPr lang="en-US" sz="2400" dirty="0"/>
              <a:t>()?   NO!</a:t>
            </a:r>
          </a:p>
          <a:p>
            <a:pPr marL="0" lvl="0" indent="0" algn="l" rtl="0">
              <a:lnSpc>
                <a:spcPct val="90000"/>
              </a:lnSpc>
              <a:spcBef>
                <a:spcPts val="480"/>
              </a:spcBef>
              <a:spcAft>
                <a:spcPts val="0"/>
              </a:spcAft>
              <a:buSzPts val="1800"/>
              <a:buFont typeface="Arial"/>
              <a:buNone/>
            </a:pPr>
            <a:endParaRPr lang="en-US" sz="2400" dirty="0"/>
          </a:p>
          <a:p>
            <a:pPr marL="0" lvl="0" indent="0" algn="l" rtl="0">
              <a:lnSpc>
                <a:spcPct val="90000"/>
              </a:lnSpc>
              <a:spcBef>
                <a:spcPts val="480"/>
              </a:spcBef>
              <a:spcAft>
                <a:spcPts val="0"/>
              </a:spcAft>
              <a:buSzPts val="1800"/>
              <a:buFont typeface="Arial"/>
              <a:buNone/>
            </a:pPr>
            <a:r>
              <a:rPr lang="en-US" sz="2400" dirty="0"/>
              <a:t>All the methods used before this chapter are </a:t>
            </a:r>
            <a:r>
              <a:rPr lang="en-US" sz="2400" b="1" dirty="0"/>
              <a:t>static methods</a:t>
            </a:r>
            <a:r>
              <a:rPr lang="en-US" sz="2400" dirty="0"/>
              <a:t>, </a:t>
            </a:r>
          </a:p>
          <a:p>
            <a:pPr marL="0" lvl="0" indent="0" algn="l" rtl="0">
              <a:lnSpc>
                <a:spcPct val="90000"/>
              </a:lnSpc>
              <a:spcBef>
                <a:spcPts val="480"/>
              </a:spcBef>
              <a:spcAft>
                <a:spcPts val="0"/>
              </a:spcAft>
              <a:buSzPts val="1800"/>
              <a:buFont typeface="Arial"/>
              <a:buNone/>
            </a:pPr>
            <a:r>
              <a:rPr lang="en-US" sz="2400" dirty="0"/>
              <a:t>which are defined using the </a:t>
            </a:r>
            <a:r>
              <a:rPr lang="en-US" sz="2400" b="1" dirty="0"/>
              <a:t>static </a:t>
            </a:r>
            <a:r>
              <a:rPr lang="en-US" sz="2400" dirty="0"/>
              <a:t>keyword, and not associated</a:t>
            </a:r>
          </a:p>
          <a:p>
            <a:pPr marL="0" lvl="0" indent="0" algn="l" rtl="0">
              <a:lnSpc>
                <a:spcPct val="90000"/>
              </a:lnSpc>
              <a:spcBef>
                <a:spcPts val="480"/>
              </a:spcBef>
              <a:spcAft>
                <a:spcPts val="0"/>
              </a:spcAft>
              <a:buSzPts val="1800"/>
              <a:buFont typeface="Arial"/>
              <a:buNone/>
            </a:pPr>
            <a:r>
              <a:rPr lang="en-US" sz="2400" dirty="0"/>
              <a:t>with objects. </a:t>
            </a:r>
          </a:p>
          <a:p>
            <a:pPr marL="0" lvl="0" indent="0" algn="l" rtl="0">
              <a:lnSpc>
                <a:spcPct val="90000"/>
              </a:lnSpc>
              <a:spcBef>
                <a:spcPts val="480"/>
              </a:spcBef>
              <a:spcAft>
                <a:spcPts val="0"/>
              </a:spcAft>
              <a:buSzPts val="1800"/>
              <a:buFont typeface="Arial"/>
              <a:buNone/>
            </a:pPr>
            <a:endParaRPr lang="en-US" sz="2400" dirty="0"/>
          </a:p>
          <a:p>
            <a:pPr marL="0" lvl="0" indent="0" algn="l" rtl="0">
              <a:lnSpc>
                <a:spcPct val="90000"/>
              </a:lnSpc>
              <a:spcBef>
                <a:spcPts val="480"/>
              </a:spcBef>
              <a:spcAft>
                <a:spcPts val="0"/>
              </a:spcAft>
              <a:buSzPts val="1800"/>
              <a:buFont typeface="Arial"/>
              <a:buNone/>
            </a:pPr>
            <a:r>
              <a:rPr lang="en-US" sz="2400" dirty="0"/>
              <a:t>However, </a:t>
            </a:r>
            <a:r>
              <a:rPr lang="en-US" sz="2400" dirty="0" err="1"/>
              <a:t>getArea</a:t>
            </a:r>
            <a:r>
              <a:rPr lang="en-US" sz="2400" dirty="0"/>
              <a:t>() is non-static, and associated with a</a:t>
            </a:r>
          </a:p>
          <a:p>
            <a:pPr marL="0" lvl="0" indent="0" algn="l" rtl="0">
              <a:lnSpc>
                <a:spcPct val="90000"/>
              </a:lnSpc>
              <a:spcBef>
                <a:spcPts val="480"/>
              </a:spcBef>
              <a:spcAft>
                <a:spcPts val="0"/>
              </a:spcAft>
              <a:buSzPts val="1800"/>
              <a:buFont typeface="Arial"/>
              <a:buNone/>
            </a:pPr>
            <a:r>
              <a:rPr lang="en-US" sz="2400" dirty="0"/>
              <a:t>particular object and invoked using</a:t>
            </a:r>
            <a:endParaRPr sz="2400" dirty="0"/>
          </a:p>
          <a:p>
            <a:pPr marL="979488" lvl="1" indent="-285750" algn="l" rtl="0">
              <a:lnSpc>
                <a:spcPct val="90000"/>
              </a:lnSpc>
              <a:spcBef>
                <a:spcPts val="400"/>
              </a:spcBef>
              <a:spcAft>
                <a:spcPts val="0"/>
              </a:spcAft>
              <a:buSzPts val="2000"/>
              <a:buFont typeface="Times New Roman"/>
              <a:buNone/>
            </a:pPr>
            <a:r>
              <a:rPr lang="en-US" sz="2000" b="1" dirty="0" err="1"/>
              <a:t>objectRefVar.methodName</a:t>
            </a:r>
            <a:r>
              <a:rPr lang="en-US" sz="2000" b="1" dirty="0"/>
              <a:t>(arguments) </a:t>
            </a:r>
            <a:r>
              <a:rPr lang="en-US" sz="2000" dirty="0"/>
              <a:t>(e.g., </a:t>
            </a:r>
            <a:r>
              <a:rPr lang="en-US" sz="2000" dirty="0" err="1"/>
              <a:t>myCircle.getArea</a:t>
            </a:r>
            <a:r>
              <a:rPr lang="en-US" sz="2000" dirty="0"/>
              <a:t>()). </a:t>
            </a:r>
            <a:endParaRPr dirty="0"/>
          </a:p>
          <a:p>
            <a:pPr marL="0" lvl="0" indent="0" algn="l" rtl="0">
              <a:lnSpc>
                <a:spcPct val="90000"/>
              </a:lnSpc>
              <a:spcBef>
                <a:spcPts val="480"/>
              </a:spcBef>
              <a:spcAft>
                <a:spcPts val="0"/>
              </a:spcAft>
              <a:buSzPts val="1800"/>
              <a:buFont typeface="Arial"/>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4"/>
          <p:cNvSpPr txBox="1">
            <a:spLocks noGrp="1"/>
          </p:cNvSpPr>
          <p:nvPr>
            <p:ph type="title"/>
          </p:nvPr>
        </p:nvSpPr>
        <p:spPr>
          <a:xfrm>
            <a:off x="685800" y="285750"/>
            <a:ext cx="77724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en-US"/>
              <a:t>Static</a:t>
            </a:r>
            <a:endParaRPr/>
          </a:p>
        </p:txBody>
      </p:sp>
      <p:sp>
        <p:nvSpPr>
          <p:cNvPr id="549" name="Google Shape;549;p54"/>
          <p:cNvSpPr txBox="1">
            <a:spLocks noGrp="1"/>
          </p:cNvSpPr>
          <p:nvPr>
            <p:ph type="body" idx="1"/>
          </p:nvPr>
        </p:nvSpPr>
        <p:spPr>
          <a:xfrm>
            <a:off x="685799" y="1347636"/>
            <a:ext cx="7971503" cy="4685100"/>
          </a:xfrm>
          <a:prstGeom prst="rect">
            <a:avLst/>
          </a:prstGeom>
          <a:solidFill>
            <a:schemeClr val="bg1"/>
          </a:solidFill>
        </p:spPr>
        <p:txBody>
          <a:bodyPr spcFirstLastPara="1" wrap="square" lIns="92075" tIns="46025" rIns="92075" bIns="46025" anchor="t" anchorCtr="0">
            <a:noAutofit/>
          </a:bodyPr>
          <a:lstStyle/>
          <a:p>
            <a:pPr marL="0" lvl="0" indent="0" algn="l" rtl="0">
              <a:spcBef>
                <a:spcPts val="360"/>
              </a:spcBef>
              <a:spcAft>
                <a:spcPts val="0"/>
              </a:spcAft>
              <a:buNone/>
            </a:pPr>
            <a:r>
              <a:rPr lang="en-US" dirty="0"/>
              <a:t>A way of </a:t>
            </a:r>
            <a:r>
              <a:rPr lang="en-US" b="1" dirty="0"/>
              <a:t>sharing </a:t>
            </a:r>
            <a:r>
              <a:rPr lang="en-US" dirty="0"/>
              <a:t>variables, constants, and methods. We use ONE static Math class, like a library.</a:t>
            </a:r>
          </a:p>
          <a:p>
            <a:pPr marL="0" lvl="0" indent="0" algn="l" rtl="0">
              <a:spcBef>
                <a:spcPts val="360"/>
              </a:spcBef>
              <a:spcAft>
                <a:spcPts val="0"/>
              </a:spcAft>
              <a:buNone/>
            </a:pPr>
            <a:endParaRPr lang="en-US" dirty="0"/>
          </a:p>
          <a:p>
            <a:pPr marL="0" lvl="0" indent="0">
              <a:spcBef>
                <a:spcPts val="0"/>
              </a:spcBef>
              <a:buClr>
                <a:schemeClr val="dk1"/>
              </a:buClr>
              <a:buSzPts val="3000"/>
              <a:buNone/>
            </a:pPr>
            <a:r>
              <a:rPr lang="en-US" dirty="0"/>
              <a:t>Static variables are shared by all the instances of the class.</a:t>
            </a:r>
            <a:br>
              <a:rPr lang="en-US" dirty="0"/>
            </a:br>
            <a:r>
              <a:rPr lang="en-US" dirty="0"/>
              <a:t>Static methods are not tied to a specific object. </a:t>
            </a:r>
          </a:p>
          <a:p>
            <a:pPr marL="0" lvl="0" indent="0">
              <a:spcBef>
                <a:spcPts val="1500"/>
              </a:spcBef>
              <a:buClr>
                <a:schemeClr val="dk1"/>
              </a:buClr>
              <a:buSzPts val="3000"/>
              <a:buNone/>
            </a:pPr>
            <a:r>
              <a:rPr lang="en-US" dirty="0"/>
              <a:t>Static constants are final variables shared by all the instances of the class.</a:t>
            </a:r>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550" name="Google Shape;550;p54"/>
          <p:cNvSpPr txBox="1">
            <a:spLocks noGrp="1"/>
          </p:cNvSpPr>
          <p:nvPr>
            <p:ph type="sldNum" idx="12"/>
          </p:nvPr>
        </p:nvSpPr>
        <p:spPr>
          <a:xfrm>
            <a:off x="6553200" y="6399213"/>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a:t>
            </a:fld>
            <a:endParaRPr sz="1400">
              <a:solidFill>
                <a:schemeClr val="dk1"/>
              </a:solidFill>
              <a:latin typeface="Times New Roman"/>
              <a:ea typeface="Times New Roman"/>
              <a:cs typeface="Times New Roman"/>
              <a:sym typeface="Times New Roman"/>
            </a:endParaRPr>
          </a:p>
        </p:txBody>
      </p:sp>
      <p:sp>
        <p:nvSpPr>
          <p:cNvPr id="175" name="Google Shape;175;p18"/>
          <p:cNvSpPr txBox="1">
            <a:spLocks noGrp="1"/>
          </p:cNvSpPr>
          <p:nvPr>
            <p:ph type="title"/>
          </p:nvPr>
        </p:nvSpPr>
        <p:spPr>
          <a:xfrm>
            <a:off x="762000" y="152400"/>
            <a:ext cx="7772400" cy="6096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Classes (Cookie Cutters)</a:t>
            </a:r>
            <a:endParaRPr/>
          </a:p>
        </p:txBody>
      </p:sp>
      <p:sp>
        <p:nvSpPr>
          <p:cNvPr id="176" name="Google Shape;176;p18"/>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177" name="Google Shape;177;p18"/>
          <p:cNvSpPr txBox="1"/>
          <p:nvPr/>
        </p:nvSpPr>
        <p:spPr>
          <a:xfrm>
            <a:off x="304800" y="1295400"/>
            <a:ext cx="8610600" cy="301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i="1">
                <a:solidFill>
                  <a:schemeClr val="dk1"/>
                </a:solidFill>
                <a:latin typeface="Times New Roman"/>
                <a:ea typeface="Times New Roman"/>
                <a:cs typeface="Times New Roman"/>
                <a:sym typeface="Times New Roman"/>
              </a:rPr>
              <a:t>Classes</a:t>
            </a:r>
            <a:r>
              <a:rPr lang="en-US" sz="3200">
                <a:solidFill>
                  <a:schemeClr val="dk1"/>
                </a:solidFill>
                <a:latin typeface="Times New Roman"/>
                <a:ea typeface="Times New Roman"/>
                <a:cs typeface="Times New Roman"/>
                <a:sym typeface="Times New Roman"/>
              </a:rPr>
              <a:t> are constructs that define objects of the same type. A Java class uses variables to define data fields and methods to define behaviors. </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3200"/>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3200"/>
              <a:buFont typeface="Arial"/>
              <a:buNone/>
            </a:pPr>
            <a:r>
              <a:rPr lang="en-US" sz="3200">
                <a:solidFill>
                  <a:schemeClr val="dk1"/>
                </a:solidFill>
                <a:latin typeface="Times New Roman"/>
                <a:ea typeface="Times New Roman"/>
                <a:cs typeface="Times New Roman"/>
                <a:sym typeface="Times New Roman"/>
              </a:rPr>
              <a:t>Additionally, a class provides a special type of methods, known as constructors, which are invoked to construct objects from the class. </a:t>
            </a:r>
            <a:endParaRPr/>
          </a:p>
        </p:txBody>
      </p:sp>
      <p:sp>
        <p:nvSpPr>
          <p:cNvPr id="178" name="Google Shape;178;p18"/>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7"/>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40</a:t>
            </a:fld>
            <a:endParaRPr sz="1400">
              <a:solidFill>
                <a:schemeClr val="dk1"/>
              </a:solidFill>
              <a:latin typeface="Times New Roman"/>
              <a:ea typeface="Times New Roman"/>
              <a:cs typeface="Times New Roman"/>
              <a:sym typeface="Times New Roman"/>
            </a:endParaRPr>
          </a:p>
        </p:txBody>
      </p:sp>
      <p:sp>
        <p:nvSpPr>
          <p:cNvPr id="570" name="Google Shape;570;p57"/>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Static Variables, Constants, </a:t>
            </a:r>
            <a:br>
              <a:rPr lang="en-US"/>
            </a:br>
            <a:r>
              <a:rPr lang="en-US"/>
              <a:t>and Methods, cont.</a:t>
            </a:r>
            <a:endParaRPr b="1">
              <a:latin typeface="Courier"/>
              <a:ea typeface="Courier"/>
              <a:cs typeface="Courier"/>
              <a:sym typeface="Courier"/>
            </a:endParaRPr>
          </a:p>
        </p:txBody>
      </p:sp>
      <p:sp>
        <p:nvSpPr>
          <p:cNvPr id="571" name="Google Shape;571;p57"/>
          <p:cNvSpPr txBox="1"/>
          <p:nvPr/>
        </p:nvSpPr>
        <p:spPr>
          <a:xfrm>
            <a:off x="381000" y="2209800"/>
            <a:ext cx="8382000" cy="10064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0"/>
              <a:buFont typeface="Arial"/>
              <a:buNone/>
            </a:pPr>
            <a:r>
              <a:rPr lang="en-US" sz="3000">
                <a:solidFill>
                  <a:schemeClr val="dk1"/>
                </a:solidFill>
                <a:latin typeface="Times New Roman"/>
                <a:ea typeface="Times New Roman"/>
                <a:cs typeface="Times New Roman"/>
                <a:sym typeface="Times New Roman"/>
              </a:rPr>
              <a:t>To declare static variables, constants, and methods, use the </a:t>
            </a:r>
            <a:r>
              <a:rPr lang="en-US" sz="3000" b="1">
                <a:solidFill>
                  <a:schemeClr val="dk1"/>
                </a:solidFill>
                <a:latin typeface="Times New Roman"/>
                <a:ea typeface="Times New Roman"/>
                <a:cs typeface="Times New Roman"/>
                <a:sym typeface="Times New Roman"/>
              </a:rPr>
              <a:t>static</a:t>
            </a:r>
            <a:r>
              <a:rPr lang="en-US" sz="3000">
                <a:solidFill>
                  <a:schemeClr val="dk1"/>
                </a:solidFill>
                <a:latin typeface="Times New Roman"/>
                <a:ea typeface="Times New Roman"/>
                <a:cs typeface="Times New Roman"/>
                <a:sym typeface="Times New Roman"/>
              </a:rPr>
              <a:t> modifier.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6"/>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41</a:t>
            </a:fld>
            <a:endParaRPr sz="1400">
              <a:solidFill>
                <a:schemeClr val="dk1"/>
              </a:solidFill>
              <a:latin typeface="Times New Roman"/>
              <a:ea typeface="Times New Roman"/>
              <a:cs typeface="Times New Roman"/>
              <a:sym typeface="Times New Roman"/>
            </a:endParaRPr>
          </a:p>
        </p:txBody>
      </p:sp>
      <p:sp>
        <p:nvSpPr>
          <p:cNvPr id="563" name="Google Shape;563;p56"/>
          <p:cNvSpPr txBox="1">
            <a:spLocks noGrp="1"/>
          </p:cNvSpPr>
          <p:nvPr>
            <p:ph type="title"/>
          </p:nvPr>
        </p:nvSpPr>
        <p:spPr>
          <a:xfrm>
            <a:off x="685800" y="412956"/>
            <a:ext cx="7772400" cy="12192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dirty="0"/>
              <a:t>Objects:  Instance </a:t>
            </a:r>
            <a:br>
              <a:rPr lang="en-US" dirty="0"/>
            </a:br>
            <a:r>
              <a:rPr lang="en-US" dirty="0"/>
              <a:t> Variables, and Methods </a:t>
            </a:r>
            <a:br>
              <a:rPr lang="en-US" dirty="0"/>
            </a:br>
            <a:endParaRPr dirty="0"/>
          </a:p>
        </p:txBody>
      </p:sp>
      <p:sp>
        <p:nvSpPr>
          <p:cNvPr id="564" name="Google Shape;564;p56"/>
          <p:cNvSpPr/>
          <p:nvPr/>
        </p:nvSpPr>
        <p:spPr>
          <a:xfrm>
            <a:off x="538316" y="1666571"/>
            <a:ext cx="8266471" cy="4114800"/>
          </a:xfrm>
          <a:prstGeom prst="rect">
            <a:avLst/>
          </a:prstGeom>
          <a:solidFill>
            <a:schemeClr val="bg1"/>
          </a:solidFill>
          <a:ln>
            <a:solidFill>
              <a:schemeClr val="accent1"/>
            </a:solidFill>
          </a:ln>
        </p:spPr>
        <p:txBody>
          <a:bodyPr spcFirstLastPara="1" wrap="square" lIns="92075" tIns="46025" rIns="92075" bIns="46025" anchor="ctr" anchorCtr="0">
            <a:noAutofit/>
          </a:bodyPr>
          <a:lstStyle/>
          <a:p>
            <a:pPr marL="0" marR="0" lvl="0" indent="0" algn="l" rtl="0">
              <a:spcBef>
                <a:spcPts val="0"/>
              </a:spcBef>
              <a:spcAft>
                <a:spcPts val="0"/>
              </a:spcAft>
              <a:buClr>
                <a:schemeClr val="dk1"/>
              </a:buClr>
              <a:buSzPts val="3000"/>
              <a:buFont typeface="Arial"/>
              <a:buNone/>
            </a:pPr>
            <a:r>
              <a:rPr lang="en-US" sz="3000" dirty="0">
                <a:solidFill>
                  <a:schemeClr val="dk1"/>
                </a:solidFill>
                <a:latin typeface="Times New Roman"/>
                <a:ea typeface="Times New Roman"/>
                <a:cs typeface="Times New Roman"/>
                <a:sym typeface="Times New Roman"/>
              </a:rPr>
              <a:t>Instance variables belong to a specific object.</a:t>
            </a:r>
            <a:br>
              <a:rPr lang="en-US" sz="3000" dirty="0">
                <a:solidFill>
                  <a:schemeClr val="dk1"/>
                </a:solidFill>
                <a:latin typeface="Times New Roman"/>
                <a:ea typeface="Times New Roman"/>
                <a:cs typeface="Times New Roman"/>
                <a:sym typeface="Times New Roman"/>
              </a:rPr>
            </a:br>
            <a:br>
              <a:rPr lang="en-US" sz="3000" dirty="0">
                <a:solidFill>
                  <a:schemeClr val="dk1"/>
                </a:solidFill>
                <a:latin typeface="Times New Roman"/>
                <a:ea typeface="Times New Roman"/>
                <a:cs typeface="Times New Roman"/>
                <a:sym typeface="Times New Roman"/>
              </a:rPr>
            </a:br>
            <a:r>
              <a:rPr lang="en-US" sz="3000" dirty="0">
                <a:solidFill>
                  <a:schemeClr val="dk1"/>
                </a:solidFill>
                <a:latin typeface="Times New Roman"/>
                <a:ea typeface="Times New Roman"/>
                <a:cs typeface="Times New Roman"/>
                <a:sym typeface="Times New Roman"/>
              </a:rPr>
              <a:t>Instance methods are invoked by an instance of the class.</a:t>
            </a:r>
            <a:endParaRPr dirty="0"/>
          </a:p>
          <a:p>
            <a:pPr marL="0" marR="0" lvl="0" indent="0" algn="l" rtl="0">
              <a:spcBef>
                <a:spcPts val="0"/>
              </a:spcBef>
              <a:spcAft>
                <a:spcPts val="0"/>
              </a:spcAft>
              <a:buClr>
                <a:schemeClr val="dk1"/>
              </a:buClr>
              <a:buSzPts val="3000"/>
              <a:buFont typeface="Arial"/>
              <a:buNone/>
            </a:pPr>
            <a:endParaRPr sz="30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3000"/>
              <a:buFont typeface="Arial"/>
              <a:buNone/>
            </a:pPr>
            <a:r>
              <a:rPr lang="en-US" sz="3000" u="sng" dirty="0">
                <a:solidFill>
                  <a:schemeClr val="dk1"/>
                </a:solidFill>
                <a:latin typeface="Times New Roman"/>
                <a:ea typeface="Times New Roman"/>
                <a:cs typeface="Times New Roman"/>
                <a:sym typeface="Times New Roman"/>
              </a:rPr>
              <a:t>Instance variables and methods are specified by omitting the </a:t>
            </a:r>
            <a:r>
              <a:rPr lang="en-US" sz="3000" b="1" u="sng" dirty="0">
                <a:solidFill>
                  <a:schemeClr val="dk1"/>
                </a:solidFill>
                <a:latin typeface="Times New Roman"/>
                <a:ea typeface="Times New Roman"/>
                <a:cs typeface="Times New Roman"/>
                <a:sym typeface="Times New Roman"/>
              </a:rPr>
              <a:t>static</a:t>
            </a:r>
            <a:r>
              <a:rPr lang="en-US" sz="3000" u="sng" dirty="0">
                <a:solidFill>
                  <a:schemeClr val="dk1"/>
                </a:solidFill>
                <a:latin typeface="Times New Roman"/>
                <a:ea typeface="Times New Roman"/>
                <a:cs typeface="Times New Roman"/>
                <a:sym typeface="Times New Roman"/>
              </a:rPr>
              <a:t> keyword.</a:t>
            </a:r>
            <a:endParaRPr u="sn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8"/>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42</a:t>
            </a:fld>
            <a:endParaRPr sz="1400">
              <a:solidFill>
                <a:schemeClr val="dk1"/>
              </a:solidFill>
              <a:latin typeface="Times New Roman"/>
              <a:ea typeface="Times New Roman"/>
              <a:cs typeface="Times New Roman"/>
              <a:sym typeface="Times New Roman"/>
            </a:endParaRPr>
          </a:p>
        </p:txBody>
      </p:sp>
      <p:sp>
        <p:nvSpPr>
          <p:cNvPr id="577" name="Google Shape;577;p58"/>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Static Variables, Constants, </a:t>
            </a:r>
            <a:br>
              <a:rPr lang="en-US"/>
            </a:br>
            <a:r>
              <a:rPr lang="en-US"/>
              <a:t>and Methods, cont.</a:t>
            </a:r>
            <a:endParaRPr b="1">
              <a:latin typeface="Courier"/>
              <a:ea typeface="Courier"/>
              <a:cs typeface="Courier"/>
              <a:sym typeface="Courier"/>
            </a:endParaRPr>
          </a:p>
        </p:txBody>
      </p:sp>
      <p:sp>
        <p:nvSpPr>
          <p:cNvPr id="578" name="Google Shape;578;p58"/>
          <p:cNvSpPr/>
          <p:nvPr/>
        </p:nvSpPr>
        <p:spPr>
          <a:xfrm>
            <a:off x="2000250" y="22288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579" name="Google Shape;579;p58"/>
          <p:cNvSpPr/>
          <p:nvPr/>
        </p:nvSpPr>
        <p:spPr>
          <a:xfrm>
            <a:off x="20002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580" name="Google Shape;580;p58"/>
          <p:cNvSpPr/>
          <p:nvPr/>
        </p:nvSpPr>
        <p:spPr>
          <a:xfrm>
            <a:off x="0" y="24003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581" name="Google Shape;581;p58"/>
          <p:cNvSpPr/>
          <p:nvPr/>
        </p:nvSpPr>
        <p:spPr>
          <a:xfrm>
            <a:off x="0" y="24003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582" name="Google Shape;582;p58"/>
          <p:cNvSpPr/>
          <p:nvPr/>
        </p:nvSpPr>
        <p:spPr>
          <a:xfrm>
            <a:off x="0" y="24765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583" name="Google Shape;583;p58"/>
          <p:cNvPicPr preferRelativeResize="0"/>
          <p:nvPr/>
        </p:nvPicPr>
        <p:blipFill rotWithShape="1">
          <a:blip r:embed="rId3">
            <a:alphaModFix/>
          </a:blip>
          <a:srcRect/>
          <a:stretch/>
        </p:blipFill>
        <p:spPr>
          <a:xfrm>
            <a:off x="0" y="1908175"/>
            <a:ext cx="9144000" cy="266223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9"/>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43</a:t>
            </a:fld>
            <a:endParaRPr sz="1400">
              <a:solidFill>
                <a:schemeClr val="dk1"/>
              </a:solidFill>
              <a:latin typeface="Times New Roman"/>
              <a:ea typeface="Times New Roman"/>
              <a:cs typeface="Times New Roman"/>
              <a:sym typeface="Times New Roman"/>
            </a:endParaRPr>
          </a:p>
        </p:txBody>
      </p:sp>
      <p:sp>
        <p:nvSpPr>
          <p:cNvPr id="589" name="Google Shape;589;p59"/>
          <p:cNvSpPr txBox="1">
            <a:spLocks noGrp="1"/>
          </p:cNvSpPr>
          <p:nvPr>
            <p:ph type="title"/>
          </p:nvPr>
        </p:nvSpPr>
        <p:spPr>
          <a:xfrm>
            <a:off x="381000" y="228600"/>
            <a:ext cx="8458200" cy="16002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Example of</a:t>
            </a:r>
            <a:br>
              <a:rPr lang="en-US"/>
            </a:br>
            <a:r>
              <a:rPr lang="en-US"/>
              <a:t>Using Instance and Class Variables and Method</a:t>
            </a:r>
            <a:endParaRPr u="sng">
              <a:solidFill>
                <a:schemeClr val="hlink"/>
              </a:solidFill>
              <a:latin typeface="Book Antiqua"/>
              <a:ea typeface="Book Antiqua"/>
              <a:cs typeface="Book Antiqua"/>
              <a:sym typeface="Book Antiqua"/>
              <a:hlinkClick r:id="rId3"/>
            </a:endParaRPr>
          </a:p>
        </p:txBody>
      </p:sp>
      <p:sp>
        <p:nvSpPr>
          <p:cNvPr id="590" name="Google Shape;590;p59"/>
          <p:cNvSpPr txBox="1">
            <a:spLocks noGrp="1"/>
          </p:cNvSpPr>
          <p:nvPr>
            <p:ph type="body" idx="1"/>
          </p:nvPr>
        </p:nvSpPr>
        <p:spPr>
          <a:xfrm>
            <a:off x="533400" y="2209800"/>
            <a:ext cx="8077200" cy="2743200"/>
          </a:xfrm>
          <a:prstGeom prst="rect">
            <a:avLst/>
          </a:prstGeom>
          <a:noFill/>
          <a:ln>
            <a:noFill/>
          </a:ln>
        </p:spPr>
        <p:txBody>
          <a:bodyPr spcFirstLastPara="1" wrap="square" lIns="92075" tIns="46025" rIns="92075" bIns="46025" anchor="t" anchorCtr="0">
            <a:noAutofit/>
          </a:bodyPr>
          <a:lstStyle/>
          <a:p>
            <a:pPr marL="342900" lvl="0" indent="-342900" algn="l" rtl="0">
              <a:lnSpc>
                <a:spcPct val="90000"/>
              </a:lnSpc>
              <a:spcBef>
                <a:spcPts val="0"/>
              </a:spcBef>
              <a:spcAft>
                <a:spcPts val="0"/>
              </a:spcAft>
              <a:buSzPts val="2700"/>
              <a:buFont typeface="Arial"/>
              <a:buNone/>
            </a:pPr>
            <a:r>
              <a:rPr lang="en-US" sz="3600"/>
              <a:t>   Objective: Demonstrate the roles of instance and class variables and their uses. This example adds a class variable numberOfObjects to track the number of Circle objects created.</a:t>
            </a:r>
            <a:r>
              <a:rPr lang="en-US" sz="3000"/>
              <a:t> </a:t>
            </a:r>
            <a:endParaRPr/>
          </a:p>
        </p:txBody>
      </p:sp>
      <p:sp>
        <p:nvSpPr>
          <p:cNvPr id="5" name="Google Shape;591;p59">
            <a:hlinkClick r:id="rId4"/>
            <a:extLst>
              <a:ext uri="{FF2B5EF4-FFF2-40B4-BE49-F238E27FC236}">
                <a16:creationId xmlns:a16="http://schemas.microsoft.com/office/drawing/2014/main" id="{38D35E8A-CF58-8541-8057-C8E7C9F39E02}"/>
              </a:ext>
            </a:extLst>
          </p:cNvPr>
          <p:cNvSpPr/>
          <p:nvPr/>
        </p:nvSpPr>
        <p:spPr>
          <a:xfrm>
            <a:off x="7872413" y="5743575"/>
            <a:ext cx="698500" cy="381000"/>
          </a:xfrm>
          <a:custGeom>
            <a:avLst/>
            <a:gdLst/>
            <a:ahLst/>
            <a:cxnLst/>
            <a:rect l="l" t="t" r="r" b="b"/>
            <a:pathLst>
              <a:path w="120000" h="120000" extrusionOk="0">
                <a:moveTo>
                  <a:pt x="0" y="0"/>
                </a:moveTo>
                <a:lnTo>
                  <a:pt x="120000" y="0"/>
                </a:lnTo>
                <a:lnTo>
                  <a:pt x="120000" y="120000"/>
                </a:lnTo>
                <a:lnTo>
                  <a:pt x="0" y="120000"/>
                </a:lnTo>
                <a:close/>
              </a:path>
            </a:pathLst>
          </a:custGeom>
          <a:solidFill>
            <a:srgbClr val="38A1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Run</a:t>
            </a:r>
            <a:endParaRPr sz="1800">
              <a:solidFill>
                <a:schemeClr val="dk1"/>
              </a:solidFill>
              <a:latin typeface="Times New Roman"/>
              <a:ea typeface="Times New Roman"/>
              <a:cs typeface="Times New Roman"/>
              <a:sym typeface="Times New Roman"/>
            </a:endParaRPr>
          </a:p>
        </p:txBody>
      </p:sp>
      <p:sp>
        <p:nvSpPr>
          <p:cNvPr id="6" name="Google Shape;592;p59">
            <a:hlinkClick r:id="rId5"/>
            <a:extLst>
              <a:ext uri="{FF2B5EF4-FFF2-40B4-BE49-F238E27FC236}">
                <a16:creationId xmlns:a16="http://schemas.microsoft.com/office/drawing/2014/main" id="{93952AF9-DED8-FB46-BBA1-FC4AC04C21F4}"/>
              </a:ext>
            </a:extLst>
          </p:cNvPr>
          <p:cNvSpPr/>
          <p:nvPr/>
        </p:nvSpPr>
        <p:spPr>
          <a:xfrm>
            <a:off x="4470400" y="5270500"/>
            <a:ext cx="3265488"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CircleWithStaticMembers</a:t>
            </a:r>
            <a:endParaRPr/>
          </a:p>
        </p:txBody>
      </p:sp>
      <p:sp>
        <p:nvSpPr>
          <p:cNvPr id="7" name="Google Shape;593;p59">
            <a:hlinkClick r:id="rId6"/>
            <a:extLst>
              <a:ext uri="{FF2B5EF4-FFF2-40B4-BE49-F238E27FC236}">
                <a16:creationId xmlns:a16="http://schemas.microsoft.com/office/drawing/2014/main" id="{CDEE1A87-5674-0D44-B576-60F3A8A70993}"/>
              </a:ext>
            </a:extLst>
          </p:cNvPr>
          <p:cNvSpPr/>
          <p:nvPr/>
        </p:nvSpPr>
        <p:spPr>
          <a:xfrm>
            <a:off x="4470400" y="5768975"/>
            <a:ext cx="3254375"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TestCircleWithStaticMembers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685800" y="285750"/>
            <a:ext cx="77724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en-US"/>
              <a:t>Static</a:t>
            </a:r>
            <a:endParaRPr/>
          </a:p>
        </p:txBody>
      </p:sp>
      <p:sp>
        <p:nvSpPr>
          <p:cNvPr id="600" name="Google Shape;600;p60"/>
          <p:cNvSpPr txBox="1">
            <a:spLocks noGrp="1"/>
          </p:cNvSpPr>
          <p:nvPr>
            <p:ph type="body" idx="1"/>
          </p:nvPr>
        </p:nvSpPr>
        <p:spPr>
          <a:xfrm>
            <a:off x="685800" y="1657350"/>
            <a:ext cx="77724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r>
              <a:rPr lang="en-US">
                <a:latin typeface="Courier New"/>
                <a:ea typeface="Courier New"/>
                <a:cs typeface="Courier New"/>
                <a:sym typeface="Courier New"/>
              </a:rPr>
              <a:t>numberOfObjects </a:t>
            </a:r>
            <a:r>
              <a:rPr lang="en-US"/>
              <a:t>is shared by ALL objects because it is specified as static; whereas, </a:t>
            </a:r>
            <a:r>
              <a:rPr lang="en-US">
                <a:latin typeface="Courier New"/>
                <a:ea typeface="Courier New"/>
                <a:cs typeface="Courier New"/>
                <a:sym typeface="Courier New"/>
              </a:rPr>
              <a:t>radius </a:t>
            </a:r>
            <a:r>
              <a:rPr lang="en-US"/>
              <a:t>is an instance variable that is only used in the instance of an object to store the value for that object.</a:t>
            </a:r>
            <a:endParaRPr/>
          </a:p>
        </p:txBody>
      </p:sp>
      <p:sp>
        <p:nvSpPr>
          <p:cNvPr id="601" name="Google Shape;601;p60"/>
          <p:cNvSpPr txBox="1">
            <a:spLocks noGrp="1"/>
          </p:cNvSpPr>
          <p:nvPr>
            <p:ph type="sldNum" idx="12"/>
          </p:nvPr>
        </p:nvSpPr>
        <p:spPr>
          <a:xfrm>
            <a:off x="6553200" y="6399213"/>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1"/>
          <p:cNvSpPr txBox="1">
            <a:spLocks noGrp="1"/>
          </p:cNvSpPr>
          <p:nvPr>
            <p:ph type="title"/>
          </p:nvPr>
        </p:nvSpPr>
        <p:spPr>
          <a:xfrm>
            <a:off x="685800" y="285750"/>
            <a:ext cx="77724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en-US"/>
              <a:t>Modifiers</a:t>
            </a:r>
            <a:endParaRPr/>
          </a:p>
        </p:txBody>
      </p:sp>
      <p:sp>
        <p:nvSpPr>
          <p:cNvPr id="608" name="Google Shape;608;p61"/>
          <p:cNvSpPr txBox="1">
            <a:spLocks noGrp="1"/>
          </p:cNvSpPr>
          <p:nvPr>
            <p:ph type="body" idx="1"/>
          </p:nvPr>
        </p:nvSpPr>
        <p:spPr>
          <a:xfrm>
            <a:off x="685800" y="1657350"/>
            <a:ext cx="77724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09" name="Google Shape;609;p61"/>
          <p:cNvSpPr txBox="1">
            <a:spLocks noGrp="1"/>
          </p:cNvSpPr>
          <p:nvPr>
            <p:ph type="sldNum" idx="12"/>
          </p:nvPr>
        </p:nvSpPr>
        <p:spPr>
          <a:xfrm>
            <a:off x="6553200" y="6399213"/>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2"/>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46</a:t>
            </a:fld>
            <a:endParaRPr sz="1400">
              <a:solidFill>
                <a:schemeClr val="dk1"/>
              </a:solidFill>
              <a:latin typeface="Times New Roman"/>
              <a:ea typeface="Times New Roman"/>
              <a:cs typeface="Times New Roman"/>
              <a:sym typeface="Times New Roman"/>
            </a:endParaRPr>
          </a:p>
        </p:txBody>
      </p:sp>
      <p:sp>
        <p:nvSpPr>
          <p:cNvPr id="615" name="Google Shape;615;p62"/>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Visibility Modifiers and </a:t>
            </a:r>
            <a:br>
              <a:rPr lang="en-US"/>
            </a:br>
            <a:r>
              <a:rPr lang="en-US"/>
              <a:t>Accessor/Mutator Methods</a:t>
            </a:r>
            <a:endParaRPr/>
          </a:p>
        </p:txBody>
      </p:sp>
      <p:sp>
        <p:nvSpPr>
          <p:cNvPr id="616" name="Google Shape;616;p62"/>
          <p:cNvSpPr txBox="1">
            <a:spLocks noGrp="1"/>
          </p:cNvSpPr>
          <p:nvPr>
            <p:ph type="body" idx="1"/>
          </p:nvPr>
        </p:nvSpPr>
        <p:spPr>
          <a:xfrm>
            <a:off x="685800" y="1371600"/>
            <a:ext cx="7848600" cy="11430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SzPts val="2250"/>
              <a:buFont typeface="Noto Sans Symbols"/>
              <a:buNone/>
            </a:pPr>
            <a:r>
              <a:rPr lang="en-US" sz="3000"/>
              <a:t>By default, the class, variable, or method can be</a:t>
            </a:r>
            <a:br>
              <a:rPr lang="en-US" sz="3000"/>
            </a:br>
            <a:r>
              <a:rPr lang="en-US" sz="3000"/>
              <a:t>accessed by any class in the same package.</a:t>
            </a:r>
            <a:r>
              <a:rPr lang="en-US" sz="2800"/>
              <a:t> </a:t>
            </a:r>
            <a:endParaRPr sz="2600"/>
          </a:p>
        </p:txBody>
      </p:sp>
      <p:sp>
        <p:nvSpPr>
          <p:cNvPr id="617" name="Google Shape;617;p62"/>
          <p:cNvSpPr/>
          <p:nvPr/>
        </p:nvSpPr>
        <p:spPr>
          <a:xfrm>
            <a:off x="304800" y="2514600"/>
            <a:ext cx="8686800" cy="3733800"/>
          </a:xfrm>
          <a:prstGeom prst="rect">
            <a:avLst/>
          </a:prstGeom>
          <a:solidFill>
            <a:schemeClr val="bg1"/>
          </a:solidFill>
          <a:ln>
            <a:noFill/>
          </a:ln>
        </p:spPr>
        <p:txBody>
          <a:bodyPr spcFirstLastPara="1" wrap="square" lIns="92075" tIns="46025" rIns="92075" bIns="46025" anchor="t" anchorCtr="0">
            <a:noAutofit/>
          </a:bodyPr>
          <a:lstStyle/>
          <a:p>
            <a:pPr marL="457200" marR="0" lvl="0" indent="-457200" algn="l" rtl="0">
              <a:spcBef>
                <a:spcPts val="0"/>
              </a:spcBef>
              <a:spcAft>
                <a:spcPts val="0"/>
              </a:spcAft>
              <a:buClr>
                <a:schemeClr val="dk2"/>
              </a:buClr>
              <a:buSzPts val="2100"/>
              <a:buFont typeface="Noto Sans Symbols"/>
              <a:buChar char="❑"/>
            </a:pPr>
            <a:r>
              <a:rPr lang="en-US" sz="2800" dirty="0">
                <a:solidFill>
                  <a:schemeClr val="dk1"/>
                </a:solidFill>
                <a:latin typeface="Courier New"/>
                <a:ea typeface="Courier New"/>
                <a:cs typeface="Courier New"/>
                <a:sym typeface="Courier New"/>
              </a:rPr>
              <a:t>public</a:t>
            </a:r>
            <a:endParaRPr sz="3000" dirty="0">
              <a:solidFill>
                <a:schemeClr val="dk1"/>
              </a:solidFill>
              <a:latin typeface="Times New Roman"/>
              <a:ea typeface="Times New Roman"/>
              <a:cs typeface="Times New Roman"/>
              <a:sym typeface="Times New Roman"/>
            </a:endParaRPr>
          </a:p>
          <a:p>
            <a:pPr marL="449263" marR="0" lvl="0" indent="-449263" algn="l" rtl="0">
              <a:spcBef>
                <a:spcPts val="520"/>
              </a:spcBef>
              <a:spcAft>
                <a:spcPts val="0"/>
              </a:spcAft>
              <a:buClr>
                <a:schemeClr val="dk2"/>
              </a:buClr>
              <a:buSzPts val="1950"/>
              <a:buFont typeface="Noto Sans Symbols"/>
              <a:buNone/>
            </a:pPr>
            <a:r>
              <a:rPr lang="en-US" sz="2600" dirty="0">
                <a:solidFill>
                  <a:schemeClr val="dk1"/>
                </a:solidFill>
                <a:latin typeface="Times New Roman"/>
                <a:ea typeface="Times New Roman"/>
                <a:cs typeface="Times New Roman"/>
                <a:sym typeface="Times New Roman"/>
              </a:rPr>
              <a:t>	The class, data, or method is visible to any class in any package. </a:t>
            </a:r>
            <a:endParaRPr dirty="0"/>
          </a:p>
          <a:p>
            <a:pPr marL="457200" marR="0" lvl="0" indent="-457200" algn="l" rtl="0">
              <a:spcBef>
                <a:spcPts val="1600"/>
              </a:spcBef>
              <a:spcAft>
                <a:spcPts val="0"/>
              </a:spcAft>
              <a:buClr>
                <a:schemeClr val="dk2"/>
              </a:buClr>
              <a:buSzPts val="2100"/>
              <a:buFont typeface="Noto Sans Symbols"/>
              <a:buChar char="❑"/>
            </a:pPr>
            <a:r>
              <a:rPr lang="en-US" sz="2800" dirty="0">
                <a:solidFill>
                  <a:schemeClr val="dk1"/>
                </a:solidFill>
                <a:latin typeface="Courier New"/>
                <a:ea typeface="Courier New"/>
                <a:cs typeface="Courier New"/>
                <a:sym typeface="Courier New"/>
              </a:rPr>
              <a:t>private</a:t>
            </a:r>
            <a:r>
              <a:rPr lang="en-US" sz="3200" dirty="0">
                <a:solidFill>
                  <a:schemeClr val="dk1"/>
                </a:solidFill>
                <a:latin typeface="Times New Roman"/>
                <a:ea typeface="Times New Roman"/>
                <a:cs typeface="Times New Roman"/>
                <a:sym typeface="Times New Roman"/>
              </a:rPr>
              <a:t> </a:t>
            </a:r>
            <a:endParaRPr sz="2400" dirty="0">
              <a:solidFill>
                <a:schemeClr val="dk1"/>
              </a:solidFill>
              <a:latin typeface="Times New Roman"/>
              <a:ea typeface="Times New Roman"/>
              <a:cs typeface="Times New Roman"/>
              <a:sym typeface="Times New Roman"/>
            </a:endParaRPr>
          </a:p>
          <a:p>
            <a:pPr marL="449263" marR="0" lvl="0" indent="-449263" algn="l" rtl="0">
              <a:spcBef>
                <a:spcPts val="520"/>
              </a:spcBef>
              <a:spcAft>
                <a:spcPts val="0"/>
              </a:spcAft>
              <a:buClr>
                <a:schemeClr val="dk2"/>
              </a:buClr>
              <a:buSzPts val="1800"/>
              <a:buFont typeface="Noto Sans Symbols"/>
              <a:buNone/>
            </a:pPr>
            <a:r>
              <a:rPr lang="en-US" sz="2400" dirty="0">
                <a:solidFill>
                  <a:schemeClr val="dk1"/>
                </a:solidFill>
                <a:latin typeface="Times New Roman"/>
                <a:ea typeface="Times New Roman"/>
                <a:cs typeface="Times New Roman"/>
                <a:sym typeface="Times New Roman"/>
              </a:rPr>
              <a:t>	</a:t>
            </a:r>
            <a:r>
              <a:rPr lang="en-US" sz="2600" dirty="0">
                <a:solidFill>
                  <a:schemeClr val="dk1"/>
                </a:solidFill>
                <a:latin typeface="Times New Roman"/>
                <a:ea typeface="Times New Roman"/>
                <a:cs typeface="Times New Roman"/>
                <a:sym typeface="Times New Roman"/>
              </a:rPr>
              <a:t>The data or methods can be accessed only by the declaring class.</a:t>
            </a:r>
            <a:endParaRPr dirty="0"/>
          </a:p>
          <a:p>
            <a:pPr marL="449263" marR="0" lvl="0" indent="-449263" algn="l" rtl="0">
              <a:spcBef>
                <a:spcPts val="520"/>
              </a:spcBef>
              <a:spcAft>
                <a:spcPts val="0"/>
              </a:spcAft>
              <a:buClr>
                <a:schemeClr val="dk2"/>
              </a:buClr>
              <a:buSzPts val="1950"/>
              <a:buFont typeface="Noto Sans Symbols"/>
              <a:buNone/>
            </a:pPr>
            <a:r>
              <a:rPr lang="en-US" sz="2600" dirty="0">
                <a:solidFill>
                  <a:schemeClr val="dk1"/>
                </a:solidFill>
                <a:latin typeface="Times New Roman"/>
                <a:ea typeface="Times New Roman"/>
                <a:cs typeface="Times New Roman"/>
                <a:sym typeface="Times New Roman"/>
              </a:rPr>
              <a:t>The get and set methods are used to read and modify private properties.	</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3"/>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47</a:t>
            </a:fld>
            <a:endParaRPr sz="1400">
              <a:solidFill>
                <a:schemeClr val="dk1"/>
              </a:solidFill>
              <a:latin typeface="Times New Roman"/>
              <a:ea typeface="Times New Roman"/>
              <a:cs typeface="Times New Roman"/>
              <a:sym typeface="Times New Roman"/>
            </a:endParaRPr>
          </a:p>
        </p:txBody>
      </p:sp>
      <p:sp>
        <p:nvSpPr>
          <p:cNvPr id="623" name="Google Shape;623;p63"/>
          <p:cNvSpPr/>
          <p:nvPr/>
        </p:nvSpPr>
        <p:spPr>
          <a:xfrm>
            <a:off x="2286000" y="20843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24" name="Google Shape;624;p63"/>
          <p:cNvSpPr/>
          <p:nvPr/>
        </p:nvSpPr>
        <p:spPr>
          <a:xfrm>
            <a:off x="1971675" y="2486025"/>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25" name="Google Shape;625;p63"/>
          <p:cNvSpPr txBox="1"/>
          <p:nvPr/>
        </p:nvSpPr>
        <p:spPr>
          <a:xfrm>
            <a:off x="357188" y="4197350"/>
            <a:ext cx="8415337" cy="1187450"/>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dirty="0">
                <a:solidFill>
                  <a:schemeClr val="dk1"/>
                </a:solidFill>
                <a:latin typeface="Times New Roman"/>
                <a:ea typeface="Times New Roman"/>
                <a:cs typeface="Times New Roman"/>
                <a:sym typeface="Times New Roman"/>
              </a:rPr>
              <a:t>The private modifier restricts access to within a class, the default modifier restricts access to within a package, and the public modifier enables unrestricted access. </a:t>
            </a:r>
            <a:endParaRPr dirty="0"/>
          </a:p>
        </p:txBody>
      </p:sp>
      <p:sp>
        <p:nvSpPr>
          <p:cNvPr id="626" name="Google Shape;626;p63"/>
          <p:cNvSpPr/>
          <p:nvPr/>
        </p:nvSpPr>
        <p:spPr>
          <a:xfrm>
            <a:off x="0" y="248602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27" name="Google Shape;627;p63"/>
          <p:cNvSpPr/>
          <p:nvPr/>
        </p:nvSpPr>
        <p:spPr>
          <a:xfrm>
            <a:off x="0" y="30289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628" name="Google Shape;628;p63"/>
          <p:cNvPicPr preferRelativeResize="0"/>
          <p:nvPr/>
        </p:nvPicPr>
        <p:blipFill rotWithShape="1">
          <a:blip r:embed="rId3">
            <a:alphaModFix/>
          </a:blip>
          <a:srcRect/>
          <a:stretch/>
        </p:blipFill>
        <p:spPr>
          <a:xfrm>
            <a:off x="0" y="625475"/>
            <a:ext cx="9129713" cy="318293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4"/>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48</a:t>
            </a:fld>
            <a:endParaRPr sz="1400">
              <a:solidFill>
                <a:schemeClr val="dk1"/>
              </a:solidFill>
              <a:latin typeface="Times New Roman"/>
              <a:ea typeface="Times New Roman"/>
              <a:cs typeface="Times New Roman"/>
              <a:sym typeface="Times New Roman"/>
            </a:endParaRPr>
          </a:p>
        </p:txBody>
      </p:sp>
      <p:sp>
        <p:nvSpPr>
          <p:cNvPr id="634" name="Google Shape;634;p64"/>
          <p:cNvSpPr/>
          <p:nvPr/>
        </p:nvSpPr>
        <p:spPr>
          <a:xfrm>
            <a:off x="2286000" y="20843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35" name="Google Shape;635;p64"/>
          <p:cNvSpPr/>
          <p:nvPr/>
        </p:nvSpPr>
        <p:spPr>
          <a:xfrm>
            <a:off x="1971675" y="2486025"/>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36" name="Google Shape;636;p64"/>
          <p:cNvSpPr txBox="1"/>
          <p:nvPr/>
        </p:nvSpPr>
        <p:spPr>
          <a:xfrm>
            <a:off x="363538" y="3659188"/>
            <a:ext cx="8415337" cy="831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Times New Roman"/>
                <a:ea typeface="Times New Roman"/>
                <a:cs typeface="Times New Roman"/>
                <a:sym typeface="Times New Roman"/>
              </a:rPr>
              <a:t>The default modifier on a class restricts access to within a package, and the public modifier enables unrestricted access. </a:t>
            </a:r>
            <a:endParaRPr/>
          </a:p>
        </p:txBody>
      </p:sp>
      <p:sp>
        <p:nvSpPr>
          <p:cNvPr id="637" name="Google Shape;637;p64"/>
          <p:cNvSpPr/>
          <p:nvPr/>
        </p:nvSpPr>
        <p:spPr>
          <a:xfrm>
            <a:off x="0" y="248602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38" name="Google Shape;638;p64"/>
          <p:cNvSpPr/>
          <p:nvPr/>
        </p:nvSpPr>
        <p:spPr>
          <a:xfrm>
            <a:off x="0" y="30289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639" name="Google Shape;639;p64"/>
          <p:cNvPicPr preferRelativeResize="0"/>
          <p:nvPr/>
        </p:nvPicPr>
        <p:blipFill rotWithShape="1">
          <a:blip r:embed="rId3">
            <a:alphaModFix/>
          </a:blip>
          <a:srcRect/>
          <a:stretch/>
        </p:blipFill>
        <p:spPr>
          <a:xfrm>
            <a:off x="188913" y="1585913"/>
            <a:ext cx="8766175" cy="16129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5"/>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49</a:t>
            </a:fld>
            <a:endParaRPr sz="1400">
              <a:solidFill>
                <a:schemeClr val="dk1"/>
              </a:solidFill>
              <a:latin typeface="Times New Roman"/>
              <a:ea typeface="Times New Roman"/>
              <a:cs typeface="Times New Roman"/>
              <a:sym typeface="Times New Roman"/>
            </a:endParaRPr>
          </a:p>
        </p:txBody>
      </p:sp>
      <p:sp>
        <p:nvSpPr>
          <p:cNvPr id="645" name="Google Shape;645;p65"/>
          <p:cNvSpPr txBox="1">
            <a:spLocks noGrp="1"/>
          </p:cNvSpPr>
          <p:nvPr>
            <p:ph type="title"/>
          </p:nvPr>
        </p:nvSpPr>
        <p:spPr>
          <a:xfrm>
            <a:off x="685800" y="228600"/>
            <a:ext cx="7772400" cy="6858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NOTE</a:t>
            </a:r>
            <a:endParaRPr b="1">
              <a:latin typeface="Book Antiqua"/>
              <a:ea typeface="Book Antiqua"/>
              <a:cs typeface="Book Antiqua"/>
              <a:sym typeface="Book Antiqua"/>
            </a:endParaRPr>
          </a:p>
        </p:txBody>
      </p:sp>
      <p:sp>
        <p:nvSpPr>
          <p:cNvPr id="646" name="Google Shape;646;p65"/>
          <p:cNvSpPr/>
          <p:nvPr/>
        </p:nvSpPr>
        <p:spPr>
          <a:xfrm>
            <a:off x="304800" y="1066800"/>
            <a:ext cx="8534400" cy="2362200"/>
          </a:xfrm>
          <a:prstGeom prst="rect">
            <a:avLst/>
          </a:prstGeom>
          <a:noFill/>
          <a:ln>
            <a:noFill/>
          </a:ln>
        </p:spPr>
        <p:txBody>
          <a:bodyPr spcFirstLastPara="1" wrap="square" lIns="92075" tIns="46025" rIns="92075" bIns="46025" anchor="ctr" anchorCtr="0">
            <a:noAutofit/>
          </a:bodyPr>
          <a:lstStyle/>
          <a:p>
            <a:pPr marL="0" marR="0" lvl="0" indent="0" algn="l" rtl="0">
              <a:spcBef>
                <a:spcPts val="0"/>
              </a:spcBef>
              <a:spcAft>
                <a:spcPts val="0"/>
              </a:spcAft>
              <a:buClr>
                <a:schemeClr val="dk1"/>
              </a:buClr>
              <a:buSzPts val="2600"/>
              <a:buFont typeface="Arial"/>
              <a:buNone/>
            </a:pPr>
            <a:r>
              <a:rPr lang="en-US" sz="2600">
                <a:solidFill>
                  <a:schemeClr val="dk1"/>
                </a:solidFill>
                <a:latin typeface="Times New Roman"/>
                <a:ea typeface="Times New Roman"/>
                <a:cs typeface="Times New Roman"/>
                <a:sym typeface="Times New Roman"/>
              </a:rPr>
              <a:t>An object cannot access its private members, as shown in (b). It is OK, however, if the object is declared in its own class, as shown in (a).</a:t>
            </a:r>
            <a:r>
              <a:rPr lang="en-US" sz="4400">
                <a:solidFill>
                  <a:schemeClr val="dk2"/>
                </a:solidFill>
                <a:latin typeface="Times New Roman"/>
                <a:ea typeface="Times New Roman"/>
                <a:cs typeface="Times New Roman"/>
                <a:sym typeface="Times New Roman"/>
              </a:rPr>
              <a:t> </a:t>
            </a:r>
            <a:endParaRPr/>
          </a:p>
        </p:txBody>
      </p:sp>
      <p:sp>
        <p:nvSpPr>
          <p:cNvPr id="647" name="Google Shape;647;p65"/>
          <p:cNvSpPr/>
          <p:nvPr/>
        </p:nvSpPr>
        <p:spPr>
          <a:xfrm>
            <a:off x="0" y="25003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648" name="Google Shape;648;p65"/>
          <p:cNvPicPr preferRelativeResize="0"/>
          <p:nvPr/>
        </p:nvPicPr>
        <p:blipFill rotWithShape="1">
          <a:blip r:embed="rId3">
            <a:alphaModFix/>
          </a:blip>
          <a:srcRect/>
          <a:stretch/>
        </p:blipFill>
        <p:spPr>
          <a:xfrm>
            <a:off x="0" y="3251200"/>
            <a:ext cx="9144000" cy="2949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a:t>
            </a:fld>
            <a:endParaRPr sz="1400">
              <a:solidFill>
                <a:schemeClr val="dk1"/>
              </a:solidFill>
              <a:latin typeface="Times New Roman"/>
              <a:ea typeface="Times New Roman"/>
              <a:cs typeface="Times New Roman"/>
              <a:sym typeface="Times New Roman"/>
            </a:endParaRPr>
          </a:p>
        </p:txBody>
      </p:sp>
      <p:sp>
        <p:nvSpPr>
          <p:cNvPr id="184" name="Google Shape;184;p19"/>
          <p:cNvSpPr txBox="1">
            <a:spLocks noGrp="1"/>
          </p:cNvSpPr>
          <p:nvPr>
            <p:ph type="title"/>
          </p:nvPr>
        </p:nvSpPr>
        <p:spPr>
          <a:xfrm>
            <a:off x="762000" y="152400"/>
            <a:ext cx="7772400" cy="6096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Classes</a:t>
            </a:r>
            <a:endParaRPr/>
          </a:p>
        </p:txBody>
      </p:sp>
      <p:sp>
        <p:nvSpPr>
          <p:cNvPr id="185" name="Google Shape;185;p19"/>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186" name="Google Shape;186;p19"/>
          <p:cNvSpPr/>
          <p:nvPr/>
        </p:nvSpPr>
        <p:spPr>
          <a:xfrm>
            <a:off x="280035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187" name="Google Shape;187;p19"/>
          <p:cNvPicPr preferRelativeResize="0"/>
          <p:nvPr/>
        </p:nvPicPr>
        <p:blipFill rotWithShape="1">
          <a:blip r:embed="rId3">
            <a:alphaModFix/>
          </a:blip>
          <a:srcRect/>
          <a:stretch/>
        </p:blipFill>
        <p:spPr>
          <a:xfrm>
            <a:off x="228600" y="838200"/>
            <a:ext cx="8763000" cy="565308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6"/>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50</a:t>
            </a:fld>
            <a:endParaRPr sz="1400">
              <a:solidFill>
                <a:schemeClr val="dk1"/>
              </a:solidFill>
              <a:latin typeface="Times New Roman"/>
              <a:ea typeface="Times New Roman"/>
              <a:cs typeface="Times New Roman"/>
              <a:sym typeface="Times New Roman"/>
            </a:endParaRPr>
          </a:p>
        </p:txBody>
      </p:sp>
      <p:sp>
        <p:nvSpPr>
          <p:cNvPr id="654" name="Google Shape;654;p66"/>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Why Data Fields Should Be private?</a:t>
            </a:r>
            <a:endParaRPr/>
          </a:p>
        </p:txBody>
      </p:sp>
      <p:sp>
        <p:nvSpPr>
          <p:cNvPr id="655" name="Google Shape;655;p66"/>
          <p:cNvSpPr txBox="1">
            <a:spLocks noGrp="1"/>
          </p:cNvSpPr>
          <p:nvPr>
            <p:ph type="body" idx="1"/>
          </p:nvPr>
        </p:nvSpPr>
        <p:spPr>
          <a:xfrm>
            <a:off x="609600" y="1676400"/>
            <a:ext cx="7848600" cy="1600200"/>
          </a:xfrm>
          <a:prstGeom prst="rect">
            <a:avLst/>
          </a:prstGeom>
          <a:no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2550"/>
              <a:buFont typeface="Noto Sans Symbols"/>
              <a:buNone/>
            </a:pPr>
            <a:r>
              <a:rPr lang="en-US" sz="3400"/>
              <a:t>To protect data.</a:t>
            </a:r>
            <a:endParaRPr/>
          </a:p>
          <a:p>
            <a:pPr marL="0" lvl="0" indent="0" algn="l" rtl="0">
              <a:lnSpc>
                <a:spcPct val="90000"/>
              </a:lnSpc>
              <a:spcBef>
                <a:spcPts val="3400"/>
              </a:spcBef>
              <a:spcAft>
                <a:spcPts val="0"/>
              </a:spcAft>
              <a:buSzPts val="2550"/>
              <a:buFont typeface="Noto Sans Symbols"/>
              <a:buNone/>
            </a:pPr>
            <a:r>
              <a:rPr lang="en-US" sz="3400"/>
              <a:t>To make code easy to maintain.</a:t>
            </a:r>
            <a:r>
              <a:rPr lang="en-US"/>
              <a:t> </a:t>
            </a:r>
            <a:endParaRPr sz="3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67"/>
          <p:cNvSpPr txBox="1">
            <a:spLocks noGrp="1"/>
          </p:cNvSpPr>
          <p:nvPr>
            <p:ph type="title"/>
          </p:nvPr>
        </p:nvSpPr>
        <p:spPr>
          <a:xfrm>
            <a:off x="685800" y="285750"/>
            <a:ext cx="77724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en-US"/>
              <a:t>Lecture 3</a:t>
            </a:r>
            <a:endParaRPr/>
          </a:p>
        </p:txBody>
      </p:sp>
      <p:sp>
        <p:nvSpPr>
          <p:cNvPr id="662" name="Google Shape;662;p67"/>
          <p:cNvSpPr txBox="1">
            <a:spLocks noGrp="1"/>
          </p:cNvSpPr>
          <p:nvPr>
            <p:ph type="body" idx="1"/>
          </p:nvPr>
        </p:nvSpPr>
        <p:spPr>
          <a:xfrm>
            <a:off x="685800" y="1657350"/>
            <a:ext cx="77724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endParaRPr/>
          </a:p>
        </p:txBody>
      </p:sp>
      <p:sp>
        <p:nvSpPr>
          <p:cNvPr id="663" name="Google Shape;663;p67"/>
          <p:cNvSpPr txBox="1">
            <a:spLocks noGrp="1"/>
          </p:cNvSpPr>
          <p:nvPr>
            <p:ph type="sldNum" idx="12"/>
          </p:nvPr>
        </p:nvSpPr>
        <p:spPr>
          <a:xfrm>
            <a:off x="6553200" y="6399213"/>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8"/>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52</a:t>
            </a:fld>
            <a:endParaRPr sz="1400">
              <a:solidFill>
                <a:schemeClr val="dk1"/>
              </a:solidFill>
              <a:latin typeface="Times New Roman"/>
              <a:ea typeface="Times New Roman"/>
              <a:cs typeface="Times New Roman"/>
              <a:sym typeface="Times New Roman"/>
            </a:endParaRPr>
          </a:p>
        </p:txBody>
      </p:sp>
      <p:sp>
        <p:nvSpPr>
          <p:cNvPr id="669" name="Google Shape;669;p68"/>
          <p:cNvSpPr txBox="1">
            <a:spLocks noGrp="1"/>
          </p:cNvSpPr>
          <p:nvPr>
            <p:ph type="title"/>
          </p:nvPr>
        </p:nvSpPr>
        <p:spPr>
          <a:xfrm>
            <a:off x="615950" y="165100"/>
            <a:ext cx="7950200" cy="1190625"/>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Example of</a:t>
            </a:r>
            <a:br>
              <a:rPr lang="en-US"/>
            </a:br>
            <a:r>
              <a:rPr lang="en-US"/>
              <a:t>Data Field Encapsulation</a:t>
            </a:r>
            <a:endParaRPr b="1">
              <a:latin typeface="Book Antiqua"/>
              <a:ea typeface="Book Antiqua"/>
              <a:cs typeface="Book Antiqua"/>
              <a:sym typeface="Book Antiqua"/>
            </a:endParaRPr>
          </a:p>
        </p:txBody>
      </p:sp>
      <p:sp>
        <p:nvSpPr>
          <p:cNvPr id="670" name="Google Shape;670;p68"/>
          <p:cNvSpPr/>
          <p:nvPr/>
        </p:nvSpPr>
        <p:spPr>
          <a:xfrm>
            <a:off x="0" y="25638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671" name="Google Shape;671;p68"/>
          <p:cNvPicPr preferRelativeResize="0"/>
          <p:nvPr/>
        </p:nvPicPr>
        <p:blipFill rotWithShape="1">
          <a:blip r:embed="rId3">
            <a:alphaModFix/>
          </a:blip>
          <a:srcRect/>
          <a:stretch/>
        </p:blipFill>
        <p:spPr>
          <a:xfrm>
            <a:off x="11113" y="1892300"/>
            <a:ext cx="8924925" cy="3175000"/>
          </a:xfrm>
          <a:prstGeom prst="rect">
            <a:avLst/>
          </a:prstGeom>
          <a:noFill/>
          <a:ln>
            <a:noFill/>
          </a:ln>
        </p:spPr>
      </p:pic>
      <p:sp>
        <p:nvSpPr>
          <p:cNvPr id="9" name="Google Shape;672;p68">
            <a:hlinkClick r:id="rId4"/>
            <a:extLst>
              <a:ext uri="{FF2B5EF4-FFF2-40B4-BE49-F238E27FC236}">
                <a16:creationId xmlns:a16="http://schemas.microsoft.com/office/drawing/2014/main" id="{EF150CDF-39A2-E143-9C79-E12E4A499FA1}"/>
              </a:ext>
            </a:extLst>
          </p:cNvPr>
          <p:cNvSpPr/>
          <p:nvPr/>
        </p:nvSpPr>
        <p:spPr>
          <a:xfrm>
            <a:off x="8080375" y="5889625"/>
            <a:ext cx="698500" cy="339725"/>
          </a:xfrm>
          <a:custGeom>
            <a:avLst/>
            <a:gdLst/>
            <a:ahLst/>
            <a:cxnLst/>
            <a:rect l="l" t="t" r="r" b="b"/>
            <a:pathLst>
              <a:path w="120000" h="120000" extrusionOk="0">
                <a:moveTo>
                  <a:pt x="0" y="0"/>
                </a:moveTo>
                <a:lnTo>
                  <a:pt x="120000" y="0"/>
                </a:lnTo>
                <a:lnTo>
                  <a:pt x="120000" y="120000"/>
                </a:lnTo>
                <a:lnTo>
                  <a:pt x="0" y="120000"/>
                </a:lnTo>
                <a:close/>
              </a:path>
            </a:pathLst>
          </a:custGeom>
          <a:solidFill>
            <a:srgbClr val="38A1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Run</a:t>
            </a:r>
            <a:endParaRPr sz="1800">
              <a:solidFill>
                <a:schemeClr val="dk1"/>
              </a:solidFill>
              <a:latin typeface="Times New Roman"/>
              <a:ea typeface="Times New Roman"/>
              <a:cs typeface="Times New Roman"/>
              <a:sym typeface="Times New Roman"/>
            </a:endParaRPr>
          </a:p>
        </p:txBody>
      </p:sp>
      <p:sp>
        <p:nvSpPr>
          <p:cNvPr id="10" name="Google Shape;673;p68">
            <a:hlinkClick r:id="rId5"/>
            <a:extLst>
              <a:ext uri="{FF2B5EF4-FFF2-40B4-BE49-F238E27FC236}">
                <a16:creationId xmlns:a16="http://schemas.microsoft.com/office/drawing/2014/main" id="{8E1A2606-4EF9-6747-B101-39CF716C442E}"/>
              </a:ext>
            </a:extLst>
          </p:cNvPr>
          <p:cNvSpPr/>
          <p:nvPr/>
        </p:nvSpPr>
        <p:spPr>
          <a:xfrm>
            <a:off x="4300538" y="5349875"/>
            <a:ext cx="3632200"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CircleWithPrivateDataFields</a:t>
            </a:r>
            <a:endParaRPr/>
          </a:p>
        </p:txBody>
      </p:sp>
      <p:sp>
        <p:nvSpPr>
          <p:cNvPr id="11" name="Google Shape;674;p68">
            <a:hlinkClick r:id="rId6"/>
            <a:extLst>
              <a:ext uri="{FF2B5EF4-FFF2-40B4-BE49-F238E27FC236}">
                <a16:creationId xmlns:a16="http://schemas.microsoft.com/office/drawing/2014/main" id="{5ED77DF0-70EF-564A-82C3-5BE985D1A988}"/>
              </a:ext>
            </a:extLst>
          </p:cNvPr>
          <p:cNvSpPr/>
          <p:nvPr/>
        </p:nvSpPr>
        <p:spPr>
          <a:xfrm>
            <a:off x="4300538" y="5889625"/>
            <a:ext cx="3632200"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TestCircleWithPrivateDataFields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9"/>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53</a:t>
            </a:fld>
            <a:endParaRPr sz="1400">
              <a:solidFill>
                <a:schemeClr val="dk1"/>
              </a:solidFill>
              <a:latin typeface="Times New Roman"/>
              <a:ea typeface="Times New Roman"/>
              <a:cs typeface="Times New Roman"/>
              <a:sym typeface="Times New Roman"/>
            </a:endParaRPr>
          </a:p>
        </p:txBody>
      </p:sp>
      <p:sp>
        <p:nvSpPr>
          <p:cNvPr id="680" name="Google Shape;680;p69"/>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Passing Objects to Methods</a:t>
            </a:r>
            <a:endParaRPr b="1">
              <a:latin typeface="Book Antiqua"/>
              <a:ea typeface="Book Antiqua"/>
              <a:cs typeface="Book Antiqua"/>
              <a:sym typeface="Book Antiqua"/>
            </a:endParaRPr>
          </a:p>
        </p:txBody>
      </p:sp>
      <p:sp>
        <p:nvSpPr>
          <p:cNvPr id="681" name="Google Shape;681;p69"/>
          <p:cNvSpPr txBox="1">
            <a:spLocks noGrp="1"/>
          </p:cNvSpPr>
          <p:nvPr>
            <p:ph type="body" idx="1"/>
          </p:nvPr>
        </p:nvSpPr>
        <p:spPr>
          <a:xfrm>
            <a:off x="685800" y="1657350"/>
            <a:ext cx="7848600" cy="245745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2400"/>
              <a:buFont typeface="Noto Sans Symbols"/>
              <a:buChar char="❑"/>
            </a:pPr>
            <a:r>
              <a:rPr lang="en-US" dirty="0"/>
              <a:t>Passing by value for primitive type value (the value is passed to the parameter)</a:t>
            </a:r>
            <a:endParaRPr dirty="0"/>
          </a:p>
          <a:p>
            <a:pPr marL="342900" lvl="0" indent="-342900" algn="l" rtl="0">
              <a:spcBef>
                <a:spcPts val="1600"/>
              </a:spcBef>
              <a:spcAft>
                <a:spcPts val="0"/>
              </a:spcAft>
              <a:buSzPts val="2400"/>
              <a:buFont typeface="Noto Sans Symbols"/>
              <a:buChar char="❑"/>
            </a:pPr>
            <a:r>
              <a:rPr lang="en-US" dirty="0"/>
              <a:t>Passing by value for reference type value (the value is the reference to the object)</a:t>
            </a:r>
            <a:endParaRPr dirty="0"/>
          </a:p>
        </p:txBody>
      </p:sp>
      <p:sp>
        <p:nvSpPr>
          <p:cNvPr id="682" name="Google Shape;682;p69">
            <a:hlinkClick r:id="rId3"/>
          </p:cNvPr>
          <p:cNvSpPr/>
          <p:nvPr/>
        </p:nvSpPr>
        <p:spPr>
          <a:xfrm>
            <a:off x="6069013" y="5670550"/>
            <a:ext cx="698500" cy="339725"/>
          </a:xfrm>
          <a:custGeom>
            <a:avLst/>
            <a:gdLst/>
            <a:ahLst/>
            <a:cxnLst/>
            <a:rect l="l" t="t" r="r" b="b"/>
            <a:pathLst>
              <a:path w="120000" h="120000" extrusionOk="0">
                <a:moveTo>
                  <a:pt x="0" y="0"/>
                </a:moveTo>
                <a:lnTo>
                  <a:pt x="120000" y="0"/>
                </a:lnTo>
                <a:lnTo>
                  <a:pt x="120000" y="120000"/>
                </a:lnTo>
                <a:lnTo>
                  <a:pt x="0" y="120000"/>
                </a:lnTo>
                <a:close/>
              </a:path>
            </a:pathLst>
          </a:custGeom>
          <a:solidFill>
            <a:srgbClr val="38A1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Run</a:t>
            </a:r>
            <a:endParaRPr sz="1800">
              <a:solidFill>
                <a:schemeClr val="dk1"/>
              </a:solidFill>
              <a:latin typeface="Times New Roman"/>
              <a:ea typeface="Times New Roman"/>
              <a:cs typeface="Times New Roman"/>
              <a:sym typeface="Times New Roman"/>
            </a:endParaRPr>
          </a:p>
        </p:txBody>
      </p:sp>
      <p:sp>
        <p:nvSpPr>
          <p:cNvPr id="683" name="Google Shape;683;p69">
            <a:hlinkClick r:id="rId4"/>
          </p:cNvPr>
          <p:cNvSpPr/>
          <p:nvPr/>
        </p:nvSpPr>
        <p:spPr>
          <a:xfrm>
            <a:off x="3946525" y="5654675"/>
            <a:ext cx="1931988"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dirty="0" err="1">
                <a:solidFill>
                  <a:schemeClr val="dk1"/>
                </a:solidFill>
                <a:latin typeface="Times New Roman"/>
                <a:ea typeface="Times New Roman"/>
                <a:cs typeface="Times New Roman"/>
                <a:sym typeface="Times New Roman"/>
              </a:rPr>
              <a:t>TestPassObject</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0"/>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54</a:t>
            </a:fld>
            <a:endParaRPr sz="1400">
              <a:solidFill>
                <a:schemeClr val="dk1"/>
              </a:solidFill>
              <a:latin typeface="Times New Roman"/>
              <a:ea typeface="Times New Roman"/>
              <a:cs typeface="Times New Roman"/>
              <a:sym typeface="Times New Roman"/>
            </a:endParaRPr>
          </a:p>
        </p:txBody>
      </p:sp>
      <p:sp>
        <p:nvSpPr>
          <p:cNvPr id="689" name="Google Shape;689;p70"/>
          <p:cNvSpPr txBox="1">
            <a:spLocks noGrp="1"/>
          </p:cNvSpPr>
          <p:nvPr>
            <p:ph type="title"/>
          </p:nvPr>
        </p:nvSpPr>
        <p:spPr>
          <a:xfrm>
            <a:off x="0" y="152400"/>
            <a:ext cx="9144000" cy="7620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Passing Objects to Methods, cont.</a:t>
            </a:r>
            <a:endParaRPr b="1">
              <a:latin typeface="Book Antiqua"/>
              <a:ea typeface="Book Antiqua"/>
              <a:cs typeface="Book Antiqua"/>
              <a:sym typeface="Book Antiqua"/>
            </a:endParaRPr>
          </a:p>
        </p:txBody>
      </p:sp>
      <p:sp>
        <p:nvSpPr>
          <p:cNvPr id="690" name="Google Shape;690;p70"/>
          <p:cNvSpPr/>
          <p:nvPr/>
        </p:nvSpPr>
        <p:spPr>
          <a:xfrm>
            <a:off x="2598738" y="21145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91" name="Google Shape;691;p70"/>
          <p:cNvSpPr/>
          <p:nvPr/>
        </p:nvSpPr>
        <p:spPr>
          <a:xfrm>
            <a:off x="2598738" y="21145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92" name="Google Shape;692;p70"/>
          <p:cNvSpPr/>
          <p:nvPr/>
        </p:nvSpPr>
        <p:spPr>
          <a:xfrm>
            <a:off x="2598738" y="21145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693" name="Google Shape;693;p70"/>
          <p:cNvSpPr/>
          <p:nvPr/>
        </p:nvSpPr>
        <p:spPr>
          <a:xfrm>
            <a:off x="2571750" y="271303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694" name="Google Shape;694;p70"/>
          <p:cNvPicPr preferRelativeResize="0"/>
          <p:nvPr/>
        </p:nvPicPr>
        <p:blipFill rotWithShape="1">
          <a:blip r:embed="rId3">
            <a:alphaModFix/>
          </a:blip>
          <a:srcRect/>
          <a:stretch/>
        </p:blipFill>
        <p:spPr>
          <a:xfrm>
            <a:off x="244475" y="1901825"/>
            <a:ext cx="8655050" cy="30543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71"/>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55</a:t>
            </a:fld>
            <a:endParaRPr sz="1400">
              <a:solidFill>
                <a:schemeClr val="dk1"/>
              </a:solidFill>
              <a:latin typeface="Times New Roman"/>
              <a:ea typeface="Times New Roman"/>
              <a:cs typeface="Times New Roman"/>
              <a:sym typeface="Times New Roman"/>
            </a:endParaRPr>
          </a:p>
        </p:txBody>
      </p:sp>
      <p:sp>
        <p:nvSpPr>
          <p:cNvPr id="700" name="Google Shape;700;p71"/>
          <p:cNvSpPr txBox="1">
            <a:spLocks noGrp="1"/>
          </p:cNvSpPr>
          <p:nvPr>
            <p:ph type="title"/>
          </p:nvPr>
        </p:nvSpPr>
        <p:spPr>
          <a:xfrm>
            <a:off x="685800" y="381000"/>
            <a:ext cx="7772400" cy="914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Array of Objects</a:t>
            </a:r>
            <a:endParaRPr u="sng">
              <a:solidFill>
                <a:schemeClr val="hlink"/>
              </a:solidFill>
              <a:hlinkClick r:id="rId3"/>
            </a:endParaRPr>
          </a:p>
        </p:txBody>
      </p:sp>
      <p:sp>
        <p:nvSpPr>
          <p:cNvPr id="701" name="Google Shape;701;p71"/>
          <p:cNvSpPr txBox="1">
            <a:spLocks noGrp="1"/>
          </p:cNvSpPr>
          <p:nvPr>
            <p:ph type="body" idx="1"/>
          </p:nvPr>
        </p:nvSpPr>
        <p:spPr>
          <a:xfrm>
            <a:off x="228600" y="1447800"/>
            <a:ext cx="8686800" cy="5105400"/>
          </a:xfrm>
          <a:prstGeom prst="rect">
            <a:avLst/>
          </a:prstGeom>
          <a:noFill/>
          <a:ln>
            <a:noFill/>
          </a:ln>
        </p:spPr>
        <p:txBody>
          <a:bodyPr spcFirstLastPara="1" wrap="square" lIns="92075" tIns="46025" rIns="92075" bIns="46025" anchor="t" anchorCtr="0">
            <a:noAutofit/>
          </a:bodyPr>
          <a:lstStyle/>
          <a:p>
            <a:pPr marL="342900" lvl="0" indent="-342900" algn="l" rtl="0">
              <a:lnSpc>
                <a:spcPct val="90000"/>
              </a:lnSpc>
              <a:spcBef>
                <a:spcPts val="0"/>
              </a:spcBef>
              <a:spcAft>
                <a:spcPts val="0"/>
              </a:spcAft>
              <a:buSzPts val="2100"/>
              <a:buFont typeface="Arial"/>
              <a:buNone/>
            </a:pPr>
            <a:r>
              <a:rPr lang="en-US" sz="2800">
                <a:latin typeface="Courier New"/>
                <a:ea typeface="Courier New"/>
                <a:cs typeface="Courier New"/>
                <a:sym typeface="Courier New"/>
              </a:rPr>
              <a:t> Circle[] circleArray = new Circle[10];</a:t>
            </a:r>
            <a:r>
              <a:rPr lang="en-US" sz="2800"/>
              <a:t> </a:t>
            </a:r>
            <a:endParaRPr/>
          </a:p>
          <a:p>
            <a:pPr marL="342900" lvl="0" indent="-342900" algn="l" rtl="0">
              <a:lnSpc>
                <a:spcPct val="90000"/>
              </a:lnSpc>
              <a:spcBef>
                <a:spcPts val="560"/>
              </a:spcBef>
              <a:spcAft>
                <a:spcPts val="0"/>
              </a:spcAft>
              <a:buSzPts val="2100"/>
              <a:buFont typeface="Arial"/>
              <a:buNone/>
            </a:pPr>
            <a:endParaRPr sz="2800"/>
          </a:p>
          <a:p>
            <a:pPr marL="342900" lvl="0" indent="-342900" algn="l" rtl="0">
              <a:lnSpc>
                <a:spcPct val="90000"/>
              </a:lnSpc>
              <a:spcBef>
                <a:spcPts val="760"/>
              </a:spcBef>
              <a:spcAft>
                <a:spcPts val="0"/>
              </a:spcAft>
              <a:buSzPts val="2850"/>
              <a:buFont typeface="Arial"/>
              <a:buNone/>
            </a:pPr>
            <a:r>
              <a:rPr lang="en-US" sz="3800">
                <a:latin typeface="Courier"/>
                <a:ea typeface="Courier"/>
                <a:cs typeface="Courier"/>
                <a:sym typeface="Courier"/>
              </a:rPr>
              <a:t> </a:t>
            </a:r>
            <a:r>
              <a:rPr lang="en-US" sz="3800"/>
              <a:t>An array of objects is actually an </a:t>
            </a:r>
            <a:r>
              <a:rPr lang="en-US" sz="3800" i="1"/>
              <a:t>array of reference variables</a:t>
            </a:r>
            <a:r>
              <a:rPr lang="en-US" sz="3800"/>
              <a:t>. So invoking circleArray[1].getArea() involves two levels of referencing as shown in the next figure. circleArray references to the entire array. circleArray[1] references to a Circle object.</a:t>
            </a:r>
            <a:r>
              <a:rPr lang="en-US" sz="3800">
                <a:latin typeface="Courier"/>
                <a:ea typeface="Courier"/>
                <a:cs typeface="Courier"/>
                <a:sym typeface="Courier"/>
              </a:rPr>
              <a:t> </a:t>
            </a:r>
            <a:endParaRPr sz="3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72"/>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56</a:t>
            </a:fld>
            <a:endParaRPr sz="1400">
              <a:solidFill>
                <a:schemeClr val="dk1"/>
              </a:solidFill>
              <a:latin typeface="Times New Roman"/>
              <a:ea typeface="Times New Roman"/>
              <a:cs typeface="Times New Roman"/>
              <a:sym typeface="Times New Roman"/>
            </a:endParaRPr>
          </a:p>
        </p:txBody>
      </p:sp>
      <p:sp>
        <p:nvSpPr>
          <p:cNvPr id="707" name="Google Shape;707;p72"/>
          <p:cNvSpPr txBox="1">
            <a:spLocks noGrp="1"/>
          </p:cNvSpPr>
          <p:nvPr>
            <p:ph type="title"/>
          </p:nvPr>
        </p:nvSpPr>
        <p:spPr>
          <a:xfrm>
            <a:off x="685800" y="381000"/>
            <a:ext cx="7772400" cy="914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Array of Objects, cont.</a:t>
            </a:r>
            <a:endParaRPr u="sng">
              <a:solidFill>
                <a:schemeClr val="hlink"/>
              </a:solidFill>
              <a:hlinkClick r:id="rId3"/>
            </a:endParaRPr>
          </a:p>
        </p:txBody>
      </p:sp>
      <p:sp>
        <p:nvSpPr>
          <p:cNvPr id="708" name="Google Shape;708;p72"/>
          <p:cNvSpPr/>
          <p:nvPr/>
        </p:nvSpPr>
        <p:spPr>
          <a:xfrm>
            <a:off x="2598738" y="28844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709" name="Google Shape;709;p72"/>
          <p:cNvSpPr txBox="1">
            <a:spLocks noGrp="1"/>
          </p:cNvSpPr>
          <p:nvPr>
            <p:ph type="body" idx="1"/>
          </p:nvPr>
        </p:nvSpPr>
        <p:spPr>
          <a:xfrm>
            <a:off x="228600" y="1447800"/>
            <a:ext cx="8686800" cy="51054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Font typeface="Arial"/>
              <a:buNone/>
            </a:pPr>
            <a:r>
              <a:rPr lang="en-US" sz="2400">
                <a:latin typeface="Courier New"/>
                <a:ea typeface="Courier New"/>
                <a:cs typeface="Courier New"/>
                <a:sym typeface="Courier New"/>
              </a:rPr>
              <a:t>   Circle[] circleArray = new Circle[10]; </a:t>
            </a:r>
            <a:endParaRPr/>
          </a:p>
          <a:p>
            <a:pPr marL="342900" lvl="0" indent="-342900" algn="l" rtl="0">
              <a:spcBef>
                <a:spcPts val="480"/>
              </a:spcBef>
              <a:spcAft>
                <a:spcPts val="0"/>
              </a:spcAft>
              <a:buSzPts val="1800"/>
              <a:buFont typeface="Arial"/>
              <a:buNone/>
            </a:pPr>
            <a:endParaRPr sz="2400">
              <a:latin typeface="Courier New"/>
              <a:ea typeface="Courier New"/>
              <a:cs typeface="Courier New"/>
              <a:sym typeface="Courier New"/>
            </a:endParaRPr>
          </a:p>
        </p:txBody>
      </p:sp>
      <p:pic>
        <p:nvPicPr>
          <p:cNvPr id="710" name="Google Shape;710;p72"/>
          <p:cNvPicPr preferRelativeResize="0"/>
          <p:nvPr/>
        </p:nvPicPr>
        <p:blipFill rotWithShape="1">
          <a:blip r:embed="rId4">
            <a:alphaModFix/>
          </a:blip>
          <a:srcRect/>
          <a:stretch/>
        </p:blipFill>
        <p:spPr>
          <a:xfrm>
            <a:off x="85725" y="2320925"/>
            <a:ext cx="8972550" cy="22161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3"/>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57</a:t>
            </a:fld>
            <a:endParaRPr sz="1400">
              <a:solidFill>
                <a:schemeClr val="dk1"/>
              </a:solidFill>
              <a:latin typeface="Times New Roman"/>
              <a:ea typeface="Times New Roman"/>
              <a:cs typeface="Times New Roman"/>
              <a:sym typeface="Times New Roman"/>
            </a:endParaRPr>
          </a:p>
        </p:txBody>
      </p:sp>
      <p:sp>
        <p:nvSpPr>
          <p:cNvPr id="716" name="Google Shape;716;p73"/>
          <p:cNvSpPr txBox="1">
            <a:spLocks noGrp="1"/>
          </p:cNvSpPr>
          <p:nvPr>
            <p:ph type="title"/>
          </p:nvPr>
        </p:nvSpPr>
        <p:spPr>
          <a:xfrm>
            <a:off x="685800" y="381000"/>
            <a:ext cx="7772400" cy="914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Array of Objects, cont.</a:t>
            </a:r>
            <a:endParaRPr/>
          </a:p>
        </p:txBody>
      </p:sp>
      <p:sp>
        <p:nvSpPr>
          <p:cNvPr id="717" name="Google Shape;717;p73"/>
          <p:cNvSpPr/>
          <p:nvPr/>
        </p:nvSpPr>
        <p:spPr>
          <a:xfrm>
            <a:off x="2598738" y="28844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718" name="Google Shape;718;p73"/>
          <p:cNvSpPr txBox="1">
            <a:spLocks noGrp="1"/>
          </p:cNvSpPr>
          <p:nvPr>
            <p:ph type="body" idx="1"/>
          </p:nvPr>
        </p:nvSpPr>
        <p:spPr>
          <a:xfrm>
            <a:off x="304800" y="1295400"/>
            <a:ext cx="8458200" cy="40386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3000"/>
              <a:buFont typeface="Arial"/>
              <a:buNone/>
            </a:pPr>
            <a:r>
              <a:rPr lang="en-US" sz="4000"/>
              <a:t>Summarizing the areas of the circles</a:t>
            </a:r>
            <a:endParaRPr/>
          </a:p>
          <a:p>
            <a:pPr marL="342900" lvl="0" indent="-342900" algn="l" rtl="0">
              <a:spcBef>
                <a:spcPts val="680"/>
              </a:spcBef>
              <a:spcAft>
                <a:spcPts val="0"/>
              </a:spcAft>
              <a:buSzPts val="2550"/>
              <a:buFont typeface="Arial"/>
              <a:buNone/>
            </a:pPr>
            <a:r>
              <a:rPr lang="en-US" sz="3400"/>
              <a:t> </a:t>
            </a:r>
            <a:endParaRPr/>
          </a:p>
        </p:txBody>
      </p:sp>
      <p:sp>
        <p:nvSpPr>
          <p:cNvPr id="719" name="Google Shape;719;p73">
            <a:hlinkClick r:id="rId3"/>
          </p:cNvPr>
          <p:cNvSpPr/>
          <p:nvPr/>
        </p:nvSpPr>
        <p:spPr>
          <a:xfrm>
            <a:off x="6350000" y="4903788"/>
            <a:ext cx="698500" cy="339725"/>
          </a:xfrm>
          <a:custGeom>
            <a:avLst/>
            <a:gdLst/>
            <a:ahLst/>
            <a:cxnLst/>
            <a:rect l="l" t="t" r="r" b="b"/>
            <a:pathLst>
              <a:path w="120000" h="120000" extrusionOk="0">
                <a:moveTo>
                  <a:pt x="0" y="0"/>
                </a:moveTo>
                <a:lnTo>
                  <a:pt x="120000" y="0"/>
                </a:lnTo>
                <a:lnTo>
                  <a:pt x="120000" y="120000"/>
                </a:lnTo>
                <a:lnTo>
                  <a:pt x="0" y="120000"/>
                </a:lnTo>
                <a:close/>
              </a:path>
            </a:pathLst>
          </a:custGeom>
          <a:solidFill>
            <a:srgbClr val="38A1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Run</a:t>
            </a:r>
            <a:endParaRPr sz="1800">
              <a:solidFill>
                <a:schemeClr val="dk1"/>
              </a:solidFill>
              <a:latin typeface="Times New Roman"/>
              <a:ea typeface="Times New Roman"/>
              <a:cs typeface="Times New Roman"/>
              <a:sym typeface="Times New Roman"/>
            </a:endParaRPr>
          </a:p>
        </p:txBody>
      </p:sp>
      <p:sp>
        <p:nvSpPr>
          <p:cNvPr id="720" name="Google Shape;720;p73">
            <a:hlinkClick r:id="rId4"/>
          </p:cNvPr>
          <p:cNvSpPr/>
          <p:nvPr/>
        </p:nvSpPr>
        <p:spPr>
          <a:xfrm>
            <a:off x="4225925" y="4887913"/>
            <a:ext cx="1931988"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TotalArea</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74"/>
          <p:cNvSpPr txBox="1">
            <a:spLocks noGrp="1"/>
          </p:cNvSpPr>
          <p:nvPr>
            <p:ph type="title"/>
          </p:nvPr>
        </p:nvSpPr>
        <p:spPr>
          <a:xfrm>
            <a:off x="685800" y="285750"/>
            <a:ext cx="77724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en-US"/>
              <a:t>Mutator Methods</a:t>
            </a:r>
            <a:endParaRPr/>
          </a:p>
        </p:txBody>
      </p:sp>
      <p:sp>
        <p:nvSpPr>
          <p:cNvPr id="727" name="Google Shape;727;p74"/>
          <p:cNvSpPr txBox="1">
            <a:spLocks noGrp="1"/>
          </p:cNvSpPr>
          <p:nvPr>
            <p:ph type="body" idx="1"/>
          </p:nvPr>
        </p:nvSpPr>
        <p:spPr>
          <a:xfrm>
            <a:off x="685800" y="1657350"/>
            <a:ext cx="77724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r>
              <a:rPr lang="en-US">
                <a:latin typeface="Courier New"/>
                <a:ea typeface="Courier New"/>
                <a:cs typeface="Courier New"/>
                <a:sym typeface="Courier New"/>
              </a:rPr>
              <a:t>setters and getters</a:t>
            </a:r>
            <a:endParaRPr>
              <a:latin typeface="Courier New"/>
              <a:ea typeface="Courier New"/>
              <a:cs typeface="Courier New"/>
              <a:sym typeface="Courier New"/>
            </a:endParaRPr>
          </a:p>
          <a:p>
            <a:pPr marL="0" lvl="0" indent="0" algn="l" rtl="0">
              <a:spcBef>
                <a:spcPts val="360"/>
              </a:spcBef>
              <a:spcAft>
                <a:spcPts val="0"/>
              </a:spcAft>
              <a:buNone/>
            </a:pPr>
            <a:endParaRPr>
              <a:latin typeface="Courier New"/>
              <a:ea typeface="Courier New"/>
              <a:cs typeface="Courier New"/>
              <a:sym typeface="Courier New"/>
            </a:endParaRPr>
          </a:p>
          <a:p>
            <a:pPr marL="0" lvl="0" indent="0" algn="l" rtl="0">
              <a:spcBef>
                <a:spcPts val="360"/>
              </a:spcBef>
              <a:spcAft>
                <a:spcPts val="0"/>
              </a:spcAft>
              <a:buNone/>
            </a:pPr>
            <a:r>
              <a:rPr lang="en-US" sz="1800" b="1">
                <a:solidFill>
                  <a:srgbClr val="8B0000"/>
                </a:solidFill>
                <a:latin typeface="Courier New"/>
                <a:ea typeface="Courier New"/>
                <a:cs typeface="Courier New"/>
                <a:sym typeface="Courier New"/>
              </a:rPr>
              <a:t>/** Return numberOfObjects */</a:t>
            </a:r>
            <a:endParaRPr sz="1800" b="1">
              <a:latin typeface="Courier New"/>
              <a:ea typeface="Courier New"/>
              <a:cs typeface="Courier New"/>
              <a:sym typeface="Courier New"/>
            </a:endParaRPr>
          </a:p>
          <a:p>
            <a:pPr marL="0" lvl="0" indent="0" algn="l" rtl="0">
              <a:spcBef>
                <a:spcPts val="360"/>
              </a:spcBef>
              <a:spcAft>
                <a:spcPts val="0"/>
              </a:spcAft>
              <a:buNone/>
            </a:pPr>
            <a:r>
              <a:rPr lang="en-US" sz="1800" b="1">
                <a:latin typeface="Courier New"/>
                <a:ea typeface="Courier New"/>
                <a:cs typeface="Courier New"/>
                <a:sym typeface="Courier New"/>
              </a:rPr>
              <a:t>  </a:t>
            </a:r>
            <a:r>
              <a:rPr lang="en-US" sz="1800" b="1">
                <a:solidFill>
                  <a:srgbClr val="00008B"/>
                </a:solidFill>
                <a:latin typeface="Courier New"/>
                <a:ea typeface="Courier New"/>
                <a:cs typeface="Courier New"/>
                <a:sym typeface="Courier New"/>
              </a:rPr>
              <a:t>static</a:t>
            </a:r>
            <a:r>
              <a:rPr lang="en-US" sz="1800" b="1">
                <a:latin typeface="Courier New"/>
                <a:ea typeface="Courier New"/>
                <a:cs typeface="Courier New"/>
                <a:sym typeface="Courier New"/>
              </a:rPr>
              <a:t> </a:t>
            </a:r>
            <a:r>
              <a:rPr lang="en-US" sz="1800" b="1">
                <a:solidFill>
                  <a:srgbClr val="00008B"/>
                </a:solidFill>
                <a:latin typeface="Courier New"/>
                <a:ea typeface="Courier New"/>
                <a:cs typeface="Courier New"/>
                <a:sym typeface="Courier New"/>
              </a:rPr>
              <a:t>int</a:t>
            </a:r>
            <a:r>
              <a:rPr lang="en-US" sz="1800" b="1">
                <a:latin typeface="Courier New"/>
                <a:ea typeface="Courier New"/>
                <a:cs typeface="Courier New"/>
                <a:sym typeface="Courier New"/>
              </a:rPr>
              <a:t> getNumberOfObjects() {</a:t>
            </a:r>
            <a:endParaRPr sz="1800" b="1">
              <a:latin typeface="Courier New"/>
              <a:ea typeface="Courier New"/>
              <a:cs typeface="Courier New"/>
              <a:sym typeface="Courier New"/>
            </a:endParaRPr>
          </a:p>
          <a:p>
            <a:pPr marL="0" lvl="0" indent="0" algn="l" rtl="0">
              <a:spcBef>
                <a:spcPts val="360"/>
              </a:spcBef>
              <a:spcAft>
                <a:spcPts val="0"/>
              </a:spcAft>
              <a:buNone/>
            </a:pPr>
            <a:r>
              <a:rPr lang="en-US" sz="1800" b="1">
                <a:latin typeface="Courier New"/>
                <a:ea typeface="Courier New"/>
                <a:cs typeface="Courier New"/>
                <a:sym typeface="Courier New"/>
              </a:rPr>
              <a:t>    </a:t>
            </a:r>
            <a:r>
              <a:rPr lang="en-US" sz="1800" b="1">
                <a:solidFill>
                  <a:srgbClr val="00008B"/>
                </a:solidFill>
                <a:latin typeface="Courier New"/>
                <a:ea typeface="Courier New"/>
                <a:cs typeface="Courier New"/>
                <a:sym typeface="Courier New"/>
              </a:rPr>
              <a:t>return</a:t>
            </a:r>
            <a:r>
              <a:rPr lang="en-US" sz="1800" b="1">
                <a:latin typeface="Courier New"/>
                <a:ea typeface="Courier New"/>
                <a:cs typeface="Courier New"/>
                <a:sym typeface="Courier New"/>
              </a:rPr>
              <a:t> numberOfObjects;</a:t>
            </a:r>
            <a:endParaRPr sz="1800" b="1">
              <a:latin typeface="Courier New"/>
              <a:ea typeface="Courier New"/>
              <a:cs typeface="Courier New"/>
              <a:sym typeface="Courier New"/>
            </a:endParaRPr>
          </a:p>
          <a:p>
            <a:pPr marL="0" lvl="0" indent="0" algn="l" rtl="0">
              <a:spcBef>
                <a:spcPts val="360"/>
              </a:spcBef>
              <a:spcAft>
                <a:spcPts val="0"/>
              </a:spcAft>
              <a:buNone/>
            </a:pPr>
            <a:r>
              <a:rPr lang="en-US" sz="1800" b="1">
                <a:latin typeface="Courier New"/>
                <a:ea typeface="Courier New"/>
                <a:cs typeface="Courier New"/>
                <a:sym typeface="Courier New"/>
              </a:rPr>
              <a:t>  }</a:t>
            </a:r>
            <a:endParaRPr sz="1800" b="1">
              <a:latin typeface="Courier New"/>
              <a:ea typeface="Courier New"/>
              <a:cs typeface="Courier New"/>
              <a:sym typeface="Courier New"/>
            </a:endParaRPr>
          </a:p>
          <a:p>
            <a:pPr marL="0" lvl="0" indent="0" algn="l" rtl="0">
              <a:spcBef>
                <a:spcPts val="360"/>
              </a:spcBef>
              <a:spcAft>
                <a:spcPts val="0"/>
              </a:spcAft>
              <a:buNone/>
            </a:pPr>
            <a:endParaRPr sz="1800" b="1">
              <a:latin typeface="Courier New"/>
              <a:ea typeface="Courier New"/>
              <a:cs typeface="Courier New"/>
              <a:sym typeface="Courier New"/>
            </a:endParaRPr>
          </a:p>
          <a:p>
            <a:pPr marL="0" lvl="0" indent="0" algn="l" rtl="0">
              <a:spcBef>
                <a:spcPts val="360"/>
              </a:spcBef>
              <a:spcAft>
                <a:spcPts val="0"/>
              </a:spcAft>
              <a:buNone/>
            </a:pPr>
            <a:r>
              <a:rPr lang="en-US" sz="1800" b="1">
                <a:latin typeface="Courier New"/>
                <a:ea typeface="Courier New"/>
                <a:cs typeface="Courier New"/>
                <a:sym typeface="Courier New"/>
              </a:rPr>
              <a:t>  </a:t>
            </a:r>
            <a:r>
              <a:rPr lang="en-US" sz="1800" b="1">
                <a:solidFill>
                  <a:srgbClr val="8B0000"/>
                </a:solidFill>
                <a:latin typeface="Courier New"/>
                <a:ea typeface="Courier New"/>
                <a:cs typeface="Courier New"/>
                <a:sym typeface="Courier New"/>
              </a:rPr>
              <a:t>/** Return the area of this circle */</a:t>
            </a:r>
            <a:endParaRPr sz="1800" b="1">
              <a:latin typeface="Courier New"/>
              <a:ea typeface="Courier New"/>
              <a:cs typeface="Courier New"/>
              <a:sym typeface="Courier New"/>
            </a:endParaRPr>
          </a:p>
          <a:p>
            <a:pPr marL="0" lvl="0" indent="0" algn="l" rtl="0">
              <a:spcBef>
                <a:spcPts val="360"/>
              </a:spcBef>
              <a:spcAft>
                <a:spcPts val="0"/>
              </a:spcAft>
              <a:buNone/>
            </a:pPr>
            <a:r>
              <a:rPr lang="en-US" sz="1800" b="1">
                <a:latin typeface="Courier New"/>
                <a:ea typeface="Courier New"/>
                <a:cs typeface="Courier New"/>
                <a:sym typeface="Courier New"/>
              </a:rPr>
              <a:t>  </a:t>
            </a:r>
            <a:r>
              <a:rPr lang="en-US" sz="1800" b="1">
                <a:solidFill>
                  <a:srgbClr val="00008B"/>
                </a:solidFill>
                <a:latin typeface="Courier New"/>
                <a:ea typeface="Courier New"/>
                <a:cs typeface="Courier New"/>
                <a:sym typeface="Courier New"/>
              </a:rPr>
              <a:t>double</a:t>
            </a:r>
            <a:r>
              <a:rPr lang="en-US" sz="1800" b="1">
                <a:latin typeface="Courier New"/>
                <a:ea typeface="Courier New"/>
                <a:cs typeface="Courier New"/>
                <a:sym typeface="Courier New"/>
              </a:rPr>
              <a:t> getArea() {</a:t>
            </a:r>
            <a:endParaRPr sz="1800" b="1">
              <a:latin typeface="Courier New"/>
              <a:ea typeface="Courier New"/>
              <a:cs typeface="Courier New"/>
              <a:sym typeface="Courier New"/>
            </a:endParaRPr>
          </a:p>
          <a:p>
            <a:pPr marL="0" lvl="0" indent="0" algn="l" rtl="0">
              <a:spcBef>
                <a:spcPts val="360"/>
              </a:spcBef>
              <a:spcAft>
                <a:spcPts val="0"/>
              </a:spcAft>
              <a:buNone/>
            </a:pPr>
            <a:r>
              <a:rPr lang="en-US" sz="1800" b="1">
                <a:latin typeface="Courier New"/>
                <a:ea typeface="Courier New"/>
                <a:cs typeface="Courier New"/>
                <a:sym typeface="Courier New"/>
              </a:rPr>
              <a:t>    </a:t>
            </a:r>
            <a:r>
              <a:rPr lang="en-US" sz="1800" b="1">
                <a:solidFill>
                  <a:srgbClr val="00008B"/>
                </a:solidFill>
                <a:latin typeface="Courier New"/>
                <a:ea typeface="Courier New"/>
                <a:cs typeface="Courier New"/>
                <a:sym typeface="Courier New"/>
              </a:rPr>
              <a:t>return</a:t>
            </a:r>
            <a:r>
              <a:rPr lang="en-US" sz="1800" b="1">
                <a:latin typeface="Courier New"/>
                <a:ea typeface="Courier New"/>
                <a:cs typeface="Courier New"/>
                <a:sym typeface="Courier New"/>
              </a:rPr>
              <a:t> radius * radius * Math.PI;</a:t>
            </a:r>
            <a:endParaRPr sz="1800" b="1">
              <a:latin typeface="Courier New"/>
              <a:ea typeface="Courier New"/>
              <a:cs typeface="Courier New"/>
              <a:sym typeface="Courier New"/>
            </a:endParaRPr>
          </a:p>
          <a:p>
            <a:pPr marL="0" lvl="0" indent="0" algn="l" rtl="0">
              <a:spcBef>
                <a:spcPts val="360"/>
              </a:spcBef>
              <a:spcAft>
                <a:spcPts val="0"/>
              </a:spcAft>
              <a:buClr>
                <a:schemeClr val="dk1"/>
              </a:buClr>
              <a:buSzPts val="1100"/>
              <a:buFont typeface="Arial"/>
              <a:buNone/>
            </a:pPr>
            <a:r>
              <a:rPr lang="en-US" sz="1800" b="1">
                <a:latin typeface="Courier New"/>
                <a:ea typeface="Courier New"/>
                <a:cs typeface="Courier New"/>
                <a:sym typeface="Courier New"/>
              </a:rPr>
              <a:t>  }</a:t>
            </a:r>
            <a:endParaRPr sz="1800" b="1">
              <a:latin typeface="Courier New"/>
              <a:ea typeface="Courier New"/>
              <a:cs typeface="Courier New"/>
              <a:sym typeface="Courier New"/>
            </a:endParaRPr>
          </a:p>
          <a:p>
            <a:pPr marL="0" lvl="0" indent="0" algn="l" rtl="0">
              <a:spcBef>
                <a:spcPts val="360"/>
              </a:spcBef>
              <a:spcAft>
                <a:spcPts val="0"/>
              </a:spcAft>
              <a:buNone/>
            </a:pPr>
            <a:endParaRPr>
              <a:latin typeface="Courier New"/>
              <a:ea typeface="Courier New"/>
              <a:cs typeface="Courier New"/>
              <a:sym typeface="Courier New"/>
            </a:endParaRPr>
          </a:p>
        </p:txBody>
      </p:sp>
      <p:sp>
        <p:nvSpPr>
          <p:cNvPr id="728" name="Google Shape;728;p74"/>
          <p:cNvSpPr txBox="1">
            <a:spLocks noGrp="1"/>
          </p:cNvSpPr>
          <p:nvPr>
            <p:ph type="sldNum" idx="12"/>
          </p:nvPr>
        </p:nvSpPr>
        <p:spPr>
          <a:xfrm>
            <a:off x="6553200" y="6399213"/>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5"/>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59</a:t>
            </a:fld>
            <a:endParaRPr sz="1400">
              <a:solidFill>
                <a:schemeClr val="dk1"/>
              </a:solidFill>
              <a:latin typeface="Times New Roman"/>
              <a:ea typeface="Times New Roman"/>
              <a:cs typeface="Times New Roman"/>
              <a:sym typeface="Times New Roman"/>
            </a:endParaRPr>
          </a:p>
        </p:txBody>
      </p:sp>
      <p:sp>
        <p:nvSpPr>
          <p:cNvPr id="734" name="Google Shape;734;p75"/>
          <p:cNvSpPr txBox="1">
            <a:spLocks noGrp="1"/>
          </p:cNvSpPr>
          <p:nvPr>
            <p:ph type="title"/>
          </p:nvPr>
        </p:nvSpPr>
        <p:spPr>
          <a:xfrm>
            <a:off x="685800" y="228600"/>
            <a:ext cx="7772400" cy="6858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Immutable Objects and Classes</a:t>
            </a:r>
            <a:endParaRPr b="1">
              <a:latin typeface="Book Antiqua"/>
              <a:ea typeface="Book Antiqua"/>
              <a:cs typeface="Book Antiqua"/>
              <a:sym typeface="Book Antiqua"/>
            </a:endParaRPr>
          </a:p>
        </p:txBody>
      </p:sp>
      <p:sp>
        <p:nvSpPr>
          <p:cNvPr id="735" name="Google Shape;735;p75"/>
          <p:cNvSpPr/>
          <p:nvPr/>
        </p:nvSpPr>
        <p:spPr>
          <a:xfrm>
            <a:off x="304800" y="1066800"/>
            <a:ext cx="8534400" cy="2362200"/>
          </a:xfrm>
          <a:prstGeom prst="rect">
            <a:avLst/>
          </a:prstGeom>
          <a:noFill/>
          <a:ln>
            <a:noFill/>
          </a:ln>
        </p:spPr>
        <p:txBody>
          <a:bodyPr spcFirstLastPara="1" wrap="square" lIns="92075" tIns="46025" rIns="92075" bIns="46025" anchor="ctr" anchorCtr="0">
            <a:noAutofit/>
          </a:bodyPr>
          <a:lstStyle/>
          <a:p>
            <a:pPr marL="0" marR="0" lvl="0" indent="0" algn="l" rtl="0">
              <a:spcBef>
                <a:spcPts val="0"/>
              </a:spcBef>
              <a:spcAft>
                <a:spcPts val="0"/>
              </a:spcAft>
              <a:buClr>
                <a:schemeClr val="dk1"/>
              </a:buClr>
              <a:buSzPts val="2600"/>
              <a:buFont typeface="Arial"/>
              <a:buNone/>
            </a:pPr>
            <a:r>
              <a:rPr lang="en-US" sz="2600">
                <a:solidFill>
                  <a:schemeClr val="dk1"/>
                </a:solidFill>
                <a:latin typeface="Times New Roman"/>
                <a:ea typeface="Times New Roman"/>
                <a:cs typeface="Times New Roman"/>
                <a:sym typeface="Times New Roman"/>
              </a:rPr>
              <a:t>If the contents of an object cannot be changed once the object is created, the object is called an </a:t>
            </a:r>
            <a:r>
              <a:rPr lang="en-US" sz="2600" i="1">
                <a:solidFill>
                  <a:schemeClr val="dk1"/>
                </a:solidFill>
                <a:latin typeface="Times New Roman"/>
                <a:ea typeface="Times New Roman"/>
                <a:cs typeface="Times New Roman"/>
                <a:sym typeface="Times New Roman"/>
              </a:rPr>
              <a:t>immutable object</a:t>
            </a:r>
            <a:r>
              <a:rPr lang="en-US" sz="2600">
                <a:solidFill>
                  <a:schemeClr val="dk1"/>
                </a:solidFill>
                <a:latin typeface="Times New Roman"/>
                <a:ea typeface="Times New Roman"/>
                <a:cs typeface="Times New Roman"/>
                <a:sym typeface="Times New Roman"/>
              </a:rPr>
              <a:t> and its class is called an </a:t>
            </a:r>
            <a:r>
              <a:rPr lang="en-US" sz="2600" i="1">
                <a:solidFill>
                  <a:schemeClr val="dk1"/>
                </a:solidFill>
                <a:latin typeface="Times New Roman"/>
                <a:ea typeface="Times New Roman"/>
                <a:cs typeface="Times New Roman"/>
                <a:sym typeface="Times New Roman"/>
              </a:rPr>
              <a:t>immutable class</a:t>
            </a:r>
            <a:r>
              <a:rPr lang="en-US" sz="2600">
                <a:solidFill>
                  <a:schemeClr val="dk1"/>
                </a:solidFill>
                <a:latin typeface="Times New Roman"/>
                <a:ea typeface="Times New Roman"/>
                <a:cs typeface="Times New Roman"/>
                <a:sym typeface="Times New Roman"/>
              </a:rPr>
              <a:t>. If you delete the set method in the Circle class in Listing 8.10, the class would be immutable because radius is private and cannot be changed without a set method.</a:t>
            </a:r>
            <a:r>
              <a:rPr lang="en-US" sz="3000">
                <a:solidFill>
                  <a:schemeClr val="dk1"/>
                </a:solidFill>
                <a:latin typeface="Times New Roman"/>
                <a:ea typeface="Times New Roman"/>
                <a:cs typeface="Times New Roman"/>
                <a:sym typeface="Times New Roman"/>
              </a:rPr>
              <a:t> </a:t>
            </a:r>
            <a:endParaRPr/>
          </a:p>
        </p:txBody>
      </p:sp>
      <p:sp>
        <p:nvSpPr>
          <p:cNvPr id="736" name="Google Shape;736;p75"/>
          <p:cNvSpPr/>
          <p:nvPr/>
        </p:nvSpPr>
        <p:spPr>
          <a:xfrm>
            <a:off x="304800" y="3810000"/>
            <a:ext cx="8534400" cy="1524000"/>
          </a:xfrm>
          <a:prstGeom prst="rect">
            <a:avLst/>
          </a:prstGeom>
          <a:noFill/>
          <a:ln>
            <a:noFill/>
          </a:ln>
        </p:spPr>
        <p:txBody>
          <a:bodyPr spcFirstLastPara="1" wrap="square" lIns="92075" tIns="46025" rIns="92075" bIns="46025" anchor="ctr" anchorCtr="0">
            <a:noAutofit/>
          </a:bodyPr>
          <a:lstStyle/>
          <a:p>
            <a:pPr marL="0" marR="0" lvl="0" indent="0" algn="l" rtl="0">
              <a:spcBef>
                <a:spcPts val="0"/>
              </a:spcBef>
              <a:spcAft>
                <a:spcPts val="0"/>
              </a:spcAft>
              <a:buClr>
                <a:schemeClr val="dk1"/>
              </a:buClr>
              <a:buSzPts val="2600"/>
              <a:buFont typeface="Arial"/>
              <a:buNone/>
            </a:pPr>
            <a:r>
              <a:rPr lang="en-US" sz="2600">
                <a:solidFill>
                  <a:schemeClr val="dk1"/>
                </a:solidFill>
                <a:latin typeface="Times New Roman"/>
                <a:ea typeface="Times New Roman"/>
                <a:cs typeface="Times New Roman"/>
                <a:sym typeface="Times New Roman"/>
              </a:rPr>
              <a:t>A class with all private data fields and without mutators is not necessarily immutable. For example, the following class Student has all private data fields and no mutators, but it is mutable.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6</a:t>
            </a:fld>
            <a:endParaRPr sz="1400">
              <a:solidFill>
                <a:schemeClr val="dk1"/>
              </a:solidFill>
              <a:latin typeface="Times New Roman"/>
              <a:ea typeface="Times New Roman"/>
              <a:cs typeface="Times New Roman"/>
              <a:sym typeface="Times New Roman"/>
            </a:endParaRPr>
          </a:p>
        </p:txBody>
      </p:sp>
      <p:sp>
        <p:nvSpPr>
          <p:cNvPr id="193" name="Google Shape;193;p20"/>
          <p:cNvSpPr txBox="1">
            <a:spLocks noGrp="1"/>
          </p:cNvSpPr>
          <p:nvPr>
            <p:ph type="title"/>
          </p:nvPr>
        </p:nvSpPr>
        <p:spPr>
          <a:xfrm>
            <a:off x="685800" y="0"/>
            <a:ext cx="7772400" cy="142875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UML Class Diagram</a:t>
            </a:r>
            <a:endParaRPr/>
          </a:p>
        </p:txBody>
      </p:sp>
      <p:sp>
        <p:nvSpPr>
          <p:cNvPr id="194" name="Google Shape;194;p20"/>
          <p:cNvSpPr/>
          <p:nvPr/>
        </p:nvSpPr>
        <p:spPr>
          <a:xfrm>
            <a:off x="2400300" y="2286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195" name="Google Shape;195;p20"/>
          <p:cNvSpPr/>
          <p:nvPr/>
        </p:nvSpPr>
        <p:spPr>
          <a:xfrm>
            <a:off x="0" y="26289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196" name="Google Shape;196;p20"/>
          <p:cNvSpPr/>
          <p:nvPr/>
        </p:nvSpPr>
        <p:spPr>
          <a:xfrm>
            <a:off x="0" y="26289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197" name="Google Shape;197;p20"/>
          <p:cNvPicPr preferRelativeResize="0"/>
          <p:nvPr/>
        </p:nvPicPr>
        <p:blipFill rotWithShape="1">
          <a:blip r:embed="rId3">
            <a:alphaModFix/>
          </a:blip>
          <a:srcRect/>
          <a:stretch/>
        </p:blipFill>
        <p:spPr>
          <a:xfrm>
            <a:off x="115888" y="1085850"/>
            <a:ext cx="8912225" cy="39814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76"/>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60</a:t>
            </a:fld>
            <a:endParaRPr sz="1400">
              <a:solidFill>
                <a:schemeClr val="dk1"/>
              </a:solidFill>
              <a:latin typeface="Times New Roman"/>
              <a:ea typeface="Times New Roman"/>
              <a:cs typeface="Times New Roman"/>
              <a:sym typeface="Times New Roman"/>
            </a:endParaRPr>
          </a:p>
        </p:txBody>
      </p:sp>
      <p:sp>
        <p:nvSpPr>
          <p:cNvPr id="742" name="Google Shape;742;p76"/>
          <p:cNvSpPr txBox="1">
            <a:spLocks noGrp="1"/>
          </p:cNvSpPr>
          <p:nvPr>
            <p:ph type="title"/>
          </p:nvPr>
        </p:nvSpPr>
        <p:spPr>
          <a:xfrm>
            <a:off x="609600" y="152400"/>
            <a:ext cx="3429000" cy="4572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sz="4000"/>
              <a:t>Example</a:t>
            </a:r>
            <a:endParaRPr sz="4000" b="1">
              <a:latin typeface="Book Antiqua"/>
              <a:ea typeface="Book Antiqua"/>
              <a:cs typeface="Book Antiqua"/>
              <a:sym typeface="Book Antiqua"/>
            </a:endParaRPr>
          </a:p>
        </p:txBody>
      </p:sp>
      <p:sp>
        <p:nvSpPr>
          <p:cNvPr id="743" name="Google Shape;743;p76"/>
          <p:cNvSpPr/>
          <p:nvPr/>
        </p:nvSpPr>
        <p:spPr>
          <a:xfrm>
            <a:off x="0" y="685800"/>
            <a:ext cx="4648200" cy="3505200"/>
          </a:xfrm>
          <a:prstGeom prst="rect">
            <a:avLst/>
          </a:prstGeom>
          <a:noFill/>
          <a:ln>
            <a:noFill/>
          </a:ln>
        </p:spPr>
        <p:txBody>
          <a:bodyPr spcFirstLastPara="1" wrap="square" lIns="92075" tIns="46025" rIns="92075" bIns="46025" anchor="ctr" anchorCtr="0">
            <a:noAutofit/>
          </a:bodyPr>
          <a:lstStyle/>
          <a:p>
            <a:pPr marL="0" marR="0" lvl="0" indent="0" algn="l" rtl="0">
              <a:spcBef>
                <a:spcPts val="0"/>
              </a:spcBef>
              <a:spcAft>
                <a:spcPts val="0"/>
              </a:spcAft>
              <a:buClr>
                <a:schemeClr val="lt2"/>
              </a:buClr>
              <a:buSzPts val="1200"/>
              <a:buFont typeface="Arial"/>
              <a:buNone/>
            </a:pPr>
            <a:r>
              <a:rPr lang="en-US" sz="1200" b="1">
                <a:solidFill>
                  <a:schemeClr val="lt2"/>
                </a:solidFill>
                <a:latin typeface="Courier New"/>
                <a:ea typeface="Courier New"/>
                <a:cs typeface="Courier New"/>
                <a:sym typeface="Courier New"/>
              </a:rPr>
              <a:t>public class Student {</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private int id;</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private BirthDate birthDate;</a:t>
            </a:r>
            <a:br>
              <a:rPr lang="en-US" sz="1200" b="1">
                <a:solidFill>
                  <a:schemeClr val="lt2"/>
                </a:solidFill>
                <a:latin typeface="Courier New"/>
                <a:ea typeface="Courier New"/>
                <a:cs typeface="Courier New"/>
                <a:sym typeface="Courier New"/>
              </a:rPr>
            </a:b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public Student(int ssn, </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int year, int month, int day) {</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id = ssn;</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birthDate = new BirthDate(year, month, day);</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a:t>
            </a:r>
            <a:br>
              <a:rPr lang="en-US" sz="1200" b="1">
                <a:solidFill>
                  <a:schemeClr val="lt2"/>
                </a:solidFill>
                <a:latin typeface="Courier New"/>
                <a:ea typeface="Courier New"/>
                <a:cs typeface="Courier New"/>
                <a:sym typeface="Courier New"/>
              </a:rPr>
            </a:b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public int getId() {</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return id;</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a:t>
            </a:r>
            <a:br>
              <a:rPr lang="en-US" sz="1200" b="1">
                <a:solidFill>
                  <a:schemeClr val="lt2"/>
                </a:solidFill>
                <a:latin typeface="Courier New"/>
                <a:ea typeface="Courier New"/>
                <a:cs typeface="Courier New"/>
                <a:sym typeface="Courier New"/>
              </a:rPr>
            </a:b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public BirthDate getBirthDate() {</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return birthDate;</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  }</a:t>
            </a:r>
            <a:br>
              <a:rPr lang="en-US" sz="1200" b="1">
                <a:solidFill>
                  <a:schemeClr val="lt2"/>
                </a:solidFill>
                <a:latin typeface="Courier New"/>
                <a:ea typeface="Courier New"/>
                <a:cs typeface="Courier New"/>
                <a:sym typeface="Courier New"/>
              </a:rPr>
            </a:br>
            <a:r>
              <a:rPr lang="en-US" sz="1200" b="1">
                <a:solidFill>
                  <a:schemeClr val="lt2"/>
                </a:solidFill>
                <a:latin typeface="Courier New"/>
                <a:ea typeface="Courier New"/>
                <a:cs typeface="Courier New"/>
                <a:sym typeface="Courier New"/>
              </a:rPr>
              <a:t>}</a:t>
            </a:r>
            <a:endParaRPr/>
          </a:p>
        </p:txBody>
      </p:sp>
      <p:sp>
        <p:nvSpPr>
          <p:cNvPr id="744" name="Google Shape;744;p76"/>
          <p:cNvSpPr/>
          <p:nvPr/>
        </p:nvSpPr>
        <p:spPr>
          <a:xfrm>
            <a:off x="4648200" y="152400"/>
            <a:ext cx="4495800" cy="4114800"/>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0" marR="0" lvl="0" indent="0" algn="l" rtl="0">
              <a:spcBef>
                <a:spcPts val="0"/>
              </a:spcBef>
              <a:spcAft>
                <a:spcPts val="0"/>
              </a:spcAft>
              <a:buClr>
                <a:schemeClr val="lt2"/>
              </a:buClr>
              <a:buSzPts val="1500"/>
              <a:buFont typeface="Arial"/>
              <a:buNone/>
            </a:pPr>
            <a:r>
              <a:rPr lang="en-US" sz="1500" b="1">
                <a:solidFill>
                  <a:schemeClr val="lt2"/>
                </a:solidFill>
                <a:latin typeface="Courier New"/>
                <a:ea typeface="Courier New"/>
                <a:cs typeface="Courier New"/>
                <a:sym typeface="Courier New"/>
              </a:rPr>
              <a:t>public class BirthDate {</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private int year;</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private int month;</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private int day;</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public BirthDate(int newYear, </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int newMonth, int newDay) {</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year = newYear;</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month = newMonth;</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day = newDay;</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public void setYear(int newYear) {</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year = newYear;</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  }</a:t>
            </a:r>
            <a:br>
              <a:rPr lang="en-US" sz="1500" b="1">
                <a:solidFill>
                  <a:schemeClr val="lt2"/>
                </a:solidFill>
                <a:latin typeface="Courier New"/>
                <a:ea typeface="Courier New"/>
                <a:cs typeface="Courier New"/>
                <a:sym typeface="Courier New"/>
              </a:rPr>
            </a:br>
            <a:r>
              <a:rPr lang="en-US" sz="1500" b="1">
                <a:solidFill>
                  <a:schemeClr val="lt2"/>
                </a:solidFill>
                <a:latin typeface="Courier New"/>
                <a:ea typeface="Courier New"/>
                <a:cs typeface="Courier New"/>
                <a:sym typeface="Courier New"/>
              </a:rPr>
              <a:t>}</a:t>
            </a:r>
            <a:endParaRPr/>
          </a:p>
        </p:txBody>
      </p:sp>
      <p:sp>
        <p:nvSpPr>
          <p:cNvPr id="745" name="Google Shape;745;p76"/>
          <p:cNvSpPr/>
          <p:nvPr/>
        </p:nvSpPr>
        <p:spPr>
          <a:xfrm>
            <a:off x="533400" y="4419600"/>
            <a:ext cx="8305800" cy="1905000"/>
          </a:xfrm>
          <a:prstGeom prst="rect">
            <a:avLst/>
          </a:prstGeom>
          <a:noFill/>
          <a:ln w="9525" cap="flat" cmpd="sng">
            <a:solidFill>
              <a:srgbClr val="FF0000"/>
            </a:solidFill>
            <a:prstDash val="solid"/>
            <a:miter lim="800000"/>
            <a:headEnd type="none" w="sm" len="sm"/>
            <a:tailEnd type="none" w="sm" len="sm"/>
          </a:ln>
        </p:spPr>
        <p:txBody>
          <a:bodyPr spcFirstLastPara="1" wrap="square" lIns="92075" tIns="46025" rIns="92075" bIns="46025" anchor="ctr" anchorCtr="0">
            <a:noAutofit/>
          </a:bodyPr>
          <a:lstStyle/>
          <a:p>
            <a:pPr marL="0" marR="0" lvl="0" indent="0" algn="l" rtl="0">
              <a:spcBef>
                <a:spcPts val="0"/>
              </a:spcBef>
              <a:spcAft>
                <a:spcPts val="0"/>
              </a:spcAft>
              <a:buClr>
                <a:schemeClr val="lt2"/>
              </a:buClr>
              <a:buSzPts val="1600"/>
              <a:buFont typeface="Arial"/>
              <a:buNone/>
            </a:pPr>
            <a:r>
              <a:rPr lang="en-US" sz="1600" b="1">
                <a:solidFill>
                  <a:schemeClr val="lt2"/>
                </a:solidFill>
                <a:latin typeface="Courier New"/>
                <a:ea typeface="Courier New"/>
                <a:cs typeface="Courier New"/>
                <a:sym typeface="Courier New"/>
              </a:rPr>
              <a:t>public class Test {</a:t>
            </a:r>
            <a:br>
              <a:rPr lang="en-US" sz="1600" b="1">
                <a:solidFill>
                  <a:schemeClr val="lt2"/>
                </a:solidFill>
                <a:latin typeface="Courier New"/>
                <a:ea typeface="Courier New"/>
                <a:cs typeface="Courier New"/>
                <a:sym typeface="Courier New"/>
              </a:rPr>
            </a:br>
            <a:r>
              <a:rPr lang="en-US" sz="1600" b="1">
                <a:solidFill>
                  <a:schemeClr val="lt2"/>
                </a:solidFill>
                <a:latin typeface="Courier New"/>
                <a:ea typeface="Courier New"/>
                <a:cs typeface="Courier New"/>
                <a:sym typeface="Courier New"/>
              </a:rPr>
              <a:t>  public static void main(String[] args) {</a:t>
            </a:r>
            <a:br>
              <a:rPr lang="en-US" sz="1600" b="1">
                <a:solidFill>
                  <a:schemeClr val="lt2"/>
                </a:solidFill>
                <a:latin typeface="Courier New"/>
                <a:ea typeface="Courier New"/>
                <a:cs typeface="Courier New"/>
                <a:sym typeface="Courier New"/>
              </a:rPr>
            </a:br>
            <a:r>
              <a:rPr lang="en-US" sz="1600" b="1">
                <a:solidFill>
                  <a:schemeClr val="lt2"/>
                </a:solidFill>
                <a:latin typeface="Courier New"/>
                <a:ea typeface="Courier New"/>
                <a:cs typeface="Courier New"/>
                <a:sym typeface="Courier New"/>
              </a:rPr>
              <a:t>    Student student = new Student(111223333, 1970, 5, 3);</a:t>
            </a:r>
            <a:br>
              <a:rPr lang="en-US" sz="1600" b="1">
                <a:solidFill>
                  <a:schemeClr val="lt2"/>
                </a:solidFill>
                <a:latin typeface="Courier New"/>
                <a:ea typeface="Courier New"/>
                <a:cs typeface="Courier New"/>
                <a:sym typeface="Courier New"/>
              </a:rPr>
            </a:br>
            <a:r>
              <a:rPr lang="en-US" sz="1600" b="1">
                <a:solidFill>
                  <a:schemeClr val="lt2"/>
                </a:solidFill>
                <a:latin typeface="Courier New"/>
                <a:ea typeface="Courier New"/>
                <a:cs typeface="Courier New"/>
                <a:sym typeface="Courier New"/>
              </a:rPr>
              <a:t>    BirthDate date = student.getBirthDate();</a:t>
            </a:r>
            <a:br>
              <a:rPr lang="en-US" sz="1600" b="1">
                <a:solidFill>
                  <a:schemeClr val="lt2"/>
                </a:solidFill>
                <a:latin typeface="Courier New"/>
                <a:ea typeface="Courier New"/>
                <a:cs typeface="Courier New"/>
                <a:sym typeface="Courier New"/>
              </a:rPr>
            </a:br>
            <a:r>
              <a:rPr lang="en-US" sz="1600" b="1">
                <a:solidFill>
                  <a:schemeClr val="lt2"/>
                </a:solidFill>
                <a:latin typeface="Courier New"/>
                <a:ea typeface="Courier New"/>
                <a:cs typeface="Courier New"/>
                <a:sym typeface="Courier New"/>
              </a:rPr>
              <a:t>    date.setYear(2010); // Now the student birth year is changed!</a:t>
            </a:r>
            <a:br>
              <a:rPr lang="en-US" sz="1600" b="1">
                <a:solidFill>
                  <a:schemeClr val="lt2"/>
                </a:solidFill>
                <a:latin typeface="Courier New"/>
                <a:ea typeface="Courier New"/>
                <a:cs typeface="Courier New"/>
                <a:sym typeface="Courier New"/>
              </a:rPr>
            </a:br>
            <a:r>
              <a:rPr lang="en-US" sz="1600" b="1">
                <a:solidFill>
                  <a:schemeClr val="lt2"/>
                </a:solidFill>
                <a:latin typeface="Courier New"/>
                <a:ea typeface="Courier New"/>
                <a:cs typeface="Courier New"/>
                <a:sym typeface="Courier New"/>
              </a:rPr>
              <a:t>  }</a:t>
            </a:r>
            <a:br>
              <a:rPr lang="en-US" sz="1600" b="1">
                <a:solidFill>
                  <a:schemeClr val="lt2"/>
                </a:solidFill>
                <a:latin typeface="Courier New"/>
                <a:ea typeface="Courier New"/>
                <a:cs typeface="Courier New"/>
                <a:sym typeface="Courier New"/>
              </a:rPr>
            </a:br>
            <a:r>
              <a:rPr lang="en-US" sz="1600" b="1">
                <a:solidFill>
                  <a:schemeClr val="lt2"/>
                </a:solidFill>
                <a:latin typeface="Courier New"/>
                <a:ea typeface="Courier New"/>
                <a:cs typeface="Courier New"/>
                <a:sym typeface="Courier New"/>
              </a:rPr>
              <a: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77"/>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61</a:t>
            </a:fld>
            <a:endParaRPr sz="1400">
              <a:solidFill>
                <a:schemeClr val="dk1"/>
              </a:solidFill>
              <a:latin typeface="Times New Roman"/>
              <a:ea typeface="Times New Roman"/>
              <a:cs typeface="Times New Roman"/>
              <a:sym typeface="Times New Roman"/>
            </a:endParaRPr>
          </a:p>
        </p:txBody>
      </p:sp>
      <p:sp>
        <p:nvSpPr>
          <p:cNvPr id="751" name="Google Shape;751;p77"/>
          <p:cNvSpPr txBox="1">
            <a:spLocks noGrp="1"/>
          </p:cNvSpPr>
          <p:nvPr>
            <p:ph type="title"/>
          </p:nvPr>
        </p:nvSpPr>
        <p:spPr>
          <a:xfrm>
            <a:off x="685800" y="228600"/>
            <a:ext cx="7772400" cy="6858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What Class is Immutable?</a:t>
            </a:r>
            <a:endParaRPr b="1">
              <a:latin typeface="Book Antiqua"/>
              <a:ea typeface="Book Antiqua"/>
              <a:cs typeface="Book Antiqua"/>
              <a:sym typeface="Book Antiqua"/>
            </a:endParaRPr>
          </a:p>
        </p:txBody>
      </p:sp>
      <p:sp>
        <p:nvSpPr>
          <p:cNvPr id="752" name="Google Shape;752;p77"/>
          <p:cNvSpPr/>
          <p:nvPr/>
        </p:nvSpPr>
        <p:spPr>
          <a:xfrm>
            <a:off x="304800" y="1066800"/>
            <a:ext cx="8534400" cy="2362200"/>
          </a:xfrm>
          <a:prstGeom prst="rect">
            <a:avLst/>
          </a:prstGeom>
          <a:noFill/>
          <a:ln>
            <a:noFill/>
          </a:ln>
        </p:spPr>
        <p:txBody>
          <a:bodyPr spcFirstLastPara="1" wrap="square" lIns="92075" tIns="46025" rIns="92075" bIns="46025" anchor="ctr" anchorCtr="0">
            <a:noAutofit/>
          </a:bodyPr>
          <a:lstStyle/>
          <a:p>
            <a:pPr marL="0" marR="0" lvl="0" indent="0" algn="l" rtl="0">
              <a:spcBef>
                <a:spcPts val="0"/>
              </a:spcBef>
              <a:spcAft>
                <a:spcPts val="0"/>
              </a:spcAft>
              <a:buClr>
                <a:schemeClr val="dk1"/>
              </a:buClr>
              <a:buSzPts val="2600"/>
              <a:buFont typeface="Arial"/>
              <a:buNone/>
            </a:pPr>
            <a:r>
              <a:rPr lang="en-US" sz="2600">
                <a:solidFill>
                  <a:schemeClr val="dk1"/>
                </a:solidFill>
                <a:latin typeface="Times New Roman"/>
                <a:ea typeface="Times New Roman"/>
                <a:cs typeface="Times New Roman"/>
                <a:sym typeface="Times New Roman"/>
              </a:rPr>
              <a:t>For a class to be immutable, it must mark all data fields private and provide no mutator methods and no accessor methods that would return a reference to a mutable data field object.</a:t>
            </a:r>
            <a:br>
              <a:rPr lang="en-US" sz="2600">
                <a:solidFill>
                  <a:schemeClr val="dk1"/>
                </a:solidFill>
                <a:latin typeface="Times New Roman"/>
                <a:ea typeface="Times New Roman"/>
                <a:cs typeface="Times New Roman"/>
                <a:sym typeface="Times New Roman"/>
              </a:rPr>
            </a:br>
            <a:endParaRPr sz="2600">
              <a:solidFill>
                <a:schemeClr val="dk1"/>
              </a:solidFill>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8"/>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62</a:t>
            </a:fld>
            <a:endParaRPr sz="1400">
              <a:solidFill>
                <a:schemeClr val="dk1"/>
              </a:solidFill>
              <a:latin typeface="Times New Roman"/>
              <a:ea typeface="Times New Roman"/>
              <a:cs typeface="Times New Roman"/>
              <a:sym typeface="Times New Roman"/>
            </a:endParaRPr>
          </a:p>
        </p:txBody>
      </p:sp>
      <p:sp>
        <p:nvSpPr>
          <p:cNvPr id="758" name="Google Shape;758;p78"/>
          <p:cNvSpPr txBox="1">
            <a:spLocks noGrp="1"/>
          </p:cNvSpPr>
          <p:nvPr>
            <p:ph type="title"/>
          </p:nvPr>
        </p:nvSpPr>
        <p:spPr>
          <a:xfrm>
            <a:off x="685800" y="381000"/>
            <a:ext cx="7772400" cy="1295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Scope of Variables</a:t>
            </a:r>
            <a:endParaRPr u="sng">
              <a:solidFill>
                <a:schemeClr val="hlink"/>
              </a:solidFill>
              <a:hlinkClick r:id="rId3"/>
            </a:endParaRPr>
          </a:p>
        </p:txBody>
      </p:sp>
      <p:sp>
        <p:nvSpPr>
          <p:cNvPr id="759" name="Google Shape;759;p78"/>
          <p:cNvSpPr txBox="1">
            <a:spLocks noGrp="1"/>
          </p:cNvSpPr>
          <p:nvPr>
            <p:ph type="body" idx="1"/>
          </p:nvPr>
        </p:nvSpPr>
        <p:spPr>
          <a:xfrm>
            <a:off x="685800" y="1752600"/>
            <a:ext cx="7772400" cy="4419600"/>
          </a:xfrm>
          <a:prstGeom prst="rect">
            <a:avLst/>
          </a:prstGeom>
          <a:noFill/>
          <a:ln>
            <a:noFill/>
          </a:ln>
        </p:spPr>
        <p:txBody>
          <a:bodyPr spcFirstLastPara="1" wrap="square" lIns="92075" tIns="46025" rIns="92075" bIns="46025" anchor="t" anchorCtr="0">
            <a:noAutofit/>
          </a:bodyPr>
          <a:lstStyle/>
          <a:p>
            <a:pPr marL="342900" lvl="0" indent="-342900" algn="l" rtl="0">
              <a:lnSpc>
                <a:spcPct val="120000"/>
              </a:lnSpc>
              <a:spcBef>
                <a:spcPts val="0"/>
              </a:spcBef>
              <a:spcAft>
                <a:spcPts val="0"/>
              </a:spcAft>
              <a:buSzPts val="2100"/>
              <a:buFont typeface="Noto Sans Symbols"/>
              <a:buChar char="❑"/>
            </a:pPr>
            <a:r>
              <a:rPr lang="en-US" sz="2800"/>
              <a:t>The scope of instance and static variables is the entire class. They can be declared anywhere inside a class.</a:t>
            </a:r>
            <a:endParaRPr/>
          </a:p>
          <a:p>
            <a:pPr marL="342900" lvl="0" indent="-342900" algn="l" rtl="0">
              <a:lnSpc>
                <a:spcPct val="120000"/>
              </a:lnSpc>
              <a:spcBef>
                <a:spcPts val="560"/>
              </a:spcBef>
              <a:spcAft>
                <a:spcPts val="0"/>
              </a:spcAft>
              <a:buSzPts val="2100"/>
              <a:buFont typeface="Noto Sans Symbols"/>
              <a:buChar char="❑"/>
            </a:pPr>
            <a:r>
              <a:rPr lang="en-US" sz="2800"/>
              <a:t>The scope of a local variable starts from its declaration and continues to the end of the block that contains the variable. A local variable must be initialized explicitly before it can be used.</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9"/>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63</a:t>
            </a:fld>
            <a:endParaRPr sz="1400">
              <a:solidFill>
                <a:schemeClr val="dk1"/>
              </a:solidFill>
              <a:latin typeface="Times New Roman"/>
              <a:ea typeface="Times New Roman"/>
              <a:cs typeface="Times New Roman"/>
              <a:sym typeface="Times New Roman"/>
            </a:endParaRPr>
          </a:p>
        </p:txBody>
      </p:sp>
      <p:sp>
        <p:nvSpPr>
          <p:cNvPr id="765" name="Google Shape;765;p79"/>
          <p:cNvSpPr txBox="1">
            <a:spLocks noGrp="1"/>
          </p:cNvSpPr>
          <p:nvPr>
            <p:ph type="title"/>
          </p:nvPr>
        </p:nvSpPr>
        <p:spPr>
          <a:xfrm>
            <a:off x="685800" y="381000"/>
            <a:ext cx="7772400" cy="7620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The this Keyword </a:t>
            </a:r>
            <a:endParaRPr u="sng">
              <a:solidFill>
                <a:schemeClr val="hlink"/>
              </a:solidFill>
              <a:hlinkClick r:id="rId3"/>
            </a:endParaRPr>
          </a:p>
        </p:txBody>
      </p:sp>
      <p:sp>
        <p:nvSpPr>
          <p:cNvPr id="766" name="Google Shape;766;p79"/>
          <p:cNvSpPr txBox="1">
            <a:spLocks noGrp="1"/>
          </p:cNvSpPr>
          <p:nvPr>
            <p:ph type="body" idx="1"/>
          </p:nvPr>
        </p:nvSpPr>
        <p:spPr>
          <a:xfrm>
            <a:off x="309563" y="1277938"/>
            <a:ext cx="8524875" cy="4894262"/>
          </a:xfrm>
          <a:prstGeom prst="rect">
            <a:avLst/>
          </a:prstGeom>
          <a:noFill/>
          <a:ln>
            <a:noFill/>
          </a:ln>
        </p:spPr>
        <p:txBody>
          <a:bodyPr spcFirstLastPara="1" wrap="square" lIns="92075" tIns="46025" rIns="92075" bIns="46025" anchor="t" anchorCtr="0">
            <a:noAutofit/>
          </a:bodyPr>
          <a:lstStyle/>
          <a:p>
            <a:pPr marL="342900" lvl="0" indent="-342900" algn="l" rtl="0">
              <a:lnSpc>
                <a:spcPct val="120000"/>
              </a:lnSpc>
              <a:spcBef>
                <a:spcPts val="0"/>
              </a:spcBef>
              <a:spcAft>
                <a:spcPts val="0"/>
              </a:spcAft>
              <a:buSzPts val="2400"/>
              <a:buFont typeface="Noto Sans Symbols"/>
              <a:buChar char="❑"/>
            </a:pPr>
            <a:r>
              <a:rPr lang="en-US"/>
              <a:t>The </a:t>
            </a:r>
            <a:r>
              <a:rPr lang="en-US" u="sng"/>
              <a:t>this</a:t>
            </a:r>
            <a:r>
              <a:rPr lang="en-US"/>
              <a:t> keyword is the name of a reference that refers to an object itself. One common use of the </a:t>
            </a:r>
            <a:r>
              <a:rPr lang="en-US" u="sng"/>
              <a:t>this</a:t>
            </a:r>
            <a:r>
              <a:rPr lang="en-US"/>
              <a:t> keyword is to reference a class’s </a:t>
            </a:r>
            <a:r>
              <a:rPr lang="en-US" i="1"/>
              <a:t>hidden data fields</a:t>
            </a:r>
            <a:r>
              <a:rPr lang="en-US"/>
              <a:t>. </a:t>
            </a:r>
            <a:endParaRPr/>
          </a:p>
          <a:p>
            <a:pPr marL="342900" lvl="0" indent="-342900" algn="l" rtl="0">
              <a:lnSpc>
                <a:spcPct val="120000"/>
              </a:lnSpc>
              <a:spcBef>
                <a:spcPts val="640"/>
              </a:spcBef>
              <a:spcAft>
                <a:spcPts val="0"/>
              </a:spcAft>
              <a:buSzPts val="2400"/>
              <a:buFont typeface="Noto Sans Symbols"/>
              <a:buChar char="❑"/>
            </a:pPr>
            <a:r>
              <a:rPr lang="en-US"/>
              <a:t>Another common use of the </a:t>
            </a:r>
            <a:r>
              <a:rPr lang="en-US" u="sng"/>
              <a:t>this</a:t>
            </a:r>
            <a:r>
              <a:rPr lang="en-US"/>
              <a:t> keyword to enable a constructor to invoke another constructor of the same class.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80"/>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64</a:t>
            </a:fld>
            <a:endParaRPr sz="1400">
              <a:solidFill>
                <a:schemeClr val="dk1"/>
              </a:solidFill>
              <a:latin typeface="Times New Roman"/>
              <a:ea typeface="Times New Roman"/>
              <a:cs typeface="Times New Roman"/>
              <a:sym typeface="Times New Roman"/>
            </a:endParaRPr>
          </a:p>
        </p:txBody>
      </p:sp>
      <p:sp>
        <p:nvSpPr>
          <p:cNvPr id="772" name="Google Shape;772;p80"/>
          <p:cNvSpPr txBox="1">
            <a:spLocks noGrp="1"/>
          </p:cNvSpPr>
          <p:nvPr>
            <p:ph type="title"/>
          </p:nvPr>
        </p:nvSpPr>
        <p:spPr>
          <a:xfrm>
            <a:off x="0" y="381000"/>
            <a:ext cx="9144000" cy="7620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Reference the Hidden Data Fields</a:t>
            </a:r>
            <a:endParaRPr u="sng">
              <a:solidFill>
                <a:schemeClr val="hlink"/>
              </a:solidFill>
              <a:hlinkClick r:id="rId3"/>
            </a:endParaRPr>
          </a:p>
        </p:txBody>
      </p:sp>
      <p:sp>
        <p:nvSpPr>
          <p:cNvPr id="773" name="Google Shape;773;p80"/>
          <p:cNvSpPr/>
          <p:nvPr/>
        </p:nvSpPr>
        <p:spPr>
          <a:xfrm>
            <a:off x="2047875" y="26098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774" name="Google Shape;774;p80"/>
          <p:cNvSpPr/>
          <p:nvPr/>
        </p:nvSpPr>
        <p:spPr>
          <a:xfrm>
            <a:off x="0" y="26098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775" name="Google Shape;775;p80"/>
          <p:cNvPicPr preferRelativeResize="0"/>
          <p:nvPr/>
        </p:nvPicPr>
        <p:blipFill rotWithShape="1">
          <a:blip r:embed="rId4">
            <a:alphaModFix/>
          </a:blip>
          <a:srcRect/>
          <a:stretch/>
        </p:blipFill>
        <p:spPr>
          <a:xfrm>
            <a:off x="1588" y="1506538"/>
            <a:ext cx="8789987" cy="282098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81"/>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65</a:t>
            </a:fld>
            <a:endParaRPr sz="1400">
              <a:solidFill>
                <a:schemeClr val="dk1"/>
              </a:solidFill>
              <a:latin typeface="Times New Roman"/>
              <a:ea typeface="Times New Roman"/>
              <a:cs typeface="Times New Roman"/>
              <a:sym typeface="Times New Roman"/>
            </a:endParaRPr>
          </a:p>
        </p:txBody>
      </p:sp>
      <p:sp>
        <p:nvSpPr>
          <p:cNvPr id="781" name="Google Shape;781;p81"/>
          <p:cNvSpPr txBox="1">
            <a:spLocks noGrp="1"/>
          </p:cNvSpPr>
          <p:nvPr>
            <p:ph type="title"/>
          </p:nvPr>
        </p:nvSpPr>
        <p:spPr>
          <a:xfrm>
            <a:off x="0" y="228600"/>
            <a:ext cx="9144000" cy="7620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Calling Overloaded Constructor</a:t>
            </a:r>
            <a:endParaRPr u="sng">
              <a:solidFill>
                <a:schemeClr val="hlink"/>
              </a:solidFill>
              <a:hlinkClick r:id="rId3"/>
            </a:endParaRPr>
          </a:p>
        </p:txBody>
      </p:sp>
      <p:sp>
        <p:nvSpPr>
          <p:cNvPr id="782" name="Google Shape;782;p81"/>
          <p:cNvSpPr/>
          <p:nvPr/>
        </p:nvSpPr>
        <p:spPr>
          <a:xfrm>
            <a:off x="2047875" y="26098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783" name="Google Shape;783;p81"/>
          <p:cNvSpPr/>
          <p:nvPr/>
        </p:nvSpPr>
        <p:spPr>
          <a:xfrm>
            <a:off x="2919413" y="243363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784" name="Google Shape;784;p81"/>
          <p:cNvSpPr/>
          <p:nvPr/>
        </p:nvSpPr>
        <p:spPr>
          <a:xfrm>
            <a:off x="2871788" y="243363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785" name="Google Shape;785;p81"/>
          <p:cNvPicPr preferRelativeResize="0"/>
          <p:nvPr/>
        </p:nvPicPr>
        <p:blipFill rotWithShape="1">
          <a:blip r:embed="rId4">
            <a:alphaModFix/>
          </a:blip>
          <a:srcRect/>
          <a:stretch/>
        </p:blipFill>
        <p:spPr>
          <a:xfrm>
            <a:off x="0" y="1143000"/>
            <a:ext cx="9144000" cy="53530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804"/>
        <p:cNvGrpSpPr/>
        <p:nvPr/>
      </p:nvGrpSpPr>
      <p:grpSpPr>
        <a:xfrm>
          <a:off x="0" y="0"/>
          <a:ext cx="0" cy="0"/>
          <a:chOff x="0" y="0"/>
          <a:chExt cx="0" cy="0"/>
        </a:xfrm>
      </p:grpSpPr>
      <p:sp>
        <p:nvSpPr>
          <p:cNvPr id="805" name="Google Shape;805;p84"/>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66</a:t>
            </a:fld>
            <a:endParaRPr sz="1400">
              <a:solidFill>
                <a:schemeClr val="dk1"/>
              </a:solidFill>
              <a:latin typeface="Times New Roman"/>
              <a:ea typeface="Times New Roman"/>
              <a:cs typeface="Times New Roman"/>
              <a:sym typeface="Times New Roman"/>
            </a:endParaRPr>
          </a:p>
        </p:txBody>
      </p:sp>
      <p:sp>
        <p:nvSpPr>
          <p:cNvPr id="806" name="Google Shape;806;p84"/>
          <p:cNvSpPr txBox="1">
            <a:spLocks noGrp="1"/>
          </p:cNvSpPr>
          <p:nvPr>
            <p:ph type="title"/>
          </p:nvPr>
        </p:nvSpPr>
        <p:spPr>
          <a:xfrm>
            <a:off x="457200" y="304800"/>
            <a:ext cx="8686800" cy="5334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The </a:t>
            </a:r>
            <a:r>
              <a:rPr lang="en-US" b="1"/>
              <a:t>Point2D</a:t>
            </a:r>
            <a:r>
              <a:rPr lang="en-US"/>
              <a:t> Class</a:t>
            </a:r>
            <a:endParaRPr u="sng">
              <a:solidFill>
                <a:schemeClr val="dk1"/>
              </a:solidFill>
              <a:latin typeface="Book Antiqua"/>
              <a:ea typeface="Book Antiqua"/>
              <a:cs typeface="Book Antiqua"/>
              <a:sym typeface="Book Antiqua"/>
              <a:hlinkClick r:id="rId3"/>
            </a:endParaRPr>
          </a:p>
        </p:txBody>
      </p:sp>
      <p:sp>
        <p:nvSpPr>
          <p:cNvPr id="807" name="Google Shape;807;p84"/>
          <p:cNvSpPr txBox="1">
            <a:spLocks noGrp="1"/>
          </p:cNvSpPr>
          <p:nvPr>
            <p:ph type="body" idx="1"/>
          </p:nvPr>
        </p:nvSpPr>
        <p:spPr>
          <a:xfrm>
            <a:off x="152400" y="1066800"/>
            <a:ext cx="8991600" cy="1439863"/>
          </a:xfrm>
          <a:prstGeom prst="rect">
            <a:avLst/>
          </a:prstGeom>
          <a:noFill/>
          <a:ln>
            <a:noFill/>
          </a:ln>
        </p:spPr>
        <p:txBody>
          <a:bodyPr spcFirstLastPara="1" wrap="square" lIns="92075" tIns="46025" rIns="92075" bIns="46025" anchor="t" anchorCtr="0">
            <a:noAutofit/>
          </a:bodyPr>
          <a:lstStyle/>
          <a:p>
            <a:pPr marL="0" lvl="0" indent="0" algn="l" rtl="0">
              <a:lnSpc>
                <a:spcPct val="90000"/>
              </a:lnSpc>
              <a:spcBef>
                <a:spcPts val="0"/>
              </a:spcBef>
              <a:spcAft>
                <a:spcPts val="0"/>
              </a:spcAft>
              <a:buSzPts val="2100"/>
              <a:buFont typeface="Arial"/>
              <a:buNone/>
            </a:pPr>
            <a:r>
              <a:rPr lang="en-US" sz="2800"/>
              <a:t>Java API has a convenient </a:t>
            </a:r>
            <a:r>
              <a:rPr lang="en-US" sz="2800" b="1"/>
              <a:t>Point2D</a:t>
            </a:r>
            <a:r>
              <a:rPr lang="en-US" sz="2800"/>
              <a:t> class in the </a:t>
            </a:r>
            <a:r>
              <a:rPr lang="en-US" sz="2800" b="1"/>
              <a:t>javafx.geometry</a:t>
            </a:r>
            <a:r>
              <a:rPr lang="en-US" sz="2800"/>
              <a:t> package for representing a point in a two-dimensional plane. </a:t>
            </a:r>
            <a:endParaRPr/>
          </a:p>
        </p:txBody>
      </p:sp>
      <p:sp>
        <p:nvSpPr>
          <p:cNvPr id="808" name="Google Shape;808;p84"/>
          <p:cNvSpPr/>
          <p:nvPr/>
        </p:nvSpPr>
        <p:spPr>
          <a:xfrm>
            <a:off x="0" y="2754313"/>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809" name="Google Shape;809;p84"/>
          <p:cNvSpPr/>
          <p:nvPr/>
        </p:nvSpPr>
        <p:spPr>
          <a:xfrm>
            <a:off x="0" y="26447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810" name="Google Shape;810;p84"/>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pic>
        <p:nvPicPr>
          <p:cNvPr id="811" name="Google Shape;811;p84"/>
          <p:cNvPicPr preferRelativeResize="0"/>
          <p:nvPr/>
        </p:nvPicPr>
        <p:blipFill rotWithShape="1">
          <a:blip r:embed="rId4">
            <a:alphaModFix/>
          </a:blip>
          <a:srcRect/>
          <a:stretch/>
        </p:blipFill>
        <p:spPr>
          <a:xfrm>
            <a:off x="0" y="2632075"/>
            <a:ext cx="9144000" cy="1955800"/>
          </a:xfrm>
          <a:prstGeom prst="rect">
            <a:avLst/>
          </a:prstGeom>
          <a:noFill/>
          <a:ln>
            <a:noFill/>
          </a:ln>
        </p:spPr>
      </p:pic>
      <p:sp>
        <p:nvSpPr>
          <p:cNvPr id="812" name="Google Shape;812;p84">
            <a:hlinkClick r:id="rId5"/>
          </p:cNvPr>
          <p:cNvSpPr/>
          <p:nvPr/>
        </p:nvSpPr>
        <p:spPr>
          <a:xfrm>
            <a:off x="7361238" y="5157788"/>
            <a:ext cx="698500" cy="381000"/>
          </a:xfrm>
          <a:custGeom>
            <a:avLst/>
            <a:gdLst/>
            <a:ahLst/>
            <a:cxnLst/>
            <a:rect l="l" t="t" r="r" b="b"/>
            <a:pathLst>
              <a:path w="120000" h="120000" extrusionOk="0">
                <a:moveTo>
                  <a:pt x="0" y="0"/>
                </a:moveTo>
                <a:lnTo>
                  <a:pt x="120000" y="0"/>
                </a:lnTo>
                <a:lnTo>
                  <a:pt x="120000" y="120000"/>
                </a:lnTo>
                <a:lnTo>
                  <a:pt x="0" y="120000"/>
                </a:lnTo>
                <a:close/>
              </a:path>
            </a:pathLst>
          </a:custGeom>
          <a:solidFill>
            <a:srgbClr val="38A1B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US" sz="1800">
                <a:solidFill>
                  <a:schemeClr val="dk1"/>
                </a:solidFill>
                <a:latin typeface="Book Antiqua"/>
                <a:ea typeface="Book Antiqua"/>
                <a:cs typeface="Book Antiqua"/>
                <a:sym typeface="Book Antiqua"/>
              </a:rPr>
              <a:t>Run</a:t>
            </a:r>
            <a:endParaRPr sz="1800">
              <a:solidFill>
                <a:schemeClr val="dk1"/>
              </a:solidFill>
              <a:latin typeface="Times New Roman"/>
              <a:ea typeface="Times New Roman"/>
              <a:cs typeface="Times New Roman"/>
              <a:sym typeface="Times New Roman"/>
            </a:endParaRPr>
          </a:p>
        </p:txBody>
      </p:sp>
      <p:sp>
        <p:nvSpPr>
          <p:cNvPr id="813" name="Google Shape;813;p84">
            <a:hlinkClick r:id="rId6"/>
          </p:cNvPr>
          <p:cNvSpPr/>
          <p:nvPr/>
        </p:nvSpPr>
        <p:spPr>
          <a:xfrm>
            <a:off x="5570538" y="5157788"/>
            <a:ext cx="1652587" cy="3810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US" sz="2000">
                <a:solidFill>
                  <a:schemeClr val="dk1"/>
                </a:solidFill>
                <a:latin typeface="Times New Roman"/>
                <a:ea typeface="Times New Roman"/>
                <a:cs typeface="Times New Roman"/>
                <a:sym typeface="Times New Roman"/>
              </a:rPr>
              <a:t>TestPoint2D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685800" y="285750"/>
            <a:ext cx="77724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en-US"/>
              <a:t>Objects (Cookies)</a:t>
            </a:r>
            <a:endParaRPr/>
          </a:p>
        </p:txBody>
      </p:sp>
      <p:sp>
        <p:nvSpPr>
          <p:cNvPr id="204" name="Google Shape;204;p21"/>
          <p:cNvSpPr txBox="1">
            <a:spLocks noGrp="1"/>
          </p:cNvSpPr>
          <p:nvPr>
            <p:ph type="body" idx="1"/>
          </p:nvPr>
        </p:nvSpPr>
        <p:spPr>
          <a:xfrm>
            <a:off x="685800" y="1371600"/>
            <a:ext cx="7772400" cy="4114800"/>
          </a:xfrm>
          <a:prstGeom prst="rect">
            <a:avLst/>
          </a:prstGeom>
        </p:spPr>
        <p:txBody>
          <a:bodyPr spcFirstLastPara="1" wrap="square" lIns="92075" tIns="46025" rIns="92075" bIns="46025" anchor="t" anchorCtr="0">
            <a:noAutofit/>
          </a:bodyPr>
          <a:lstStyle/>
          <a:p>
            <a:pPr marL="0" lvl="0" indent="0" algn="l" rtl="0">
              <a:spcBef>
                <a:spcPts val="0"/>
              </a:spcBef>
              <a:spcAft>
                <a:spcPts val="0"/>
              </a:spcAft>
              <a:buNone/>
            </a:pPr>
            <a:r>
              <a:rPr lang="en-US" dirty="0"/>
              <a:t>An object has a unique identity, state, and behavior.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a:t>
            </a:r>
            <a:r>
              <a:rPr lang="en-US" i="1" dirty="0"/>
              <a:t>state</a:t>
            </a:r>
            <a:r>
              <a:rPr lang="en-US" dirty="0"/>
              <a:t> of an object consists of a set of </a:t>
            </a:r>
            <a:r>
              <a:rPr lang="en-US" i="1" dirty="0"/>
              <a:t>data</a:t>
            </a:r>
            <a:r>
              <a:rPr lang="en-US" dirty="0"/>
              <a:t> </a:t>
            </a:r>
            <a:r>
              <a:rPr lang="en-US" i="1" dirty="0"/>
              <a:t>fields</a:t>
            </a:r>
            <a:r>
              <a:rPr lang="en-US" dirty="0"/>
              <a:t> (also known as </a:t>
            </a:r>
            <a:r>
              <a:rPr lang="en-US" i="1" dirty="0"/>
              <a:t>properties</a:t>
            </a:r>
            <a:r>
              <a:rPr lang="en-US" dirty="0"/>
              <a:t>) with their current values.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3200"/>
              <a:buFont typeface="Arial"/>
              <a:buNone/>
            </a:pPr>
            <a:r>
              <a:rPr lang="en-US" dirty="0"/>
              <a:t>The </a:t>
            </a:r>
            <a:r>
              <a:rPr lang="en-US" i="1" dirty="0"/>
              <a:t>behavior</a:t>
            </a:r>
            <a:r>
              <a:rPr lang="en-US" dirty="0"/>
              <a:t> of an object is defined by a set of methods.</a:t>
            </a:r>
            <a:endParaRPr dirty="0"/>
          </a:p>
        </p:txBody>
      </p:sp>
      <p:sp>
        <p:nvSpPr>
          <p:cNvPr id="205" name="Google Shape;205;p21"/>
          <p:cNvSpPr txBox="1">
            <a:spLocks noGrp="1"/>
          </p:cNvSpPr>
          <p:nvPr>
            <p:ph type="sldNum" idx="12"/>
          </p:nvPr>
        </p:nvSpPr>
        <p:spPr>
          <a:xfrm>
            <a:off x="6553200" y="6399213"/>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sldNum" idx="12"/>
          </p:nvPr>
        </p:nvSpPr>
        <p:spPr>
          <a:xfrm>
            <a:off x="6553200" y="6399213"/>
            <a:ext cx="1905000" cy="4572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en-US" sz="1400">
                <a:solidFill>
                  <a:schemeClr val="dk1"/>
                </a:solidFill>
                <a:latin typeface="Times New Roman"/>
                <a:ea typeface="Times New Roman"/>
                <a:cs typeface="Times New Roman"/>
                <a:sym typeface="Times New Roman"/>
              </a:rPr>
              <a:t>8</a:t>
            </a:fld>
            <a:endParaRPr sz="1400">
              <a:solidFill>
                <a:schemeClr val="dk1"/>
              </a:solidFill>
              <a:latin typeface="Times New Roman"/>
              <a:ea typeface="Times New Roman"/>
              <a:cs typeface="Times New Roman"/>
              <a:sym typeface="Times New Roman"/>
            </a:endParaRPr>
          </a:p>
        </p:txBody>
      </p:sp>
      <p:sp>
        <p:nvSpPr>
          <p:cNvPr id="212" name="Google Shape;212;p22"/>
          <p:cNvSpPr txBox="1">
            <a:spLocks noGrp="1"/>
          </p:cNvSpPr>
          <p:nvPr>
            <p:ph type="title"/>
          </p:nvPr>
        </p:nvSpPr>
        <p:spPr>
          <a:xfrm>
            <a:off x="762000" y="152400"/>
            <a:ext cx="7772400" cy="6096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Objects</a:t>
            </a:r>
            <a:endParaRPr/>
          </a:p>
        </p:txBody>
      </p:sp>
      <p:sp>
        <p:nvSpPr>
          <p:cNvPr id="213" name="Google Shape;213;p22"/>
          <p:cNvSpPr/>
          <p:nvPr/>
        </p:nvSpPr>
        <p:spPr>
          <a:xfrm>
            <a:off x="2686050" y="23431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214" name="Google Shape;214;p22"/>
          <p:cNvSpPr txBox="1"/>
          <p:nvPr/>
        </p:nvSpPr>
        <p:spPr>
          <a:xfrm>
            <a:off x="304800" y="4267200"/>
            <a:ext cx="8686800" cy="15541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a:solidFill>
                  <a:schemeClr val="dk1"/>
                </a:solidFill>
                <a:latin typeface="Times New Roman"/>
                <a:ea typeface="Times New Roman"/>
                <a:cs typeface="Times New Roman"/>
                <a:sym typeface="Times New Roman"/>
              </a:rPr>
              <a:t>An object has both a state and behavior. The state defines the object, and the behavior defines what the object does.</a:t>
            </a:r>
            <a:endParaRPr sz="3200">
              <a:solidFill>
                <a:schemeClr val="dk1"/>
              </a:solidFill>
              <a:latin typeface="Times New Roman"/>
              <a:ea typeface="Times New Roman"/>
              <a:cs typeface="Times New Roman"/>
              <a:sym typeface="Times New Roman"/>
            </a:endParaRPr>
          </a:p>
        </p:txBody>
      </p:sp>
      <p:sp>
        <p:nvSpPr>
          <p:cNvPr id="215" name="Google Shape;215;p22"/>
          <p:cNvSpPr/>
          <p:nvPr/>
        </p:nvSpPr>
        <p:spPr>
          <a:xfrm>
            <a:off x="0" y="255270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pic>
        <p:nvPicPr>
          <p:cNvPr id="216" name="Google Shape;216;p22"/>
          <p:cNvPicPr preferRelativeResize="0"/>
          <p:nvPr/>
        </p:nvPicPr>
        <p:blipFill rotWithShape="1">
          <a:blip r:embed="rId3">
            <a:alphaModFix/>
          </a:blip>
          <a:srcRect/>
          <a:stretch/>
        </p:blipFill>
        <p:spPr>
          <a:xfrm>
            <a:off x="385763" y="1047750"/>
            <a:ext cx="8299450" cy="294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685800" y="285750"/>
            <a:ext cx="77724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en-US" dirty="0"/>
              <a:t>Your turn!</a:t>
            </a:r>
            <a:endParaRPr dirty="0"/>
          </a:p>
        </p:txBody>
      </p:sp>
      <p:sp>
        <p:nvSpPr>
          <p:cNvPr id="223" name="Google Shape;223;p23"/>
          <p:cNvSpPr txBox="1">
            <a:spLocks noGrp="1"/>
          </p:cNvSpPr>
          <p:nvPr>
            <p:ph type="body" idx="1"/>
          </p:nvPr>
        </p:nvSpPr>
        <p:spPr>
          <a:xfrm>
            <a:off x="685800" y="1657350"/>
            <a:ext cx="7772400" cy="4114800"/>
          </a:xfrm>
          <a:prstGeom prst="rect">
            <a:avLst/>
          </a:prstGeom>
        </p:spPr>
        <p:txBody>
          <a:bodyPr spcFirstLastPara="1" wrap="square" lIns="92075" tIns="46025" rIns="92075" bIns="46025" anchor="t" anchorCtr="0">
            <a:noAutofit/>
          </a:bodyPr>
          <a:lstStyle/>
          <a:p>
            <a:pPr marL="0" lvl="0" indent="0" algn="l" rtl="0">
              <a:spcBef>
                <a:spcPts val="360"/>
              </a:spcBef>
              <a:spcAft>
                <a:spcPts val="0"/>
              </a:spcAft>
              <a:buNone/>
            </a:pPr>
            <a:r>
              <a:rPr lang="en-US"/>
              <a:t>Write 1 class describing something in the classroom</a:t>
            </a:r>
            <a:endParaRPr/>
          </a:p>
          <a:p>
            <a:pPr marL="0" lvl="0" indent="0" algn="l" rtl="0">
              <a:spcBef>
                <a:spcPts val="360"/>
              </a:spcBef>
              <a:spcAft>
                <a:spcPts val="0"/>
              </a:spcAft>
              <a:buNone/>
            </a:pPr>
            <a:endParaRPr/>
          </a:p>
          <a:p>
            <a:pPr marL="0" lvl="0" indent="0" algn="l" rtl="0">
              <a:spcBef>
                <a:spcPts val="360"/>
              </a:spcBef>
              <a:spcAft>
                <a:spcPts val="0"/>
              </a:spcAft>
              <a:buNone/>
            </a:pPr>
            <a:r>
              <a:rPr lang="en-US"/>
              <a:t>Write 1 class describing something on campus</a:t>
            </a:r>
            <a:endParaRPr/>
          </a:p>
        </p:txBody>
      </p:sp>
      <p:sp>
        <p:nvSpPr>
          <p:cNvPr id="224" name="Google Shape;224;p23"/>
          <p:cNvSpPr txBox="1">
            <a:spLocks noGrp="1"/>
          </p:cNvSpPr>
          <p:nvPr>
            <p:ph type="sldNum" idx="12"/>
          </p:nvPr>
        </p:nvSpPr>
        <p:spPr>
          <a:xfrm>
            <a:off x="6553200" y="6399213"/>
            <a:ext cx="1905000" cy="457200"/>
          </a:xfrm>
          <a:prstGeom prst="rect">
            <a:avLst/>
          </a:prstGeom>
        </p:spPr>
        <p:txBody>
          <a:bodyPr spcFirstLastPara="1" wrap="square" lIns="92075" tIns="46025" rIns="92075" bIns="460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2964</TotalTime>
  <Words>2392</Words>
  <Application>Microsoft Macintosh PowerPoint</Application>
  <PresentationFormat>On-screen Show (4:3)</PresentationFormat>
  <Paragraphs>409</Paragraphs>
  <Slides>66</Slides>
  <Notes>66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Times New Roman</vt:lpstr>
      <vt:lpstr>Book Antiqua</vt:lpstr>
      <vt:lpstr>Courier</vt:lpstr>
      <vt:lpstr>Arial</vt:lpstr>
      <vt:lpstr>Courier New</vt:lpstr>
      <vt:lpstr>Noto Sans Symbols</vt:lpstr>
      <vt:lpstr>Kaushan Script</vt:lpstr>
      <vt:lpstr>International</vt:lpstr>
      <vt:lpstr>Chapter 10 Objects and Classes</vt:lpstr>
      <vt:lpstr>Motivations</vt:lpstr>
      <vt:lpstr>OO Programming Concepts</vt:lpstr>
      <vt:lpstr>Classes (Cookie Cutters)</vt:lpstr>
      <vt:lpstr>Classes</vt:lpstr>
      <vt:lpstr>UML Class Diagram</vt:lpstr>
      <vt:lpstr>Objects (Cookies)</vt:lpstr>
      <vt:lpstr>Objects</vt:lpstr>
      <vt:lpstr>Your turn!</vt:lpstr>
      <vt:lpstr>Example: Defining Classes and Creating Objects</vt:lpstr>
      <vt:lpstr>Example: Defining Classes and Creating Objects</vt:lpstr>
      <vt:lpstr>Lecture 2</vt:lpstr>
      <vt:lpstr>Constructors, cont.</vt:lpstr>
      <vt:lpstr>Constructors</vt:lpstr>
      <vt:lpstr>Default Constructor</vt:lpstr>
      <vt:lpstr>Creating Objects Using Constructors</vt:lpstr>
      <vt:lpstr>Declaring Object Reference Variables</vt:lpstr>
      <vt:lpstr>Declaring/Creating Objects in a Single Step</vt:lpstr>
      <vt:lpstr>Accessing Object’s Members</vt:lpstr>
      <vt:lpstr>Trace Code</vt:lpstr>
      <vt:lpstr>Trace Code, cont.</vt:lpstr>
      <vt:lpstr>Trace Code, cont.</vt:lpstr>
      <vt:lpstr>Trace Code, cont.</vt:lpstr>
      <vt:lpstr>Trace Code, cont.</vt:lpstr>
      <vt:lpstr>Trace Code, cont.</vt:lpstr>
      <vt:lpstr>Trace Code, cont.</vt:lpstr>
      <vt:lpstr>Reference Data Fields</vt:lpstr>
      <vt:lpstr>The null Value</vt:lpstr>
      <vt:lpstr>Default Value for a Data Field</vt:lpstr>
      <vt:lpstr>Example</vt:lpstr>
      <vt:lpstr>Differences between Variables of  Primitive Data Types and Object Types </vt:lpstr>
      <vt:lpstr>Copying Variables of Primitive Data Types and Object Types</vt:lpstr>
      <vt:lpstr>Garbage Collection</vt:lpstr>
      <vt:lpstr>The Date Class</vt:lpstr>
      <vt:lpstr>The Date Class Example</vt:lpstr>
      <vt:lpstr>The Random Class</vt:lpstr>
      <vt:lpstr>The Random Class Example</vt:lpstr>
      <vt:lpstr>Caution</vt:lpstr>
      <vt:lpstr>Static</vt:lpstr>
      <vt:lpstr>Static Variables, Constants,  and Methods, cont.</vt:lpstr>
      <vt:lpstr>Objects:  Instance   Variables, and Methods  </vt:lpstr>
      <vt:lpstr>Static Variables, Constants,  and Methods, cont.</vt:lpstr>
      <vt:lpstr>Example of Using Instance and Class Variables and Method</vt:lpstr>
      <vt:lpstr>Static</vt:lpstr>
      <vt:lpstr>Modifiers</vt:lpstr>
      <vt:lpstr>Visibility Modifiers and  Accessor/Mutator Methods</vt:lpstr>
      <vt:lpstr>PowerPoint Presentation</vt:lpstr>
      <vt:lpstr>PowerPoint Presentation</vt:lpstr>
      <vt:lpstr>NOTE</vt:lpstr>
      <vt:lpstr>Why Data Fields Should Be private?</vt:lpstr>
      <vt:lpstr>Lecture 3</vt:lpstr>
      <vt:lpstr>Example of Data Field Encapsulation</vt:lpstr>
      <vt:lpstr>Passing Objects to Methods</vt:lpstr>
      <vt:lpstr>Passing Objects to Methods, cont.</vt:lpstr>
      <vt:lpstr>Array of Objects</vt:lpstr>
      <vt:lpstr>Array of Objects, cont.</vt:lpstr>
      <vt:lpstr>Array of Objects, cont.</vt:lpstr>
      <vt:lpstr>Mutator Methods</vt:lpstr>
      <vt:lpstr>Immutable Objects and Classes</vt:lpstr>
      <vt:lpstr>Example</vt:lpstr>
      <vt:lpstr>What Class is Immutable?</vt:lpstr>
      <vt:lpstr>Scope of Variables</vt:lpstr>
      <vt:lpstr>The this Keyword </vt:lpstr>
      <vt:lpstr>Reference the Hidden Data Fields</vt:lpstr>
      <vt:lpstr>Calling Overloaded Constructor</vt:lpstr>
      <vt:lpstr>The Point2D Class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Objects and Classes</dc:title>
  <cp:lastModifiedBy>Microsoft Office User</cp:lastModifiedBy>
  <cp:revision>11</cp:revision>
  <dcterms:modified xsi:type="dcterms:W3CDTF">2019-10-20T18:07:38Z</dcterms:modified>
</cp:coreProperties>
</file>