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5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67"/>
    <p:restoredTop sz="94595"/>
  </p:normalViewPr>
  <p:slideViewPr>
    <p:cSldViewPr snapToGrid="0" snapToObjects="1">
      <p:cViewPr varScale="1">
        <p:scale>
          <a:sx n="135" d="100"/>
          <a:sy n="135" d="100"/>
        </p:scale>
        <p:origin x="89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1B91F-D125-8C48-B115-BF0C51B250EC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D11F-8D03-174D-B201-26D053156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9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883B9-E9EA-8647-A5BD-878B9BF82A24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34894-ED78-9044-B7B2-B6CA8D15A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8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(New feature in Java 8:  you can have non-abstract methods, which have to be declared as “default”).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34894-ED78-9044-B7B2-B6CA8D15ACC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8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589ADFB9-FB57-4C47-94B3-B83F18691BE7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D5F4D39C-324F-DA40-8801-50C194ABE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Diagramming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80132"/>
            <a:ext cx="8229600" cy="199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We draw arrows from the classes to the interface(s) they implement.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Like inheritance, an interface represents an is-a relationship (a Circle is a Shape).</a:t>
            </a:r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4" name="Picture 4" descr="shap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238" y="1219200"/>
            <a:ext cx="5186362" cy="284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public class Rectangle </a:t>
            </a:r>
            <a:r>
              <a:rPr lang="en-US" sz="2000" b="1" dirty="0">
                <a:solidFill>
                  <a:srgbClr val="820000"/>
                </a:solidFill>
                <a:latin typeface="Courier New" charset="0"/>
              </a:rPr>
              <a:t>implements Shape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private double width;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private double height;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Constructs a new rectangle with the given dimensions.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Rectangle(double</a:t>
            </a:r>
            <a:r>
              <a:rPr lang="en-US" sz="2000" dirty="0">
                <a:latin typeface="Courier New" charset="0"/>
              </a:rPr>
              <a:t> width, double height)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</a:t>
            </a:r>
            <a:r>
              <a:rPr lang="en-US" sz="2000" dirty="0" err="1">
                <a:latin typeface="Courier New" charset="0"/>
              </a:rPr>
              <a:t>this.width</a:t>
            </a:r>
            <a:r>
              <a:rPr lang="en-US" sz="2000" dirty="0">
                <a:latin typeface="Courier New" charset="0"/>
              </a:rPr>
              <a:t> = width;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</a:t>
            </a:r>
            <a:r>
              <a:rPr lang="en-US" sz="2000" dirty="0" err="1">
                <a:latin typeface="Courier New" charset="0"/>
              </a:rPr>
              <a:t>this.height</a:t>
            </a:r>
            <a:r>
              <a:rPr lang="en-US" sz="2000" dirty="0">
                <a:latin typeface="Courier New" charset="0"/>
              </a:rPr>
              <a:t> = height;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endParaRPr lang="en-US" sz="2000" dirty="0">
              <a:latin typeface="Courier New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area of this rectangle.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area()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width * height;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perimeter of this rectangle.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perimeter()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2.0 * (width + height);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59325"/>
          </a:xfrm>
        </p:spPr>
        <p:txBody>
          <a:bodyPr/>
          <a:lstStyle/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public class Triangle </a:t>
            </a:r>
            <a:r>
              <a:rPr lang="en-US" sz="1800" b="1" dirty="0">
                <a:solidFill>
                  <a:srgbClr val="820000"/>
                </a:solidFill>
                <a:latin typeface="Courier New" charset="0"/>
              </a:rPr>
              <a:t>implements Shape</a:t>
            </a:r>
            <a:r>
              <a:rPr lang="en-US" sz="1800" dirty="0">
                <a:latin typeface="Courier New" charset="0"/>
              </a:rPr>
              <a:t>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private double a;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private double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private double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// Constructs a new Triangle given side lengths.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public </a:t>
            </a:r>
            <a:r>
              <a:rPr lang="en-US" sz="1800" dirty="0" err="1">
                <a:latin typeface="Courier New" charset="0"/>
              </a:rPr>
              <a:t>Triangle(double</a:t>
            </a:r>
            <a:r>
              <a:rPr lang="en-US" sz="1800" dirty="0">
                <a:latin typeface="Courier New" charset="0"/>
              </a:rPr>
              <a:t> a, double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, double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</a:t>
            </a:r>
            <a:r>
              <a:rPr lang="en-US" sz="1800" dirty="0" err="1">
                <a:latin typeface="Courier New" charset="0"/>
              </a:rPr>
              <a:t>this.a</a:t>
            </a:r>
            <a:r>
              <a:rPr lang="en-US" sz="1800" dirty="0">
                <a:latin typeface="Courier New" charset="0"/>
              </a:rPr>
              <a:t> = a;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</a:t>
            </a:r>
            <a:r>
              <a:rPr lang="en-US" sz="1800" dirty="0" err="1">
                <a:latin typeface="Courier New" charset="0"/>
              </a:rPr>
              <a:t>this.b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</a:t>
            </a:r>
            <a:r>
              <a:rPr lang="en-US" sz="1800" dirty="0" err="1">
                <a:latin typeface="Courier New" charset="0"/>
              </a:rPr>
              <a:t>this.c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}   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// Returns a triangle's area using Heron's formula.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public double area()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double 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= (a +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 +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) / 2.0;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return </a:t>
            </a:r>
            <a:r>
              <a:rPr lang="en-US" sz="1800" dirty="0" err="1">
                <a:latin typeface="Courier New" charset="0"/>
              </a:rPr>
              <a:t>Math.sqrt(s</a:t>
            </a:r>
            <a:r>
              <a:rPr lang="en-US" sz="1800" dirty="0">
                <a:latin typeface="Courier New" charset="0"/>
              </a:rPr>
              <a:t> * (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– a)*(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–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)*(</a:t>
            </a:r>
            <a:r>
              <a:rPr lang="en-US" sz="1800" dirty="0" err="1">
                <a:latin typeface="Courier New" charset="0"/>
              </a:rPr>
              <a:t>s</a:t>
            </a:r>
            <a:r>
              <a:rPr lang="en-US" sz="1800" dirty="0">
                <a:latin typeface="Courier New" charset="0"/>
              </a:rPr>
              <a:t> -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));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// Returns the perimeter of the triangle.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public double perimeter() {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    return a + </a:t>
            </a:r>
            <a:r>
              <a:rPr lang="en-US" sz="1800" dirty="0" err="1">
                <a:latin typeface="Courier New" charset="0"/>
              </a:rPr>
              <a:t>b</a:t>
            </a:r>
            <a:r>
              <a:rPr lang="en-US" sz="1800" dirty="0">
                <a:latin typeface="Courier New" charset="0"/>
              </a:rPr>
              <a:t> + </a:t>
            </a:r>
            <a:r>
              <a:rPr lang="en-US" sz="1800" dirty="0" err="1">
                <a:latin typeface="Courier New" charset="0"/>
              </a:rPr>
              <a:t>c</a:t>
            </a:r>
            <a:r>
              <a:rPr lang="en-US" sz="1800" dirty="0"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Polymorphism is possible with interfaces.</a:t>
            </a:r>
            <a:endParaRPr lang="en-US" sz="900" dirty="0"/>
          </a:p>
          <a:p>
            <a:pPr>
              <a:lnSpc>
                <a:spcPct val="90000"/>
              </a:lnSpc>
            </a:pPr>
            <a:r>
              <a:rPr lang="en-US" sz="2000" dirty="0"/>
              <a:t>Example:</a:t>
            </a:r>
            <a:endParaRPr lang="en-US" sz="2000" dirty="0">
              <a:latin typeface="Courier New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public static void </a:t>
            </a:r>
            <a:r>
              <a:rPr lang="en-US" sz="2000" dirty="0" err="1">
                <a:latin typeface="Courier New" charset="0"/>
              </a:rPr>
              <a:t>printInfo(</a:t>
            </a:r>
            <a:r>
              <a:rPr lang="en-US" sz="2000" b="1" dirty="0" err="1">
                <a:latin typeface="Courier New" charset="0"/>
              </a:rPr>
              <a:t>Shape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s</a:t>
            </a:r>
            <a:r>
              <a:rPr lang="en-US" sz="2000" dirty="0">
                <a:latin typeface="Courier New" charset="0"/>
              </a:rPr>
              <a:t>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System.out.println("The</a:t>
            </a:r>
            <a:r>
              <a:rPr lang="en-US" sz="2000" dirty="0">
                <a:latin typeface="Courier New" charset="0"/>
              </a:rPr>
              <a:t> shape: " + </a:t>
            </a:r>
            <a:r>
              <a:rPr lang="en-US" sz="2000" dirty="0" err="1">
                <a:latin typeface="Courier New" charset="0"/>
              </a:rPr>
              <a:t>s</a:t>
            </a:r>
            <a:r>
              <a:rPr lang="en-US" sz="2000" dirty="0">
                <a:latin typeface="Courier New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System.out.println("area</a:t>
            </a:r>
            <a:r>
              <a:rPr lang="en-US" sz="2000" dirty="0">
                <a:latin typeface="Courier New" charset="0"/>
              </a:rPr>
              <a:t> : " + </a:t>
            </a:r>
            <a:r>
              <a:rPr lang="en-US" sz="2000" dirty="0" err="1">
                <a:latin typeface="Courier New" charset="0"/>
              </a:rPr>
              <a:t>s.area</a:t>
            </a:r>
            <a:r>
              <a:rPr lang="en-US" sz="2000" dirty="0">
                <a:latin typeface="Courier New" charset="0"/>
              </a:rPr>
              <a:t>());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System.out.println("perim</a:t>
            </a:r>
            <a:r>
              <a:rPr lang="en-US" sz="2000" dirty="0">
                <a:latin typeface="Courier New" charset="0"/>
              </a:rPr>
              <a:t>: " + </a:t>
            </a:r>
            <a:r>
              <a:rPr lang="en-US" sz="2000" dirty="0" err="1">
                <a:latin typeface="Courier New" charset="0"/>
              </a:rPr>
              <a:t>s.perimeter</a:t>
            </a:r>
            <a:r>
              <a:rPr lang="en-US" sz="2000" dirty="0">
                <a:latin typeface="Courier New" charset="0"/>
              </a:rPr>
              <a:t>());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</a:p>
          <a:p>
            <a:pPr>
              <a:lnSpc>
                <a:spcPct val="80000"/>
              </a:lnSpc>
              <a:buNone/>
            </a:pPr>
            <a:endParaRPr lang="en-US" sz="20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Any object that implements the interface may be passed as the parameter to the above method.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charset="0"/>
              </a:rPr>
              <a:t>Circle circ = new Circle(12.0);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Triangle tri = new Triangle(5, 12, 13);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 err="1">
                <a:latin typeface="Courier New" charset="0"/>
              </a:rPr>
              <a:t>printInfo(circ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 err="1">
                <a:latin typeface="Courier New" charset="0"/>
              </a:rPr>
              <a:t>printInfo(tri</a:t>
            </a:r>
            <a:r>
              <a:rPr lang="en-US" sz="2000" b="1" dirty="0">
                <a:latin typeface="Courier New" charset="0"/>
              </a:rPr>
              <a:t>);</a:t>
            </a:r>
            <a:endParaRPr lang="en-US" sz="1050" b="1" dirty="0">
              <a:latin typeface="Courier New" charset="0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63658" y="1863170"/>
            <a:ext cx="22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Interface is a type!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can create an array of an interface type, and store any object implementing that interface as an element.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600" dirty="0">
                <a:latin typeface="Courier New" charset="0"/>
              </a:rPr>
              <a:t>	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Circle circ = new Circle(12.0);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Rectangle </a:t>
            </a:r>
            <a:r>
              <a:rPr lang="en-US" sz="2000" dirty="0" err="1">
                <a:latin typeface="Courier New" charset="0"/>
              </a:rPr>
              <a:t>rect</a:t>
            </a:r>
            <a:r>
              <a:rPr lang="en-US" sz="2000" dirty="0">
                <a:latin typeface="Courier New" charset="0"/>
              </a:rPr>
              <a:t> = new Rectangle(4, 7);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Triangle tri = new Triangle(5, 12, 13);</a:t>
            </a:r>
          </a:p>
          <a:p>
            <a:pPr lvl="1">
              <a:lnSpc>
                <a:spcPct val="70000"/>
              </a:lnSpc>
              <a:buNone/>
            </a:pPr>
            <a:endParaRPr lang="en-US" sz="600" b="1" dirty="0">
              <a:latin typeface="Courier New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000" b="1" dirty="0">
                <a:latin typeface="Courier New" charset="0"/>
              </a:rPr>
              <a:t>	Shape[] shapes = {circ, tri, </a:t>
            </a:r>
            <a:r>
              <a:rPr lang="en-US" sz="2000" b="1" dirty="0" err="1">
                <a:latin typeface="Courier New" charset="0"/>
              </a:rPr>
              <a:t>rect</a:t>
            </a:r>
            <a:r>
              <a:rPr lang="en-US" sz="2000" b="1" dirty="0">
                <a:latin typeface="Courier New" charset="0"/>
              </a:rPr>
              <a:t>};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for (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= 0;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 &lt; </a:t>
            </a:r>
            <a:r>
              <a:rPr lang="en-US" sz="2000" dirty="0" err="1">
                <a:latin typeface="Courier New" charset="0"/>
              </a:rPr>
              <a:t>shapes.length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dirty="0" err="1">
                <a:latin typeface="Courier New" charset="0"/>
              </a:rPr>
              <a:t>i</a:t>
            </a:r>
            <a:r>
              <a:rPr lang="en-US" sz="2000" dirty="0">
                <a:latin typeface="Courier New" charset="0"/>
              </a:rPr>
              <a:t>++) {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    </a:t>
            </a:r>
            <a:r>
              <a:rPr lang="en-US" sz="2000" dirty="0" err="1">
                <a:latin typeface="Courier New" charset="0"/>
              </a:rPr>
              <a:t>printInfo(</a:t>
            </a:r>
            <a:r>
              <a:rPr lang="en-US" sz="2000" b="1" dirty="0" err="1">
                <a:latin typeface="Courier New" charset="0"/>
              </a:rPr>
              <a:t>shapes[i</a:t>
            </a:r>
            <a:r>
              <a:rPr lang="en-US" sz="2000" b="1" dirty="0">
                <a:latin typeface="Courier New" charset="0"/>
              </a:rPr>
              <a:t>]</a:t>
            </a:r>
            <a:r>
              <a:rPr lang="en-US" sz="20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</a:p>
          <a:p>
            <a:pPr lvl="1">
              <a:lnSpc>
                <a:spcPct val="7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/>
            <a:r>
              <a:rPr lang="en-US" sz="2000" dirty="0"/>
              <a:t>Each element of the array executes the appropriate behavior for its object when it is passed to the </a:t>
            </a:r>
            <a:r>
              <a:rPr lang="en-US" sz="2000" dirty="0" err="1">
                <a:latin typeface="Courier New" charset="0"/>
              </a:rPr>
              <a:t>printInfo</a:t>
            </a:r>
            <a:r>
              <a:rPr lang="en-US" sz="2000" dirty="0"/>
              <a:t> method, or when </a:t>
            </a:r>
            <a:r>
              <a:rPr lang="en-US" sz="2000" dirty="0">
                <a:latin typeface="Courier New" charset="0"/>
              </a:rPr>
              <a:t>area</a:t>
            </a:r>
            <a:r>
              <a:rPr lang="en-US" sz="2000" dirty="0"/>
              <a:t> or </a:t>
            </a:r>
            <a:r>
              <a:rPr lang="en-US" sz="2000" dirty="0">
                <a:latin typeface="Courier New" charset="0"/>
              </a:rPr>
              <a:t>perimeter</a:t>
            </a:r>
            <a:r>
              <a:rPr lang="en-US" sz="2000" dirty="0"/>
              <a:t> is called on it.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about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term interface also refers to the set of public methods through which we can interact with objects of a class.</a:t>
            </a:r>
          </a:p>
          <a:p>
            <a:r>
              <a:rPr lang="en-US" sz="2400" dirty="0"/>
              <a:t>Methods of an interface are abstract. </a:t>
            </a:r>
          </a:p>
          <a:p>
            <a:r>
              <a:rPr lang="en-US" sz="2400" dirty="0"/>
              <a:t>Think of an interface as an abstract base class with all methods abstract</a:t>
            </a:r>
          </a:p>
          <a:p>
            <a:r>
              <a:rPr lang="en-US" sz="2400" dirty="0"/>
              <a:t>Interfaces are used to deﬁne a contract for how you interact with an object, independent of the underlying implementation. </a:t>
            </a:r>
          </a:p>
          <a:p>
            <a:r>
              <a:rPr lang="en-US" sz="2400" dirty="0"/>
              <a:t>Separate behavior (interface) from the implementation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Java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Java class library contains several interfaces:</a:t>
            </a:r>
          </a:p>
          <a:p>
            <a:pPr lvl="1"/>
            <a:r>
              <a:rPr lang="en-US" sz="2400" dirty="0">
                <a:latin typeface="Courier New"/>
                <a:cs typeface="Courier New"/>
              </a:rPr>
              <a:t>Comparable </a:t>
            </a:r>
            <a:r>
              <a:rPr lang="en-US" sz="2400" dirty="0"/>
              <a:t>– allows us to order the elements of an arbitrary class</a:t>
            </a:r>
          </a:p>
          <a:p>
            <a:pPr lvl="1"/>
            <a:r>
              <a:rPr lang="en-US" sz="2400" dirty="0" err="1">
                <a:latin typeface="Courier New"/>
                <a:cs typeface="Courier New"/>
              </a:rPr>
              <a:t>Serializable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/>
              <a:t>(in </a:t>
            </a:r>
            <a:r>
              <a:rPr lang="en-US" sz="2400" dirty="0" err="1">
                <a:latin typeface="Courier New"/>
                <a:cs typeface="Courier New"/>
              </a:rPr>
              <a:t>java.io</a:t>
            </a:r>
            <a:r>
              <a:rPr lang="en-US" sz="2400" dirty="0"/>
              <a:t>) – for saving objects to a file.</a:t>
            </a:r>
          </a:p>
          <a:p>
            <a:pPr lvl="1"/>
            <a:r>
              <a:rPr lang="en-US" sz="2400" dirty="0">
                <a:latin typeface="Courier New"/>
                <a:cs typeface="Courier New"/>
              </a:rPr>
              <a:t>List, Set, Map, </a:t>
            </a:r>
            <a:r>
              <a:rPr lang="en-US" sz="2400" dirty="0" err="1">
                <a:latin typeface="Courier New"/>
                <a:cs typeface="Courier New"/>
              </a:rPr>
              <a:t>Iterator</a:t>
            </a:r>
            <a:r>
              <a:rPr lang="en-US" sz="2400" dirty="0"/>
              <a:t> (in </a:t>
            </a:r>
            <a:r>
              <a:rPr lang="en-US" sz="2400" dirty="0" err="1">
                <a:latin typeface="Courier New"/>
                <a:cs typeface="Courier New"/>
              </a:rPr>
              <a:t>java.util</a:t>
            </a:r>
            <a:r>
              <a:rPr lang="en-US" sz="2400" dirty="0"/>
              <a:t>) – describe data structures for storing collections of objects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Comparable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600200" algn="l"/>
                <a:tab pos="1943100" algn="l"/>
              </a:tabLst>
            </a:pPr>
            <a:r>
              <a:rPr lang="en-US" sz="2400" dirty="0"/>
              <a:t>A class can implement the </a:t>
            </a:r>
            <a:r>
              <a:rPr lang="en-US" sz="2400" dirty="0">
                <a:latin typeface="Courier New" charset="0"/>
              </a:rPr>
              <a:t>Comparable</a:t>
            </a:r>
            <a:r>
              <a:rPr lang="en-US" sz="2400" dirty="0"/>
              <a:t> interface to define an ordering for its objects.</a:t>
            </a:r>
          </a:p>
          <a:p>
            <a:pPr>
              <a:lnSpc>
                <a:spcPct val="80000"/>
              </a:lnSpc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 charset="0"/>
              </a:rPr>
              <a:t>	public interface Comparable&lt;</a:t>
            </a:r>
            <a:r>
              <a:rPr lang="en-US" sz="2400" b="1" dirty="0"/>
              <a:t>E</a:t>
            </a:r>
            <a:r>
              <a:rPr lang="en-US" sz="2400" dirty="0">
                <a:latin typeface="Courier New" charset="0"/>
              </a:rPr>
              <a:t>&gt; {</a:t>
            </a:r>
          </a:p>
          <a:p>
            <a:pPr>
              <a:lnSpc>
                <a:spcPct val="80000"/>
              </a:lnSpc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 charset="0"/>
              </a:rPr>
              <a:t>	    public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compareTo(</a:t>
            </a:r>
            <a:r>
              <a:rPr lang="en-US" sz="2400" b="1" dirty="0" err="1"/>
              <a:t>E</a:t>
            </a:r>
            <a:r>
              <a:rPr lang="en-US" sz="2400" dirty="0">
                <a:latin typeface="Courier New" charset="0"/>
              </a:rPr>
              <a:t> other);</a:t>
            </a:r>
          </a:p>
          <a:p>
            <a:pPr>
              <a:lnSpc>
                <a:spcPct val="80000"/>
              </a:lnSpc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 charset="0"/>
              </a:rPr>
              <a:t>	}</a:t>
            </a:r>
          </a:p>
          <a:p>
            <a:pPr marL="327025" lvl="1" indent="0">
              <a:buNone/>
              <a:tabLst>
                <a:tab pos="1600200" algn="l"/>
                <a:tab pos="1943100" algn="l"/>
              </a:tabLst>
            </a:pPr>
            <a:r>
              <a:rPr lang="en-US" sz="2400" dirty="0">
                <a:latin typeface="Courier New"/>
                <a:cs typeface="Courier New"/>
              </a:rPr>
              <a:t>public class Employee </a:t>
            </a:r>
            <a:r>
              <a:rPr lang="en-US" sz="2400" b="1" dirty="0">
                <a:solidFill>
                  <a:srgbClr val="820000"/>
                </a:solidFill>
                <a:latin typeface="Courier New"/>
                <a:cs typeface="Courier New"/>
              </a:rPr>
              <a:t>implements Comparable&lt;Employee&gt; </a:t>
            </a:r>
            <a:r>
              <a:rPr lang="en-US" sz="2400" dirty="0">
                <a:latin typeface="Courier New"/>
                <a:cs typeface="Courier New"/>
              </a:rPr>
              <a:t>{ … }   </a:t>
            </a:r>
          </a:p>
          <a:p>
            <a:pPr marL="344487" lvl="1" indent="0">
              <a:buNone/>
              <a:tabLst>
                <a:tab pos="1600200" algn="l"/>
                <a:tab pos="1943100" algn="l"/>
              </a:tabLst>
            </a:pPr>
            <a:endParaRPr lang="en-US" sz="2000" dirty="0"/>
          </a:p>
          <a:p>
            <a:pPr>
              <a:tabLst>
                <a:tab pos="1600200" algn="l"/>
                <a:tab pos="1943100" algn="l"/>
              </a:tabLst>
            </a:pPr>
            <a:r>
              <a:rPr lang="en-US" sz="2400" dirty="0"/>
              <a:t>A call of  </a:t>
            </a:r>
            <a:r>
              <a:rPr lang="en-US" sz="2400" dirty="0" err="1">
                <a:latin typeface="Courier New" charset="0"/>
              </a:rPr>
              <a:t>a.compareTo(b</a:t>
            </a:r>
            <a:r>
              <a:rPr lang="en-US" sz="2400" dirty="0">
                <a:latin typeface="Courier New" charset="0"/>
              </a:rPr>
              <a:t>)</a:t>
            </a:r>
            <a:r>
              <a:rPr lang="en-US" sz="2400" dirty="0"/>
              <a:t>  should return:</a:t>
            </a:r>
          </a:p>
          <a:p>
            <a:pPr lvl="1"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000" dirty="0"/>
              <a:t>a value &lt;	0	if </a:t>
            </a:r>
            <a:r>
              <a:rPr lang="en-US" sz="2000" dirty="0">
                <a:latin typeface="Courier New" charset="0"/>
              </a:rPr>
              <a:t>a</a:t>
            </a:r>
            <a:r>
              <a:rPr lang="en-US" sz="2000" dirty="0"/>
              <a:t> comes "before" </a:t>
            </a:r>
            <a:r>
              <a:rPr lang="en-US" sz="2000" dirty="0" err="1">
                <a:latin typeface="Courier New" charset="0"/>
              </a:rPr>
              <a:t>b</a:t>
            </a:r>
            <a:r>
              <a:rPr lang="en-US" sz="2000" dirty="0"/>
              <a:t> in the ordering,</a:t>
            </a:r>
          </a:p>
          <a:p>
            <a:pPr lvl="1"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000" dirty="0"/>
              <a:t>a value &gt;	0	if </a:t>
            </a:r>
            <a:r>
              <a:rPr lang="en-US" sz="2000" dirty="0">
                <a:latin typeface="Courier New" charset="0"/>
              </a:rPr>
              <a:t>a</a:t>
            </a:r>
            <a:r>
              <a:rPr lang="en-US" sz="2000" dirty="0"/>
              <a:t> comes "after" </a:t>
            </a:r>
            <a:r>
              <a:rPr lang="en-US" sz="2000" dirty="0" err="1">
                <a:latin typeface="Courier New" charset="0"/>
              </a:rPr>
              <a:t>b</a:t>
            </a:r>
            <a:r>
              <a:rPr lang="en-US" sz="2000" dirty="0"/>
              <a:t> in the ordering,</a:t>
            </a:r>
          </a:p>
          <a:p>
            <a:pPr lvl="1">
              <a:buFontTx/>
              <a:buNone/>
              <a:tabLst>
                <a:tab pos="1600200" algn="l"/>
                <a:tab pos="1943100" algn="l"/>
              </a:tabLst>
            </a:pPr>
            <a:r>
              <a:rPr lang="en-US" sz="2000" dirty="0"/>
              <a:t>or		0	if </a:t>
            </a:r>
            <a:r>
              <a:rPr lang="en-US" sz="2000" dirty="0">
                <a:latin typeface="Courier New" charset="0"/>
              </a:rPr>
              <a:t>a</a:t>
            </a:r>
            <a:r>
              <a:rPr lang="en-US" sz="2000" dirty="0"/>
              <a:t> and </a:t>
            </a:r>
            <a:r>
              <a:rPr lang="en-US" sz="2000" dirty="0" err="1">
                <a:latin typeface="Courier New" charset="0"/>
              </a:rPr>
              <a:t>b</a:t>
            </a:r>
            <a:r>
              <a:rPr lang="en-US" sz="2000" dirty="0"/>
              <a:t> are considered "equal" in the ordering.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 New" charset="0"/>
              </a:rPr>
              <a:t>Comparable</a:t>
            </a:r>
            <a:r>
              <a:rPr lang="en-US" sz="4000" dirty="0"/>
              <a:t> </a:t>
            </a:r>
            <a:r>
              <a:rPr lang="en-US" dirty="0"/>
              <a:t>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33089" cy="4759325"/>
          </a:xfrm>
        </p:spPr>
        <p:txBody>
          <a:bodyPr/>
          <a:lstStyle/>
          <a:p>
            <a:r>
              <a:rPr lang="en-US" sz="2400" dirty="0"/>
              <a:t>If you implement Comparable, you can sort arbitrary objects using the method </a:t>
            </a:r>
            <a:r>
              <a:rPr lang="en-US" sz="2400" dirty="0" err="1">
                <a:latin typeface="Courier New"/>
                <a:cs typeface="Courier New"/>
              </a:rPr>
              <a:t>Arrays.sort</a:t>
            </a:r>
            <a:endParaRPr lang="en-US" sz="2400" dirty="0">
              <a:latin typeface="Courier New"/>
              <a:cs typeface="Courier New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 err="1">
                <a:latin typeface="Courier New" charset="0"/>
              </a:rPr>
              <a:t>StaffMember</a:t>
            </a:r>
            <a:r>
              <a:rPr lang="en-US" sz="2000" dirty="0">
                <a:latin typeface="Courier New" charset="0"/>
              </a:rPr>
              <a:t> [] staff = new StaffMember[3];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staff[0] = new Executive(…);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staff[1] = new Employee(…)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staff[2] = new Hourly(…);</a:t>
            </a:r>
          </a:p>
          <a:p>
            <a:pPr lvl="1">
              <a:lnSpc>
                <a:spcPct val="65000"/>
              </a:lnSpc>
              <a:buFontTx/>
              <a:buNone/>
            </a:pPr>
            <a:r>
              <a:rPr lang="en-US" sz="2000" dirty="0">
                <a:latin typeface="Courier New" charset="0"/>
              </a:rPr>
              <a:t>staff[3] = new Volunteer(…);</a:t>
            </a:r>
          </a:p>
          <a:p>
            <a:pPr lvl="1">
              <a:lnSpc>
                <a:spcPct val="65000"/>
              </a:lnSpc>
              <a:spcAft>
                <a:spcPts val="1200"/>
              </a:spcAft>
              <a:buFontTx/>
              <a:buNone/>
            </a:pPr>
            <a:r>
              <a:rPr lang="en-US" sz="2000" b="1" dirty="0" err="1">
                <a:latin typeface="Courier New" charset="0"/>
              </a:rPr>
              <a:t>Arrays.sort</a:t>
            </a:r>
            <a:r>
              <a:rPr lang="en-US" sz="2000" b="1" dirty="0">
                <a:latin typeface="Courier New" charset="0"/>
              </a:rPr>
              <a:t>(staff);</a:t>
            </a:r>
            <a:endParaRPr lang="en-US" sz="2400" dirty="0"/>
          </a:p>
          <a:p>
            <a:pPr lvl="1">
              <a:spcAft>
                <a:spcPts val="1200"/>
              </a:spcAft>
              <a:buFontTx/>
              <a:buNone/>
            </a:pPr>
            <a:r>
              <a:rPr lang="en-US" sz="2400" dirty="0"/>
              <a:t>Note that you will need to provide an implementation of </a:t>
            </a:r>
            <a:r>
              <a:rPr lang="en-US" sz="2400" dirty="0" err="1"/>
              <a:t>compareTo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ourier New" charset="0"/>
              </a:rPr>
              <a:t>compareTo</a:t>
            </a:r>
            <a:r>
              <a:rPr lang="en-US" sz="3600" dirty="0"/>
              <a:t> </a:t>
            </a:r>
            <a:r>
              <a:rPr lang="en-US" sz="4000" dirty="0"/>
              <a:t>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4306" cy="4759325"/>
          </a:xfrm>
        </p:spPr>
        <p:txBody>
          <a:bodyPr/>
          <a:lstStyle/>
          <a:p>
            <a:r>
              <a:rPr lang="en-US" sz="2800" dirty="0"/>
              <a:t>Delegation trick - If your object's attributes are comparable (such as strings), you can use their </a:t>
            </a:r>
            <a:r>
              <a:rPr lang="en-US" sz="2800" dirty="0" err="1">
                <a:latin typeface="Courier New" charset="0"/>
              </a:rPr>
              <a:t>compareTo</a:t>
            </a:r>
            <a:r>
              <a:rPr lang="en-US" sz="2800" dirty="0"/>
              <a:t>:</a:t>
            </a:r>
            <a:endParaRPr lang="en-US" sz="700" b="1" dirty="0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sz="800" b="1" dirty="0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sz="800" b="1" dirty="0">
              <a:solidFill>
                <a:srgbClr val="008000"/>
              </a:solidFill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// sort by employee name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public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compareTo(StaffMember</a:t>
            </a:r>
            <a:r>
              <a:rPr lang="en-US" sz="2400" dirty="0">
                <a:latin typeface="Courier New" charset="0"/>
              </a:rPr>
              <a:t> other)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b="1" dirty="0">
                <a:latin typeface="Courier New" charset="0"/>
              </a:rPr>
              <a:t>    return </a:t>
            </a:r>
            <a:r>
              <a:rPr lang="en-US" sz="2400" b="1" dirty="0" err="1">
                <a:latin typeface="Courier New" charset="0"/>
              </a:rPr>
              <a:t>name.compareTo(other.getName</a:t>
            </a:r>
            <a:r>
              <a:rPr lang="en-US" sz="2400" b="1" dirty="0">
                <a:latin typeface="Courier New" charset="0"/>
              </a:rPr>
              <a:t>());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sz="2400" dirty="0">
                <a:latin typeface="Courier New" charset="0"/>
              </a:rPr>
              <a:t>}</a:t>
            </a:r>
          </a:p>
          <a:p>
            <a:pPr lvl="1">
              <a:lnSpc>
                <a:spcPct val="60000"/>
              </a:lnSpc>
              <a:buFontTx/>
              <a:buNone/>
            </a:pPr>
            <a:endParaRPr lang="en-US" dirty="0">
              <a:latin typeface="Courier New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 of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170113" algn="l"/>
              </a:tabLst>
            </a:pPr>
            <a:r>
              <a:rPr lang="en-US" sz="2800" dirty="0"/>
              <a:t>Consider the task of writing classes to represent 2D shapes such as </a:t>
            </a:r>
            <a:r>
              <a:rPr lang="en-US" sz="2800" dirty="0">
                <a:latin typeface="Courier New" charset="0"/>
              </a:rPr>
              <a:t>Circle</a:t>
            </a:r>
            <a:r>
              <a:rPr lang="en-US" sz="2800" dirty="0"/>
              <a:t>, </a:t>
            </a:r>
            <a:r>
              <a:rPr lang="en-US" sz="2800" dirty="0">
                <a:latin typeface="Courier New" charset="0"/>
              </a:rPr>
              <a:t>Rectangle</a:t>
            </a:r>
            <a:r>
              <a:rPr lang="en-US" sz="2800" dirty="0"/>
              <a:t>, and </a:t>
            </a:r>
            <a:r>
              <a:rPr lang="en-US" sz="2800" dirty="0">
                <a:latin typeface="Courier New" charset="0"/>
              </a:rPr>
              <a:t>Triangle</a:t>
            </a:r>
            <a:r>
              <a:rPr lang="en-US" sz="2800" dirty="0"/>
              <a:t>.</a:t>
            </a:r>
            <a:endParaRPr lang="en-US" sz="2400" dirty="0"/>
          </a:p>
          <a:p>
            <a:pPr>
              <a:tabLst>
                <a:tab pos="2170113" algn="l"/>
              </a:tabLst>
            </a:pPr>
            <a:r>
              <a:rPr lang="en-US" sz="2800" dirty="0"/>
              <a:t>There are certain attributes or operations that are common to all shapes:</a:t>
            </a:r>
          </a:p>
          <a:p>
            <a:pPr marL="742950" lvl="1" indent="-285750">
              <a:buNone/>
              <a:tabLst>
                <a:tab pos="2170113" algn="l"/>
              </a:tabLst>
            </a:pPr>
            <a:r>
              <a:rPr lang="en-US" sz="2400" dirty="0"/>
              <a:t>	perimeter,	area	</a:t>
            </a:r>
            <a:endParaRPr lang="en-US" sz="2800" dirty="0"/>
          </a:p>
          <a:p>
            <a:pPr>
              <a:tabLst>
                <a:tab pos="2170113" algn="l"/>
              </a:tabLst>
            </a:pPr>
            <a:r>
              <a:rPr lang="en-US" sz="2800" dirty="0"/>
              <a:t>By being a Shape, you promise that you can compute those attributes, but each shape computes them differently.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as a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Analogous to the idea of roles or certifications in real life:</a:t>
            </a:r>
          </a:p>
          <a:p>
            <a:pPr lvl="1"/>
            <a:r>
              <a:rPr lang="en-US" dirty="0"/>
              <a:t>"I'm certified as a CPA accountant.  The certification assures you that I know how to do taxes, perform audits.”</a:t>
            </a:r>
          </a:p>
          <a:p>
            <a:pPr marL="344487" lvl="1" indent="0">
              <a:buNone/>
            </a:pPr>
            <a:r>
              <a:rPr lang="en-US" dirty="0"/>
              <a:t>Compare to:</a:t>
            </a:r>
          </a:p>
          <a:p>
            <a:pPr lvl="1"/>
            <a:r>
              <a:rPr lang="en-US" dirty="0"/>
              <a:t>"I'm certified as a Shape.  That means you can be sure that I know how to compute my area and perimeter.”</a:t>
            </a:r>
          </a:p>
        </p:txBody>
      </p:sp>
    </p:spTree>
    <p:extLst>
      <p:ext uri="{BB962C8B-B14F-4D97-AF65-F5344CB8AC3E}">
        <p14:creationId xmlns:p14="http://schemas.microsoft.com/office/powerpoint/2010/main" val="85191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area </a:t>
            </a:r>
            <a:r>
              <a:rPr lang="en-US"/>
              <a:t>and perimeter </a:t>
            </a:r>
            <a:r>
              <a:rPr lang="en-US" dirty="0"/>
              <a:t>of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Rectangle (as defined by width </a:t>
            </a:r>
            <a:r>
              <a:rPr lang="en-US" sz="2400" i="1" dirty="0" err="1"/>
              <a:t>w</a:t>
            </a:r>
            <a:r>
              <a:rPr lang="en-US" sz="2400" dirty="0"/>
              <a:t> and height </a:t>
            </a:r>
            <a:r>
              <a:rPr lang="en-US" sz="2400" i="1" dirty="0" err="1"/>
              <a:t>h</a:t>
            </a:r>
            <a:r>
              <a:rPr lang="en-US" sz="2400" dirty="0"/>
              <a:t>):</a:t>
            </a:r>
          </a:p>
          <a:p>
            <a:pPr lvl="1">
              <a:buNone/>
            </a:pPr>
            <a:r>
              <a:rPr lang="en-US" sz="2000" dirty="0"/>
              <a:t>	area		= </a:t>
            </a:r>
            <a:r>
              <a:rPr lang="en-US" sz="2000" i="1" dirty="0" err="1"/>
              <a:t>w</a:t>
            </a:r>
            <a:r>
              <a:rPr lang="en-US" sz="2000" i="1" dirty="0"/>
              <a:t> </a:t>
            </a:r>
            <a:r>
              <a:rPr lang="en-US" sz="2000" i="1" dirty="0" err="1"/>
              <a:t>h</a:t>
            </a:r>
            <a:endParaRPr lang="en-US" sz="2000" i="1" dirty="0"/>
          </a:p>
          <a:p>
            <a:pPr lvl="1">
              <a:buNone/>
            </a:pPr>
            <a:r>
              <a:rPr lang="en-US" sz="2000" dirty="0"/>
              <a:t>	perimeter	= 2</a:t>
            </a:r>
            <a:r>
              <a:rPr lang="en-US" sz="2000" i="1" dirty="0"/>
              <a:t>w</a:t>
            </a:r>
            <a:r>
              <a:rPr lang="en-US" sz="2000" dirty="0"/>
              <a:t> + 2</a:t>
            </a:r>
            <a:r>
              <a:rPr lang="en-US" sz="2000" i="1" dirty="0"/>
              <a:t>h</a:t>
            </a:r>
          </a:p>
          <a:p>
            <a:pPr lvl="1"/>
            <a:endParaRPr lang="en-US" sz="2000" dirty="0"/>
          </a:p>
          <a:p>
            <a:r>
              <a:rPr lang="en-US" sz="2400" dirty="0"/>
              <a:t>Circle (as defined by radius </a:t>
            </a:r>
            <a:r>
              <a:rPr lang="en-US" sz="2400" i="1" dirty="0" err="1"/>
              <a:t>r</a:t>
            </a:r>
            <a:r>
              <a:rPr lang="en-US" sz="2400" dirty="0"/>
              <a:t>):</a:t>
            </a:r>
          </a:p>
          <a:p>
            <a:pPr lvl="1">
              <a:buNone/>
            </a:pPr>
            <a:r>
              <a:rPr lang="en-US" sz="2000" dirty="0"/>
              <a:t>	area		= </a:t>
            </a:r>
            <a:r>
              <a:rPr lang="en-US" sz="2000" dirty="0" err="1">
                <a:sym typeface="Symbol" charset="2"/>
              </a:rPr>
              <a:t>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	perimeter	= 2 </a:t>
            </a:r>
            <a:r>
              <a:rPr lang="en-US" sz="2000" dirty="0" err="1">
                <a:sym typeface="Symbol" charset="2"/>
              </a:rPr>
              <a:t></a:t>
            </a:r>
            <a:r>
              <a:rPr lang="en-US" sz="2000" dirty="0"/>
              <a:t> </a:t>
            </a:r>
            <a:r>
              <a:rPr lang="en-US" sz="2000" i="1" dirty="0" err="1"/>
              <a:t>r</a:t>
            </a:r>
            <a:endParaRPr lang="en-US" sz="2000" i="1" baseline="-25000" dirty="0"/>
          </a:p>
          <a:p>
            <a:pPr lvl="1"/>
            <a:endParaRPr lang="en-US" sz="2000" dirty="0"/>
          </a:p>
          <a:p>
            <a:r>
              <a:rPr lang="en-US" sz="2400" dirty="0"/>
              <a:t>Triangle (as defined by side lengths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 err="1"/>
              <a:t>b</a:t>
            </a:r>
            <a:r>
              <a:rPr lang="en-US" sz="2400" dirty="0"/>
              <a:t>, and </a:t>
            </a:r>
            <a:r>
              <a:rPr lang="en-US" sz="2400" i="1" dirty="0" err="1"/>
              <a:t>c</a:t>
            </a:r>
            <a:r>
              <a:rPr lang="en-US" sz="2400" dirty="0"/>
              <a:t>)</a:t>
            </a:r>
          </a:p>
          <a:p>
            <a:pPr lvl="1">
              <a:buNone/>
            </a:pPr>
            <a:r>
              <a:rPr lang="en-US" sz="2000" dirty="0"/>
              <a:t>	area		= √(</a:t>
            </a:r>
            <a:r>
              <a:rPr lang="en-US" sz="2000" i="1" dirty="0" err="1"/>
              <a:t>s</a:t>
            </a:r>
            <a:r>
              <a:rPr lang="en-US" sz="2000" dirty="0"/>
              <a:t> (</a:t>
            </a:r>
            <a:r>
              <a:rPr lang="en-US" sz="2000" i="1" dirty="0" err="1"/>
              <a:t>s</a:t>
            </a:r>
            <a:r>
              <a:rPr lang="en-US" sz="2000" dirty="0"/>
              <a:t> - </a:t>
            </a:r>
            <a:r>
              <a:rPr lang="en-US" sz="2000" i="1" dirty="0"/>
              <a:t>a</a:t>
            </a:r>
            <a:r>
              <a:rPr lang="en-US" sz="2000" dirty="0"/>
              <a:t>) (</a:t>
            </a:r>
            <a:r>
              <a:rPr lang="en-US" sz="2000" i="1" dirty="0" err="1"/>
              <a:t>s</a:t>
            </a:r>
            <a:r>
              <a:rPr lang="en-US" sz="2000" dirty="0"/>
              <a:t> - </a:t>
            </a:r>
            <a:r>
              <a:rPr lang="en-US" sz="2000" i="1" dirty="0" err="1"/>
              <a:t>b</a:t>
            </a:r>
            <a:r>
              <a:rPr lang="en-US" sz="2000" dirty="0"/>
              <a:t>) (</a:t>
            </a:r>
            <a:r>
              <a:rPr lang="en-US" sz="2000" i="1" dirty="0" err="1"/>
              <a:t>s</a:t>
            </a:r>
            <a:r>
              <a:rPr lang="en-US" sz="2000" dirty="0"/>
              <a:t> - </a:t>
            </a:r>
            <a:r>
              <a:rPr lang="en-US" sz="2000" i="1" dirty="0" err="1"/>
              <a:t>c</a:t>
            </a:r>
            <a:r>
              <a:rPr lang="en-US" sz="2000" dirty="0"/>
              <a:t>))</a:t>
            </a:r>
            <a:endParaRPr lang="en-US" sz="2000" i="1" dirty="0"/>
          </a:p>
          <a:p>
            <a:pPr lvl="1">
              <a:buNone/>
            </a:pPr>
            <a:r>
              <a:rPr lang="en-US" sz="2000" dirty="0"/>
              <a:t>				   where </a:t>
            </a:r>
            <a:r>
              <a:rPr lang="en-US" sz="2000" i="1" dirty="0" err="1"/>
              <a:t>s</a:t>
            </a:r>
            <a:r>
              <a:rPr lang="en-US" sz="2000" dirty="0"/>
              <a:t> = ½ (</a:t>
            </a:r>
            <a:r>
              <a:rPr lang="en-US" sz="2000" i="1" dirty="0"/>
              <a:t>a</a:t>
            </a:r>
            <a:r>
              <a:rPr lang="en-US" sz="2000" dirty="0"/>
              <a:t> + 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 err="1"/>
              <a:t>c</a:t>
            </a:r>
            <a:r>
              <a:rPr lang="en-US" sz="2000" dirty="0"/>
              <a:t>)</a:t>
            </a:r>
            <a:r>
              <a:rPr lang="en-US" sz="2000" i="1" dirty="0"/>
              <a:t> 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	perimeter	= </a:t>
            </a:r>
            <a:r>
              <a:rPr lang="en-US" sz="2000" i="1" dirty="0"/>
              <a:t>a</a:t>
            </a:r>
            <a:r>
              <a:rPr lang="en-US" sz="2000" dirty="0"/>
              <a:t> + 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 err="1"/>
              <a:t>c</a:t>
            </a:r>
            <a:r>
              <a:rPr lang="en-US" sz="2000" i="1" dirty="0"/>
              <a:t> </a:t>
            </a:r>
          </a:p>
          <a:p>
            <a:endParaRPr lang="en-US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0" y="1816138"/>
            <a:ext cx="1143000" cy="7746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620000" y="2971800"/>
            <a:ext cx="1143000" cy="1143000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038640" y="4878646"/>
            <a:ext cx="1648160" cy="1064954"/>
            <a:chOff x="4128" y="3072"/>
            <a:chExt cx="1392" cy="768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128" y="3072"/>
              <a:ext cx="768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128" y="3408"/>
              <a:ext cx="13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4896" y="3072"/>
              <a:ext cx="62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4306" cy="4759325"/>
          </a:xfrm>
        </p:spPr>
        <p:txBody>
          <a:bodyPr/>
          <a:lstStyle/>
          <a:p>
            <a:r>
              <a:rPr lang="en-US" sz="2400" b="1" dirty="0"/>
              <a:t>interface</a:t>
            </a:r>
            <a:r>
              <a:rPr lang="en-US" sz="2400" dirty="0"/>
              <a:t>: A list of methods that a class promises to implement.</a:t>
            </a:r>
          </a:p>
          <a:p>
            <a:pPr lvl="1"/>
            <a:r>
              <a:rPr lang="en-US" sz="2000" dirty="0"/>
              <a:t>Inheritance encodes an is-a relationship and provides code-sharing.</a:t>
            </a:r>
          </a:p>
          <a:p>
            <a:pPr lvl="2"/>
            <a:r>
              <a:rPr lang="en-US" sz="1800" dirty="0"/>
              <a:t>An Executive object can be treated as a </a:t>
            </a:r>
            <a:r>
              <a:rPr lang="en-US" sz="1800" dirty="0" err="1"/>
              <a:t>StaffMember</a:t>
            </a:r>
            <a:r>
              <a:rPr lang="en-US" sz="1800" dirty="0"/>
              <a:t>, and</a:t>
            </a:r>
            <a:br>
              <a:rPr lang="en-US" sz="1800" dirty="0"/>
            </a:br>
            <a:r>
              <a:rPr lang="en-US" sz="1800" dirty="0"/>
              <a:t>Executive inherits </a:t>
            </a:r>
            <a:r>
              <a:rPr lang="en-US" sz="1800" dirty="0" err="1"/>
              <a:t>StaffMember’s</a:t>
            </a:r>
            <a:r>
              <a:rPr lang="en-US" sz="1800" dirty="0"/>
              <a:t> code.</a:t>
            </a:r>
            <a:endParaRPr lang="en-US" sz="2000" dirty="0"/>
          </a:p>
          <a:p>
            <a:pPr lvl="1"/>
            <a:r>
              <a:rPr lang="en-US" sz="2000" dirty="0"/>
              <a:t>An interface specifies what an object is capable of; no code sharing.</a:t>
            </a:r>
          </a:p>
          <a:p>
            <a:pPr lvl="2"/>
            <a:r>
              <a:rPr lang="en-US" sz="1800" dirty="0"/>
              <a:t>Only method </a:t>
            </a:r>
            <a:r>
              <a:rPr lang="en-US" sz="1800" b="1" dirty="0">
                <a:solidFill>
                  <a:srgbClr val="820000"/>
                </a:solidFill>
              </a:rPr>
              <a:t>stubs</a:t>
            </a:r>
            <a:r>
              <a:rPr lang="en-US" sz="1800" dirty="0">
                <a:solidFill>
                  <a:srgbClr val="820000"/>
                </a:solidFill>
              </a:rPr>
              <a:t> </a:t>
            </a:r>
            <a:r>
              <a:rPr lang="en-US" sz="1800" dirty="0"/>
              <a:t>in the interface</a:t>
            </a:r>
          </a:p>
          <a:p>
            <a:pPr lvl="2"/>
            <a:r>
              <a:rPr lang="en-US" sz="1800" dirty="0"/>
              <a:t>Object </a:t>
            </a:r>
            <a:r>
              <a:rPr lang="en-US" sz="1800" b="1" dirty="0"/>
              <a:t>can-act-as </a:t>
            </a:r>
            <a:r>
              <a:rPr lang="en-US" sz="1800" dirty="0"/>
              <a:t>any interface it </a:t>
            </a:r>
            <a:r>
              <a:rPr lang="en-US" sz="1800" b="1" dirty="0">
                <a:solidFill>
                  <a:srgbClr val="820000"/>
                </a:solidFill>
              </a:rPr>
              <a:t>implements</a:t>
            </a:r>
            <a:endParaRPr lang="en-US" sz="2000" dirty="0"/>
          </a:p>
          <a:p>
            <a:pPr lvl="2"/>
            <a:r>
              <a:rPr lang="en-US" sz="1800" dirty="0"/>
              <a:t>A Rectangle does what you expect from a Shape as long as it implements the interface.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interface for shapes:</a:t>
            </a: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public interface Shape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    public double area();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    public double perimeter();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000" dirty="0"/>
              <a:t>This interface describes the functionality common to all shapes.</a:t>
            </a:r>
            <a:br>
              <a:rPr lang="en-US" sz="2000" dirty="0"/>
            </a:br>
            <a:r>
              <a:rPr lang="en-US" sz="2000" dirty="0"/>
              <a:t>(Every shape knows how to compute its area and perimeter.)</a:t>
            </a:r>
          </a:p>
          <a:p>
            <a:r>
              <a:rPr lang="en-US" sz="2000" dirty="0"/>
              <a:t>Interface declaration syntax:</a:t>
            </a:r>
            <a:endParaRPr lang="en-US" sz="800" dirty="0">
              <a:latin typeface="Courier New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charset="0"/>
              </a:rPr>
              <a:t>public interface </a:t>
            </a:r>
            <a:r>
              <a:rPr lang="en-US" sz="1800" b="1" i="1" dirty="0"/>
              <a:t>&lt;name&gt;</a:t>
            </a:r>
            <a:r>
              <a:rPr lang="en-US" sz="1800" dirty="0">
                <a:latin typeface="Courier New" charset="0"/>
              </a:rPr>
              <a:t> {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>
                <a:latin typeface="Courier New" charset="0"/>
              </a:rPr>
              <a:t>    public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, ...,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>
                <a:latin typeface="Courier New" charset="0"/>
              </a:rPr>
              <a:t>    public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, ...,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/>
              <a:t>...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>
                <a:latin typeface="Courier New" charset="0"/>
              </a:rPr>
              <a:t>    public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, ..., </a:t>
            </a:r>
            <a:r>
              <a:rPr lang="en-US" sz="1600" b="1" i="1" dirty="0"/>
              <a:t>&lt;type&gt;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b="1" i="1" dirty="0"/>
              <a:t>&lt;name&gt;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All methods are public!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80567" cy="4759325"/>
          </a:xfrm>
        </p:spPr>
        <p:txBody>
          <a:bodyPr/>
          <a:lstStyle/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public class Circle </a:t>
            </a:r>
            <a:r>
              <a:rPr lang="en-US" sz="2000" b="1" dirty="0">
                <a:solidFill>
                  <a:srgbClr val="820000"/>
                </a:solidFill>
                <a:latin typeface="Courier New" charset="0"/>
              </a:rPr>
              <a:t>implements </a:t>
            </a:r>
            <a:r>
              <a:rPr lang="en-US" sz="2000" dirty="0">
                <a:latin typeface="Courier New" charset="0"/>
              </a:rPr>
              <a:t>Shape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private double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Constructs a new circle with the given radius.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</a:t>
            </a:r>
            <a:r>
              <a:rPr lang="en-US" sz="2000" dirty="0" err="1">
                <a:latin typeface="Courier New" charset="0"/>
              </a:rPr>
              <a:t>Circle(double</a:t>
            </a:r>
            <a:r>
              <a:rPr lang="en-US" sz="2000" dirty="0">
                <a:latin typeface="Courier New" charset="0"/>
              </a:rPr>
              <a:t> radius)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</a:t>
            </a:r>
            <a:r>
              <a:rPr lang="en-US" sz="2000" dirty="0" err="1">
                <a:latin typeface="Courier New" charset="0"/>
              </a:rPr>
              <a:t>this.radius</a:t>
            </a:r>
            <a:r>
              <a:rPr lang="en-US" sz="2000" dirty="0">
                <a:latin typeface="Courier New" charset="0"/>
              </a:rPr>
              <a:t> =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area of the circle.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area()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</a:t>
            </a:r>
            <a:r>
              <a:rPr lang="en-US" sz="2000" dirty="0" err="1">
                <a:latin typeface="Courier New" charset="0"/>
              </a:rPr>
              <a:t>Math.PI</a:t>
            </a:r>
            <a:r>
              <a:rPr lang="en-US" sz="2000" dirty="0">
                <a:latin typeface="Courier New" charset="0"/>
              </a:rPr>
              <a:t> * radius *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// Returns the perimeter of the circle.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public double perimeter() {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    return 2.0 * </a:t>
            </a:r>
            <a:r>
              <a:rPr lang="en-US" sz="2000" dirty="0" err="1">
                <a:latin typeface="Courier New" charset="0"/>
              </a:rPr>
              <a:t>Math.PI</a:t>
            </a:r>
            <a:r>
              <a:rPr lang="en-US" sz="2000" dirty="0">
                <a:latin typeface="Courier New" charset="0"/>
              </a:rPr>
              <a:t> * radius;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    }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class can declare that it </a:t>
            </a:r>
            <a:r>
              <a:rPr lang="en-US" sz="2800" i="1" dirty="0"/>
              <a:t>implements</a:t>
            </a:r>
            <a:r>
              <a:rPr lang="en-US" sz="2800" dirty="0"/>
              <a:t> an interface.</a:t>
            </a:r>
          </a:p>
          <a:p>
            <a:pPr lvl="1"/>
            <a:r>
              <a:rPr lang="en-US" dirty="0"/>
              <a:t>This means the class needs to contain an implementation for each of the methods in that interface.</a:t>
            </a:r>
          </a:p>
          <a:p>
            <a:pPr lvl="2">
              <a:buNone/>
            </a:pPr>
            <a:r>
              <a:rPr lang="en-US" dirty="0"/>
              <a:t>(Otherwise, the class will fail to compile.)</a:t>
            </a:r>
          </a:p>
          <a:p>
            <a:pPr lvl="1"/>
            <a:endParaRPr lang="en-US" dirty="0"/>
          </a:p>
          <a:p>
            <a:r>
              <a:rPr lang="en-US" sz="2800" dirty="0"/>
              <a:t>Syntax for implementing an interface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</a:rPr>
              <a:t>	public class </a:t>
            </a:r>
            <a:r>
              <a:rPr lang="en-US" b="1" i="1" dirty="0"/>
              <a:t>&lt;name&gt;</a:t>
            </a:r>
            <a:r>
              <a:rPr lang="en-US" dirty="0">
                <a:latin typeface="Courier New" charset="0"/>
              </a:rPr>
              <a:t> implements </a:t>
            </a:r>
            <a:r>
              <a:rPr lang="en-US" b="1" i="1" dirty="0"/>
              <a:t>&lt;interface name&gt;</a:t>
            </a:r>
            <a:r>
              <a:rPr lang="en-US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</a:rPr>
              <a:t>	    ...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</a:rPr>
              <a:t>	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If we write a class that claims act like a </a:t>
            </a:r>
            <a:r>
              <a:rPr lang="en-US" sz="2400" dirty="0">
                <a:latin typeface="Courier New" charset="0"/>
              </a:rPr>
              <a:t>Shape</a:t>
            </a:r>
            <a:r>
              <a:rPr lang="en-US" sz="2400" dirty="0"/>
              <a:t> but doesn't implement the </a:t>
            </a:r>
            <a:r>
              <a:rPr lang="en-US" sz="2400" dirty="0">
                <a:latin typeface="Courier New" charset="0"/>
              </a:rPr>
              <a:t>area</a:t>
            </a:r>
            <a:r>
              <a:rPr lang="en-US" sz="2400" dirty="0"/>
              <a:t> and </a:t>
            </a:r>
            <a:r>
              <a:rPr lang="en-US" sz="2400" dirty="0">
                <a:latin typeface="Courier New" charset="0"/>
              </a:rPr>
              <a:t>perimeter</a:t>
            </a:r>
            <a:r>
              <a:rPr lang="en-US" sz="2400" dirty="0"/>
              <a:t> methods, it will not compile.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public class Banana </a:t>
            </a:r>
            <a:r>
              <a:rPr lang="en-US" sz="2000" b="1" dirty="0">
                <a:solidFill>
                  <a:srgbClr val="A50021"/>
                </a:solidFill>
                <a:latin typeface="Courier New" charset="0"/>
              </a:rPr>
              <a:t>implements Shape</a:t>
            </a:r>
            <a:r>
              <a:rPr lang="en-US" sz="2000" dirty="0">
                <a:latin typeface="Courier New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    //without implementing area or </a:t>
            </a:r>
            <a:r>
              <a:rPr lang="en-US" sz="2000" dirty="0" err="1">
                <a:latin typeface="Courier New" charset="0"/>
              </a:rPr>
              <a:t>perimiter</a:t>
            </a:r>
            <a:endParaRPr lang="en-US" sz="20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}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The compiler error message: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Banana.java:1: Banana is not abstract and does not override abstract method area() in Shape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	public class Banana implements Shape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             ^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01_intro.pptx</Template>
  <TotalTime>7697</TotalTime>
  <Words>964</Words>
  <Application>Microsoft Office PowerPoint</Application>
  <PresentationFormat>On-screen Show (4:3)</PresentationFormat>
  <Paragraphs>204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Garamond</vt:lpstr>
      <vt:lpstr>Symbol</vt:lpstr>
      <vt:lpstr>Wingdings</vt:lpstr>
      <vt:lpstr>introduction</vt:lpstr>
      <vt:lpstr>Interfaces</vt:lpstr>
      <vt:lpstr>Relatedness of types</vt:lpstr>
      <vt:lpstr>Interface as a contract</vt:lpstr>
      <vt:lpstr>The area and perimeter of shapes</vt:lpstr>
      <vt:lpstr>Interfaces</vt:lpstr>
      <vt:lpstr>Java Interfaces</vt:lpstr>
      <vt:lpstr>Implementing an interface</vt:lpstr>
      <vt:lpstr>Implementing an interface</vt:lpstr>
      <vt:lpstr>Requirements</vt:lpstr>
      <vt:lpstr>Diagramming an interface</vt:lpstr>
      <vt:lpstr>Rectangle</vt:lpstr>
      <vt:lpstr>Triangle</vt:lpstr>
      <vt:lpstr>Interfaces and polymorphism</vt:lpstr>
      <vt:lpstr>Interfaces and polymorphism</vt:lpstr>
      <vt:lpstr>Comments about Interfaces</vt:lpstr>
      <vt:lpstr>Commonly used Java interfaces</vt:lpstr>
      <vt:lpstr>The Java Comparable interface</vt:lpstr>
      <vt:lpstr>Comparable and sorting</vt:lpstr>
      <vt:lpstr>compareTo tricks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Asa Ben-Hur</dc:creator>
  <cp:lastModifiedBy>Russ</cp:lastModifiedBy>
  <cp:revision>62</cp:revision>
  <cp:lastPrinted>2009-10-27T03:17:51Z</cp:lastPrinted>
  <dcterms:created xsi:type="dcterms:W3CDTF">2009-11-05T15:47:55Z</dcterms:created>
  <dcterms:modified xsi:type="dcterms:W3CDTF">2017-04-01T21:15:11Z</dcterms:modified>
</cp:coreProperties>
</file>