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7" r:id="rId3"/>
    <p:sldId id="260" r:id="rId4"/>
    <p:sldId id="298" r:id="rId5"/>
    <p:sldId id="299" r:id="rId6"/>
    <p:sldId id="300" r:id="rId7"/>
    <p:sldId id="273" r:id="rId8"/>
    <p:sldId id="275" r:id="rId9"/>
    <p:sldId id="276" r:id="rId10"/>
    <p:sldId id="277" r:id="rId11"/>
    <p:sldId id="278" r:id="rId12"/>
    <p:sldId id="301" r:id="rId13"/>
    <p:sldId id="302" r:id="rId14"/>
    <p:sldId id="280" r:id="rId15"/>
    <p:sldId id="281" r:id="rId16"/>
    <p:sldId id="304" r:id="rId17"/>
    <p:sldId id="282" r:id="rId18"/>
    <p:sldId id="295" r:id="rId19"/>
    <p:sldId id="303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0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64DDB-1633-F646-B033-3175AC17973B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F58E8-8C00-C841-97DC-770CD7A3C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9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4E5F1-BD8F-46CE-BBE4-DA6BBA89FB1B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4321A-5900-48CC-816F-C80675B1E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3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1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88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0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take a more abstract view at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9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1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1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4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lists are defined to be equal if they contain the same elements in the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order.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2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34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05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4321A-5900-48CC-816F-C80675B1E1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fld id="{59E555CB-24E7-AD48-B1E1-E8C25E8F6B8D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B3084638-6C79-6A47-A04E-BBE2E7BBF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ArrayLists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-109" charset="0"/>
              </a:rPr>
              <a:t>ArrayList</a:t>
            </a:r>
            <a:r>
              <a:rPr lang="en-US"/>
              <a:t> methods 2</a:t>
            </a:r>
          </a:p>
        </p:txBody>
      </p:sp>
      <p:graphicFrame>
        <p:nvGraphicFramePr>
          <p:cNvPr id="17832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52073"/>
              </p:ext>
            </p:extLst>
          </p:nvPr>
        </p:nvGraphicFramePr>
        <p:xfrm>
          <a:off x="95250" y="1408113"/>
          <a:ext cx="8975725" cy="3840480"/>
        </p:xfrm>
        <a:graphic>
          <a:graphicData uri="http://schemas.openxmlformats.org/drawingml/2006/table">
            <a:tbl>
              <a:tblPr/>
              <a:tblGrid>
                <a:gridCol w="2654300"/>
                <a:gridCol w="632142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Times New Roman" pitchFamily="-109" charset="0"/>
                        <a:cs typeface="Times New Roman" pitchFamily="-10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adds all elements from the given list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at the end of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this list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  <a:ea typeface="Times New Roman" pitchFamily="-109" charset="0"/>
                        <a:cs typeface="Times New Roman" pitchFamily="-10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inserts the list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at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 of this list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true if given value is found somewhere in this list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containsAll(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true if this list contains every element from given list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true if given other list contains the same elements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finds and removes the given value from this list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removes any elements found in the given list from this list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retainAll(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list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removes any elements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not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found in given list from this list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subList(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from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the sub-portion of the list between indexes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from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(inclusive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(exclusive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toArray()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an array of the elements in this list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about classes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7238"/>
            <a:ext cx="8229600" cy="4759325"/>
          </a:xfrm>
        </p:spPr>
        <p:txBody>
          <a:bodyPr/>
          <a:lstStyle/>
          <a:p>
            <a:r>
              <a:rPr lang="en-US" sz="2000" dirty="0"/>
              <a:t>The Java API </a:t>
            </a:r>
            <a:r>
              <a:rPr lang="en-US" sz="2000" dirty="0" smtClean="0"/>
              <a:t>specification website contains detailed </a:t>
            </a:r>
            <a:r>
              <a:rPr lang="en-US" sz="2000" dirty="0"/>
              <a:t>documentation </a:t>
            </a:r>
            <a:r>
              <a:rPr lang="en-US" sz="2000" dirty="0" smtClean="0"/>
              <a:t>of every </a:t>
            </a:r>
            <a:r>
              <a:rPr lang="en-US" sz="2000" dirty="0"/>
              <a:t>Java class and its methods</a:t>
            </a:r>
            <a:r>
              <a:rPr lang="en-US" sz="2000" dirty="0" smtClean="0"/>
              <a:t>.</a:t>
            </a:r>
            <a:endParaRPr lang="en-US" sz="1800" dirty="0"/>
          </a:p>
          <a:p>
            <a:pPr lvl="1"/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58756"/>
            <a:ext cx="7848092" cy="43711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6393418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docs.oracle.com</a:t>
            </a:r>
            <a:r>
              <a:rPr lang="en-US" dirty="0"/>
              <a:t>/</a:t>
            </a:r>
            <a:r>
              <a:rPr lang="en-US" dirty="0" err="1"/>
              <a:t>javase</a:t>
            </a:r>
            <a:r>
              <a:rPr lang="en-US" dirty="0"/>
              <a:t>/8/docs/</a:t>
            </a:r>
            <a:r>
              <a:rPr lang="en-US" dirty="0" err="1"/>
              <a:t>api</a:t>
            </a:r>
            <a:r>
              <a:rPr lang="en-US" dirty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through an array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686801" cy="4759325"/>
          </a:xfrm>
        </p:spPr>
        <p:txBody>
          <a:bodyPr/>
          <a:lstStyle/>
          <a:p>
            <a:r>
              <a:rPr lang="en-US" sz="2400" dirty="0" smtClean="0"/>
              <a:t>Suppose we want to look for a </a:t>
            </a:r>
            <a:r>
              <a:rPr lang="en-US" sz="2400" dirty="0" smtClean="0">
                <a:latin typeface="Courier"/>
                <a:cs typeface="Courier"/>
              </a:rPr>
              <a:t>value</a:t>
            </a:r>
            <a:r>
              <a:rPr lang="en-US" sz="2400" dirty="0" smtClean="0"/>
              <a:t> in an 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 of Strings.</a:t>
            </a:r>
          </a:p>
          <a:p>
            <a:pPr marL="679450" lvl="2" indent="0">
              <a:buNone/>
            </a:pPr>
            <a:r>
              <a:rPr lang="tr-TR" sz="2000" dirty="0" err="1" smtClean="0">
                <a:latin typeface="Courier"/>
                <a:cs typeface="Courier"/>
              </a:rPr>
              <a:t>for</a:t>
            </a:r>
            <a:r>
              <a:rPr lang="tr-TR" sz="2000" dirty="0" smtClean="0">
                <a:latin typeface="Courier"/>
                <a:cs typeface="Courier"/>
              </a:rPr>
              <a:t> </a:t>
            </a:r>
            <a:r>
              <a:rPr lang="tr-TR" sz="2000" dirty="0">
                <a:latin typeface="Courier"/>
                <a:cs typeface="Courier"/>
              </a:rPr>
              <a:t>(</a:t>
            </a:r>
            <a:r>
              <a:rPr lang="tr-TR" sz="2000" dirty="0" err="1">
                <a:latin typeface="Courier"/>
                <a:cs typeface="Courier"/>
              </a:rPr>
              <a:t>int</a:t>
            </a:r>
            <a:r>
              <a:rPr lang="tr-TR" sz="2000" dirty="0">
                <a:latin typeface="Courier"/>
                <a:cs typeface="Courier"/>
              </a:rPr>
              <a:t> i = 0; i &lt; </a:t>
            </a:r>
            <a:r>
              <a:rPr lang="tr-TR" sz="2000" dirty="0" err="1">
                <a:latin typeface="Courier"/>
                <a:cs typeface="Courier"/>
              </a:rPr>
              <a:t>l</a:t>
            </a:r>
            <a:r>
              <a:rPr lang="tr-TR" sz="2000" dirty="0" err="1" smtClean="0">
                <a:latin typeface="Courier"/>
                <a:cs typeface="Courier"/>
              </a:rPr>
              <a:t>ist.size</a:t>
            </a:r>
            <a:r>
              <a:rPr lang="tr-TR" sz="2000" dirty="0">
                <a:latin typeface="Courier"/>
                <a:cs typeface="Courier"/>
              </a:rPr>
              <a:t>(); i++) {</a:t>
            </a:r>
          </a:p>
          <a:p>
            <a:pPr marL="679450" lvl="2" indent="0">
              <a:buNone/>
            </a:pPr>
            <a:r>
              <a:rPr lang="tr-TR" sz="2000" dirty="0">
                <a:latin typeface="Courier"/>
                <a:cs typeface="Courier"/>
              </a:rPr>
              <a:t>    </a:t>
            </a:r>
            <a:r>
              <a:rPr lang="tr-TR" sz="2000" dirty="0" err="1">
                <a:latin typeface="Courier"/>
                <a:cs typeface="Courier"/>
              </a:rPr>
              <a:t>if</a:t>
            </a:r>
            <a:r>
              <a:rPr lang="tr-TR" sz="2000" dirty="0" smtClean="0">
                <a:latin typeface="Courier"/>
                <a:cs typeface="Courier"/>
              </a:rPr>
              <a:t>(</a:t>
            </a:r>
            <a:r>
              <a:rPr lang="tr-TR" sz="2000" dirty="0" err="1" smtClean="0">
                <a:latin typeface="Courier"/>
                <a:cs typeface="Courier"/>
              </a:rPr>
              <a:t>value.equals</a:t>
            </a:r>
            <a:r>
              <a:rPr lang="tr-TR" sz="2000" dirty="0" smtClean="0">
                <a:latin typeface="Courier"/>
                <a:cs typeface="Courier"/>
              </a:rPr>
              <a:t>(</a:t>
            </a:r>
            <a:r>
              <a:rPr lang="tr-TR" sz="2000" dirty="0" err="1" smtClean="0">
                <a:latin typeface="Courier"/>
                <a:cs typeface="Courier"/>
              </a:rPr>
              <a:t>list.get</a:t>
            </a:r>
            <a:r>
              <a:rPr lang="tr-TR" sz="2000" dirty="0">
                <a:latin typeface="Courier"/>
                <a:cs typeface="Courier"/>
              </a:rPr>
              <a:t>(i</a:t>
            </a:r>
            <a:r>
              <a:rPr lang="tr-TR" sz="2000" dirty="0" smtClean="0">
                <a:latin typeface="Courier"/>
                <a:cs typeface="Courier"/>
              </a:rPr>
              <a:t>)){</a:t>
            </a:r>
            <a:endParaRPr lang="tr-TR" sz="2000" dirty="0">
              <a:latin typeface="Courier"/>
              <a:cs typeface="Courier"/>
            </a:endParaRPr>
          </a:p>
          <a:p>
            <a:pPr marL="679450" lvl="2" indent="0">
              <a:buNone/>
            </a:pPr>
            <a:r>
              <a:rPr lang="en-US" sz="2000" dirty="0">
                <a:latin typeface="Courier"/>
                <a:cs typeface="Courier"/>
              </a:rPr>
              <a:t>        //do something</a:t>
            </a:r>
          </a:p>
          <a:p>
            <a:pPr marL="679450" lvl="2" indent="0">
              <a:buNone/>
            </a:pPr>
            <a:r>
              <a:rPr lang="en-US" sz="2000" dirty="0">
                <a:latin typeface="Courier"/>
                <a:cs typeface="Courier"/>
              </a:rPr>
              <a:t>    }</a:t>
            </a:r>
          </a:p>
          <a:p>
            <a:pPr marL="679450" lvl="2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r>
              <a:rPr lang="en-US" sz="2400" dirty="0" smtClean="0"/>
              <a:t>Alternative</a:t>
            </a:r>
            <a:r>
              <a:rPr lang="en-US" sz="2800" dirty="0" smtClean="0"/>
              <a:t>:</a:t>
            </a:r>
          </a:p>
          <a:p>
            <a:pPr marL="671512" lvl="2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>
                <a:latin typeface="Courier"/>
                <a:cs typeface="Courier"/>
              </a:rPr>
              <a:t>(String s : </a:t>
            </a:r>
            <a:r>
              <a:rPr lang="en-US" sz="2000" dirty="0" smtClean="0">
                <a:latin typeface="Courier"/>
                <a:cs typeface="Courier"/>
              </a:rPr>
              <a:t>list) </a:t>
            </a:r>
            <a:r>
              <a:rPr lang="en-US" sz="2000" dirty="0">
                <a:latin typeface="Courier"/>
                <a:cs typeface="Courier"/>
              </a:rPr>
              <a:t>{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    if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value.equals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>
                <a:latin typeface="Courier"/>
                <a:cs typeface="Courier"/>
              </a:rPr>
              <a:t>s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){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        //do something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    }</a:t>
            </a:r>
          </a:p>
          <a:p>
            <a:pPr marL="671512" lvl="2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  <a:endParaRPr lang="en-US" sz="2000" dirty="0" smtClean="0">
              <a:latin typeface="Courier"/>
              <a:cs typeface="Courier"/>
            </a:endParaRPr>
          </a:p>
          <a:p>
            <a:pPr marL="679450" lvl="2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679450" lvl="2" indent="0">
              <a:buNone/>
            </a:pP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808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generics in Java 7 and above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580973" cy="4759325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In version 7 of Java, rather than doing: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err="1" smtClean="0">
                <a:latin typeface="Courier New" pitchFamily="-109" charset="0"/>
              </a:rPr>
              <a:t>ArrayList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b="1" dirty="0">
                <a:solidFill>
                  <a:srgbClr val="820000"/>
                </a:solidFill>
              </a:rPr>
              <a:t>Type</a:t>
            </a:r>
            <a:r>
              <a:rPr lang="en-US" sz="2400" dirty="0">
                <a:latin typeface="Courier New" pitchFamily="-109" charset="0"/>
              </a:rPr>
              <a:t>&gt; </a:t>
            </a:r>
            <a:r>
              <a:rPr lang="en-US" sz="2400" dirty="0"/>
              <a:t>name</a:t>
            </a:r>
            <a:r>
              <a:rPr lang="en-US" sz="2400" dirty="0">
                <a:latin typeface="Courier New" pitchFamily="-109" charset="0"/>
              </a:rPr>
              <a:t> = </a:t>
            </a:r>
            <a:r>
              <a:rPr lang="en-US" sz="2400" dirty="0" smtClean="0">
                <a:latin typeface="Courier New" pitchFamily="-109" charset="0"/>
              </a:rPr>
              <a:t>new </a:t>
            </a:r>
            <a:r>
              <a:rPr lang="en-US" sz="2400" dirty="0" err="1" smtClean="0">
                <a:latin typeface="Courier New" pitchFamily="-109" charset="0"/>
              </a:rPr>
              <a:t>ArrayList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b="1" dirty="0">
                <a:solidFill>
                  <a:srgbClr val="820000"/>
                </a:solidFill>
              </a:rPr>
              <a:t>Type</a:t>
            </a:r>
            <a:r>
              <a:rPr lang="en-US" sz="2400" dirty="0">
                <a:latin typeface="Courier New" pitchFamily="-109" charset="0"/>
              </a:rPr>
              <a:t>&gt;()</a:t>
            </a:r>
            <a:r>
              <a:rPr lang="en-US" sz="2400" dirty="0" smtClean="0">
                <a:latin typeface="Courier New" pitchFamily="-109" charset="0"/>
              </a:rPr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You can save a few keystrokes: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err="1">
                <a:latin typeface="Courier New" pitchFamily="-109" charset="0"/>
              </a:rPr>
              <a:t>ArrayList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b="1" dirty="0">
                <a:solidFill>
                  <a:srgbClr val="820000"/>
                </a:solidFill>
              </a:rPr>
              <a:t>Type</a:t>
            </a:r>
            <a:r>
              <a:rPr lang="en-US" sz="2400" dirty="0">
                <a:latin typeface="Courier New" pitchFamily="-109" charset="0"/>
              </a:rPr>
              <a:t>&gt; </a:t>
            </a:r>
            <a:r>
              <a:rPr lang="en-US" sz="2400" dirty="0"/>
              <a:t>name</a:t>
            </a:r>
            <a:r>
              <a:rPr lang="en-US" sz="2400" dirty="0">
                <a:latin typeface="Courier New" pitchFamily="-109" charset="0"/>
              </a:rPr>
              <a:t> = new </a:t>
            </a:r>
            <a:r>
              <a:rPr lang="en-US" sz="2400" dirty="0" err="1">
                <a:latin typeface="Courier New" pitchFamily="-109" charset="0"/>
              </a:rPr>
              <a:t>ArrayList</a:t>
            </a:r>
            <a:r>
              <a:rPr lang="en-US" sz="2400" dirty="0" smtClean="0">
                <a:latin typeface="Courier New" pitchFamily="-109" charset="0"/>
              </a:rPr>
              <a:t>&lt;&gt;</a:t>
            </a:r>
            <a:r>
              <a:rPr lang="en-US" sz="2400" dirty="0">
                <a:latin typeface="Courier New" pitchFamily="-109" charset="0"/>
              </a:rPr>
              <a:t>();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85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Modifying while looping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Consider the following flawed </a:t>
            </a:r>
            <a:r>
              <a:rPr lang="en-US" sz="2600" dirty="0" err="1"/>
              <a:t>pseudocode</a:t>
            </a:r>
            <a:r>
              <a:rPr lang="en-US" sz="2600" dirty="0"/>
              <a:t> </a:t>
            </a:r>
            <a:r>
              <a:rPr lang="en-US" sz="2600" dirty="0" smtClean="0"/>
              <a:t>for removing elements that end with ‘s’ from </a:t>
            </a:r>
            <a:r>
              <a:rPr lang="en-US" sz="2600" dirty="0"/>
              <a:t>a list:</a:t>
            </a:r>
          </a:p>
          <a:p>
            <a:pPr lvl="1">
              <a:buFontTx/>
              <a:buNone/>
            </a:pPr>
            <a:endParaRPr lang="en-US" sz="700" dirty="0"/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itchFamily="-109" charset="0"/>
              </a:rPr>
              <a:t>removeEndS(</a:t>
            </a:r>
            <a:r>
              <a:rPr lang="en-US" sz="2000" b="1" dirty="0" err="1">
                <a:latin typeface="Courier New" pitchFamily="-109" charset="0"/>
              </a:rPr>
              <a:t>list</a:t>
            </a:r>
            <a:r>
              <a:rPr lang="en-US" sz="2000" dirty="0">
                <a:latin typeface="Courier New" pitchFamily="-109" charset="0"/>
              </a:rPr>
              <a:t>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 for (</a:t>
            </a: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= 0;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&lt; </a:t>
            </a:r>
            <a:r>
              <a:rPr lang="en-US" sz="2000" dirty="0" err="1">
                <a:latin typeface="Courier New" pitchFamily="-109" charset="0"/>
              </a:rPr>
              <a:t>list.size</a:t>
            </a:r>
            <a:r>
              <a:rPr lang="en-US" sz="2000" dirty="0">
                <a:latin typeface="Courier New" pitchFamily="-109" charset="0"/>
              </a:rPr>
              <a:t>();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++)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    </a:t>
            </a:r>
            <a:r>
              <a:rPr lang="en-US" sz="2000" dirty="0" smtClean="0">
                <a:latin typeface="Courier New" pitchFamily="-109" charset="0"/>
              </a:rPr>
              <a:t> get element </a:t>
            </a:r>
            <a:r>
              <a:rPr lang="en-US" sz="2000" b="1" dirty="0" err="1" smtClean="0">
                <a:latin typeface="Courier New" pitchFamily="-109" charset="0"/>
              </a:rPr>
              <a:t>i</a:t>
            </a:r>
            <a:r>
              <a:rPr lang="en-US" sz="2000" b="1" dirty="0" smtClean="0">
                <a:latin typeface="Courier New" pitchFamily="-109" charset="0"/>
              </a:rPr>
              <a:t>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itchFamily="-109" charset="0"/>
              </a:rPr>
              <a:t>        if it ends with an '</a:t>
            </a:r>
            <a:r>
              <a:rPr lang="en-US" sz="2000" dirty="0" err="1" smtClean="0">
                <a:latin typeface="Courier New" pitchFamily="-109" charset="0"/>
              </a:rPr>
              <a:t>s</a:t>
            </a:r>
            <a:r>
              <a:rPr lang="en-US" sz="2000" dirty="0" smtClean="0">
                <a:latin typeface="Courier New" pitchFamily="-109" charset="0"/>
              </a:rPr>
              <a:t>', </a:t>
            </a:r>
            <a:r>
              <a:rPr lang="en-US" sz="2000" dirty="0">
                <a:latin typeface="Courier New" pitchFamily="-109" charset="0"/>
              </a:rPr>
              <a:t>remove it.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 }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}</a:t>
            </a:r>
          </a:p>
          <a:p>
            <a:pPr lvl="1">
              <a:buFontTx/>
              <a:buNone/>
            </a:pPr>
            <a:endParaRPr lang="en-US" sz="700" dirty="0">
              <a:latin typeface="Courier New" pitchFamily="-109" charset="0"/>
            </a:endParaRPr>
          </a:p>
          <a:p>
            <a:pPr lvl="1"/>
            <a:r>
              <a:rPr lang="en-US" sz="2400" dirty="0"/>
              <a:t>What does the algorithm do wrong</a:t>
            </a:r>
            <a:r>
              <a:rPr lang="en-US" sz="2400" dirty="0" smtClean="0"/>
              <a:t>?</a:t>
            </a:r>
          </a:p>
        </p:txBody>
      </p:sp>
      <p:graphicFrame>
        <p:nvGraphicFramePr>
          <p:cNvPr id="185415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06673"/>
              </p:ext>
            </p:extLst>
          </p:nvPr>
        </p:nvGraphicFramePr>
        <p:xfrm>
          <a:off x="381000" y="4888722"/>
          <a:ext cx="8399463" cy="1188720"/>
        </p:xfrm>
        <a:graphic>
          <a:graphicData uri="http://schemas.openxmlformats.org/drawingml/2006/table">
            <a:tbl>
              <a:tblPr/>
              <a:tblGrid>
                <a:gridCol w="893763"/>
                <a:gridCol w="946150"/>
                <a:gridCol w="1250950"/>
                <a:gridCol w="1860550"/>
                <a:gridCol w="793750"/>
                <a:gridCol w="946150"/>
                <a:gridCol w="17081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itchFamily="-109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"she"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"sells"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"seashells"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"by"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"the"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"seashore"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-109" charset="0"/>
              </a:rPr>
              <a:t>ArrayList</a:t>
            </a:r>
            <a:r>
              <a:rPr lang="en-US"/>
              <a:t> of primitives?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3530"/>
            <a:ext cx="8686800" cy="4759325"/>
          </a:xfrm>
        </p:spPr>
        <p:txBody>
          <a:bodyPr/>
          <a:lstStyle/>
          <a:p>
            <a:r>
              <a:rPr lang="en-US" sz="2600" dirty="0"/>
              <a:t>The type you specify when creating an </a:t>
            </a:r>
            <a:r>
              <a:rPr lang="en-US" sz="2600" dirty="0" err="1">
                <a:latin typeface="Courier New" pitchFamily="-109" charset="0"/>
              </a:rPr>
              <a:t>ArrayList</a:t>
            </a:r>
            <a:r>
              <a:rPr lang="en-US" sz="2600" dirty="0"/>
              <a:t> must be an </a:t>
            </a:r>
            <a:r>
              <a:rPr lang="en-US" sz="2600" dirty="0">
                <a:solidFill>
                  <a:srgbClr val="820000"/>
                </a:solidFill>
              </a:rPr>
              <a:t>object </a:t>
            </a:r>
            <a:r>
              <a:rPr lang="en-US" sz="2600" dirty="0"/>
              <a:t>type; it cannot be a primitive type.</a:t>
            </a:r>
          </a:p>
          <a:p>
            <a:pPr lvl="1"/>
            <a:endParaRPr lang="en-US" sz="700" dirty="0"/>
          </a:p>
          <a:p>
            <a:pPr lvl="1"/>
            <a:r>
              <a:rPr lang="en-US" sz="2400" dirty="0"/>
              <a:t>The following is illegal:</a:t>
            </a:r>
          </a:p>
          <a:p>
            <a:pPr lvl="1">
              <a:buFontTx/>
              <a:buNone/>
            </a:pPr>
            <a:endParaRPr lang="en-US" sz="7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8000"/>
                </a:solidFill>
                <a:latin typeface="Courier New" pitchFamily="-109" charset="0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 pitchFamily="-109" charset="0"/>
              </a:rPr>
              <a:t>// illegal -- </a:t>
            </a:r>
            <a:r>
              <a:rPr lang="en-US" sz="2000" b="1" dirty="0" err="1">
                <a:solidFill>
                  <a:srgbClr val="008000"/>
                </a:solidFill>
                <a:latin typeface="Courier New" pitchFamily="-109" charset="0"/>
              </a:rPr>
              <a:t>int</a:t>
            </a:r>
            <a:r>
              <a:rPr lang="en-US" sz="2000" b="1" dirty="0">
                <a:solidFill>
                  <a:srgbClr val="008000"/>
                </a:solidFill>
                <a:latin typeface="Courier New" pitchFamily="-109" charset="0"/>
              </a:rPr>
              <a:t> cannot be a type parameter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00000"/>
                </a:solidFill>
                <a:latin typeface="Courier New" pitchFamily="-109" charset="0"/>
              </a:rPr>
              <a:t>&lt;</a:t>
            </a:r>
            <a:r>
              <a:rPr lang="en-US" sz="2000" b="1" dirty="0" err="1">
                <a:solidFill>
                  <a:srgbClr val="800000"/>
                </a:solidFill>
                <a:latin typeface="Courier New" pitchFamily="-109" charset="0"/>
              </a:rPr>
              <a:t>int</a:t>
            </a:r>
            <a:r>
              <a:rPr lang="en-US" sz="2000" b="1" dirty="0">
                <a:solidFill>
                  <a:srgbClr val="800000"/>
                </a:solidFill>
                <a:latin typeface="Courier New" pitchFamily="-109" charset="0"/>
              </a:rPr>
              <a:t>&gt;</a:t>
            </a:r>
            <a:r>
              <a:rPr lang="en-US" sz="2000" dirty="0">
                <a:latin typeface="Courier New" pitchFamily="-109" charset="0"/>
              </a:rPr>
              <a:t> list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00000"/>
                </a:solidFill>
                <a:latin typeface="Courier New" pitchFamily="-109" charset="0"/>
              </a:rPr>
              <a:t>&lt;</a:t>
            </a:r>
            <a:r>
              <a:rPr lang="en-US" sz="2000" b="1" dirty="0" err="1">
                <a:solidFill>
                  <a:srgbClr val="800000"/>
                </a:solidFill>
                <a:latin typeface="Courier New" pitchFamily="-109" charset="0"/>
              </a:rPr>
              <a:t>int</a:t>
            </a:r>
            <a:r>
              <a:rPr lang="en-US" sz="2000" b="1" dirty="0">
                <a:solidFill>
                  <a:srgbClr val="800000"/>
                </a:solidFill>
                <a:latin typeface="Courier New" pitchFamily="-109" charset="0"/>
              </a:rPr>
              <a:t>&gt;</a:t>
            </a:r>
            <a:r>
              <a:rPr lang="en-US" sz="2000" dirty="0">
                <a:latin typeface="Courier New" pitchFamily="-109" charset="0"/>
              </a:rPr>
              <a:t>()</a:t>
            </a:r>
            <a:r>
              <a:rPr lang="en-US" sz="2000" dirty="0" smtClean="0">
                <a:latin typeface="Courier New" pitchFamily="-109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But we can still use </a:t>
            </a:r>
            <a:r>
              <a:rPr lang="en-US" sz="2600" dirty="0" err="1">
                <a:latin typeface="Courier New" pitchFamily="-109" charset="0"/>
              </a:rPr>
              <a:t>ArrayList</a:t>
            </a:r>
            <a:r>
              <a:rPr lang="en-US" sz="2600" dirty="0"/>
              <a:t> with primitive types by using special classes called </a:t>
            </a:r>
            <a:r>
              <a:rPr lang="en-US" sz="2600" i="1" dirty="0"/>
              <a:t>wrapper</a:t>
            </a:r>
            <a:r>
              <a:rPr lang="en-US" sz="2600" dirty="0"/>
              <a:t> classes in their place</a:t>
            </a:r>
            <a:r>
              <a:rPr lang="en-US" sz="2600" dirty="0" smtClean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chemeClr val="tx2"/>
                </a:solidFill>
                <a:latin typeface="Courier New" pitchFamily="-109" charset="0"/>
              </a:rPr>
              <a:t>&lt;Integer&gt;</a:t>
            </a:r>
            <a:r>
              <a:rPr lang="en-US" sz="2000" dirty="0">
                <a:solidFill>
                  <a:schemeClr val="tx2"/>
                </a:solidFill>
                <a:latin typeface="Courier New" pitchFamily="-109" charset="0"/>
              </a:rPr>
              <a:t> </a:t>
            </a:r>
            <a:r>
              <a:rPr lang="en-US" sz="2000" dirty="0">
                <a:latin typeface="Courier New" pitchFamily="-109" charset="0"/>
              </a:rPr>
              <a:t>list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&lt;Integer&gt;</a:t>
            </a:r>
            <a:r>
              <a:rPr lang="en-US" sz="2000" dirty="0">
                <a:latin typeface="Courier New" pitchFamily="-109" charset="0"/>
              </a:rPr>
              <a:t>();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F1600-B9D1-EC4E-9DFE-FA2BCEEDEB61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Freeform 1"/>
          <p:cNvSpPr>
            <a:spLocks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19050" cap="flat">
            <a:solidFill>
              <a:srgbClr val="FF99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Wrapper </a:t>
            </a:r>
            <a:r>
              <a:rPr lang="en-US" dirty="0" smtClean="0"/>
              <a:t>classes: </a:t>
            </a:r>
            <a:r>
              <a:rPr lang="en-US" dirty="0"/>
              <a:t>Example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199" y="1295399"/>
            <a:ext cx="7825885" cy="1599405"/>
          </a:xfrm>
          <a:ln/>
        </p:spPr>
        <p:txBody>
          <a:bodyPr/>
          <a:lstStyle/>
          <a:p>
            <a:r>
              <a:rPr lang="en-US" dirty="0"/>
              <a:t>Every java primitive has a </a:t>
            </a:r>
            <a:r>
              <a:rPr lang="en-US" dirty="0" smtClean="0"/>
              <a:t>class dedicated </a:t>
            </a:r>
            <a:r>
              <a:rPr lang="en-US" dirty="0"/>
              <a:t>to it.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787399" y="2440081"/>
            <a:ext cx="8182129" cy="393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Example:</a:t>
            </a:r>
          </a:p>
          <a:p>
            <a:pPr algn="l"/>
            <a:endParaRPr lang="en-US" dirty="0"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x = 3;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Integer y = new Integer(5);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 z = x + y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; </a:t>
            </a:r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 z  = x + </a:t>
            </a:r>
            <a:r>
              <a:rPr lang="en-US" sz="1800" dirty="0" err="1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y.intValue</a:t>
            </a:r>
            <a:r>
              <a:rPr lang="en-US" sz="1800" dirty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()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;  // convert wrapper to primitive </a:t>
            </a:r>
          </a:p>
          <a:p>
            <a:pPr algn="l"/>
            <a:endParaRPr lang="en-US" dirty="0"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dirty="0" smtClean="0">
                <a:latin typeface="Courier"/>
                <a:ea typeface="ＭＳ Ｐゴシック" charset="0"/>
                <a:cs typeface="Courier"/>
                <a:sym typeface="Arial" charset="0"/>
              </a:rPr>
              <a:t>//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  <a:sym typeface="Arial" charset="0"/>
              </a:rPr>
              <a:t> can also construct an Integer from a string:</a:t>
            </a:r>
          </a:p>
          <a:p>
            <a:pPr algn="l"/>
            <a:endParaRPr lang="en-US" dirty="0"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r>
              <a:rPr lang="en-US" dirty="0" smtClean="0">
                <a:latin typeface="Courier"/>
                <a:ea typeface="ＭＳ Ｐゴシック" charset="0"/>
                <a:cs typeface="Courier"/>
                <a:sym typeface="Arial" charset="0"/>
              </a:rPr>
              <a:t>y = new Integer(“5”);</a:t>
            </a:r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"/>
              <a:ea typeface="ＭＳ Ｐゴシック" charset="0"/>
              <a:cs typeface="Courier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5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ArrayLists</a:t>
            </a:r>
            <a:r>
              <a:rPr lang="en-US" dirty="0" smtClean="0"/>
              <a:t> of wrapper type objects</a:t>
            </a:r>
            <a:endParaRPr 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820"/>
            <a:ext cx="8458402" cy="5092874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2100" dirty="0"/>
              <a:t>A wrapper is an object whose</a:t>
            </a:r>
            <a:r>
              <a:rPr lang="en-US" sz="2100" dirty="0" smtClean="0"/>
              <a:t> purpose </a:t>
            </a:r>
            <a:r>
              <a:rPr lang="en-US" sz="2100" dirty="0"/>
              <a:t>is to hold a primitive </a:t>
            </a:r>
            <a:r>
              <a:rPr lang="en-US" sz="2100" dirty="0" smtClean="0"/>
              <a:t>value and to provide more functionality.</a:t>
            </a:r>
            <a:endParaRPr lang="en-US" sz="1800" dirty="0" smtClean="0"/>
          </a:p>
          <a:p>
            <a:r>
              <a:rPr lang="en-US" sz="2200" dirty="0"/>
              <a:t>Once you construct the list, use it with primitives as </a:t>
            </a:r>
            <a:r>
              <a:rPr lang="en-US" sz="2200" dirty="0" smtClean="0"/>
              <a:t>normal (</a:t>
            </a:r>
            <a:r>
              <a:rPr lang="en-US" sz="2200" dirty="0" err="1" smtClean="0"/>
              <a:t>autoboxing</a:t>
            </a:r>
            <a:r>
              <a:rPr lang="en-US" sz="2200" dirty="0" smtClean="0"/>
              <a:t>):</a:t>
            </a:r>
            <a:endParaRPr lang="en-US" sz="2200" dirty="0"/>
          </a:p>
          <a:p>
            <a:pPr lvl="1">
              <a:buFontTx/>
              <a:buNone/>
            </a:pPr>
            <a:endParaRPr lang="en-US" sz="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&lt;Double&gt;</a:t>
            </a:r>
            <a:r>
              <a:rPr lang="en-US" sz="2000" dirty="0">
                <a:solidFill>
                  <a:srgbClr val="820000"/>
                </a:solidFill>
                <a:latin typeface="Courier New" pitchFamily="-109" charset="0"/>
              </a:rPr>
              <a:t> </a:t>
            </a:r>
            <a:r>
              <a:rPr lang="en-US" sz="2000" dirty="0">
                <a:latin typeface="Courier New" pitchFamily="-109" charset="0"/>
              </a:rPr>
              <a:t>grades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&lt;Double&gt;</a:t>
            </a:r>
            <a:r>
              <a:rPr lang="en-US" sz="2000" dirty="0">
                <a:latin typeface="Courier New" pitchFamily="-10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grades.add(3.2);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grades.add(2.7)</a:t>
            </a:r>
            <a:r>
              <a:rPr lang="en-US" sz="2000" dirty="0" smtClean="0">
                <a:latin typeface="Courier New" pitchFamily="-109" charset="0"/>
              </a:rPr>
              <a:t>;</a:t>
            </a:r>
          </a:p>
        </p:txBody>
      </p:sp>
      <p:graphicFrame>
        <p:nvGraphicFramePr>
          <p:cNvPr id="1802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26393"/>
              </p:ext>
            </p:extLst>
          </p:nvPr>
        </p:nvGraphicFramePr>
        <p:xfrm>
          <a:off x="2590800" y="1202284"/>
          <a:ext cx="3997325" cy="2377440"/>
        </p:xfrm>
        <a:graphic>
          <a:graphicData uri="http://schemas.openxmlformats.org/drawingml/2006/table">
            <a:tbl>
              <a:tblPr/>
              <a:tblGrid>
                <a:gridCol w="2022475"/>
                <a:gridCol w="197485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Arial" pitchFamily="-109" charset="0"/>
                        </a:rPr>
                        <a:t>Primitive Type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  <a:ea typeface="Times New Roman" pitchFamily="-109" charset="0"/>
                        <a:cs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Arial" pitchFamily="-109" charset="0"/>
                        </a:rPr>
                        <a:t>Wrapper Type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  <a:ea typeface="Times New Roman" pitchFamily="-109" charset="0"/>
                        <a:cs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 int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Integer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 double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Double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 char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Character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boolean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 Boolean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float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Float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ArrayLists</a:t>
            </a:r>
            <a:r>
              <a:rPr lang="en-US" dirty="0"/>
              <a:t> of wrapper type objects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402" cy="4759325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sz="2200" dirty="0" err="1" smtClean="0"/>
              <a:t>Autoboxing</a:t>
            </a:r>
            <a:r>
              <a:rPr lang="en-US" sz="2200" dirty="0" smtClean="0"/>
              <a:t>:</a:t>
            </a:r>
          </a:p>
          <a:p>
            <a:pPr lvl="1">
              <a:buFontTx/>
              <a:buNone/>
            </a:pPr>
            <a:endParaRPr lang="en-US" sz="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&lt;Double&gt;</a:t>
            </a:r>
            <a:r>
              <a:rPr lang="en-US" sz="2000" dirty="0">
                <a:solidFill>
                  <a:srgbClr val="820000"/>
                </a:solidFill>
                <a:latin typeface="Courier New" pitchFamily="-109" charset="0"/>
              </a:rPr>
              <a:t> </a:t>
            </a:r>
            <a:r>
              <a:rPr lang="en-US" sz="2000" dirty="0">
                <a:latin typeface="Courier New" pitchFamily="-109" charset="0"/>
              </a:rPr>
              <a:t>grades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solidFill>
                  <a:srgbClr val="820000"/>
                </a:solidFill>
                <a:latin typeface="Courier New" pitchFamily="-109" charset="0"/>
              </a:rPr>
              <a:t>&lt;</a:t>
            </a:r>
            <a:r>
              <a:rPr lang="en-US" sz="2000" b="1" dirty="0" smtClean="0">
                <a:solidFill>
                  <a:srgbClr val="820000"/>
                </a:solidFill>
                <a:latin typeface="Courier New" pitchFamily="-109" charset="0"/>
              </a:rPr>
              <a:t>Double&gt;</a:t>
            </a:r>
            <a:r>
              <a:rPr lang="en-US" sz="2000" dirty="0" smtClean="0">
                <a:latin typeface="Courier New" pitchFamily="-109" charset="0"/>
              </a:rPr>
              <a:t>(</a:t>
            </a:r>
            <a:r>
              <a:rPr lang="en-US" sz="2000" dirty="0">
                <a:latin typeface="Courier New" pitchFamily="-109" charset="0"/>
              </a:rPr>
              <a:t>);</a:t>
            </a:r>
            <a:endParaRPr lang="en-US" sz="2000" dirty="0" smtClean="0">
              <a:latin typeface="Courier New" pitchFamily="-10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urier New" pitchFamily="-109" charset="0"/>
              </a:rPr>
              <a:t>//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ourier New" pitchFamily="-109" charset="0"/>
              </a:rPr>
              <a:t>Autoboxing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urier New" pitchFamily="-109" charset="0"/>
              </a:rPr>
              <a:t>: create Double from double 3.2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-109" charset="0"/>
              </a:rPr>
              <a:t>grades.add</a:t>
            </a:r>
            <a:r>
              <a:rPr lang="en-US" sz="2000" dirty="0">
                <a:latin typeface="Courier New" pitchFamily="-109" charset="0"/>
              </a:rPr>
              <a:t>(3.2</a:t>
            </a:r>
            <a:r>
              <a:rPr lang="en-US" sz="2000" dirty="0" smtClean="0">
                <a:latin typeface="Courier New" pitchFamily="-109" charset="0"/>
              </a:rPr>
              <a:t>); </a:t>
            </a:r>
            <a:endParaRPr lang="en-US" sz="2000" dirty="0" smtClean="0">
              <a:solidFill>
                <a:srgbClr val="00B050"/>
              </a:solidFill>
              <a:latin typeface="Courier New" pitchFamily="-10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grades.add</a:t>
            </a:r>
            <a:r>
              <a:rPr lang="en-US" sz="2000" dirty="0">
                <a:latin typeface="Courier New" pitchFamily="-109" charset="0"/>
              </a:rPr>
              <a:t>(2.7</a:t>
            </a:r>
            <a:r>
              <a:rPr lang="en-US" sz="2000" dirty="0" smtClean="0">
                <a:latin typeface="Courier New" pitchFamily="-109" charset="0"/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-109" charset="0"/>
              </a:rPr>
              <a:t>double sum = 0.0;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-109" charset="0"/>
              </a:rPr>
              <a:t>for (</a:t>
            </a:r>
            <a:r>
              <a:rPr lang="en-US" sz="2000" dirty="0" err="1" smtClean="0">
                <a:latin typeface="Courier New" pitchFamily="-109" charset="0"/>
              </a:rPr>
              <a:t>int</a:t>
            </a:r>
            <a:r>
              <a:rPr lang="en-US" sz="2000" dirty="0" smtClean="0">
                <a:latin typeface="Courier New" pitchFamily="-109" charset="0"/>
              </a:rPr>
              <a:t> </a:t>
            </a:r>
            <a:r>
              <a:rPr lang="en-US" sz="2000" dirty="0" err="1" smtClean="0">
                <a:latin typeface="Courier New" pitchFamily="-109" charset="0"/>
              </a:rPr>
              <a:t>i</a:t>
            </a:r>
            <a:r>
              <a:rPr lang="en-US" sz="2000" dirty="0" smtClean="0">
                <a:latin typeface="Courier New" pitchFamily="-109" charset="0"/>
              </a:rPr>
              <a:t> = 0; </a:t>
            </a:r>
            <a:r>
              <a:rPr lang="en-US" sz="2000" dirty="0" err="1" smtClean="0">
                <a:latin typeface="Courier New" pitchFamily="-109" charset="0"/>
              </a:rPr>
              <a:t>i</a:t>
            </a:r>
            <a:r>
              <a:rPr lang="en-US" sz="2000" dirty="0" smtClean="0">
                <a:latin typeface="Courier New" pitchFamily="-109" charset="0"/>
              </a:rPr>
              <a:t> &lt; </a:t>
            </a:r>
            <a:r>
              <a:rPr lang="en-US" sz="2000" dirty="0" err="1" smtClean="0">
                <a:latin typeface="Courier New" pitchFamily="-109" charset="0"/>
              </a:rPr>
              <a:t>grades.size</a:t>
            </a:r>
            <a:r>
              <a:rPr lang="en-US" sz="2000" dirty="0" smtClean="0">
                <a:latin typeface="Courier New" pitchFamily="-109" charset="0"/>
              </a:rPr>
              <a:t>(); </a:t>
            </a:r>
            <a:r>
              <a:rPr lang="en-US" sz="2000" dirty="0" err="1" smtClean="0">
                <a:latin typeface="Courier New" pitchFamily="-109" charset="0"/>
              </a:rPr>
              <a:t>i</a:t>
            </a:r>
            <a:r>
              <a:rPr lang="en-US" sz="2000" dirty="0" smtClean="0">
                <a:latin typeface="Courier New" pitchFamily="-109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620000"/>
                </a:solidFill>
                <a:latin typeface="Courier New" pitchFamily="-109" charset="0"/>
              </a:rPr>
              <a:t>   //</a:t>
            </a:r>
            <a:r>
              <a:rPr lang="en-US" sz="2000" dirty="0" err="1" smtClean="0">
                <a:solidFill>
                  <a:srgbClr val="620000"/>
                </a:solidFill>
                <a:latin typeface="Courier New" pitchFamily="-109" charset="0"/>
              </a:rPr>
              <a:t>AutoUNboxing</a:t>
            </a:r>
            <a:r>
              <a:rPr lang="en-US" sz="2000" dirty="0" smtClean="0">
                <a:solidFill>
                  <a:srgbClr val="620000"/>
                </a:solidFill>
                <a:latin typeface="Courier New" pitchFamily="-109" charset="0"/>
              </a:rPr>
              <a:t> from Double to double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-109" charset="0"/>
              </a:rPr>
              <a:t>   sum += </a:t>
            </a:r>
            <a:r>
              <a:rPr lang="en-US" sz="2000" dirty="0" err="1" smtClean="0">
                <a:latin typeface="Courier New" pitchFamily="-109" charset="0"/>
              </a:rPr>
              <a:t>grades.get(i</a:t>
            </a:r>
            <a:r>
              <a:rPr lang="en-US" sz="2000" dirty="0" smtClean="0">
                <a:latin typeface="Courier New" pitchFamily="-109" charset="0"/>
              </a:rPr>
              <a:t>);</a:t>
            </a:r>
            <a:endParaRPr lang="en-US" sz="2000" dirty="0" smtClean="0">
              <a:solidFill>
                <a:srgbClr val="00B050"/>
              </a:solidFill>
              <a:latin typeface="Courier New" pitchFamily="-10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-109" charset="0"/>
              </a:rPr>
              <a:t>}</a:t>
            </a:r>
            <a:endParaRPr lang="en-US" sz="2000" dirty="0">
              <a:latin typeface="Courier New" pitchFamily="-10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ArrayList</a:t>
            </a:r>
            <a:r>
              <a:rPr lang="en-US" sz="2800" dirty="0" smtClean="0"/>
              <a:t> belongs to Java’s Collections framework.</a:t>
            </a:r>
          </a:p>
          <a:p>
            <a:r>
              <a:rPr lang="en-US" sz="2800" dirty="0" smtClean="0"/>
              <a:t>Other classes have a very similar interface, so it will be easier to learn how to use those classes once you’ve learned </a:t>
            </a:r>
            <a:r>
              <a:rPr lang="en-US" sz="2800" dirty="0" err="1" smtClean="0"/>
              <a:t>ArrayList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38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 to store data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sz="2800" dirty="0" smtClean="0"/>
              <a:t>Arrays:  </a:t>
            </a:r>
            <a:r>
              <a:rPr lang="en-US" sz="2800" dirty="0"/>
              <a:t>store multiple values of the same </a:t>
            </a:r>
            <a:r>
              <a:rPr lang="en-US" sz="2800" dirty="0" smtClean="0"/>
              <a:t>type.</a:t>
            </a:r>
          </a:p>
          <a:p>
            <a:pPr>
              <a:buFont typeface="Wingdings" charset="2"/>
              <a:buChar char="q"/>
            </a:pPr>
            <a:r>
              <a:rPr lang="en-US" sz="2800" dirty="0" smtClean="0"/>
              <a:t>Conveniently refer to items by their index</a:t>
            </a:r>
          </a:p>
          <a:p>
            <a:pPr>
              <a:buFont typeface="Wingdings" charset="2"/>
              <a:buChar char="q"/>
            </a:pPr>
            <a:r>
              <a:rPr lang="en-US" sz="2800" dirty="0" smtClean="0"/>
              <a:t>Need to know the size before declaring them: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-109" charset="0"/>
              </a:rPr>
              <a:t>	</a:t>
            </a:r>
            <a:r>
              <a:rPr lang="en-US" sz="2800" dirty="0" err="1" smtClean="0">
                <a:latin typeface="Courier New" pitchFamily="-109" charset="0"/>
              </a:rPr>
              <a:t>int</a:t>
            </a:r>
            <a:r>
              <a:rPr lang="en-US" sz="2800" dirty="0">
                <a:latin typeface="Courier New" pitchFamily="-109" charset="0"/>
              </a:rPr>
              <a:t>[] numbers = new </a:t>
            </a:r>
            <a:r>
              <a:rPr lang="en-US" sz="2800" dirty="0" err="1">
                <a:latin typeface="Courier New" pitchFamily="-109" charset="0"/>
              </a:rPr>
              <a:t>int</a:t>
            </a:r>
            <a:r>
              <a:rPr lang="en-US" sz="2800" dirty="0">
                <a:latin typeface="Courier New" pitchFamily="-109" charset="0"/>
              </a:rPr>
              <a:t>[100]</a:t>
            </a:r>
            <a:r>
              <a:rPr lang="en-US" sz="2800" dirty="0" smtClean="0">
                <a:latin typeface="Courier New" pitchFamily="-109" charset="0"/>
              </a:rPr>
              <a:t>;</a:t>
            </a: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often need to store an unknown number of values.</a:t>
            </a:r>
          </a:p>
          <a:p>
            <a:pPr lvl="1"/>
            <a:r>
              <a:rPr lang="en-US" sz="2400" dirty="0" smtClean="0"/>
              <a:t>Need to either count the values or resize as additional storage space is needed.</a:t>
            </a:r>
          </a:p>
          <a:p>
            <a:pPr marL="344487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331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ahead: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6958"/>
          </a:xfrm>
        </p:spPr>
        <p:txBody>
          <a:bodyPr/>
          <a:lstStyle/>
          <a:p>
            <a:r>
              <a:rPr lang="en-US" sz="2800" dirty="0" smtClean="0"/>
              <a:t>A Java </a:t>
            </a:r>
            <a:r>
              <a:rPr lang="en-US" sz="2800" dirty="0" smtClean="0">
                <a:solidFill>
                  <a:srgbClr val="820000"/>
                </a:solidFill>
              </a:rPr>
              <a:t>interface </a:t>
            </a:r>
            <a:r>
              <a:rPr lang="en-US" sz="2800" dirty="0" smtClean="0"/>
              <a:t>specifies which public methods are available to a user</a:t>
            </a:r>
          </a:p>
          <a:p>
            <a:r>
              <a:rPr lang="en-US" sz="2800" dirty="0" smtClean="0"/>
              <a:t>A class </a:t>
            </a:r>
            <a:r>
              <a:rPr lang="en-US" sz="2800" dirty="0" smtClean="0">
                <a:solidFill>
                  <a:srgbClr val="820000"/>
                </a:solidFill>
              </a:rPr>
              <a:t>implements </a:t>
            </a:r>
            <a:r>
              <a:rPr lang="en-US" sz="2800" dirty="0" smtClean="0"/>
              <a:t>an interface if it provides all the methods in the interface</a:t>
            </a:r>
          </a:p>
          <a:p>
            <a:r>
              <a:rPr lang="en-US" sz="2800" dirty="0" smtClean="0"/>
              <a:t>Interfaces allow for common behavior amongst classes.  Example:  the </a:t>
            </a:r>
            <a:r>
              <a:rPr lang="en-US" sz="2800" dirty="0" smtClean="0">
                <a:solidFill>
                  <a:srgbClr val="820000"/>
                </a:solidFill>
              </a:rPr>
              <a:t>List </a:t>
            </a:r>
            <a:r>
              <a:rPr lang="en-US" sz="2800" dirty="0" smtClean="0"/>
              <a:t>interface is implemented by several Collections classes (</a:t>
            </a:r>
            <a:r>
              <a:rPr lang="en-US" sz="2800" dirty="0" err="1" smtClean="0"/>
              <a:t>LinkedList</a:t>
            </a:r>
            <a:r>
              <a:rPr lang="en-US" sz="2800" dirty="0" smtClean="0"/>
              <a:t>,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, Vector, Stack)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8570"/>
            <a:ext cx="8229600" cy="4759325"/>
          </a:xfrm>
        </p:spPr>
        <p:txBody>
          <a:bodyPr/>
          <a:lstStyle/>
          <a:p>
            <a:r>
              <a:rPr lang="en-US" sz="2400" b="1" dirty="0"/>
              <a:t>list</a:t>
            </a:r>
            <a:r>
              <a:rPr lang="en-US" sz="2400" dirty="0"/>
              <a:t>: a collection storing an ordered sequence of elements,</a:t>
            </a:r>
            <a:br>
              <a:rPr lang="en-US" sz="2400" dirty="0"/>
            </a:br>
            <a:r>
              <a:rPr lang="en-US" sz="2400" dirty="0"/>
              <a:t>each accessible by a 0-based index</a:t>
            </a:r>
          </a:p>
          <a:p>
            <a:pPr lvl="1"/>
            <a:r>
              <a:rPr lang="en-US" sz="2000" dirty="0"/>
              <a:t>a list has a </a:t>
            </a:r>
            <a:r>
              <a:rPr lang="en-US" sz="2000" b="1" dirty="0"/>
              <a:t>size</a:t>
            </a:r>
            <a:r>
              <a:rPr lang="en-US" sz="2000" dirty="0"/>
              <a:t> (number of elements that have been added)</a:t>
            </a:r>
          </a:p>
          <a:p>
            <a:pPr lvl="1"/>
            <a:r>
              <a:rPr lang="en-US" sz="2000" dirty="0"/>
              <a:t>elements can be added </a:t>
            </a:r>
            <a:r>
              <a:rPr lang="en-US" sz="2000" dirty="0" smtClean="0"/>
              <a:t>at any position</a:t>
            </a:r>
            <a:endParaRPr lang="en-US" sz="2000" dirty="0"/>
          </a:p>
        </p:txBody>
      </p:sp>
      <p:pic>
        <p:nvPicPr>
          <p:cNvPr id="126980" name="Picture 4" descr="art08_0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291540"/>
            <a:ext cx="6934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Courier New" pitchFamily="-109" charset="0"/>
              </a:rPr>
              <a:t>ArrayIntList</a:t>
            </a:r>
            <a:r>
              <a:rPr lang="en-US" sz="4000" dirty="0"/>
              <a:t> </a:t>
            </a:r>
            <a:endParaRPr lang="en-US" sz="3600" dirty="0">
              <a:latin typeface="Courier New" pitchFamily="-109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12329" cy="4759325"/>
          </a:xfrm>
        </p:spPr>
        <p:txBody>
          <a:bodyPr/>
          <a:lstStyle/>
          <a:p>
            <a:pPr>
              <a:tabLst>
                <a:tab pos="3657600" algn="l"/>
              </a:tabLst>
            </a:pPr>
            <a:r>
              <a:rPr lang="en-US" sz="2800" dirty="0"/>
              <a:t>Let's </a:t>
            </a:r>
            <a:r>
              <a:rPr lang="en-US" sz="2800" dirty="0" smtClean="0"/>
              <a:t>consider the methods of </a:t>
            </a:r>
            <a:r>
              <a:rPr lang="en-US" sz="2800" dirty="0"/>
              <a:t>a </a:t>
            </a:r>
            <a:r>
              <a:rPr lang="en-US" sz="2800" dirty="0" smtClean="0"/>
              <a:t>class called </a:t>
            </a:r>
            <a:r>
              <a:rPr lang="en-US" sz="2800" dirty="0" err="1">
                <a:latin typeface="Courier New" pitchFamily="-109" charset="0"/>
              </a:rPr>
              <a:t>ArrayIntList</a:t>
            </a:r>
            <a:r>
              <a:rPr lang="en-US" sz="2800" dirty="0" smtClean="0"/>
              <a:t> </a:t>
            </a:r>
            <a:r>
              <a:rPr lang="en-US" sz="2800" dirty="0"/>
              <a:t>that </a:t>
            </a:r>
            <a:r>
              <a:rPr lang="en-US" sz="2800" dirty="0" smtClean="0"/>
              <a:t>represents a </a:t>
            </a:r>
            <a:r>
              <a:rPr lang="en-US" sz="2800" dirty="0"/>
              <a:t>list using </a:t>
            </a:r>
            <a:r>
              <a:rPr lang="en-US" sz="2800" dirty="0" err="1" smtClean="0">
                <a:latin typeface="Courier New" pitchFamily="-109" charset="0"/>
              </a:rPr>
              <a:t>int</a:t>
            </a:r>
            <a:r>
              <a:rPr lang="en-US" sz="2800" dirty="0">
                <a:latin typeface="Courier New" pitchFamily="-109" charset="0"/>
              </a:rPr>
              <a:t>[]</a:t>
            </a:r>
            <a:endParaRPr lang="en-US" sz="2800" dirty="0"/>
          </a:p>
          <a:p>
            <a:pPr lvl="1">
              <a:tabLst>
                <a:tab pos="3657600" algn="l"/>
              </a:tabLst>
            </a:pPr>
            <a:endParaRPr lang="en-US" sz="700" dirty="0"/>
          </a:p>
          <a:p>
            <a:pPr lvl="1">
              <a:tabLst>
                <a:tab pos="3657600" algn="l"/>
              </a:tabLst>
            </a:pPr>
            <a:r>
              <a:rPr lang="en-US" sz="2400" dirty="0" smtClean="0"/>
              <a:t>behavior</a:t>
            </a:r>
            <a:r>
              <a:rPr lang="en-US" sz="2400" dirty="0"/>
              <a:t>:</a:t>
            </a:r>
          </a:p>
          <a:p>
            <a:pPr lvl="2">
              <a:tabLst>
                <a:tab pos="3657600" algn="l"/>
              </a:tabLst>
            </a:pPr>
            <a:r>
              <a:rPr lang="en-US" sz="2000" dirty="0" err="1">
                <a:latin typeface="Courier New" pitchFamily="-109" charset="0"/>
              </a:rPr>
              <a:t>add(</a:t>
            </a:r>
            <a:r>
              <a:rPr lang="en-US" sz="2000" b="1" dirty="0" err="1"/>
              <a:t>value</a:t>
            </a:r>
            <a:r>
              <a:rPr lang="en-US" sz="2000" dirty="0">
                <a:latin typeface="Courier New" pitchFamily="-109" charset="0"/>
              </a:rPr>
              <a:t>)</a:t>
            </a:r>
            <a:r>
              <a:rPr lang="en-US" sz="2000" dirty="0"/>
              <a:t>,	</a:t>
            </a:r>
            <a:r>
              <a:rPr lang="en-US" sz="2000" dirty="0" err="1">
                <a:latin typeface="Courier New" pitchFamily="-109" charset="0"/>
              </a:rPr>
              <a:t>add(</a:t>
            </a:r>
            <a:r>
              <a:rPr lang="en-US" sz="2000" b="1" dirty="0" err="1"/>
              <a:t>index</a:t>
            </a:r>
            <a:r>
              <a:rPr lang="en-US" sz="2000" dirty="0">
                <a:latin typeface="Courier New" pitchFamily="-109" charset="0"/>
              </a:rPr>
              <a:t>, </a:t>
            </a:r>
            <a:r>
              <a:rPr lang="en-US" sz="2000" b="1" dirty="0"/>
              <a:t>value</a:t>
            </a:r>
            <a:r>
              <a:rPr lang="en-US" sz="2000" dirty="0">
                <a:latin typeface="Courier New" pitchFamily="-109" charset="0"/>
              </a:rPr>
              <a:t>)</a:t>
            </a:r>
            <a:endParaRPr lang="en-US" sz="2000" dirty="0"/>
          </a:p>
          <a:p>
            <a:pPr lvl="2">
              <a:tabLst>
                <a:tab pos="3657600" algn="l"/>
              </a:tabLst>
            </a:pPr>
            <a:r>
              <a:rPr lang="en-US" sz="2000" dirty="0" err="1">
                <a:latin typeface="Courier New" pitchFamily="-109" charset="0"/>
              </a:rPr>
              <a:t>get(</a:t>
            </a:r>
            <a:r>
              <a:rPr lang="en-US" sz="2000" b="1" dirty="0" err="1"/>
              <a:t>index</a:t>
            </a:r>
            <a:r>
              <a:rPr lang="en-US" sz="2000" dirty="0">
                <a:latin typeface="Courier New" pitchFamily="-109" charset="0"/>
              </a:rPr>
              <a:t>)</a:t>
            </a:r>
            <a:r>
              <a:rPr lang="en-US" sz="2000" dirty="0"/>
              <a:t>,	</a:t>
            </a:r>
            <a:r>
              <a:rPr lang="en-US" sz="2000" dirty="0" err="1">
                <a:latin typeface="Courier New" pitchFamily="-109" charset="0"/>
              </a:rPr>
              <a:t>set(</a:t>
            </a:r>
            <a:r>
              <a:rPr lang="en-US" sz="2000" b="1" dirty="0" err="1"/>
              <a:t>index</a:t>
            </a:r>
            <a:r>
              <a:rPr lang="en-US" sz="2000" b="1" dirty="0">
                <a:latin typeface="Courier New" pitchFamily="-109" charset="0"/>
              </a:rPr>
              <a:t>, </a:t>
            </a:r>
            <a:r>
              <a:rPr lang="en-US" sz="2000" b="1" dirty="0"/>
              <a:t>value</a:t>
            </a:r>
            <a:r>
              <a:rPr lang="en-US" sz="2000" dirty="0">
                <a:latin typeface="Courier New" pitchFamily="-109" charset="0"/>
              </a:rPr>
              <a:t>)</a:t>
            </a:r>
            <a:endParaRPr lang="en-US" sz="2000" dirty="0"/>
          </a:p>
          <a:p>
            <a:pPr lvl="2">
              <a:tabLst>
                <a:tab pos="3657600" algn="l"/>
              </a:tabLst>
            </a:pPr>
            <a:r>
              <a:rPr lang="en-US" sz="2000" dirty="0">
                <a:latin typeface="Courier New" pitchFamily="-109" charset="0"/>
              </a:rPr>
              <a:t>size()</a:t>
            </a:r>
            <a:endParaRPr lang="en-US" sz="2000" dirty="0"/>
          </a:p>
          <a:p>
            <a:pPr lvl="2">
              <a:tabLst>
                <a:tab pos="3657600" algn="l"/>
              </a:tabLst>
            </a:pPr>
            <a:r>
              <a:rPr lang="en-US" sz="2000" dirty="0" err="1">
                <a:latin typeface="Courier New" pitchFamily="-109" charset="0"/>
              </a:rPr>
              <a:t>remove(</a:t>
            </a:r>
            <a:r>
              <a:rPr lang="en-US" sz="2000" b="1" dirty="0" err="1"/>
              <a:t>index</a:t>
            </a:r>
            <a:r>
              <a:rPr lang="en-US" sz="2000" dirty="0">
                <a:latin typeface="Courier New" pitchFamily="-109" charset="0"/>
              </a:rPr>
              <a:t>)</a:t>
            </a:r>
            <a:endParaRPr lang="en-US" sz="2000" dirty="0"/>
          </a:p>
          <a:p>
            <a:pPr lvl="2">
              <a:tabLst>
                <a:tab pos="3657600" algn="l"/>
              </a:tabLst>
            </a:pPr>
            <a:r>
              <a:rPr lang="en-US" sz="2000" dirty="0" err="1">
                <a:latin typeface="Courier New" pitchFamily="-109" charset="0"/>
              </a:rPr>
              <a:t>indexOf(</a:t>
            </a:r>
            <a:r>
              <a:rPr lang="en-US" sz="2000" b="1" dirty="0" err="1"/>
              <a:t>value</a:t>
            </a:r>
            <a:r>
              <a:rPr lang="en-US" sz="2000" dirty="0">
                <a:latin typeface="Courier New" pitchFamily="-109" charset="0"/>
              </a:rPr>
              <a:t>)</a:t>
            </a:r>
          </a:p>
          <a:p>
            <a:pPr lvl="2">
              <a:buFontTx/>
              <a:buNone/>
              <a:tabLst>
                <a:tab pos="3657600" algn="l"/>
              </a:tabLst>
            </a:pPr>
            <a:r>
              <a:rPr lang="en-US" sz="2000" dirty="0">
                <a:latin typeface="Courier New" pitchFamily="-109" charset="0"/>
              </a:rPr>
              <a:t>	</a:t>
            </a:r>
            <a:r>
              <a:rPr lang="en-US" sz="2000" dirty="0" smtClean="0">
                <a:latin typeface="Verdana" pitchFamily="-109" charset="0"/>
              </a:rPr>
              <a:t>…</a:t>
            </a:r>
            <a:endParaRPr lang="en-US" sz="2400" dirty="0">
              <a:latin typeface="Verdana" pitchFamily="-109" charset="0"/>
            </a:endParaRPr>
          </a:p>
          <a:p>
            <a:pPr lvl="1">
              <a:tabLst>
                <a:tab pos="3657600" algn="l"/>
              </a:tabLst>
            </a:pPr>
            <a:r>
              <a:rPr lang="en-US" sz="2400" dirty="0"/>
              <a:t>The list's </a:t>
            </a:r>
            <a:r>
              <a:rPr lang="en-US" sz="2400" i="1" dirty="0"/>
              <a:t>size</a:t>
            </a:r>
            <a:r>
              <a:rPr lang="en-US" sz="2400" dirty="0"/>
              <a:t> will be the number of elements added to it so </a:t>
            </a:r>
            <a:r>
              <a:rPr lang="en-US" sz="2400" dirty="0" smtClean="0"/>
              <a:t>far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42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latin typeface="Courier New" pitchFamily="-109" charset="0"/>
              </a:rPr>
              <a:t>ArrayIntList</a:t>
            </a:r>
            <a:endParaRPr lang="en-US" dirty="0">
              <a:latin typeface="Courier New" pitchFamily="-109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4572000" algn="l"/>
              </a:tabLst>
            </a:pPr>
            <a:r>
              <a:rPr lang="en-US" sz="2400" dirty="0"/>
              <a:t>construction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[] numbers = new int[5];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b="1" dirty="0" err="1">
                <a:latin typeface="Courier New" pitchFamily="-109" charset="0"/>
              </a:rPr>
              <a:t>ArrayIntList</a:t>
            </a:r>
            <a:r>
              <a:rPr lang="en-US" sz="2000" b="1" dirty="0">
                <a:latin typeface="Courier New" pitchFamily="-109" charset="0"/>
              </a:rPr>
              <a:t> list = new </a:t>
            </a:r>
            <a:r>
              <a:rPr lang="en-US" sz="2000" b="1" dirty="0" err="1">
                <a:latin typeface="Courier New" pitchFamily="-109" charset="0"/>
              </a:rPr>
              <a:t>ArrayIntList</a:t>
            </a:r>
            <a:r>
              <a:rPr lang="en-US" sz="2000" b="1" dirty="0">
                <a:latin typeface="Courier New" pitchFamily="-109" charset="0"/>
              </a:rPr>
              <a:t>();</a:t>
            </a:r>
            <a:endParaRPr lang="en-US" sz="2000" dirty="0"/>
          </a:p>
          <a:p>
            <a:pPr lvl="2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endParaRPr lang="en-US" sz="1800" dirty="0"/>
          </a:p>
          <a:p>
            <a:pPr marL="273050" indent="-273050">
              <a:tabLst>
                <a:tab pos="4572000" algn="l"/>
              </a:tabLst>
            </a:pPr>
            <a:r>
              <a:rPr lang="en-US" sz="2400" dirty="0"/>
              <a:t>storing </a:t>
            </a:r>
            <a:r>
              <a:rPr lang="en-US" sz="2400" dirty="0" smtClean="0"/>
              <a:t>a given value:</a:t>
            </a:r>
            <a:r>
              <a:rPr lang="en-US" sz="2400" dirty="0"/>
              <a:t>	retrieving a value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dirty="0">
                <a:latin typeface="Courier New" pitchFamily="-109" charset="0"/>
              </a:rPr>
              <a:t>numbers[0] = </a:t>
            </a:r>
            <a:r>
              <a:rPr lang="en-US" sz="2000" dirty="0" smtClean="0">
                <a:latin typeface="Courier New" pitchFamily="-109" charset="0"/>
              </a:rPr>
              <a:t>42;</a:t>
            </a:r>
            <a:r>
              <a:rPr lang="en-US" sz="2000" dirty="0">
                <a:latin typeface="Courier New" pitchFamily="-109" charset="0"/>
              </a:rPr>
              <a:t>	</a:t>
            </a: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 </a:t>
            </a:r>
            <a:r>
              <a:rPr lang="en-US" sz="2000" dirty="0" err="1" smtClean="0">
                <a:latin typeface="Courier New" pitchFamily="-109" charset="0"/>
              </a:rPr>
              <a:t>val</a:t>
            </a:r>
            <a:r>
              <a:rPr lang="en-US" sz="2000" dirty="0" smtClean="0">
                <a:latin typeface="Courier New" pitchFamily="-109" charset="0"/>
              </a:rPr>
              <a:t> </a:t>
            </a:r>
            <a:r>
              <a:rPr lang="en-US" sz="2000" dirty="0">
                <a:latin typeface="Courier New" pitchFamily="-109" charset="0"/>
              </a:rPr>
              <a:t>= numbers[0];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b="1" dirty="0">
                <a:latin typeface="Courier New" pitchFamily="-109" charset="0"/>
              </a:rPr>
              <a:t>list.add(42);	</a:t>
            </a:r>
            <a:r>
              <a:rPr lang="en-US" sz="2000" b="1" dirty="0" err="1">
                <a:latin typeface="Courier New" pitchFamily="-109" charset="0"/>
              </a:rPr>
              <a:t>int</a:t>
            </a:r>
            <a:r>
              <a:rPr lang="en-US" sz="2000" b="1" dirty="0">
                <a:latin typeface="Courier New" pitchFamily="-109" charset="0"/>
              </a:rPr>
              <a:t> </a:t>
            </a:r>
            <a:r>
              <a:rPr lang="en-US" sz="2000" b="1" dirty="0" err="1" smtClean="0">
                <a:latin typeface="Courier New" pitchFamily="-109" charset="0"/>
              </a:rPr>
              <a:t>val</a:t>
            </a:r>
            <a:r>
              <a:rPr lang="en-US" sz="2000" b="1" dirty="0" smtClean="0">
                <a:latin typeface="Courier New" pitchFamily="-109" charset="0"/>
              </a:rPr>
              <a:t> </a:t>
            </a:r>
            <a:r>
              <a:rPr lang="en-US" sz="2000" b="1" dirty="0">
                <a:latin typeface="Courier New" pitchFamily="-109" charset="0"/>
              </a:rPr>
              <a:t>= list.get(0);</a:t>
            </a:r>
          </a:p>
          <a:p>
            <a:pPr marL="639763" lvl="1" indent="-246063">
              <a:buFontTx/>
              <a:buNone/>
              <a:tabLst>
                <a:tab pos="4572000" algn="l"/>
              </a:tabLst>
            </a:pPr>
            <a:endParaRPr lang="en-US" sz="2000" b="1" dirty="0">
              <a:latin typeface="Courier New" pitchFamily="-109" charset="0"/>
            </a:endParaRPr>
          </a:p>
          <a:p>
            <a:pPr marL="273050" indent="-273050">
              <a:tabLst>
                <a:tab pos="4572000" algn="l"/>
              </a:tabLst>
            </a:pPr>
            <a:r>
              <a:rPr lang="en-US" sz="2400" dirty="0"/>
              <a:t>searching for </a:t>
            </a:r>
            <a:r>
              <a:rPr lang="en-US" sz="2400" dirty="0" smtClean="0"/>
              <a:t>a given value</a:t>
            </a:r>
            <a:endParaRPr lang="en-US" sz="2400" dirty="0"/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4572000" algn="l"/>
              </a:tabLst>
            </a:pPr>
            <a:r>
              <a:rPr lang="en-US" sz="2000" dirty="0">
                <a:latin typeface="Courier New" pitchFamily="-109" charset="0"/>
              </a:rPr>
              <a:t>for (</a:t>
            </a:r>
            <a:r>
              <a:rPr lang="en-US" sz="2000" dirty="0" err="1">
                <a:latin typeface="Courier New" pitchFamily="-109" charset="0"/>
              </a:rPr>
              <a:t>int</a:t>
            </a:r>
            <a:r>
              <a:rPr lang="en-US" sz="2000" dirty="0">
                <a:latin typeface="Courier New" pitchFamily="-109" charset="0"/>
              </a:rPr>
              <a:t>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= 0;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 &lt; </a:t>
            </a:r>
            <a:r>
              <a:rPr lang="en-US" sz="2000" dirty="0" err="1">
                <a:latin typeface="Courier New" pitchFamily="-109" charset="0"/>
              </a:rPr>
              <a:t>numbers.length</a:t>
            </a:r>
            <a:r>
              <a:rPr lang="en-US" sz="2000" dirty="0">
                <a:latin typeface="Courier New" pitchFamily="-109" charset="0"/>
              </a:rPr>
              <a:t>; 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++) {</a:t>
            </a:r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4572000" algn="l"/>
              </a:tabLst>
            </a:pPr>
            <a:r>
              <a:rPr lang="en-US" sz="2000" dirty="0">
                <a:latin typeface="Courier New" pitchFamily="-109" charset="0"/>
              </a:rPr>
              <a:t>    if (numbers[</a:t>
            </a:r>
            <a:r>
              <a:rPr lang="en-US" sz="2000" dirty="0" err="1">
                <a:latin typeface="Courier New" pitchFamily="-109" charset="0"/>
              </a:rPr>
              <a:t>i</a:t>
            </a:r>
            <a:r>
              <a:rPr lang="en-US" sz="2000" dirty="0">
                <a:latin typeface="Courier New" pitchFamily="-109" charset="0"/>
              </a:rPr>
              <a:t>] == </a:t>
            </a:r>
            <a:r>
              <a:rPr lang="en-US" sz="2000" dirty="0" smtClean="0">
                <a:latin typeface="Courier New" pitchFamily="-109" charset="0"/>
              </a:rPr>
              <a:t>27) </a:t>
            </a:r>
            <a:r>
              <a:rPr lang="en-US" sz="2000" dirty="0">
                <a:latin typeface="Courier New" pitchFamily="-109" charset="0"/>
              </a:rPr>
              <a:t>{ ... }</a:t>
            </a:r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4572000" algn="l"/>
              </a:tabLst>
            </a:pPr>
            <a:r>
              <a:rPr lang="en-US" sz="2000" dirty="0">
                <a:latin typeface="Courier New" pitchFamily="-10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endParaRPr lang="en-US" sz="600" dirty="0">
              <a:latin typeface="Courier New" pitchFamily="-109" charset="0"/>
            </a:endParaRPr>
          </a:p>
          <a:p>
            <a:pPr marL="639763" lvl="1" indent="-246063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sz="2000" b="1" dirty="0">
                <a:latin typeface="Courier New" pitchFamily="-109" charset="0"/>
              </a:rPr>
              <a:t>if (list.indexOf(27) &gt;= 0) { ... }</a:t>
            </a:r>
          </a:p>
        </p:txBody>
      </p:sp>
    </p:spTree>
    <p:extLst>
      <p:ext uri="{BB962C8B-B14F-4D97-AF65-F5344CB8AC3E}">
        <p14:creationId xmlns:p14="http://schemas.microsoft.com/office/powerpoint/2010/main" val="21973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Pros/cons of </a:t>
            </a:r>
            <a:r>
              <a:rPr lang="en-US">
                <a:latin typeface="Courier New" pitchFamily="-109" charset="0"/>
              </a:rPr>
              <a:t>ArrayIntList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 (benefits)</a:t>
            </a:r>
          </a:p>
          <a:p>
            <a:pPr lvl="1"/>
            <a:r>
              <a:rPr lang="en-US" dirty="0"/>
              <a:t>simple syntax</a:t>
            </a:r>
          </a:p>
          <a:p>
            <a:pPr lvl="1"/>
            <a:r>
              <a:rPr lang="en-US" dirty="0"/>
              <a:t>don't have to keep track of array size and capacity</a:t>
            </a:r>
          </a:p>
          <a:p>
            <a:pPr lvl="1"/>
            <a:r>
              <a:rPr lang="en-US" dirty="0"/>
              <a:t>has powerful methods (</a:t>
            </a:r>
            <a:r>
              <a:rPr lang="en-US" sz="2000" dirty="0" err="1">
                <a:latin typeface="Courier New" pitchFamily="-109" charset="0"/>
              </a:rPr>
              <a:t>indexOf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-109" charset="0"/>
              </a:rPr>
              <a:t>add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-109" charset="0"/>
              </a:rPr>
              <a:t>remove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-109" charset="0"/>
              </a:rPr>
              <a:t>toString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con (drawbacks)</a:t>
            </a:r>
          </a:p>
          <a:p>
            <a:pPr lvl="1"/>
            <a:r>
              <a:rPr lang="en-US" dirty="0" err="1">
                <a:latin typeface="Courier New" pitchFamily="-109" charset="0"/>
              </a:rPr>
              <a:t>ArrayIntList</a:t>
            </a:r>
            <a:r>
              <a:rPr lang="en-US" dirty="0"/>
              <a:t> only works for </a:t>
            </a:r>
            <a:r>
              <a:rPr lang="en-US" dirty="0" err="1">
                <a:latin typeface="Courier New" pitchFamily="-10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 (arrays can be any type)</a:t>
            </a:r>
          </a:p>
          <a:p>
            <a:pPr lvl="1"/>
            <a:r>
              <a:rPr lang="en-US" dirty="0" smtClean="0"/>
              <a:t>Need to learn how to use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 smtClean="0"/>
              <a:t>Collections and </a:t>
            </a:r>
            <a:r>
              <a:rPr lang="en-US" dirty="0" err="1" smtClean="0"/>
              <a:t>ArrayLists</a:t>
            </a:r>
            <a:endParaRPr 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Java includes a large set of powerful </a:t>
            </a:r>
            <a:r>
              <a:rPr lang="en-US" sz="2800" dirty="0" smtClean="0"/>
              <a:t>classes that provide functionality for storing and accessing collections of objects</a:t>
            </a:r>
          </a:p>
          <a:p>
            <a:r>
              <a:rPr lang="en-US" sz="2800" dirty="0"/>
              <a:t>The most basic, </a:t>
            </a:r>
            <a:r>
              <a:rPr lang="en-US" sz="2800" dirty="0" err="1">
                <a:solidFill>
                  <a:srgbClr val="820000"/>
                </a:solidFill>
                <a:latin typeface="Courier New" pitchFamily="-109" charset="0"/>
              </a:rPr>
              <a:t>ArrayList</a:t>
            </a:r>
            <a:r>
              <a:rPr lang="en-US" sz="2800" dirty="0"/>
              <a:t>, </a:t>
            </a:r>
            <a:r>
              <a:rPr lang="en-US" sz="2800" dirty="0" smtClean="0"/>
              <a:t>can </a:t>
            </a:r>
            <a:r>
              <a:rPr lang="en-US" sz="2800" dirty="0"/>
              <a:t>store any type of </a:t>
            </a:r>
            <a:r>
              <a:rPr lang="en-US" sz="2800" dirty="0" smtClean="0">
                <a:solidFill>
                  <a:srgbClr val="820000"/>
                </a:solidFill>
              </a:rPr>
              <a:t>Object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endParaRPr lang="en-US" sz="2400" dirty="0"/>
          </a:p>
          <a:p>
            <a:r>
              <a:rPr lang="en-US" sz="2800" dirty="0"/>
              <a:t>All collections are in the </a:t>
            </a:r>
            <a:r>
              <a:rPr lang="en-US" sz="2800" dirty="0" err="1">
                <a:latin typeface="Courier New" pitchFamily="-109" charset="0"/>
              </a:rPr>
              <a:t>java.util</a:t>
            </a:r>
            <a:r>
              <a:rPr lang="en-US" sz="2800" dirty="0"/>
              <a:t> package.</a:t>
            </a:r>
          </a:p>
          <a:p>
            <a:pPr lvl="1">
              <a:buFontTx/>
              <a:buNone/>
            </a:pPr>
            <a:r>
              <a:rPr lang="en-US" sz="2400" dirty="0">
                <a:latin typeface="Courier New" pitchFamily="-109" charset="0"/>
              </a:rPr>
              <a:t>	import </a:t>
            </a:r>
            <a:r>
              <a:rPr lang="en-US" sz="2400" dirty="0" err="1">
                <a:latin typeface="Courier New" pitchFamily="-109" charset="0"/>
              </a:rPr>
              <a:t>java.util</a:t>
            </a:r>
            <a:r>
              <a:rPr lang="en-US" sz="2400" dirty="0" err="1" smtClean="0">
                <a:latin typeface="Courier New" pitchFamily="-109" charset="0"/>
              </a:rPr>
              <a:t>.ArrayList</a:t>
            </a:r>
            <a:r>
              <a:rPr lang="en-US" sz="2400" dirty="0" smtClean="0">
                <a:latin typeface="Courier New" pitchFamily="-109" charset="0"/>
              </a:rPr>
              <a:t>;</a:t>
            </a:r>
            <a:endParaRPr lang="en-US" sz="2400" dirty="0">
              <a:latin typeface="Courier New" pitchFamily="-109" charset="0"/>
            </a:endParaRPr>
          </a:p>
          <a:p>
            <a:pPr lvl="1"/>
            <a:endParaRPr lang="en-US" sz="2400" dirty="0">
              <a:latin typeface="Courier New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Parameters (Generics)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9914" cy="47593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>
                <a:latin typeface="Courier New" pitchFamily="-109" charset="0"/>
              </a:rPr>
              <a:t>ArrayList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b="1" dirty="0">
                <a:solidFill>
                  <a:srgbClr val="820000"/>
                </a:solidFill>
              </a:rPr>
              <a:t>Type</a:t>
            </a:r>
            <a:r>
              <a:rPr lang="en-US" sz="2400" dirty="0">
                <a:latin typeface="Courier New" pitchFamily="-109" charset="0"/>
              </a:rPr>
              <a:t>&gt; </a:t>
            </a:r>
            <a:r>
              <a:rPr lang="en-US" sz="2400" dirty="0"/>
              <a:t>name</a:t>
            </a:r>
            <a:r>
              <a:rPr lang="en-US" sz="2400" dirty="0">
                <a:latin typeface="Courier New" pitchFamily="-109" charset="0"/>
              </a:rPr>
              <a:t> = </a:t>
            </a:r>
            <a:r>
              <a:rPr lang="en-US" sz="2400" dirty="0" smtClean="0">
                <a:latin typeface="Courier New" pitchFamily="-109" charset="0"/>
              </a:rPr>
              <a:t>new </a:t>
            </a:r>
            <a:r>
              <a:rPr lang="en-US" sz="2400" dirty="0" err="1" smtClean="0">
                <a:latin typeface="Courier New" pitchFamily="-109" charset="0"/>
              </a:rPr>
              <a:t>ArrayList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b="1" dirty="0">
                <a:solidFill>
                  <a:srgbClr val="820000"/>
                </a:solidFill>
              </a:rPr>
              <a:t>Type</a:t>
            </a:r>
            <a:r>
              <a:rPr lang="en-US" sz="2400" dirty="0">
                <a:latin typeface="Courier New" pitchFamily="-109" charset="0"/>
              </a:rPr>
              <a:t>&gt;();</a:t>
            </a:r>
          </a:p>
          <a:p>
            <a:pPr>
              <a:buFontTx/>
              <a:buNone/>
            </a:pPr>
            <a:endParaRPr lang="en-US" sz="2400" dirty="0">
              <a:latin typeface="Courier New" pitchFamily="-109" charset="0"/>
            </a:endParaRPr>
          </a:p>
          <a:p>
            <a:r>
              <a:rPr lang="en-US" sz="2400" dirty="0"/>
              <a:t>When constructing an </a:t>
            </a:r>
            <a:r>
              <a:rPr lang="en-US" sz="2400" dirty="0" err="1">
                <a:latin typeface="Courier New" pitchFamily="-109" charset="0"/>
              </a:rPr>
              <a:t>ArrayList</a:t>
            </a:r>
            <a:r>
              <a:rPr lang="en-US" sz="2400" dirty="0"/>
              <a:t>, you</a:t>
            </a:r>
            <a:r>
              <a:rPr lang="en-US" sz="2400" dirty="0" smtClean="0"/>
              <a:t> can </a:t>
            </a:r>
            <a:r>
              <a:rPr lang="en-US" sz="2400" dirty="0"/>
              <a:t>specify the type of elements it will contain between </a:t>
            </a:r>
            <a:r>
              <a:rPr lang="en-US" sz="2400" dirty="0">
                <a:latin typeface="Courier New" pitchFamily="-109" charset="0"/>
              </a:rPr>
              <a:t>&lt;</a:t>
            </a:r>
            <a:r>
              <a:rPr lang="en-US" sz="2400" dirty="0"/>
              <a:t> and </a:t>
            </a:r>
            <a:r>
              <a:rPr lang="en-US" sz="2400" dirty="0">
                <a:latin typeface="Courier New" pitchFamily="-109" charset="0"/>
              </a:rPr>
              <a:t>&gt;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We say that the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dirty="0"/>
              <a:t> class accepts a </a:t>
            </a:r>
            <a:r>
              <a:rPr lang="en-US" sz="2000" i="1" dirty="0"/>
              <a:t>type parameter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or that it is a </a:t>
            </a:r>
            <a:r>
              <a:rPr lang="en-US" sz="2000" i="1" dirty="0"/>
              <a:t>generic </a:t>
            </a:r>
            <a:r>
              <a:rPr lang="en-US" sz="2000" dirty="0"/>
              <a:t>class.</a:t>
            </a:r>
          </a:p>
          <a:p>
            <a:pPr lvl="1"/>
            <a:endParaRPr lang="en-US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-10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latin typeface="Courier New" pitchFamily="-109" charset="0"/>
              </a:rPr>
              <a:t>&lt;String&gt;</a:t>
            </a:r>
            <a:r>
              <a:rPr lang="en-US" sz="2000" dirty="0">
                <a:latin typeface="Courier New" pitchFamily="-109" charset="0"/>
              </a:rPr>
              <a:t> names = new </a:t>
            </a:r>
            <a:r>
              <a:rPr lang="en-US" sz="2000" dirty="0" err="1">
                <a:latin typeface="Courier New" pitchFamily="-109" charset="0"/>
              </a:rPr>
              <a:t>ArrayList</a:t>
            </a:r>
            <a:r>
              <a:rPr lang="en-US" sz="2000" b="1" dirty="0">
                <a:latin typeface="Courier New" pitchFamily="-109" charset="0"/>
              </a:rPr>
              <a:t>&lt;String&gt;</a:t>
            </a:r>
            <a:r>
              <a:rPr lang="en-US" sz="2000" dirty="0">
                <a:latin typeface="Courier New" pitchFamily="-10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names.add</a:t>
            </a:r>
            <a:r>
              <a:rPr lang="en-US" sz="2000" dirty="0" err="1" smtClean="0">
                <a:latin typeface="Courier New" pitchFamily="-109" charset="0"/>
              </a:rPr>
              <a:t>(”Asa</a:t>
            </a:r>
            <a:r>
              <a:rPr lang="en-US" sz="2000" dirty="0" smtClean="0">
                <a:latin typeface="Courier New" pitchFamily="-109" charset="0"/>
              </a:rPr>
              <a:t>"</a:t>
            </a:r>
            <a:r>
              <a:rPr lang="en-US" sz="2000" dirty="0">
                <a:latin typeface="Courier New" pitchFamily="-109" charset="0"/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-109" charset="0"/>
              </a:rPr>
              <a:t>names.add</a:t>
            </a:r>
            <a:r>
              <a:rPr lang="en-US" sz="2000" dirty="0" err="1" smtClean="0">
                <a:latin typeface="Courier New" pitchFamily="-109" charset="0"/>
              </a:rPr>
              <a:t>(”Nathan</a:t>
            </a:r>
            <a:r>
              <a:rPr lang="en-US" sz="2000" dirty="0" smtClean="0">
                <a:latin typeface="Courier New" pitchFamily="-109" charset="0"/>
              </a:rPr>
              <a:t>"</a:t>
            </a:r>
            <a:r>
              <a:rPr lang="en-US" sz="2000" dirty="0">
                <a:latin typeface="Courier New" pitchFamily="-10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-109" charset="0"/>
              </a:rPr>
              <a:t>ArrayList</a:t>
            </a:r>
            <a:r>
              <a:rPr lang="en-US" dirty="0"/>
              <a:t> </a:t>
            </a:r>
            <a:r>
              <a:rPr lang="en-US" dirty="0" smtClean="0"/>
              <a:t>methods</a:t>
            </a:r>
            <a:endParaRPr lang="en-US" dirty="0"/>
          </a:p>
        </p:txBody>
      </p:sp>
      <p:graphicFrame>
        <p:nvGraphicFramePr>
          <p:cNvPr id="177411" name="Group 259"/>
          <p:cNvGraphicFramePr>
            <a:graphicFrameLocks noGrp="1"/>
          </p:cNvGraphicFramePr>
          <p:nvPr/>
        </p:nvGraphicFramePr>
        <p:xfrm>
          <a:off x="381000" y="1371600"/>
          <a:ext cx="8382000" cy="4785360"/>
        </p:xfrm>
        <a:graphic>
          <a:graphicData uri="http://schemas.openxmlformats.org/drawingml/2006/table">
            <a:tbl>
              <a:tblPr/>
              <a:tblGrid>
                <a:gridCol w="2916238"/>
                <a:gridCol w="5465762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appends value at end of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add(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inserts given value at given index, shifting subsequent values right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clear()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removes all elements of the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indexOf(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first index where given value is found in list (-1 if not found)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get(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the value at given index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removes/returns value at given index, shifting subsequent values left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set(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replaces value at given index with given value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size()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  <a:ea typeface="Times New Roman" pitchFamily="-109" charset="0"/>
                          <a:cs typeface="Times New Roman" pitchFamily="-109" charset="0"/>
                        </a:rPr>
                        <a:t>returns the number of elements in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toString()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returns a string representation of the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9" charset="0"/>
                        </a:rPr>
                        <a:t>such as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"[3, 42, -7, 15]"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01_intro.pptx</Template>
  <TotalTime>7125</TotalTime>
  <Words>1050</Words>
  <Application>Microsoft Office PowerPoint</Application>
  <PresentationFormat>On-screen Show (4:3)</PresentationFormat>
  <Paragraphs>234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Calibri</vt:lpstr>
      <vt:lpstr>Courier</vt:lpstr>
      <vt:lpstr>Courier New</vt:lpstr>
      <vt:lpstr>Garamond</vt:lpstr>
      <vt:lpstr>Tahoma</vt:lpstr>
      <vt:lpstr>Times New Roman</vt:lpstr>
      <vt:lpstr>Verdana</vt:lpstr>
      <vt:lpstr>Wingdings</vt:lpstr>
      <vt:lpstr>introduction</vt:lpstr>
      <vt:lpstr>ArrayLists</vt:lpstr>
      <vt:lpstr>Using arrays to store data</vt:lpstr>
      <vt:lpstr>Lists</vt:lpstr>
      <vt:lpstr>ArrayIntList </vt:lpstr>
      <vt:lpstr>ArrayIntList</vt:lpstr>
      <vt:lpstr>Pros/cons of ArrayIntList</vt:lpstr>
      <vt:lpstr>Java Collections and ArrayLists</vt:lpstr>
      <vt:lpstr>Type Parameters (Generics)</vt:lpstr>
      <vt:lpstr>ArrayList methods</vt:lpstr>
      <vt:lpstr>ArrayList methods 2</vt:lpstr>
      <vt:lpstr>Learning about classes</vt:lpstr>
      <vt:lpstr>Iterating through an array list</vt:lpstr>
      <vt:lpstr>Note on generics in Java 7 and above</vt:lpstr>
      <vt:lpstr>Modifying while looping</vt:lpstr>
      <vt:lpstr>ArrayList of primitives?</vt:lpstr>
      <vt:lpstr>Wrapper classes: Example</vt:lpstr>
      <vt:lpstr>ArrayLists of wrapper type objects</vt:lpstr>
      <vt:lpstr>ArrayLists of wrapper type objects</vt:lpstr>
      <vt:lpstr>Java Collections</vt:lpstr>
      <vt:lpstr>Looking ahead: Interfaces</vt:lpstr>
    </vt:vector>
  </TitlesOfParts>
  <Company>Colorado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ArrayLists</dc:title>
  <dc:creator>Asa Ben-Hur</dc:creator>
  <cp:lastModifiedBy>wakefield, russell</cp:lastModifiedBy>
  <cp:revision>70</cp:revision>
  <cp:lastPrinted>2015-02-07T18:39:19Z</cp:lastPrinted>
  <dcterms:created xsi:type="dcterms:W3CDTF">2010-09-29T16:48:45Z</dcterms:created>
  <dcterms:modified xsi:type="dcterms:W3CDTF">2017-03-22T17:22:15Z</dcterms:modified>
</cp:coreProperties>
</file>