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42" r:id="rId1"/>
  </p:sldMasterIdLst>
  <p:notesMasterIdLst>
    <p:notesMasterId r:id="rId26"/>
  </p:notesMasterIdLst>
  <p:handoutMasterIdLst>
    <p:handoutMasterId r:id="rId27"/>
  </p:handoutMasterIdLst>
  <p:sldIdLst>
    <p:sldId id="436" r:id="rId2"/>
    <p:sldId id="602" r:id="rId3"/>
    <p:sldId id="603" r:id="rId4"/>
    <p:sldId id="642" r:id="rId5"/>
    <p:sldId id="608" r:id="rId6"/>
    <p:sldId id="650" r:id="rId7"/>
    <p:sldId id="604" r:id="rId8"/>
    <p:sldId id="643" r:id="rId9"/>
    <p:sldId id="645" r:id="rId10"/>
    <p:sldId id="606" r:id="rId11"/>
    <p:sldId id="646" r:id="rId12"/>
    <p:sldId id="647" r:id="rId13"/>
    <p:sldId id="648" r:id="rId14"/>
    <p:sldId id="644" r:id="rId15"/>
    <p:sldId id="612" r:id="rId16"/>
    <p:sldId id="649" r:id="rId17"/>
    <p:sldId id="614" r:id="rId18"/>
    <p:sldId id="616" r:id="rId19"/>
    <p:sldId id="617" r:id="rId20"/>
    <p:sldId id="651" r:id="rId21"/>
    <p:sldId id="619" r:id="rId22"/>
    <p:sldId id="652" r:id="rId23"/>
    <p:sldId id="653" r:id="rId24"/>
    <p:sldId id="654" r:id="rId25"/>
  </p:sldIdLst>
  <p:sldSz cx="9144000" cy="6858000" type="screen4x3"/>
  <p:notesSz cx="9269413" cy="70199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5pPr>
    <a:lvl6pPr marL="22860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6pPr>
    <a:lvl7pPr marL="27432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7pPr>
    <a:lvl8pPr marL="32004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8pPr>
    <a:lvl9pPr marL="36576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10">
          <p15:clr>
            <a:srgbClr val="A4A3A4"/>
          </p15:clr>
        </p15:guide>
        <p15:guide id="2" pos="291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 scaleToFitPaper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4C4C"/>
    <a:srgbClr val="7F7F7F"/>
    <a:srgbClr val="006600"/>
    <a:srgbClr val="990033"/>
    <a:srgbClr val="CC0000"/>
    <a:srgbClr val="003399"/>
    <a:srgbClr val="336699"/>
    <a:srgbClr val="008080"/>
    <a:srgbClr val="0099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4" autoAdjust="0"/>
    <p:restoredTop sz="89056" autoAdjust="0"/>
  </p:normalViewPr>
  <p:slideViewPr>
    <p:cSldViewPr snapToGrid="0">
      <p:cViewPr>
        <p:scale>
          <a:sx n="110" d="100"/>
          <a:sy n="110" d="100"/>
        </p:scale>
        <p:origin x="37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2" d="100"/>
          <a:sy n="72" d="100"/>
        </p:scale>
        <p:origin x="-846" y="-90"/>
      </p:cViewPr>
      <p:guideLst>
        <p:guide orient="horz" pos="2210"/>
        <p:guide pos="291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Relationship Id="rId2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Relationship Id="rId2" Type="http://schemas.openxmlformats.org/officeDocument/2006/relationships/image" Target="../media/image9.emf"/><Relationship Id="rId3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54625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80C165FA-4563-DA49-9588-BB856F75A137}" type="datetime1">
              <a:rPr lang="en-US"/>
              <a:pPr/>
              <a:t>1/8/18</a:t>
            </a:fld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54625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1247D90D-5A22-9042-A220-14A08B18B1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699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2057" name="Rectangle 9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2879725" y="527050"/>
            <a:ext cx="3509963" cy="2632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6663" y="3333750"/>
            <a:ext cx="6796087" cy="315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5254625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BAD48C94-7EB9-F94F-9D73-CAC3D75EECEA}" type="datetime1">
              <a:rPr lang="en-US"/>
              <a:pPr/>
              <a:t>1/8/18</a:t>
            </a:fld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54625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DC43DCB5-4B1A-7C41-B1F8-2EE8BD3141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4634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450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Build the truth table,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6281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Build the truth tables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04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biconditionals</a:t>
            </a:r>
            <a:r>
              <a:rPr lang="en-US" dirty="0" smtClean="0"/>
              <a:t> in everyday language:</a:t>
            </a:r>
            <a:r>
              <a:rPr lang="en-US" baseline="0" dirty="0" smtClean="0"/>
              <a:t>  often when people use “if” or “only if” they actually mean </a:t>
            </a:r>
            <a:r>
              <a:rPr lang="en-US" baseline="0" dirty="0" err="1" smtClean="0"/>
              <a:t>iff</a:t>
            </a:r>
            <a:endParaRPr lang="en-US" baseline="0" dirty="0" smtClean="0"/>
          </a:p>
          <a:p>
            <a:r>
              <a:rPr lang="en-US" baseline="0" dirty="0" smtClean="0"/>
              <a:t>as in you can have dessert only if you finish your meal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E3BDC-D5D0-BD45-A09B-3ED7AC52B0B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logical equivalence gives us another look</a:t>
            </a:r>
            <a:r>
              <a:rPr lang="en-US" baseline="0" dirty="0" smtClean="0"/>
              <a:t> at the conditional:  the only way for it to be false is for p to be false and q to be true.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459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459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 and q is false if p = false</a:t>
            </a:r>
            <a:r>
              <a:rPr lang="en-US" baseline="0" dirty="0" smtClean="0"/>
              <a:t> or q = false</a:t>
            </a:r>
          </a:p>
          <a:p>
            <a:r>
              <a:rPr lang="en-US" baseline="0" dirty="0" smtClean="0"/>
              <a:t>p or q is false if p = false and q = false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2667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negation law is in </a:t>
            </a:r>
            <a:r>
              <a:rPr lang="en-US" dirty="0" err="1" smtClean="0"/>
              <a:t>rosen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657735-7607-0C46-9C22-7B5732D6B072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8" name="Line 2"/>
          <p:cNvSpPr>
            <a:spLocks noChangeShapeType="1"/>
          </p:cNvSpPr>
          <p:nvPr userDrawn="1"/>
        </p:nvSpPr>
        <p:spPr bwMode="auto">
          <a:xfrm>
            <a:off x="-3175" y="904791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4579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53639"/>
            <a:ext cx="9144000" cy="1524000"/>
          </a:xfrm>
        </p:spPr>
        <p:txBody>
          <a:bodyPr anchor="b"/>
          <a:lstStyle>
            <a:lvl1pPr>
              <a:lnSpc>
                <a:spcPct val="80000"/>
              </a:lnSpc>
              <a:defRPr sz="3600">
                <a:solidFill>
                  <a:srgbClr val="00339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64580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39057" y="3207171"/>
            <a:ext cx="7162800" cy="3094037"/>
          </a:xfrm>
          <a:ln>
            <a:tailEnd type="none" w="sm" len="sm"/>
          </a:ln>
        </p:spPr>
        <p:txBody>
          <a:bodyPr/>
          <a:lstStyle>
            <a:lvl1pPr algn="ctr" defTabSz="915988">
              <a:defRPr sz="280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-3175" y="2607988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A8BCDA1E-1794-5446-9A2E-8C1F6372D3A9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52400"/>
            <a:ext cx="22860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52400"/>
            <a:ext cx="67056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69578075-EEA9-8144-AD03-4EE198986FBA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3C59E553-7F30-9B46-BA78-682CBE9B627F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481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914400"/>
            <a:ext cx="38481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9D936146-5419-3345-8044-CD41AF2DA91B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4A07CD2F-7EF3-5748-8C7E-34D5617F5470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F37CA0D4-0E25-8349-8F08-3B7430B3C567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A65680C1-A870-054C-BD87-6F9CFA4D4C6D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4844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6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063808"/>
            <a:ext cx="7848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hf hdr="0" ftr="0" dt="0"/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3200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9pPr>
    </p:titleStyle>
    <p:bodyStyle>
      <a:lvl1pPr algn="l" rtl="0" eaLnBrk="0" fontAlgn="base" hangingPunct="0">
        <a:lnSpc>
          <a:spcPct val="100000"/>
        </a:lnSpc>
        <a:spcBef>
          <a:spcPct val="0"/>
        </a:spcBef>
        <a:spcAft>
          <a:spcPts val="600"/>
        </a:spcAft>
        <a:buClr>
          <a:srgbClr val="003399"/>
        </a:buClr>
        <a:buSzPct val="50000"/>
        <a:buFont typeface="Monotype Sorts" charset="2"/>
        <a:defRPr kumimoji="1" sz="2000">
          <a:solidFill>
            <a:srgbClr val="003399"/>
          </a:solidFill>
          <a:latin typeface="+mn-lt"/>
          <a:ea typeface="+mn-ea"/>
          <a:cs typeface="+mn-cs"/>
        </a:defRPr>
      </a:lvl1pPr>
      <a:lvl2pPr marL="346075" indent="-231775" algn="l" rtl="0" eaLnBrk="0" fontAlgn="base" hangingPunct="0">
        <a:lnSpc>
          <a:spcPct val="100000"/>
        </a:lnSpc>
        <a:spcBef>
          <a:spcPct val="0"/>
        </a:spcBef>
        <a:spcAft>
          <a:spcPts val="600"/>
        </a:spcAft>
        <a:buClr>
          <a:schemeClr val="tx1"/>
        </a:buClr>
        <a:buSzPct val="35000"/>
        <a:buFont typeface="Monotype Sorts" charset="2"/>
        <a:buChar char="n"/>
        <a:defRPr kumimoji="1">
          <a:solidFill>
            <a:schemeClr val="tx1"/>
          </a:solidFill>
          <a:latin typeface="+mn-lt"/>
          <a:ea typeface="ＭＳ Ｐゴシック" charset="-128"/>
        </a:defRPr>
      </a:lvl2pPr>
      <a:lvl3pPr marL="627063" indent="-166688" algn="l" rtl="0" eaLnBrk="0" fontAlgn="base" hangingPunct="0">
        <a:lnSpc>
          <a:spcPts val="2600"/>
        </a:lnSpc>
        <a:spcBef>
          <a:spcPct val="0"/>
        </a:spcBef>
        <a:spcAft>
          <a:spcPts val="600"/>
        </a:spcAft>
        <a:buClr>
          <a:schemeClr val="tx1"/>
        </a:buClr>
        <a:buSzPct val="8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147763" indent="-40481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Font typeface="Wingdings" charset="2"/>
        <a:buChar char="!"/>
        <a:defRPr kumimoji="1">
          <a:solidFill>
            <a:schemeClr val="tx1"/>
          </a:solidFill>
          <a:latin typeface="+mn-lt"/>
          <a:ea typeface="ＭＳ Ｐゴシック" charset="-128"/>
        </a:defRPr>
      </a:lvl4pPr>
      <a:lvl5pPr marL="15398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5pPr>
      <a:lvl6pPr marL="19970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6pPr>
      <a:lvl7pPr marL="24542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7pPr>
      <a:lvl8pPr marL="29114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8pPr>
      <a:lvl9pPr marL="33686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4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5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6" Type="http://schemas.openxmlformats.org/officeDocument/2006/relationships/image" Target="../media/image7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8.emf"/><Relationship Id="rId6" Type="http://schemas.openxmlformats.org/officeDocument/2006/relationships/oleObject" Target="../embeddings/oleObject6.bin"/><Relationship Id="rId7" Type="http://schemas.openxmlformats.org/officeDocument/2006/relationships/image" Target="../media/image9.emf"/><Relationship Id="rId8" Type="http://schemas.openxmlformats.org/officeDocument/2006/relationships/oleObject" Target="../embeddings/oleObject7.bin"/><Relationship Id="rId9" Type="http://schemas.openxmlformats.org/officeDocument/2006/relationships/image" Target="../media/image10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 sz="quarter"/>
          </p:nvPr>
        </p:nvSpPr>
        <p:spPr>
          <a:xfrm>
            <a:off x="634981" y="844214"/>
            <a:ext cx="8090110" cy="143944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CS 220: Discrete Structures and their Applications </a:t>
            </a:r>
          </a:p>
        </p:txBody>
      </p:sp>
      <p:sp>
        <p:nvSpPr>
          <p:cNvPr id="3" name="Rectangle 2"/>
          <p:cNvSpPr/>
          <p:nvPr/>
        </p:nvSpPr>
        <p:spPr>
          <a:xfrm>
            <a:off x="1803887" y="2674573"/>
            <a:ext cx="5733556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</a:pPr>
            <a:endParaRPr lang="en-US" sz="1400" dirty="0">
              <a:solidFill>
                <a:srgbClr val="002060"/>
              </a:solidFill>
            </a:endParaRPr>
          </a:p>
          <a:p>
            <a:pPr algn="ctr" eaLnBrk="1" hangingPunct="1">
              <a:lnSpc>
                <a:spcPct val="120000"/>
              </a:lnSpc>
            </a:pPr>
            <a:r>
              <a:rPr lang="en-US" sz="3200" dirty="0" smtClean="0">
                <a:solidFill>
                  <a:srgbClr val="4C4C4C"/>
                </a:solidFill>
              </a:rPr>
              <a:t>Propositional Logic (</a:t>
            </a:r>
            <a:r>
              <a:rPr lang="en-US" sz="3200" dirty="0" err="1" smtClean="0">
                <a:solidFill>
                  <a:srgbClr val="4C4C4C"/>
                </a:solidFill>
              </a:rPr>
              <a:t>cont</a:t>
            </a:r>
            <a:r>
              <a:rPr lang="en-US" sz="3200" dirty="0" smtClean="0">
                <a:solidFill>
                  <a:srgbClr val="4C4C4C"/>
                </a:solidFill>
              </a:rPr>
              <a:t>)</a:t>
            </a:r>
          </a:p>
          <a:p>
            <a:pPr algn="ctr" eaLnBrk="1" hangingPunct="1">
              <a:lnSpc>
                <a:spcPct val="120000"/>
              </a:lnSpc>
            </a:pPr>
            <a:r>
              <a:rPr lang="en-US" sz="3200" dirty="0" smtClean="0">
                <a:solidFill>
                  <a:srgbClr val="4C4C4C"/>
                </a:solidFill>
              </a:rPr>
              <a:t>Section 1.3-1.5 in </a:t>
            </a:r>
            <a:r>
              <a:rPr lang="en-US" sz="3200" dirty="0" err="1" smtClean="0">
                <a:solidFill>
                  <a:srgbClr val="4C4C4C"/>
                </a:solidFill>
              </a:rPr>
              <a:t>zybooks</a:t>
            </a:r>
            <a:endParaRPr lang="en-US" sz="2800" dirty="0">
              <a:solidFill>
                <a:srgbClr val="4C4C4C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1635" y="5972753"/>
            <a:ext cx="1638300" cy="711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576455"/>
            <a:ext cx="2222397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Equivalence of propositions using truth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Group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92762"/>
              </p:ext>
            </p:extLst>
          </p:nvPr>
        </p:nvGraphicFramePr>
        <p:xfrm>
          <a:off x="685800" y="1417795"/>
          <a:ext cx="7543801" cy="3346388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762000"/>
                <a:gridCol w="717176"/>
                <a:gridCol w="1160115"/>
                <a:gridCol w="1211191"/>
                <a:gridCol w="2066223"/>
                <a:gridCol w="1627096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endParaRPr kumimoji="0" 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lang="en-US" sz="2800" dirty="0" err="1" smtClean="0"/>
                        <a:t>p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>
                          <a:sym typeface="Symbol" charset="2"/>
                        </a:rPr>
                        <a:t></a:t>
                      </a:r>
                      <a:r>
                        <a:rPr lang="en-US" sz="2800" dirty="0" smtClean="0">
                          <a:sym typeface="Symbol" charset="2"/>
                        </a:rPr>
                        <a:t> </a:t>
                      </a:r>
                      <a:r>
                        <a:rPr lang="en-US" sz="2800" dirty="0" err="1" smtClean="0"/>
                        <a:t>q</a:t>
                      </a:r>
                      <a:r>
                        <a:rPr lang="en-US" sz="2800" dirty="0" smtClean="0"/>
                        <a:t> </a:t>
                      </a:r>
                      <a:endParaRPr kumimoji="0" 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lang="en-US" sz="2800" dirty="0" err="1" smtClean="0"/>
                        <a:t>q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>
                          <a:sym typeface="Symbol" charset="2"/>
                        </a:rPr>
                        <a:t></a:t>
                      </a:r>
                      <a:r>
                        <a:rPr lang="en-US" sz="2800" dirty="0" smtClean="0">
                          <a:sym typeface="Symbol" charset="2"/>
                        </a:rPr>
                        <a:t> </a:t>
                      </a:r>
                      <a:r>
                        <a:rPr lang="en-US" sz="2800" dirty="0" err="1" smtClean="0">
                          <a:sym typeface="Symbol" charset="2"/>
                        </a:rPr>
                        <a:t>p</a:t>
                      </a:r>
                      <a:r>
                        <a:rPr lang="en-US" sz="2800" dirty="0" smtClean="0"/>
                        <a:t> 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lang="en-US" sz="2800" dirty="0" err="1" smtClean="0"/>
                        <a:t>p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>
                          <a:sym typeface="Symbol" charset="2"/>
                        </a:rPr>
                        <a:t></a:t>
                      </a:r>
                      <a:r>
                        <a:rPr lang="en-US" sz="2800" dirty="0" smtClean="0">
                          <a:sym typeface="Symbol" charset="2"/>
                        </a:rPr>
                        <a:t> </a:t>
                      </a:r>
                      <a:r>
                        <a:rPr lang="en-US" sz="2800" dirty="0" err="1" smtClean="0"/>
                        <a:t>q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>
                          <a:sym typeface="Symbol" charset="2"/>
                        </a:rPr>
                        <a:t></a:t>
                      </a:r>
                      <a:r>
                        <a:rPr lang="en-US" sz="2800" dirty="0" smtClean="0"/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lang="en-US" sz="2800" dirty="0" err="1" smtClean="0"/>
                        <a:t>q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>
                          <a:sym typeface="Symbol" charset="2"/>
                        </a:rPr>
                        <a:t></a:t>
                      </a:r>
                      <a:r>
                        <a:rPr lang="en-US" sz="2800" dirty="0" smtClean="0">
                          <a:sym typeface="Symbol" charset="2"/>
                        </a:rPr>
                        <a:t> </a:t>
                      </a:r>
                      <a:r>
                        <a:rPr lang="en-US" sz="2800" dirty="0" err="1" smtClean="0">
                          <a:sym typeface="Symbol" charset="2"/>
                        </a:rPr>
                        <a:t>p</a:t>
                      </a:r>
                      <a:r>
                        <a:rPr lang="en-US" sz="2800" dirty="0" smtClean="0"/>
                        <a:t>  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US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p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sym typeface="Symbol" charset="2"/>
                        </a:rPr>
                        <a:t>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Symbol" charset="2"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US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57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F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F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914400" y="5257800"/>
            <a:ext cx="7467600" cy="763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003399"/>
                </a:solidFill>
              </a:rPr>
              <a:t>The last two columns have the same values, so the propositions are logically equivalent</a:t>
            </a:r>
            <a:endParaRPr lang="en-US" sz="2400" i="1" dirty="0">
              <a:solidFill>
                <a:srgbClr val="003399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97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Tautology and Contradiction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90000"/>
              </a:lnSpc>
              <a:buFont typeface="Wingdings" charset="2"/>
              <a:buChar char="v"/>
            </a:pPr>
            <a:r>
              <a:rPr lang="en-US" sz="2400" dirty="0" smtClean="0"/>
              <a:t>A </a:t>
            </a:r>
            <a:r>
              <a:rPr lang="en-US" sz="2400" i="1" dirty="0" smtClean="0">
                <a:solidFill>
                  <a:srgbClr val="800000"/>
                </a:solidFill>
              </a:rPr>
              <a:t>tautology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smtClean="0"/>
              <a:t>is a compound proposition that is always true.</a:t>
            </a:r>
          </a:p>
          <a:p>
            <a:pPr marL="457200" indent="-457200">
              <a:lnSpc>
                <a:spcPct val="90000"/>
              </a:lnSpc>
              <a:buFont typeface="Wingdings" charset="2"/>
              <a:buChar char="v"/>
            </a:pPr>
            <a:r>
              <a:rPr lang="en-US" sz="2400" dirty="0" smtClean="0"/>
              <a:t>A </a:t>
            </a:r>
            <a:r>
              <a:rPr lang="en-US" sz="2400" i="1" dirty="0" smtClean="0">
                <a:solidFill>
                  <a:srgbClr val="800000"/>
                </a:solidFill>
              </a:rPr>
              <a:t>contradiction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smtClean="0"/>
              <a:t>is a compound proposition that is always false. </a:t>
            </a:r>
          </a:p>
          <a:p>
            <a:pPr marL="457200" indent="-457200">
              <a:lnSpc>
                <a:spcPct val="90000"/>
              </a:lnSpc>
              <a:buFont typeface="Wingdings" charset="2"/>
              <a:buChar char="v"/>
            </a:pPr>
            <a:r>
              <a:rPr lang="en-US" sz="2400" dirty="0" smtClean="0"/>
              <a:t>A </a:t>
            </a:r>
            <a:r>
              <a:rPr lang="en-US" sz="2400" i="1" dirty="0" smtClean="0">
                <a:solidFill>
                  <a:srgbClr val="800000"/>
                </a:solidFill>
              </a:rPr>
              <a:t>contingency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smtClean="0"/>
              <a:t>is neither a tautology nor a contradiction.</a:t>
            </a:r>
          </a:p>
        </p:txBody>
      </p:sp>
    </p:spTree>
    <p:extLst>
      <p:ext uri="{BB962C8B-B14F-4D97-AF65-F5344CB8AC3E}">
        <p14:creationId xmlns:p14="http://schemas.microsoft.com/office/powerpoint/2010/main" val="103714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418" y="4966854"/>
            <a:ext cx="8458200" cy="949325"/>
          </a:xfrm>
        </p:spPr>
        <p:txBody>
          <a:bodyPr/>
          <a:lstStyle/>
          <a:p>
            <a:r>
              <a:rPr lang="en-US" sz="2400" dirty="0" smtClean="0"/>
              <a:t>Which is a tautology and which is a contradiction?</a:t>
            </a:r>
          </a:p>
        </p:txBody>
      </p:sp>
      <p:graphicFrame>
        <p:nvGraphicFramePr>
          <p:cNvPr id="4" name="Group 4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4349638"/>
              </p:ext>
            </p:extLst>
          </p:nvPr>
        </p:nvGraphicFramePr>
        <p:xfrm>
          <a:off x="2244431" y="1304636"/>
          <a:ext cx="4495800" cy="2554224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762000"/>
                <a:gridCol w="838200"/>
                <a:gridCol w="1524000"/>
                <a:gridCol w="1371600"/>
              </a:tblGrid>
              <a:tr h="8778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US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p</a:t>
                      </a:r>
                      <a:endParaRPr kumimoji="0" lang="en-US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sym typeface="Symbol" charset="2"/>
                        </a:rPr>
                        <a:t>p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US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p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sym typeface="Symbol" charset="2"/>
                        </a:rPr>
                        <a:t>p</a:t>
                      </a:r>
                      <a:endParaRPr kumimoji="0" lang="en-US" sz="28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p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sym typeface="Symbol" charset="2"/>
                        </a:rPr>
                        <a:t>p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397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equivalence revisited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30725"/>
          </a:xfrm>
        </p:spPr>
        <p:txBody>
          <a:bodyPr/>
          <a:lstStyle/>
          <a:p>
            <a:pPr lvl="0"/>
            <a:r>
              <a:rPr lang="en-US" sz="2800" dirty="0" smtClean="0"/>
              <a:t>Compound propositions that have the same truth values in all cases are called </a:t>
            </a:r>
            <a:r>
              <a:rPr lang="en-US" sz="2800" dirty="0" smtClean="0">
                <a:solidFill>
                  <a:srgbClr val="800000"/>
                </a:solidFill>
              </a:rPr>
              <a:t>logically equivalent</a:t>
            </a:r>
          </a:p>
          <a:p>
            <a:pPr lvl="0"/>
            <a:endParaRPr kumimoji="0" lang="en-US" sz="2800" dirty="0">
              <a:solidFill>
                <a:schemeClr val="tx2"/>
              </a:solidFill>
              <a:latin typeface="Times New Roman" charset="0"/>
            </a:endParaRPr>
          </a:p>
          <a:p>
            <a:r>
              <a:rPr lang="en-US" sz="2800" dirty="0"/>
              <a:t>Propositions s and r are logically equivalent if and only if the proposition s </a:t>
            </a:r>
            <a:r>
              <a:rPr kumimoji="0" lang="en-US" sz="2800" dirty="0" smtClean="0">
                <a:sym typeface="Symbol" charset="2"/>
              </a:rPr>
              <a:t> </a:t>
            </a:r>
            <a:r>
              <a:rPr lang="en-US" sz="2800" dirty="0" smtClean="0"/>
              <a:t>r </a:t>
            </a:r>
            <a:r>
              <a:rPr lang="en-US" sz="2800" dirty="0"/>
              <a:t>is a tautology</a:t>
            </a:r>
            <a:r>
              <a:rPr lang="en-US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4725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 Morgan’s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745" y="1161473"/>
            <a:ext cx="8305799" cy="4992254"/>
          </a:xfrm>
        </p:spPr>
        <p:txBody>
          <a:bodyPr/>
          <a:lstStyle/>
          <a:p>
            <a:r>
              <a:rPr lang="en-US" sz="2400" dirty="0" smtClean="0">
                <a:solidFill>
                  <a:srgbClr val="800000"/>
                </a:solidFill>
              </a:rPr>
              <a:t>De Morgan’s Laws: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Very useful for logical reasoning and manipulating logical statements</a:t>
            </a:r>
            <a:r>
              <a:rPr lang="en-US" sz="2400" dirty="0" smtClean="0"/>
              <a:t>!</a:t>
            </a:r>
            <a:endParaRPr lang="en-US" sz="2400" dirty="0" smtClean="0"/>
          </a:p>
          <a:p>
            <a:r>
              <a:rPr lang="en-US" dirty="0" smtClean="0">
                <a:solidFill>
                  <a:srgbClr val="000000"/>
                </a:solidFill>
              </a:rPr>
              <a:t>Example:</a:t>
            </a:r>
          </a:p>
          <a:p>
            <a:r>
              <a:rPr lang="en-US" sz="1800" dirty="0"/>
              <a:t>p: The patient has migraines</a:t>
            </a:r>
          </a:p>
          <a:p>
            <a:r>
              <a:rPr lang="en-US" sz="1800" dirty="0"/>
              <a:t>q: The patient has high blood pressure</a:t>
            </a:r>
          </a:p>
          <a:p>
            <a:r>
              <a:rPr lang="en-US" sz="1800" dirty="0" smtClean="0"/>
              <a:t>De </a:t>
            </a:r>
            <a:r>
              <a:rPr lang="en-US" sz="1800" dirty="0"/>
              <a:t>Morgan's law says that the following two English statements are logically equivalent</a:t>
            </a:r>
            <a:r>
              <a:rPr lang="en-US" sz="1800" dirty="0" smtClean="0"/>
              <a:t>:</a:t>
            </a:r>
            <a:endParaRPr lang="en-US" sz="1800" dirty="0"/>
          </a:p>
          <a:p>
            <a:r>
              <a:rPr lang="en-US" sz="1800" dirty="0"/>
              <a:t>It is not true that the patient has migraines or high blood pressure.</a:t>
            </a:r>
          </a:p>
          <a:p>
            <a:r>
              <a:rPr lang="en-US" sz="1800" dirty="0"/>
              <a:t>The patient does not have migraines and does not have high blood pressure.</a:t>
            </a:r>
          </a:p>
          <a:p>
            <a:endParaRPr lang="en-US" sz="1800" dirty="0"/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3152460"/>
              </p:ext>
            </p:extLst>
          </p:nvPr>
        </p:nvGraphicFramePr>
        <p:xfrm>
          <a:off x="3394507" y="1263072"/>
          <a:ext cx="3322638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6" name="Equation" r:id="rId4" imgW="1231560" imgH="431640" progId="Equation.3">
                  <p:embed/>
                </p:oleObj>
              </mc:Choice>
              <mc:Fallback>
                <p:oleObj name="Equation" r:id="rId4" imgW="12315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4507" y="1263072"/>
                        <a:ext cx="3322638" cy="1165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2486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Equivalence of </a:t>
            </a:r>
            <a:r>
              <a:rPr lang="en-US" b="1" i="1" dirty="0">
                <a:latin typeface="Times New Roman" charset="0"/>
                <a:sym typeface="Symbol" charset="2"/>
              </a:rPr>
              <a:t>(</a:t>
            </a:r>
            <a:r>
              <a:rPr lang="en-US" b="1" i="1" dirty="0">
                <a:latin typeface="Times New Roman" charset="0"/>
              </a:rPr>
              <a:t>p </a:t>
            </a:r>
            <a:r>
              <a:rPr lang="en-US" b="1" dirty="0">
                <a:latin typeface="Times New Roman" charset="0"/>
                <a:sym typeface="Symbol" charset="2"/>
              </a:rPr>
              <a:t></a:t>
            </a:r>
            <a:r>
              <a:rPr lang="en-US" b="1" i="1" dirty="0">
                <a:latin typeface="Times New Roman" charset="0"/>
              </a:rPr>
              <a:t> q) </a:t>
            </a:r>
            <a:r>
              <a:rPr lang="en-US" dirty="0"/>
              <a:t>and </a:t>
            </a:r>
            <a:r>
              <a:rPr lang="en-US" b="1" i="1" dirty="0">
                <a:latin typeface="Times New Roman" charset="0"/>
                <a:sym typeface="Symbol" charset="2"/>
              </a:rPr>
              <a:t></a:t>
            </a:r>
            <a:r>
              <a:rPr lang="en-US" b="1" i="1" dirty="0">
                <a:latin typeface="Times New Roman" charset="0"/>
              </a:rPr>
              <a:t>p </a:t>
            </a:r>
            <a:r>
              <a:rPr lang="en-US" b="1" dirty="0">
                <a:latin typeface="Arial" charset="0"/>
                <a:sym typeface="Symbol" charset="2"/>
              </a:rPr>
              <a:t></a:t>
            </a:r>
            <a:r>
              <a:rPr lang="en-US" b="1" i="1" dirty="0">
                <a:latin typeface="Times New Roman" charset="0"/>
                <a:sym typeface="Symbol" charset="2"/>
              </a:rPr>
              <a:t></a:t>
            </a:r>
            <a:r>
              <a:rPr lang="en-US" b="1" i="1" dirty="0">
                <a:latin typeface="Times New Roman" charset="0"/>
              </a:rPr>
              <a:t> </a:t>
            </a:r>
            <a:r>
              <a:rPr lang="en-US" b="1" i="1" dirty="0" smtClean="0">
                <a:latin typeface="Times New Roman" charset="0"/>
              </a:rPr>
              <a:t>q</a:t>
            </a:r>
            <a:endParaRPr lang="en-US" dirty="0"/>
          </a:p>
        </p:txBody>
      </p:sp>
      <p:graphicFrame>
        <p:nvGraphicFramePr>
          <p:cNvPr id="4" name="Group 1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0849064"/>
              </p:ext>
            </p:extLst>
          </p:nvPr>
        </p:nvGraphicFramePr>
        <p:xfrm>
          <a:off x="457200" y="1874837"/>
          <a:ext cx="8164513" cy="4068763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708025"/>
                <a:gridCol w="742950"/>
                <a:gridCol w="777875"/>
                <a:gridCol w="944563"/>
                <a:gridCol w="1398587"/>
                <a:gridCol w="1538288"/>
                <a:gridCol w="2054225"/>
              </a:tblGrid>
              <a:tr h="822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US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p</a:t>
                      </a:r>
                      <a:endParaRPr kumimoji="0" lang="en-US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US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US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US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sym typeface="Symbol" charset="2"/>
                        </a:rPr>
                        <a:t>p</a:t>
                      </a:r>
                      <a:endParaRPr kumimoji="0" lang="en-US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US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sym typeface="Symbol" charset="2"/>
                        </a:rPr>
                        <a:t>q</a:t>
                      </a:r>
                      <a:endParaRPr kumimoji="0" lang="en-US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US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p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sym typeface="Symbol" charset="2"/>
                        </a:rPr>
                        <a:t>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US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sym typeface="Symbol" charset="2"/>
                        </a:rPr>
                        <a:t>(</a:t>
                      </a:r>
                      <a:r>
                        <a:rPr kumimoji="0" lang="en-US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p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sym typeface="Symbol" charset="2"/>
                        </a:rPr>
                        <a:t>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q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US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sym typeface="Symbol" charset="2"/>
                        </a:rPr>
                        <a:t></a:t>
                      </a:r>
                      <a:r>
                        <a:rPr kumimoji="0" lang="en-US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p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sym typeface="Symbol" charset="2"/>
                        </a:rPr>
                        <a:t>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/>
                </a:tc>
              </a:tr>
              <a:tr h="777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57200" y="1232972"/>
            <a:ext cx="65665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Proof of logical equivalence using a truth table: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88271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6045"/>
            <a:ext cx="7848600" cy="6377351"/>
          </a:xfrm>
        </p:spPr>
        <p:txBody>
          <a:bodyPr/>
          <a:lstStyle/>
          <a:p>
            <a:r>
              <a:rPr lang="en-US" dirty="0" smtClean="0"/>
              <a:t>Idempotent </a:t>
            </a:r>
            <a:r>
              <a:rPr lang="en-US" dirty="0"/>
              <a:t>laws:	p </a:t>
            </a:r>
            <a:r>
              <a:rPr kumimoji="0" lang="en-US" dirty="0">
                <a:sym typeface="Symbol" charset="2"/>
              </a:rPr>
              <a:t></a:t>
            </a:r>
            <a:r>
              <a:rPr kumimoji="0" lang="en-US" dirty="0"/>
              <a:t> </a:t>
            </a:r>
            <a:r>
              <a:rPr lang="en-US" dirty="0" smtClean="0"/>
              <a:t>p </a:t>
            </a:r>
            <a:r>
              <a:rPr lang="en-US" sz="1400" dirty="0"/>
              <a:t>≡ </a:t>
            </a:r>
            <a:r>
              <a:rPr lang="en-US" dirty="0"/>
              <a:t>p	p </a:t>
            </a:r>
            <a:r>
              <a:rPr kumimoji="0" lang="en-US" dirty="0">
                <a:sym typeface="Symbol" charset="2"/>
              </a:rPr>
              <a:t></a:t>
            </a:r>
            <a:r>
              <a:rPr kumimoji="0" lang="en-US" dirty="0"/>
              <a:t> </a:t>
            </a:r>
            <a:r>
              <a:rPr lang="en-US" dirty="0" smtClean="0"/>
              <a:t>p </a:t>
            </a:r>
            <a:r>
              <a:rPr lang="en-US" sz="1400" dirty="0"/>
              <a:t>≡ </a:t>
            </a:r>
            <a:r>
              <a:rPr lang="en-US" dirty="0" smtClean="0"/>
              <a:t>p</a:t>
            </a:r>
            <a:endParaRPr lang="en-US" dirty="0"/>
          </a:p>
          <a:p>
            <a:r>
              <a:rPr lang="en-US" dirty="0"/>
              <a:t>Associative laws:	( p </a:t>
            </a:r>
            <a:r>
              <a:rPr kumimoji="0" lang="en-US" dirty="0">
                <a:sym typeface="Symbol" charset="2"/>
              </a:rPr>
              <a:t></a:t>
            </a:r>
            <a:r>
              <a:rPr kumimoji="0" lang="en-US" dirty="0"/>
              <a:t> </a:t>
            </a:r>
            <a:r>
              <a:rPr lang="en-US" dirty="0" smtClean="0"/>
              <a:t>q </a:t>
            </a:r>
            <a:r>
              <a:rPr lang="en-US" dirty="0"/>
              <a:t>) </a:t>
            </a:r>
            <a:r>
              <a:rPr kumimoji="0" lang="en-US" dirty="0">
                <a:sym typeface="Symbol" charset="2"/>
              </a:rPr>
              <a:t></a:t>
            </a:r>
            <a:r>
              <a:rPr kumimoji="0" lang="en-US" dirty="0"/>
              <a:t> </a:t>
            </a:r>
            <a:r>
              <a:rPr lang="en-US" dirty="0" smtClean="0"/>
              <a:t>r </a:t>
            </a:r>
            <a:r>
              <a:rPr lang="en-US" sz="1400" dirty="0"/>
              <a:t>≡ </a:t>
            </a:r>
            <a:r>
              <a:rPr lang="en-US" dirty="0"/>
              <a:t>p </a:t>
            </a:r>
            <a:r>
              <a:rPr kumimoji="0" lang="en-US" dirty="0">
                <a:sym typeface="Symbol" charset="2"/>
              </a:rPr>
              <a:t></a:t>
            </a:r>
            <a:r>
              <a:rPr kumimoji="0" lang="en-US" dirty="0"/>
              <a:t> </a:t>
            </a:r>
            <a:r>
              <a:rPr lang="en-US" dirty="0" smtClean="0"/>
              <a:t>( </a:t>
            </a:r>
            <a:r>
              <a:rPr lang="en-US" dirty="0"/>
              <a:t>q </a:t>
            </a:r>
            <a:r>
              <a:rPr kumimoji="0" lang="en-US" dirty="0">
                <a:sym typeface="Symbol" charset="2"/>
              </a:rPr>
              <a:t></a:t>
            </a:r>
            <a:r>
              <a:rPr kumimoji="0" lang="en-US" dirty="0"/>
              <a:t> </a:t>
            </a:r>
            <a:r>
              <a:rPr lang="en-US" dirty="0" smtClean="0"/>
              <a:t>r </a:t>
            </a:r>
            <a:r>
              <a:rPr lang="en-US" dirty="0"/>
              <a:t>)	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	( </a:t>
            </a:r>
            <a:r>
              <a:rPr lang="en-US" dirty="0"/>
              <a:t>p </a:t>
            </a:r>
            <a:r>
              <a:rPr kumimoji="0" lang="en-US" dirty="0">
                <a:sym typeface="Symbol" charset="2"/>
              </a:rPr>
              <a:t></a:t>
            </a:r>
            <a:r>
              <a:rPr kumimoji="0" lang="en-US" dirty="0"/>
              <a:t> </a:t>
            </a:r>
            <a:r>
              <a:rPr lang="en-US" dirty="0" smtClean="0"/>
              <a:t>q </a:t>
            </a:r>
            <a:r>
              <a:rPr lang="en-US" dirty="0"/>
              <a:t>) </a:t>
            </a:r>
            <a:r>
              <a:rPr kumimoji="0" lang="en-US" dirty="0">
                <a:sym typeface="Symbol" charset="2"/>
              </a:rPr>
              <a:t></a:t>
            </a:r>
            <a:r>
              <a:rPr kumimoji="0" lang="en-US" dirty="0"/>
              <a:t> </a:t>
            </a:r>
            <a:r>
              <a:rPr lang="en-US" dirty="0" smtClean="0"/>
              <a:t>r </a:t>
            </a:r>
            <a:r>
              <a:rPr lang="en-US" sz="1400" dirty="0"/>
              <a:t>≡ </a:t>
            </a:r>
            <a:r>
              <a:rPr lang="en-US" dirty="0"/>
              <a:t>p </a:t>
            </a:r>
            <a:r>
              <a:rPr kumimoji="0" lang="en-US" dirty="0">
                <a:sym typeface="Symbol" charset="2"/>
              </a:rPr>
              <a:t></a:t>
            </a:r>
            <a:r>
              <a:rPr kumimoji="0" lang="en-US" dirty="0"/>
              <a:t> </a:t>
            </a:r>
            <a:r>
              <a:rPr lang="en-US" dirty="0" smtClean="0"/>
              <a:t>( </a:t>
            </a:r>
            <a:r>
              <a:rPr lang="en-US" dirty="0"/>
              <a:t>q </a:t>
            </a:r>
            <a:r>
              <a:rPr kumimoji="0" lang="en-US" dirty="0">
                <a:sym typeface="Symbol" charset="2"/>
              </a:rPr>
              <a:t></a:t>
            </a:r>
            <a:r>
              <a:rPr kumimoji="0" lang="en-US" dirty="0"/>
              <a:t> </a:t>
            </a:r>
            <a:r>
              <a:rPr lang="en-US" dirty="0" smtClean="0"/>
              <a:t>r </a:t>
            </a:r>
            <a:r>
              <a:rPr lang="en-US" dirty="0"/>
              <a:t>)</a:t>
            </a:r>
          </a:p>
          <a:p>
            <a:r>
              <a:rPr lang="en-US" dirty="0"/>
              <a:t>Commutative laws:	p </a:t>
            </a:r>
            <a:r>
              <a:rPr kumimoji="0" lang="en-US" dirty="0">
                <a:sym typeface="Symbol" charset="2"/>
              </a:rPr>
              <a:t></a:t>
            </a:r>
            <a:r>
              <a:rPr kumimoji="0" lang="en-US" dirty="0"/>
              <a:t> </a:t>
            </a:r>
            <a:r>
              <a:rPr lang="en-US" dirty="0" smtClean="0"/>
              <a:t>q </a:t>
            </a:r>
            <a:r>
              <a:rPr lang="en-US" sz="1400" dirty="0"/>
              <a:t>≡ </a:t>
            </a:r>
            <a:r>
              <a:rPr lang="en-US" dirty="0"/>
              <a:t>q </a:t>
            </a:r>
            <a:r>
              <a:rPr kumimoji="0" lang="en-US" dirty="0">
                <a:sym typeface="Symbol" charset="2"/>
              </a:rPr>
              <a:t></a:t>
            </a:r>
            <a:r>
              <a:rPr kumimoji="0" lang="en-US" dirty="0"/>
              <a:t> </a:t>
            </a:r>
            <a:r>
              <a:rPr lang="en-US" dirty="0" smtClean="0"/>
              <a:t>p</a:t>
            </a:r>
            <a:r>
              <a:rPr lang="en-US" dirty="0"/>
              <a:t>	p </a:t>
            </a:r>
            <a:r>
              <a:rPr kumimoji="0" lang="en-US" dirty="0">
                <a:sym typeface="Symbol" charset="2"/>
              </a:rPr>
              <a:t></a:t>
            </a:r>
            <a:r>
              <a:rPr kumimoji="0" lang="en-US" dirty="0"/>
              <a:t> </a:t>
            </a:r>
            <a:r>
              <a:rPr lang="en-US" dirty="0" smtClean="0"/>
              <a:t>q </a:t>
            </a:r>
            <a:r>
              <a:rPr lang="en-US" sz="1400" dirty="0"/>
              <a:t>≡ </a:t>
            </a:r>
            <a:r>
              <a:rPr lang="en-US" dirty="0"/>
              <a:t>q </a:t>
            </a:r>
            <a:r>
              <a:rPr kumimoji="0" lang="en-US" dirty="0">
                <a:sym typeface="Symbol" charset="2"/>
              </a:rPr>
              <a:t></a:t>
            </a:r>
            <a:r>
              <a:rPr kumimoji="0" lang="en-US" dirty="0"/>
              <a:t> </a:t>
            </a:r>
            <a:r>
              <a:rPr lang="en-US" dirty="0" smtClean="0"/>
              <a:t>p</a:t>
            </a:r>
            <a:endParaRPr lang="en-US" dirty="0"/>
          </a:p>
          <a:p>
            <a:r>
              <a:rPr lang="en-US" dirty="0"/>
              <a:t>Distributive laws:	p </a:t>
            </a:r>
            <a:r>
              <a:rPr kumimoji="0" lang="en-US" dirty="0">
                <a:sym typeface="Symbol" charset="2"/>
              </a:rPr>
              <a:t></a:t>
            </a:r>
            <a:r>
              <a:rPr kumimoji="0" lang="en-US" dirty="0"/>
              <a:t> </a:t>
            </a:r>
            <a:r>
              <a:rPr lang="en-US" dirty="0" smtClean="0"/>
              <a:t>( </a:t>
            </a:r>
            <a:r>
              <a:rPr lang="en-US" dirty="0"/>
              <a:t>q </a:t>
            </a:r>
            <a:r>
              <a:rPr kumimoji="0" lang="en-US" dirty="0">
                <a:sym typeface="Symbol" charset="2"/>
              </a:rPr>
              <a:t></a:t>
            </a:r>
            <a:r>
              <a:rPr kumimoji="0" lang="en-US" dirty="0"/>
              <a:t> </a:t>
            </a:r>
            <a:r>
              <a:rPr lang="en-US" dirty="0" smtClean="0"/>
              <a:t>r </a:t>
            </a:r>
            <a:r>
              <a:rPr lang="en-US" dirty="0"/>
              <a:t>) </a:t>
            </a:r>
            <a:r>
              <a:rPr lang="en-US" sz="1400" dirty="0"/>
              <a:t>≡ </a:t>
            </a:r>
            <a:r>
              <a:rPr lang="en-US" dirty="0"/>
              <a:t>( p </a:t>
            </a:r>
            <a:r>
              <a:rPr kumimoji="0" lang="en-US" dirty="0">
                <a:sym typeface="Symbol" charset="2"/>
              </a:rPr>
              <a:t></a:t>
            </a:r>
            <a:r>
              <a:rPr kumimoji="0" lang="en-US" dirty="0"/>
              <a:t> </a:t>
            </a:r>
            <a:r>
              <a:rPr lang="en-US" dirty="0" smtClean="0"/>
              <a:t>q </a:t>
            </a:r>
            <a:r>
              <a:rPr lang="en-US" dirty="0"/>
              <a:t>) </a:t>
            </a:r>
            <a:r>
              <a:rPr kumimoji="0" lang="en-US" dirty="0">
                <a:sym typeface="Symbol" charset="2"/>
              </a:rPr>
              <a:t></a:t>
            </a:r>
            <a:r>
              <a:rPr kumimoji="0" lang="en-US" dirty="0"/>
              <a:t> </a:t>
            </a:r>
            <a:r>
              <a:rPr lang="en-US" dirty="0" smtClean="0"/>
              <a:t>( </a:t>
            </a:r>
            <a:r>
              <a:rPr lang="en-US" dirty="0"/>
              <a:t>p </a:t>
            </a:r>
            <a:r>
              <a:rPr kumimoji="0" lang="en-US" dirty="0">
                <a:sym typeface="Symbol" charset="2"/>
              </a:rPr>
              <a:t></a:t>
            </a:r>
            <a:r>
              <a:rPr kumimoji="0" lang="en-US" dirty="0"/>
              <a:t> </a:t>
            </a:r>
            <a:r>
              <a:rPr lang="en-US" dirty="0" smtClean="0"/>
              <a:t>r </a:t>
            </a:r>
            <a:r>
              <a:rPr lang="en-US" dirty="0"/>
              <a:t>)	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	p </a:t>
            </a:r>
            <a:r>
              <a:rPr kumimoji="0" lang="en-US" dirty="0">
                <a:sym typeface="Symbol" charset="2"/>
              </a:rPr>
              <a:t></a:t>
            </a:r>
            <a:r>
              <a:rPr kumimoji="0" lang="en-US" dirty="0"/>
              <a:t> </a:t>
            </a:r>
            <a:r>
              <a:rPr lang="en-US" dirty="0" smtClean="0"/>
              <a:t>( </a:t>
            </a:r>
            <a:r>
              <a:rPr lang="en-US" dirty="0"/>
              <a:t>q </a:t>
            </a:r>
            <a:r>
              <a:rPr kumimoji="0" lang="en-US" dirty="0">
                <a:sym typeface="Symbol" charset="2"/>
              </a:rPr>
              <a:t></a:t>
            </a:r>
            <a:r>
              <a:rPr kumimoji="0" lang="en-US" dirty="0"/>
              <a:t> </a:t>
            </a:r>
            <a:r>
              <a:rPr lang="en-US" dirty="0" smtClean="0"/>
              <a:t>r </a:t>
            </a:r>
            <a:r>
              <a:rPr lang="en-US" dirty="0"/>
              <a:t>) </a:t>
            </a:r>
            <a:r>
              <a:rPr lang="en-US" sz="1400" dirty="0"/>
              <a:t>≡ </a:t>
            </a:r>
            <a:r>
              <a:rPr lang="en-US" dirty="0"/>
              <a:t>( p </a:t>
            </a:r>
            <a:r>
              <a:rPr kumimoji="0" lang="en-US" dirty="0">
                <a:sym typeface="Symbol" charset="2"/>
              </a:rPr>
              <a:t></a:t>
            </a:r>
            <a:r>
              <a:rPr kumimoji="0" lang="en-US" dirty="0"/>
              <a:t> </a:t>
            </a:r>
            <a:r>
              <a:rPr lang="en-US" dirty="0" smtClean="0"/>
              <a:t>q </a:t>
            </a:r>
            <a:r>
              <a:rPr lang="en-US" dirty="0"/>
              <a:t>) </a:t>
            </a:r>
            <a:r>
              <a:rPr kumimoji="0" lang="en-US" dirty="0">
                <a:sym typeface="Symbol" charset="2"/>
              </a:rPr>
              <a:t></a:t>
            </a:r>
            <a:r>
              <a:rPr kumimoji="0" lang="en-US" dirty="0"/>
              <a:t> </a:t>
            </a:r>
            <a:r>
              <a:rPr lang="en-US" dirty="0" smtClean="0"/>
              <a:t>( </a:t>
            </a:r>
            <a:r>
              <a:rPr lang="en-US" dirty="0"/>
              <a:t>p </a:t>
            </a:r>
            <a:r>
              <a:rPr kumimoji="0" lang="en-US" dirty="0">
                <a:sym typeface="Symbol" charset="2"/>
              </a:rPr>
              <a:t></a:t>
            </a:r>
            <a:r>
              <a:rPr kumimoji="0" lang="en-US" dirty="0"/>
              <a:t> </a:t>
            </a:r>
            <a:r>
              <a:rPr lang="en-US" dirty="0" smtClean="0"/>
              <a:t>r </a:t>
            </a:r>
            <a:r>
              <a:rPr lang="en-US" dirty="0"/>
              <a:t>)</a:t>
            </a:r>
          </a:p>
          <a:p>
            <a:r>
              <a:rPr lang="en-US" dirty="0"/>
              <a:t>Identity laws:	</a:t>
            </a:r>
            <a:r>
              <a:rPr lang="en-US" dirty="0" smtClean="0"/>
              <a:t>	p </a:t>
            </a:r>
            <a:r>
              <a:rPr kumimoji="0" lang="en-US" dirty="0">
                <a:sym typeface="Symbol" charset="2"/>
              </a:rPr>
              <a:t></a:t>
            </a:r>
            <a:r>
              <a:rPr kumimoji="0" lang="en-US" dirty="0"/>
              <a:t> </a:t>
            </a:r>
            <a:r>
              <a:rPr lang="en-US" dirty="0" smtClean="0"/>
              <a:t>F </a:t>
            </a:r>
            <a:r>
              <a:rPr lang="en-US" sz="1400" dirty="0"/>
              <a:t>≡ </a:t>
            </a:r>
            <a:r>
              <a:rPr lang="en-US" dirty="0"/>
              <a:t>p	p </a:t>
            </a:r>
            <a:r>
              <a:rPr kumimoji="0" lang="en-US" dirty="0">
                <a:sym typeface="Symbol" charset="2"/>
              </a:rPr>
              <a:t></a:t>
            </a:r>
            <a:r>
              <a:rPr kumimoji="0" lang="en-US" dirty="0"/>
              <a:t> </a:t>
            </a:r>
            <a:r>
              <a:rPr lang="en-US" dirty="0" smtClean="0"/>
              <a:t>T </a:t>
            </a:r>
            <a:r>
              <a:rPr lang="en-US" sz="1400" dirty="0"/>
              <a:t>≡ </a:t>
            </a:r>
            <a:r>
              <a:rPr lang="en-US" dirty="0"/>
              <a:t>p</a:t>
            </a:r>
          </a:p>
          <a:p>
            <a:r>
              <a:rPr lang="en-US" dirty="0"/>
              <a:t>Domination laws:	p </a:t>
            </a:r>
            <a:r>
              <a:rPr kumimoji="0" lang="en-US" dirty="0">
                <a:sym typeface="Symbol" charset="2"/>
              </a:rPr>
              <a:t></a:t>
            </a:r>
            <a:r>
              <a:rPr kumimoji="0" lang="en-US" dirty="0"/>
              <a:t> </a:t>
            </a:r>
            <a:r>
              <a:rPr lang="en-US" dirty="0" smtClean="0"/>
              <a:t>F </a:t>
            </a:r>
            <a:r>
              <a:rPr lang="en-US" sz="1400" dirty="0"/>
              <a:t>≡ </a:t>
            </a:r>
            <a:r>
              <a:rPr lang="en-US" dirty="0"/>
              <a:t>F	p </a:t>
            </a:r>
            <a:r>
              <a:rPr kumimoji="0" lang="en-US" dirty="0">
                <a:sym typeface="Symbol" charset="2"/>
              </a:rPr>
              <a:t></a:t>
            </a:r>
            <a:r>
              <a:rPr kumimoji="0" lang="en-US" dirty="0"/>
              <a:t> </a:t>
            </a:r>
            <a:r>
              <a:rPr lang="en-US" dirty="0" smtClean="0"/>
              <a:t>T </a:t>
            </a:r>
            <a:r>
              <a:rPr lang="en-US" sz="1400" dirty="0"/>
              <a:t>≡ </a:t>
            </a:r>
            <a:r>
              <a:rPr lang="en-US" dirty="0"/>
              <a:t>T</a:t>
            </a:r>
          </a:p>
          <a:p>
            <a:r>
              <a:rPr lang="en-US" dirty="0"/>
              <a:t>Double negation law:	</a:t>
            </a:r>
            <a:r>
              <a:rPr lang="en-US" dirty="0" smtClean="0"/>
              <a:t>¬ ¬</a:t>
            </a:r>
            <a:r>
              <a:rPr lang="en-US" dirty="0"/>
              <a:t>p </a:t>
            </a:r>
            <a:r>
              <a:rPr lang="en-US" sz="1400" dirty="0"/>
              <a:t>≡ </a:t>
            </a:r>
            <a:r>
              <a:rPr lang="en-US" dirty="0"/>
              <a:t>p</a:t>
            </a:r>
          </a:p>
          <a:p>
            <a:r>
              <a:rPr lang="en-US" dirty="0"/>
              <a:t>Complement laws:	p </a:t>
            </a:r>
            <a:r>
              <a:rPr kumimoji="0" lang="en-US" dirty="0">
                <a:sym typeface="Symbol" charset="2"/>
              </a:rPr>
              <a:t></a:t>
            </a:r>
            <a:r>
              <a:rPr kumimoji="0" lang="en-US" dirty="0"/>
              <a:t> </a:t>
            </a:r>
            <a:r>
              <a:rPr lang="en-US" dirty="0" smtClean="0"/>
              <a:t>¬</a:t>
            </a:r>
            <a:r>
              <a:rPr lang="en-US" dirty="0"/>
              <a:t>p </a:t>
            </a:r>
            <a:r>
              <a:rPr lang="en-US" sz="1400" dirty="0"/>
              <a:t>≡ </a:t>
            </a:r>
            <a:r>
              <a:rPr lang="en-US" dirty="0" smtClean="0"/>
              <a:t>F     	p </a:t>
            </a:r>
            <a:r>
              <a:rPr kumimoji="0" lang="en-US" dirty="0">
                <a:sym typeface="Symbol" charset="2"/>
              </a:rPr>
              <a:t></a:t>
            </a:r>
            <a:r>
              <a:rPr kumimoji="0" lang="en-US" dirty="0"/>
              <a:t> </a:t>
            </a:r>
            <a:r>
              <a:rPr lang="en-US" dirty="0" smtClean="0"/>
              <a:t>¬</a:t>
            </a:r>
            <a:r>
              <a:rPr lang="en-US" dirty="0"/>
              <a:t>p </a:t>
            </a:r>
            <a:r>
              <a:rPr lang="en-US" sz="1400" dirty="0"/>
              <a:t>≡ </a:t>
            </a:r>
            <a:r>
              <a:rPr lang="en-US" dirty="0"/>
              <a:t>T</a:t>
            </a:r>
          </a:p>
          <a:p>
            <a:r>
              <a:rPr lang="en-US" dirty="0" smtClean="0"/>
              <a:t>			¬</a:t>
            </a:r>
            <a:r>
              <a:rPr lang="en-US" dirty="0"/>
              <a:t>F </a:t>
            </a:r>
            <a:r>
              <a:rPr lang="en-US" sz="1400" dirty="0"/>
              <a:t>≡ </a:t>
            </a:r>
            <a:r>
              <a:rPr lang="en-US" dirty="0" smtClean="0"/>
              <a:t>T		¬</a:t>
            </a:r>
            <a:r>
              <a:rPr lang="en-US" dirty="0"/>
              <a:t>T </a:t>
            </a:r>
            <a:r>
              <a:rPr lang="en-US" sz="1400" dirty="0"/>
              <a:t>≡ </a:t>
            </a:r>
            <a:r>
              <a:rPr lang="en-US" dirty="0"/>
              <a:t>F</a:t>
            </a:r>
          </a:p>
          <a:p>
            <a:r>
              <a:rPr lang="en-US" dirty="0"/>
              <a:t>De Morgan's laws:	¬( p </a:t>
            </a:r>
            <a:r>
              <a:rPr kumimoji="0" lang="en-US" dirty="0">
                <a:sym typeface="Symbol" charset="2"/>
              </a:rPr>
              <a:t></a:t>
            </a:r>
            <a:r>
              <a:rPr kumimoji="0" lang="en-US" dirty="0"/>
              <a:t> </a:t>
            </a:r>
            <a:r>
              <a:rPr lang="en-US" dirty="0" smtClean="0"/>
              <a:t>q </a:t>
            </a:r>
            <a:r>
              <a:rPr lang="en-US" dirty="0"/>
              <a:t>) </a:t>
            </a:r>
            <a:r>
              <a:rPr lang="en-US" sz="1400" dirty="0"/>
              <a:t>≡ </a:t>
            </a:r>
            <a:r>
              <a:rPr lang="en-US" dirty="0"/>
              <a:t>¬p </a:t>
            </a:r>
            <a:r>
              <a:rPr kumimoji="0" lang="en-US" dirty="0">
                <a:sym typeface="Symbol" charset="2"/>
              </a:rPr>
              <a:t></a:t>
            </a:r>
            <a:r>
              <a:rPr kumimoji="0" lang="en-US" dirty="0"/>
              <a:t> </a:t>
            </a:r>
            <a:r>
              <a:rPr lang="en-US" dirty="0" smtClean="0"/>
              <a:t>¬</a:t>
            </a:r>
            <a:r>
              <a:rPr lang="en-US" dirty="0"/>
              <a:t>q	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	¬</a:t>
            </a:r>
            <a:r>
              <a:rPr lang="en-US" dirty="0"/>
              <a:t>( p </a:t>
            </a:r>
            <a:r>
              <a:rPr kumimoji="0" lang="en-US" dirty="0">
                <a:sym typeface="Symbol" charset="2"/>
              </a:rPr>
              <a:t> </a:t>
            </a:r>
            <a:r>
              <a:rPr lang="en-US" dirty="0" smtClean="0"/>
              <a:t>q </a:t>
            </a:r>
            <a:r>
              <a:rPr lang="en-US" dirty="0"/>
              <a:t>) </a:t>
            </a:r>
            <a:r>
              <a:rPr lang="en-US" sz="1400" dirty="0"/>
              <a:t>≡ </a:t>
            </a:r>
            <a:r>
              <a:rPr lang="en-US" dirty="0"/>
              <a:t>¬p </a:t>
            </a:r>
            <a:r>
              <a:rPr kumimoji="0" lang="en-US" dirty="0">
                <a:sym typeface="Symbol" charset="2"/>
              </a:rPr>
              <a:t></a:t>
            </a:r>
            <a:r>
              <a:rPr kumimoji="0" lang="en-US" dirty="0"/>
              <a:t> </a:t>
            </a:r>
            <a:r>
              <a:rPr lang="en-US" dirty="0" smtClean="0"/>
              <a:t>¬</a:t>
            </a:r>
            <a:r>
              <a:rPr lang="en-US" dirty="0"/>
              <a:t>q</a:t>
            </a:r>
          </a:p>
          <a:p>
            <a:r>
              <a:rPr lang="en-US" dirty="0"/>
              <a:t>Absorption laws:	p </a:t>
            </a:r>
            <a:r>
              <a:rPr kumimoji="0" lang="en-US" dirty="0">
                <a:sym typeface="Symbol" charset="2"/>
              </a:rPr>
              <a:t></a:t>
            </a:r>
            <a:r>
              <a:rPr kumimoji="0" lang="en-US" dirty="0"/>
              <a:t> </a:t>
            </a:r>
            <a:r>
              <a:rPr lang="en-US" dirty="0" smtClean="0"/>
              <a:t>(</a:t>
            </a:r>
            <a:r>
              <a:rPr lang="en-US" dirty="0"/>
              <a:t>p </a:t>
            </a:r>
            <a:r>
              <a:rPr kumimoji="0" lang="en-US" dirty="0">
                <a:sym typeface="Symbol" charset="2"/>
              </a:rPr>
              <a:t></a:t>
            </a:r>
            <a:r>
              <a:rPr kumimoji="0" lang="en-US" dirty="0"/>
              <a:t> </a:t>
            </a:r>
            <a:r>
              <a:rPr lang="en-US" dirty="0" smtClean="0"/>
              <a:t>q</a:t>
            </a:r>
            <a:r>
              <a:rPr lang="en-US" dirty="0"/>
              <a:t>) </a:t>
            </a:r>
            <a:r>
              <a:rPr lang="en-US" sz="1400" dirty="0"/>
              <a:t>≡ </a:t>
            </a:r>
            <a:r>
              <a:rPr lang="en-US" dirty="0"/>
              <a:t>p	p </a:t>
            </a:r>
            <a:r>
              <a:rPr kumimoji="0" lang="en-US" dirty="0">
                <a:sym typeface="Symbol" charset="2"/>
              </a:rPr>
              <a:t></a:t>
            </a:r>
            <a:r>
              <a:rPr kumimoji="0" lang="en-US" dirty="0"/>
              <a:t> </a:t>
            </a:r>
            <a:r>
              <a:rPr lang="en-US" dirty="0" smtClean="0"/>
              <a:t>(</a:t>
            </a:r>
            <a:r>
              <a:rPr lang="en-US" dirty="0"/>
              <a:t>p </a:t>
            </a:r>
            <a:r>
              <a:rPr kumimoji="0" lang="en-US" dirty="0">
                <a:sym typeface="Symbol" charset="2"/>
              </a:rPr>
              <a:t></a:t>
            </a:r>
            <a:r>
              <a:rPr kumimoji="0" lang="en-US" dirty="0"/>
              <a:t> </a:t>
            </a:r>
            <a:r>
              <a:rPr lang="en-US" dirty="0" smtClean="0"/>
              <a:t>q</a:t>
            </a:r>
            <a:r>
              <a:rPr lang="en-US" dirty="0"/>
              <a:t>) </a:t>
            </a:r>
            <a:r>
              <a:rPr lang="en-US" sz="1400" dirty="0"/>
              <a:t>≡ </a:t>
            </a:r>
            <a:r>
              <a:rPr lang="en-US" dirty="0"/>
              <a:t>p</a:t>
            </a:r>
          </a:p>
          <a:p>
            <a:r>
              <a:rPr lang="en-US" dirty="0"/>
              <a:t>Conditional identities:	p → q </a:t>
            </a:r>
            <a:r>
              <a:rPr lang="en-US" sz="1400" dirty="0"/>
              <a:t>≡ </a:t>
            </a:r>
            <a:r>
              <a:rPr lang="en-US" dirty="0"/>
              <a:t>¬p </a:t>
            </a:r>
            <a:r>
              <a:rPr kumimoji="0" lang="en-US" dirty="0">
                <a:sym typeface="Symbol" charset="2"/>
              </a:rPr>
              <a:t></a:t>
            </a:r>
            <a:r>
              <a:rPr kumimoji="0" lang="en-US" dirty="0"/>
              <a:t> </a:t>
            </a:r>
            <a:r>
              <a:rPr lang="en-US" dirty="0" smtClean="0"/>
              <a:t>q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	p </a:t>
            </a:r>
            <a:r>
              <a:rPr lang="en-US" dirty="0">
                <a:sym typeface="Symbol" charset="2"/>
              </a:rPr>
              <a:t> </a:t>
            </a:r>
            <a:r>
              <a:rPr lang="en-US" dirty="0" smtClean="0"/>
              <a:t>q </a:t>
            </a:r>
            <a:r>
              <a:rPr lang="en-US" sz="1400" dirty="0"/>
              <a:t>≡ </a:t>
            </a:r>
            <a:r>
              <a:rPr lang="en-US" dirty="0"/>
              <a:t>( p → q ) </a:t>
            </a:r>
            <a:r>
              <a:rPr kumimoji="0" lang="en-US" dirty="0">
                <a:sym typeface="Symbol" charset="2"/>
              </a:rPr>
              <a:t></a:t>
            </a:r>
            <a:r>
              <a:rPr kumimoji="0" lang="en-US" dirty="0"/>
              <a:t> </a:t>
            </a:r>
            <a:r>
              <a:rPr lang="en-US" dirty="0" smtClean="0"/>
              <a:t>( </a:t>
            </a:r>
            <a:r>
              <a:rPr lang="en-US" dirty="0"/>
              <a:t>q → p )</a:t>
            </a:r>
          </a:p>
        </p:txBody>
      </p:sp>
    </p:spTree>
    <p:extLst>
      <p:ext uri="{BB962C8B-B14F-4D97-AF65-F5344CB8AC3E}">
        <p14:creationId xmlns:p14="http://schemas.microsoft.com/office/powerpoint/2010/main" val="210747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The distributive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Group 1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2808012"/>
              </p:ext>
            </p:extLst>
          </p:nvPr>
        </p:nvGraphicFramePr>
        <p:xfrm>
          <a:off x="152400" y="988300"/>
          <a:ext cx="8839199" cy="5484972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644236"/>
                <a:gridCol w="750455"/>
                <a:gridCol w="796636"/>
                <a:gridCol w="1024665"/>
                <a:gridCol w="1761873"/>
                <a:gridCol w="1178006"/>
                <a:gridCol w="1011547"/>
                <a:gridCol w="1671781"/>
              </a:tblGrid>
              <a:tr h="9554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p</a:t>
                      </a:r>
                      <a:endParaRPr kumimoji="0" lang="en-US" sz="28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US" sz="28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r</a:t>
                      </a:r>
                      <a:endParaRPr kumimoji="0" lang="en-US" sz="28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q 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Symbol" charset="2"/>
                        </a:rPr>
                        <a:t>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r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US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p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sym typeface="Symbol" charset="2"/>
                        </a:rPr>
                        <a:t>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(</a:t>
                      </a:r>
                      <a:r>
                        <a:rPr kumimoji="0" lang="en-US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q</a:t>
                      </a:r>
                      <a:r>
                        <a:rPr kumimoji="0" lang="en-US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sym typeface="Symbol" charset="2"/>
                        </a:rPr>
                        <a:t>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r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p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sym typeface="Symbol" charset="2"/>
                        </a:rPr>
                        <a:t>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US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p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sym typeface="Symbol" charset="2"/>
                        </a:rPr>
                        <a:t>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r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</a:t>
                      </a:r>
                      <a:r>
                        <a:rPr kumimoji="0" lang="en-US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p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sym typeface="Symbol" charset="2"/>
                        </a:rPr>
                        <a:t>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q)</a:t>
                      </a:r>
                      <a:r>
                        <a:rPr kumimoji="0" lang="en-US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sym typeface="Symbol" charset="2"/>
                        </a:rPr>
                        <a:t></a:t>
                      </a:r>
                      <a:endParaRPr kumimoji="0" lang="en-US" sz="2800" u="none" strike="noStrike" cap="none" normalizeH="0" baseline="0" dirty="0" smtClean="0">
                        <a:ln>
                          <a:noFill/>
                        </a:ln>
                        <a:effectLst/>
                        <a:sym typeface="Symbol" charset="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Symbol" charset="2"/>
                        </a:rPr>
                        <a:t>(</a:t>
                      </a:r>
                      <a:r>
                        <a:rPr kumimoji="0" lang="en-US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p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sym typeface="Symbol" charset="2"/>
                        </a:rPr>
                        <a:t>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r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</a:tr>
              <a:tr h="5613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</a:tr>
              <a:tr h="545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</a:tr>
              <a:tr h="6229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</a:tr>
              <a:tr h="545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</a:tr>
              <a:tr h="545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</a:tr>
              <a:tr h="545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</a:tr>
              <a:tr h="545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</a:tr>
              <a:tr h="545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  <p:graphicFrame>
        <p:nvGraphicFramePr>
          <p:cNvPr id="2457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3455047"/>
              </p:ext>
            </p:extLst>
          </p:nvPr>
        </p:nvGraphicFramePr>
        <p:xfrm>
          <a:off x="4020127" y="214745"/>
          <a:ext cx="4419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Equation" r:id="rId3" imgW="1689100" imgH="203200" progId="Equation.3">
                  <p:embed/>
                </p:oleObj>
              </mc:Choice>
              <mc:Fallback>
                <p:oleObj name="Equation" r:id="rId3" imgW="16891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0127" y="214745"/>
                        <a:ext cx="44196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936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More equivalences for conditionals/</a:t>
            </a:r>
            <a:r>
              <a:rPr lang="en-US" sz="2800" dirty="0" err="1" smtClean="0"/>
              <a:t>biconditionals</a:t>
            </a:r>
            <a:endParaRPr lang="en-US" sz="2800" dirty="0"/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1270027"/>
              </p:ext>
            </p:extLst>
          </p:nvPr>
        </p:nvGraphicFramePr>
        <p:xfrm>
          <a:off x="1590963" y="1503218"/>
          <a:ext cx="3048000" cy="167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4" name="Equation" r:id="rId3" imgW="1130300" imgH="622300" progId="Equation.3">
                  <p:embed/>
                </p:oleObj>
              </mc:Choice>
              <mc:Fallback>
                <p:oleObj name="Equation" r:id="rId3" imgW="1130300" imgH="622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0963" y="1503218"/>
                        <a:ext cx="3048000" cy="1677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6570398"/>
              </p:ext>
            </p:extLst>
          </p:nvPr>
        </p:nvGraphicFramePr>
        <p:xfrm>
          <a:off x="1563255" y="3620222"/>
          <a:ext cx="4191000" cy="174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5" name="Equation" r:id="rId5" imgW="1651000" imgH="685800" progId="Equation.3">
                  <p:embed/>
                </p:oleObj>
              </mc:Choice>
              <mc:Fallback>
                <p:oleObj name="Equation" r:id="rId5" imgW="165100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3255" y="3620222"/>
                        <a:ext cx="4191000" cy="1741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71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Biconditional</a:t>
            </a:r>
            <a:r>
              <a:rPr lang="en-US" dirty="0" smtClean="0"/>
              <a:t> equivalence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Group 5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4517087"/>
              </p:ext>
            </p:extLst>
          </p:nvPr>
        </p:nvGraphicFramePr>
        <p:xfrm>
          <a:off x="685800" y="1523999"/>
          <a:ext cx="7772400" cy="4114801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798513"/>
                <a:gridCol w="838200"/>
                <a:gridCol w="1600200"/>
                <a:gridCol w="2133600"/>
                <a:gridCol w="2401887"/>
              </a:tblGrid>
              <a:tr h="822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US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p</a:t>
                      </a:r>
                      <a:endParaRPr kumimoji="0" lang="en-US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US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US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lang="en-US" sz="2800" dirty="0" err="1" smtClean="0"/>
                        <a:t>p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>
                          <a:sym typeface="Symbol" charset="2"/>
                        </a:rPr>
                        <a:t></a:t>
                      </a:r>
                      <a:r>
                        <a:rPr lang="en-US" sz="2800" dirty="0" smtClean="0">
                          <a:sym typeface="Symbol" charset="2"/>
                        </a:rPr>
                        <a:t> </a:t>
                      </a:r>
                      <a:r>
                        <a:rPr lang="en-US" sz="2800" dirty="0" err="1" smtClean="0"/>
                        <a:t>q</a:t>
                      </a:r>
                      <a:r>
                        <a:rPr lang="en-US" sz="2800" dirty="0" smtClean="0"/>
                        <a:t> 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sym typeface="Symbol" charset="2"/>
                        </a:rPr>
                        <a:t>(</a:t>
                      </a:r>
                      <a:r>
                        <a:rPr lang="en-US" sz="2800" dirty="0" err="1" smtClean="0"/>
                        <a:t>p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>
                          <a:sym typeface="Symbol" charset="2"/>
                        </a:rPr>
                        <a:t></a:t>
                      </a:r>
                      <a:r>
                        <a:rPr lang="en-US" sz="2800" dirty="0" smtClean="0">
                          <a:sym typeface="Symbol" charset="2"/>
                        </a:rPr>
                        <a:t> </a:t>
                      </a:r>
                      <a:r>
                        <a:rPr lang="en-US" sz="2800" dirty="0" err="1" smtClean="0"/>
                        <a:t>q</a:t>
                      </a:r>
                      <a:r>
                        <a:rPr lang="en-US" sz="2800" dirty="0" smtClean="0"/>
                        <a:t>)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2800" dirty="0" err="1" smtClean="0"/>
                        <a:t>p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>
                          <a:sym typeface="Symbol" charset="2"/>
                        </a:rPr>
                        <a:t></a:t>
                      </a:r>
                      <a:r>
                        <a:rPr lang="en-US" sz="2800" dirty="0" smtClean="0">
                          <a:sym typeface="Symbol" charset="2"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sym typeface="Symbol" charset="2"/>
                        </a:rPr>
                        <a:t></a:t>
                      </a:r>
                      <a:r>
                        <a:rPr lang="en-US" sz="2800" dirty="0" err="1" smtClean="0"/>
                        <a:t>q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550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744" y="888413"/>
            <a:ext cx="5017656" cy="5790179"/>
          </a:xfrm>
        </p:spPr>
        <p:txBody>
          <a:bodyPr/>
          <a:lstStyle/>
          <a:p>
            <a:r>
              <a:rPr lang="en-US" sz="2200" dirty="0" smtClean="0"/>
              <a:t>The conditional statement </a:t>
            </a:r>
            <a:r>
              <a:rPr lang="en-US" sz="2200" i="1" dirty="0" smtClean="0"/>
              <a:t>p</a:t>
            </a:r>
            <a:r>
              <a:rPr lang="en-US" sz="2200" dirty="0" smtClean="0"/>
              <a:t> </a:t>
            </a:r>
            <a:r>
              <a:rPr lang="en-US" sz="2200" dirty="0" smtClean="0">
                <a:sym typeface="Symbol" charset="2"/>
              </a:rPr>
              <a:t> </a:t>
            </a:r>
            <a:r>
              <a:rPr lang="en-US" sz="2200" i="1" dirty="0" smtClean="0"/>
              <a:t>q</a:t>
            </a:r>
            <a:r>
              <a:rPr lang="en-US" sz="2200" dirty="0" smtClean="0"/>
              <a:t> means </a:t>
            </a:r>
          </a:p>
          <a:p>
            <a:pPr lvl="1">
              <a:buNone/>
            </a:pPr>
            <a:r>
              <a:rPr lang="en-US" sz="2200" dirty="0" smtClean="0">
                <a:solidFill>
                  <a:srgbClr val="003399"/>
                </a:solidFill>
              </a:rPr>
              <a:t>   </a:t>
            </a:r>
            <a:r>
              <a:rPr lang="en-US" sz="2200" i="1" dirty="0" smtClean="0">
                <a:solidFill>
                  <a:srgbClr val="003399"/>
                </a:solidFill>
              </a:rPr>
              <a:t>“p </a:t>
            </a:r>
            <a:r>
              <a:rPr lang="en-US" sz="2200" i="1" dirty="0" smtClean="0">
                <a:solidFill>
                  <a:srgbClr val="003399"/>
                </a:solidFill>
              </a:rPr>
              <a:t>implies q”</a:t>
            </a:r>
          </a:p>
          <a:p>
            <a:pPr lvl="1">
              <a:buNone/>
            </a:pPr>
            <a:r>
              <a:rPr lang="en-US" sz="2200" dirty="0" smtClean="0">
                <a:solidFill>
                  <a:srgbClr val="003399"/>
                </a:solidFill>
              </a:rPr>
              <a:t>	or </a:t>
            </a:r>
            <a:r>
              <a:rPr lang="en-US" sz="2200" i="1" dirty="0" smtClean="0">
                <a:solidFill>
                  <a:srgbClr val="003399"/>
                </a:solidFill>
              </a:rPr>
              <a:t>“p is sufficient for q”</a:t>
            </a:r>
          </a:p>
          <a:p>
            <a:pPr lvl="1">
              <a:buNone/>
            </a:pPr>
            <a:r>
              <a:rPr lang="en-US" sz="2200" dirty="0">
                <a:solidFill>
                  <a:srgbClr val="003399"/>
                </a:solidFill>
              </a:rPr>
              <a:t>	</a:t>
            </a:r>
            <a:endParaRPr lang="en-US" sz="2200" dirty="0" smtClean="0"/>
          </a:p>
          <a:p>
            <a:r>
              <a:rPr lang="en-US" sz="2200" dirty="0" smtClean="0"/>
              <a:t>This is different from an if statement</a:t>
            </a:r>
            <a:r>
              <a:rPr lang="en-US" sz="2200" dirty="0" smtClean="0"/>
              <a:t>!</a:t>
            </a:r>
          </a:p>
          <a:p>
            <a:endParaRPr lang="en-US" sz="2200" dirty="0"/>
          </a:p>
          <a:p>
            <a:r>
              <a:rPr lang="en-US" sz="2200" dirty="0" smtClean="0"/>
              <a:t>The expression “p implies q” is</a:t>
            </a:r>
          </a:p>
          <a:p>
            <a:r>
              <a:rPr lang="en-US" sz="2200" dirty="0"/>
              <a:t>t</a:t>
            </a:r>
            <a:r>
              <a:rPr lang="en-US" sz="2200" dirty="0" smtClean="0"/>
              <a:t>rue if p = false or q = true</a:t>
            </a:r>
          </a:p>
          <a:p>
            <a:endParaRPr lang="en-US" sz="2200" dirty="0" smtClean="0"/>
          </a:p>
          <a:p>
            <a:pPr lvl="0"/>
            <a:r>
              <a:rPr lang="en-US" sz="2200" i="1" dirty="0"/>
              <a:t>p</a:t>
            </a:r>
            <a:r>
              <a:rPr lang="en-US" sz="2200" dirty="0"/>
              <a:t> </a:t>
            </a:r>
            <a:r>
              <a:rPr lang="en-US" sz="2200" dirty="0">
                <a:sym typeface="Symbol" charset="2"/>
              </a:rPr>
              <a:t> </a:t>
            </a:r>
            <a:r>
              <a:rPr lang="en-US" sz="2200" i="1" dirty="0" smtClean="0"/>
              <a:t>q is the same as </a:t>
            </a:r>
            <a:r>
              <a:rPr kumimoji="0" lang="en-US" sz="2400" dirty="0">
                <a:sym typeface="Symbol" charset="2"/>
              </a:rPr>
              <a:t></a:t>
            </a:r>
            <a:r>
              <a:rPr lang="en-US" sz="2400" dirty="0"/>
              <a:t>p </a:t>
            </a:r>
            <a:r>
              <a:rPr kumimoji="0" lang="en-US" sz="2400" dirty="0">
                <a:sym typeface="Symbol" charset="2"/>
              </a:rPr>
              <a:t>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smtClean="0"/>
              <a:t>q  Why? </a:t>
            </a:r>
          </a:p>
          <a:p>
            <a:r>
              <a:rPr lang="en-US" sz="2400" dirty="0" smtClean="0"/>
              <a:t>Build the truth table for </a:t>
            </a:r>
            <a:r>
              <a:rPr kumimoji="0" lang="en-US" sz="2400" dirty="0">
                <a:sym typeface="Symbol" charset="2"/>
              </a:rPr>
              <a:t></a:t>
            </a:r>
            <a:r>
              <a:rPr lang="en-US" sz="2400" dirty="0"/>
              <a:t>p </a:t>
            </a:r>
            <a:r>
              <a:rPr kumimoji="0" lang="en-US" sz="2400" dirty="0">
                <a:sym typeface="Symbol" charset="2"/>
              </a:rPr>
              <a:t>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/>
              <a:t>q</a:t>
            </a:r>
            <a:endParaRPr kumimoji="0" lang="en-US" sz="2400" b="1" dirty="0">
              <a:solidFill>
                <a:schemeClr val="tx2"/>
              </a:solidFill>
              <a:latin typeface="Times New Roman" charset="0"/>
            </a:endParaRPr>
          </a:p>
          <a:p>
            <a:pPr lvl="0"/>
            <a:endParaRPr lang="en-US" sz="2400" dirty="0" smtClean="0"/>
          </a:p>
          <a:p>
            <a:pPr lvl="0"/>
            <a:endParaRPr kumimoji="0" lang="en-US" sz="2400" b="1" dirty="0">
              <a:solidFill>
                <a:schemeClr val="tx2"/>
              </a:solidFill>
              <a:latin typeface="Times New Roman" charset="0"/>
            </a:endParaRPr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</p:txBody>
      </p:sp>
      <p:graphicFrame>
        <p:nvGraphicFramePr>
          <p:cNvPr id="4" name="Group 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8764045"/>
              </p:ext>
            </p:extLst>
          </p:nvPr>
        </p:nvGraphicFramePr>
        <p:xfrm>
          <a:off x="5486400" y="1905000"/>
          <a:ext cx="2819400" cy="2895602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762000"/>
                <a:gridCol w="762000"/>
                <a:gridCol w="1295400"/>
              </a:tblGrid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endParaRPr kumimoji="0" 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Symbol" charset="2"/>
                        </a:rPr>
                        <a:t></a:t>
                      </a: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  <a:sym typeface="Symbol" charset="2"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57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9197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17718"/>
            <a:ext cx="9144000" cy="4572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800" dirty="0" smtClean="0"/>
              <a:t>Simplifying propositions using laws of propositional logic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>
                <a:solidFill>
                  <a:srgbClr val="000000"/>
                </a:solidFill>
              </a:rPr>
              <a:t>Prove</a:t>
            </a:r>
            <a:r>
              <a:rPr lang="fr-FR" dirty="0" smtClean="0">
                <a:solidFill>
                  <a:srgbClr val="000000"/>
                </a:solidFill>
              </a:rPr>
              <a:t> </a:t>
            </a:r>
            <a:r>
              <a:rPr lang="fr-FR" dirty="0" err="1" smtClean="0">
                <a:solidFill>
                  <a:srgbClr val="000000"/>
                </a:solidFill>
              </a:rPr>
              <a:t>that</a:t>
            </a:r>
            <a:r>
              <a:rPr lang="fr-FR" dirty="0" smtClean="0">
                <a:solidFill>
                  <a:srgbClr val="000000"/>
                </a:solidFill>
              </a:rPr>
              <a:t>:</a:t>
            </a:r>
          </a:p>
          <a:p>
            <a:r>
              <a:rPr lang="fr-FR" dirty="0" smtClean="0"/>
              <a:t>¬</a:t>
            </a:r>
            <a:r>
              <a:rPr lang="fr-FR" dirty="0"/>
              <a:t>(p </a:t>
            </a:r>
            <a:r>
              <a:rPr kumimoji="0" lang="en-US" dirty="0">
                <a:sym typeface="Symbol" charset="2"/>
              </a:rPr>
              <a:t></a:t>
            </a:r>
            <a:r>
              <a:rPr kumimoji="0" lang="en-US" dirty="0"/>
              <a:t> </a:t>
            </a:r>
            <a:r>
              <a:rPr lang="fr-FR" dirty="0" smtClean="0"/>
              <a:t>q</a:t>
            </a:r>
            <a:r>
              <a:rPr lang="fr-FR" dirty="0"/>
              <a:t>) </a:t>
            </a:r>
            <a:r>
              <a:rPr kumimoji="0" lang="en-US" dirty="0">
                <a:sym typeface="Symbol" charset="2"/>
              </a:rPr>
              <a:t></a:t>
            </a:r>
            <a:r>
              <a:rPr kumimoji="0" lang="en-US" dirty="0"/>
              <a:t> </a:t>
            </a:r>
            <a:r>
              <a:rPr lang="fr-FR" dirty="0" smtClean="0"/>
              <a:t>(</a:t>
            </a:r>
            <a:r>
              <a:rPr lang="fr-FR" dirty="0"/>
              <a:t>¬p </a:t>
            </a:r>
            <a:r>
              <a:rPr kumimoji="0" lang="en-US" dirty="0">
                <a:sym typeface="Symbol" charset="2"/>
              </a:rPr>
              <a:t></a:t>
            </a:r>
            <a:r>
              <a:rPr kumimoji="0" lang="en-US" dirty="0"/>
              <a:t> </a:t>
            </a:r>
            <a:r>
              <a:rPr lang="fr-FR" dirty="0" smtClean="0"/>
              <a:t>q</a:t>
            </a:r>
            <a:r>
              <a:rPr lang="fr-FR" dirty="0"/>
              <a:t>) </a:t>
            </a:r>
            <a:r>
              <a:rPr lang="fr-FR" sz="1400" dirty="0"/>
              <a:t>≡</a:t>
            </a:r>
            <a:r>
              <a:rPr lang="fr-FR" dirty="0"/>
              <a:t> ¬ </a:t>
            </a:r>
            <a:r>
              <a:rPr lang="fr-FR" dirty="0" smtClean="0"/>
              <a:t>p</a:t>
            </a:r>
          </a:p>
          <a:p>
            <a:r>
              <a:rPr lang="fr-FR" dirty="0" smtClean="0">
                <a:solidFill>
                  <a:srgbClr val="000000"/>
                </a:solidFill>
              </a:rPr>
              <a:t>Proof.</a:t>
            </a:r>
          </a:p>
          <a:p>
            <a:r>
              <a:rPr lang="fr-FR" dirty="0"/>
              <a:t>¬(p </a:t>
            </a:r>
            <a:r>
              <a:rPr kumimoji="0" lang="en-US" dirty="0">
                <a:sym typeface="Symbol" charset="2"/>
              </a:rPr>
              <a:t></a:t>
            </a:r>
            <a:r>
              <a:rPr kumimoji="0" lang="en-US" dirty="0"/>
              <a:t> </a:t>
            </a:r>
            <a:r>
              <a:rPr lang="fr-FR" dirty="0" smtClean="0"/>
              <a:t>q</a:t>
            </a:r>
            <a:r>
              <a:rPr lang="fr-FR" dirty="0"/>
              <a:t>) </a:t>
            </a:r>
            <a:r>
              <a:rPr kumimoji="0" lang="en-US" dirty="0">
                <a:sym typeface="Symbol" charset="2"/>
              </a:rPr>
              <a:t></a:t>
            </a:r>
            <a:r>
              <a:rPr kumimoji="0" lang="en-US" dirty="0"/>
              <a:t> </a:t>
            </a:r>
            <a:r>
              <a:rPr lang="fr-FR" dirty="0" smtClean="0"/>
              <a:t>(</a:t>
            </a:r>
            <a:r>
              <a:rPr lang="fr-FR" dirty="0"/>
              <a:t>¬p </a:t>
            </a:r>
            <a:r>
              <a:rPr kumimoji="0" lang="en-US" dirty="0">
                <a:sym typeface="Symbol" charset="2"/>
              </a:rPr>
              <a:t></a:t>
            </a:r>
            <a:r>
              <a:rPr kumimoji="0" lang="en-US" dirty="0"/>
              <a:t> </a:t>
            </a:r>
            <a:r>
              <a:rPr lang="fr-FR" dirty="0" smtClean="0"/>
              <a:t>q</a:t>
            </a:r>
            <a:r>
              <a:rPr lang="fr-FR" dirty="0"/>
              <a:t>) </a:t>
            </a:r>
            <a:r>
              <a:rPr lang="fr-FR" sz="1400" dirty="0"/>
              <a:t>≡</a:t>
            </a:r>
            <a:r>
              <a:rPr lang="fr-FR" dirty="0"/>
              <a:t> </a:t>
            </a:r>
            <a:endParaRPr lang="fr-FR" dirty="0" smtClean="0"/>
          </a:p>
          <a:p>
            <a:r>
              <a:rPr lang="fr-FR" dirty="0" smtClean="0"/>
              <a:t>(</a:t>
            </a:r>
            <a:r>
              <a:rPr lang="fr-FR" dirty="0"/>
              <a:t>¬p </a:t>
            </a:r>
            <a:r>
              <a:rPr kumimoji="0" lang="en-US" dirty="0">
                <a:sym typeface="Symbol" charset="2"/>
              </a:rPr>
              <a:t></a:t>
            </a:r>
            <a:r>
              <a:rPr kumimoji="0" lang="en-US" dirty="0"/>
              <a:t> </a:t>
            </a:r>
            <a:r>
              <a:rPr lang="fr-FR" dirty="0" smtClean="0"/>
              <a:t>¬</a:t>
            </a:r>
            <a:r>
              <a:rPr lang="fr-FR" dirty="0"/>
              <a:t>q) </a:t>
            </a:r>
            <a:r>
              <a:rPr kumimoji="0" lang="en-US" dirty="0">
                <a:sym typeface="Symbol" charset="2"/>
              </a:rPr>
              <a:t></a:t>
            </a:r>
            <a:r>
              <a:rPr kumimoji="0" lang="en-US" dirty="0"/>
              <a:t> </a:t>
            </a:r>
            <a:r>
              <a:rPr lang="fr-FR" dirty="0" smtClean="0"/>
              <a:t>(</a:t>
            </a:r>
            <a:r>
              <a:rPr lang="fr-FR" dirty="0"/>
              <a:t>¬p </a:t>
            </a:r>
            <a:r>
              <a:rPr kumimoji="0" lang="en-US" dirty="0">
                <a:sym typeface="Symbol" charset="2"/>
              </a:rPr>
              <a:t></a:t>
            </a:r>
            <a:r>
              <a:rPr kumimoji="0" lang="en-US" dirty="0"/>
              <a:t> </a:t>
            </a:r>
            <a:r>
              <a:rPr lang="fr-FR" dirty="0" smtClean="0"/>
              <a:t>q) </a:t>
            </a:r>
            <a:r>
              <a:rPr lang="fr-FR" sz="1400" dirty="0" smtClean="0"/>
              <a:t>≡		</a:t>
            </a:r>
            <a:r>
              <a:rPr lang="fr-FR" dirty="0" smtClean="0"/>
              <a:t>De </a:t>
            </a:r>
            <a:r>
              <a:rPr lang="fr-FR" dirty="0" err="1" smtClean="0"/>
              <a:t>Morgan’s</a:t>
            </a:r>
            <a:r>
              <a:rPr lang="fr-FR" dirty="0" smtClean="0"/>
              <a:t> </a:t>
            </a:r>
            <a:r>
              <a:rPr lang="fr-FR" dirty="0" err="1" smtClean="0"/>
              <a:t>law</a:t>
            </a:r>
            <a:endParaRPr lang="fr-FR" dirty="0" smtClean="0"/>
          </a:p>
          <a:p>
            <a:r>
              <a:rPr lang="fr-FR" dirty="0" smtClean="0"/>
              <a:t>¬p </a:t>
            </a:r>
            <a:r>
              <a:rPr kumimoji="0" lang="en-US" dirty="0" smtClean="0">
                <a:sym typeface="Symbol" charset="2"/>
              </a:rPr>
              <a:t></a:t>
            </a:r>
            <a:r>
              <a:rPr kumimoji="0" lang="en-US" dirty="0" smtClean="0"/>
              <a:t> </a:t>
            </a:r>
            <a:r>
              <a:rPr lang="fr-FR" dirty="0" smtClean="0"/>
              <a:t>(</a:t>
            </a:r>
            <a:r>
              <a:rPr lang="fr-FR" dirty="0"/>
              <a:t>¬</a:t>
            </a:r>
            <a:r>
              <a:rPr lang="fr-FR" dirty="0" smtClean="0"/>
              <a:t>q </a:t>
            </a:r>
            <a:r>
              <a:rPr kumimoji="0" lang="en-US" dirty="0" smtClean="0">
                <a:sym typeface="Symbol" charset="2"/>
              </a:rPr>
              <a:t></a:t>
            </a:r>
            <a:r>
              <a:rPr kumimoji="0" lang="en-US" dirty="0" smtClean="0"/>
              <a:t> </a:t>
            </a:r>
            <a:r>
              <a:rPr lang="fr-FR" dirty="0" smtClean="0"/>
              <a:t>q) </a:t>
            </a:r>
            <a:r>
              <a:rPr lang="fr-FR" sz="1400" dirty="0" smtClean="0"/>
              <a:t>≡			</a:t>
            </a:r>
            <a:r>
              <a:rPr lang="fr-FR" dirty="0" smtClean="0"/>
              <a:t>distributive </a:t>
            </a:r>
            <a:r>
              <a:rPr lang="fr-FR" dirty="0" err="1" smtClean="0"/>
              <a:t>law</a:t>
            </a:r>
            <a:endParaRPr lang="fr-FR" dirty="0" smtClean="0"/>
          </a:p>
          <a:p>
            <a:r>
              <a:rPr lang="fr-FR" dirty="0"/>
              <a:t>¬</a:t>
            </a:r>
            <a:r>
              <a:rPr lang="fr-FR" dirty="0" smtClean="0"/>
              <a:t>p </a:t>
            </a:r>
            <a:r>
              <a:rPr kumimoji="0" lang="en-US" dirty="0" smtClean="0">
                <a:sym typeface="Symbol" charset="2"/>
              </a:rPr>
              <a:t></a:t>
            </a:r>
            <a:r>
              <a:rPr kumimoji="0" lang="en-US" dirty="0" smtClean="0"/>
              <a:t> </a:t>
            </a:r>
            <a:r>
              <a:rPr lang="fr-FR" dirty="0" err="1" smtClean="0"/>
              <a:t>T</a:t>
            </a:r>
            <a:r>
              <a:rPr lang="fr-FR" dirty="0" smtClean="0"/>
              <a:t> </a:t>
            </a:r>
            <a:r>
              <a:rPr lang="fr-FR" sz="1400" dirty="0" smtClean="0"/>
              <a:t>≡			</a:t>
            </a:r>
            <a:r>
              <a:rPr lang="fr-FR" sz="1400" dirty="0" smtClean="0"/>
              <a:t>                 </a:t>
            </a:r>
            <a:r>
              <a:rPr lang="fr-FR" dirty="0" err="1" smtClean="0"/>
              <a:t>complement</a:t>
            </a:r>
            <a:r>
              <a:rPr lang="fr-FR" dirty="0" smtClean="0"/>
              <a:t> </a:t>
            </a:r>
            <a:r>
              <a:rPr lang="fr-FR" dirty="0" err="1" smtClean="0"/>
              <a:t>law</a:t>
            </a:r>
            <a:endParaRPr lang="fr-FR" dirty="0" smtClean="0"/>
          </a:p>
          <a:p>
            <a:r>
              <a:rPr lang="fr-FR" dirty="0"/>
              <a:t>¬</a:t>
            </a:r>
            <a:r>
              <a:rPr lang="fr-FR" dirty="0" smtClean="0"/>
              <a:t>p				</a:t>
            </a:r>
            <a:r>
              <a:rPr lang="fr-FR" dirty="0" err="1" smtClean="0"/>
              <a:t>identity</a:t>
            </a:r>
            <a:r>
              <a:rPr lang="fr-FR" dirty="0" smtClean="0"/>
              <a:t> </a:t>
            </a:r>
            <a:r>
              <a:rPr lang="fr-FR" dirty="0" err="1" smtClean="0"/>
              <a:t>law</a:t>
            </a: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5967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equivalences to prove new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8273" y="2805546"/>
            <a:ext cx="4191000" cy="3241040"/>
          </a:xfrm>
        </p:spPr>
        <p:txBody>
          <a:bodyPr/>
          <a:lstStyle/>
          <a:p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by 1</a:t>
            </a:r>
            <a:r>
              <a:rPr lang="en-US" baseline="30000" dirty="0" smtClean="0"/>
              <a:t>st</a:t>
            </a:r>
            <a:r>
              <a:rPr lang="en-US" dirty="0" smtClean="0"/>
              <a:t> De Morgan law</a:t>
            </a:r>
          </a:p>
          <a:p>
            <a:endParaRPr lang="en-US" dirty="0" smtClean="0"/>
          </a:p>
          <a:p>
            <a:r>
              <a:rPr lang="en-US" dirty="0" smtClean="0"/>
              <a:t>by the commutative law</a:t>
            </a:r>
          </a:p>
          <a:p>
            <a:endParaRPr lang="en-US" dirty="0" smtClean="0"/>
          </a:p>
          <a:p>
            <a:r>
              <a:rPr lang="en-US" dirty="0" smtClean="0"/>
              <a:t>by the negation law</a:t>
            </a:r>
          </a:p>
          <a:p>
            <a:endParaRPr lang="en-US" dirty="0"/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912717"/>
              </p:ext>
            </p:extLst>
          </p:nvPr>
        </p:nvGraphicFramePr>
        <p:xfrm>
          <a:off x="1810327" y="1784817"/>
          <a:ext cx="2636213" cy="4370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4" name="Equation" r:id="rId4" imgW="838200" imgH="139700" progId="Equation.3">
                  <p:embed/>
                </p:oleObj>
              </mc:Choice>
              <mc:Fallback>
                <p:oleObj name="Equation" r:id="rId4" imgW="838200" imgH="139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0327" y="1784817"/>
                        <a:ext cx="2636213" cy="4370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609600" y="1686580"/>
            <a:ext cx="11826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prove: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1752600" y="2209800"/>
            <a:ext cx="19982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is a tautology</a:t>
            </a:r>
            <a:endParaRPr lang="en-US" sz="2400" dirty="0"/>
          </a:p>
        </p:txBody>
      </p:sp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685800" y="2828925"/>
          <a:ext cx="3917950" cy="326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5" name="Equation" r:id="rId6" imgW="1244600" imgH="1041400" progId="Equation.3">
                  <p:embed/>
                </p:oleObj>
              </mc:Choice>
              <mc:Fallback>
                <p:oleObj name="Equation" r:id="rId6" imgW="1244600" imgH="1041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828925"/>
                        <a:ext cx="3917950" cy="326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4792719"/>
              </p:ext>
            </p:extLst>
          </p:nvPr>
        </p:nvGraphicFramePr>
        <p:xfrm>
          <a:off x="4816764" y="2979016"/>
          <a:ext cx="2273300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6" name="Equation" r:id="rId8" imgW="939800" imgH="139700" progId="Equation.3">
                  <p:embed/>
                </p:oleObj>
              </mc:Choice>
              <mc:Fallback>
                <p:oleObj name="Equation" r:id="rId8" imgW="939800" imgH="139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6764" y="2979016"/>
                        <a:ext cx="2273300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934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 to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30725"/>
          </a:xfrm>
        </p:spPr>
        <p:txBody>
          <a:bodyPr/>
          <a:lstStyle/>
          <a:p>
            <a:r>
              <a:rPr lang="en-US" dirty="0" smtClean="0"/>
              <a:t>Consider the propositions:</a:t>
            </a:r>
          </a:p>
          <a:p>
            <a:pPr lvl="1"/>
            <a:r>
              <a:rPr lang="en-US" dirty="0" err="1" smtClean="0"/>
              <a:t>p</a:t>
            </a:r>
            <a:r>
              <a:rPr lang="en-US" dirty="0" smtClean="0"/>
              <a:t> – Grizzly bears have been seen in the area</a:t>
            </a:r>
          </a:p>
          <a:p>
            <a:pPr lvl="1"/>
            <a:r>
              <a:rPr lang="en-US" dirty="0" err="1" smtClean="0"/>
              <a:t>q</a:t>
            </a:r>
            <a:r>
              <a:rPr lang="en-US" dirty="0" smtClean="0"/>
              <a:t> – Hiking is safe on the trail</a:t>
            </a:r>
          </a:p>
          <a:p>
            <a:pPr lvl="1"/>
            <a:r>
              <a:rPr lang="en-US" dirty="0" err="1" smtClean="0"/>
              <a:t>r</a:t>
            </a:r>
            <a:r>
              <a:rPr lang="en-US" dirty="0" smtClean="0"/>
              <a:t> – berries are ripe along the trail</a:t>
            </a:r>
          </a:p>
          <a:p>
            <a:r>
              <a:rPr lang="en-US" dirty="0" smtClean="0"/>
              <a:t>Translate from English to logic:</a:t>
            </a:r>
          </a:p>
          <a:p>
            <a:pPr lvl="1"/>
            <a:r>
              <a:rPr lang="en-US" dirty="0" smtClean="0"/>
              <a:t>Berries are ripe along the trail, but grizzly bears have not been seen in the area</a:t>
            </a:r>
          </a:p>
        </p:txBody>
      </p:sp>
    </p:spTree>
    <p:extLst>
      <p:ext uri="{BB962C8B-B14F-4D97-AF65-F5344CB8AC3E}">
        <p14:creationId xmlns:p14="http://schemas.microsoft.com/office/powerpoint/2010/main" val="140025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 to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30725"/>
          </a:xfrm>
        </p:spPr>
        <p:txBody>
          <a:bodyPr/>
          <a:lstStyle/>
          <a:p>
            <a:r>
              <a:rPr lang="en-US" dirty="0" smtClean="0"/>
              <a:t>Consider the propositions:</a:t>
            </a:r>
          </a:p>
          <a:p>
            <a:pPr lvl="1"/>
            <a:r>
              <a:rPr lang="en-US" dirty="0" err="1" smtClean="0"/>
              <a:t>p</a:t>
            </a:r>
            <a:r>
              <a:rPr lang="en-US" dirty="0" smtClean="0"/>
              <a:t> – Grizzly bears have been seen in the area</a:t>
            </a:r>
          </a:p>
          <a:p>
            <a:pPr lvl="1"/>
            <a:r>
              <a:rPr lang="en-US" dirty="0" err="1" smtClean="0"/>
              <a:t>q</a:t>
            </a:r>
            <a:r>
              <a:rPr lang="en-US" dirty="0" smtClean="0"/>
              <a:t> – Hiking is safe on the trail</a:t>
            </a:r>
          </a:p>
          <a:p>
            <a:pPr lvl="1"/>
            <a:r>
              <a:rPr lang="en-US" dirty="0" err="1" smtClean="0"/>
              <a:t>r</a:t>
            </a:r>
            <a:r>
              <a:rPr lang="en-US" dirty="0" smtClean="0"/>
              <a:t> – berries are ripe along the trail</a:t>
            </a:r>
          </a:p>
          <a:p>
            <a:r>
              <a:rPr lang="en-US" dirty="0" smtClean="0"/>
              <a:t>Translate from English to logic:</a:t>
            </a:r>
          </a:p>
          <a:p>
            <a:pPr lvl="1"/>
            <a:r>
              <a:rPr lang="en-US" dirty="0" smtClean="0"/>
              <a:t>If berries are ripe along the trail, hiking is safe if and only if grizzly bears have not been seen in the area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30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 to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30725"/>
          </a:xfrm>
        </p:spPr>
        <p:txBody>
          <a:bodyPr/>
          <a:lstStyle/>
          <a:p>
            <a:r>
              <a:rPr lang="en-US" dirty="0" smtClean="0"/>
              <a:t>Consider the propositions:</a:t>
            </a:r>
          </a:p>
          <a:p>
            <a:pPr lvl="1"/>
            <a:r>
              <a:rPr lang="en-US" dirty="0" err="1" smtClean="0"/>
              <a:t>p</a:t>
            </a:r>
            <a:r>
              <a:rPr lang="en-US" dirty="0" smtClean="0"/>
              <a:t> – Grizzly bears have been seen in the area</a:t>
            </a:r>
          </a:p>
          <a:p>
            <a:pPr lvl="1"/>
            <a:r>
              <a:rPr lang="en-US" dirty="0" err="1" smtClean="0"/>
              <a:t>q</a:t>
            </a:r>
            <a:r>
              <a:rPr lang="en-US" dirty="0" smtClean="0"/>
              <a:t> – Hiking is safe on the trail</a:t>
            </a:r>
          </a:p>
          <a:p>
            <a:pPr lvl="1"/>
            <a:r>
              <a:rPr lang="en-US" dirty="0" err="1" smtClean="0"/>
              <a:t>r</a:t>
            </a:r>
            <a:r>
              <a:rPr lang="en-US" dirty="0" smtClean="0"/>
              <a:t> – berries are ripe along the trail</a:t>
            </a:r>
          </a:p>
          <a:p>
            <a:r>
              <a:rPr lang="en-US" dirty="0" smtClean="0"/>
              <a:t>Translate from English to logic:</a:t>
            </a:r>
          </a:p>
          <a:p>
            <a:pPr lvl="1"/>
            <a:r>
              <a:rPr lang="en-US" dirty="0" smtClean="0"/>
              <a:t>Hiking is not safe on the trail whenever grizzly bears have been seen in the area and berries are ripe along the trail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03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help understand conditionals think of them as an obligation or contract, e.g.:</a:t>
            </a:r>
          </a:p>
          <a:p>
            <a:pPr lvl="1"/>
            <a:r>
              <a:rPr lang="en-US" dirty="0" smtClean="0"/>
              <a:t>If I am elected, taxes will be lowered</a:t>
            </a:r>
          </a:p>
          <a:p>
            <a:pPr lvl="1">
              <a:buNone/>
            </a:pPr>
            <a:r>
              <a:rPr lang="en-US" dirty="0" smtClean="0"/>
              <a:t>	(taxes may become lower even if I’m not elected)</a:t>
            </a:r>
          </a:p>
          <a:p>
            <a:pPr lvl="1">
              <a:buNone/>
            </a:pPr>
            <a:r>
              <a:rPr lang="en-US" dirty="0" smtClean="0"/>
              <a:t>	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rgbClr val="003399"/>
                </a:solidFill>
              </a:rPr>
              <a:t>The only way for the contract to be broken is that I get elected and taxes won’t be lowered.</a:t>
            </a:r>
            <a:endParaRPr lang="en-US" dirty="0">
              <a:solidFill>
                <a:srgbClr val="003399"/>
              </a:solidFill>
            </a:endParaRPr>
          </a:p>
        </p:txBody>
      </p:sp>
      <p:graphicFrame>
        <p:nvGraphicFramePr>
          <p:cNvPr id="5" name="Group 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2374557"/>
              </p:ext>
            </p:extLst>
          </p:nvPr>
        </p:nvGraphicFramePr>
        <p:xfrm>
          <a:off x="5885872" y="3556000"/>
          <a:ext cx="2819400" cy="2895602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762000"/>
                <a:gridCol w="762000"/>
                <a:gridCol w="1295400"/>
              </a:tblGrid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endParaRPr kumimoji="0" 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Symbol" charset="2"/>
                        </a:rPr>
                        <a:t></a:t>
                      </a: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  <a:sym typeface="Symbol" charset="2"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57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690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statements in English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053" y="1075353"/>
            <a:ext cx="8719129" cy="5436283"/>
          </a:xfrm>
        </p:spPr>
        <p:txBody>
          <a:bodyPr/>
          <a:lstStyle/>
          <a:p>
            <a:r>
              <a:rPr lang="en-US" dirty="0" smtClean="0"/>
              <a:t>p</a:t>
            </a:r>
            <a:r>
              <a:rPr lang="en-US" dirty="0"/>
              <a:t>: You mow Mr. Smith's lawn.</a:t>
            </a:r>
          </a:p>
          <a:p>
            <a:r>
              <a:rPr lang="en-US" dirty="0"/>
              <a:t>q: Mr. Smith will pay you.</a:t>
            </a:r>
          </a:p>
          <a:p>
            <a:r>
              <a:rPr lang="en-US" dirty="0">
                <a:solidFill>
                  <a:schemeClr val="tx1"/>
                </a:solidFill>
              </a:rPr>
              <a:t>If p, then q.</a:t>
            </a:r>
            <a:r>
              <a:rPr lang="en-US" dirty="0"/>
              <a:t>	</a:t>
            </a:r>
            <a:r>
              <a:rPr lang="en-US" dirty="0" smtClean="0"/>
              <a:t>	If </a:t>
            </a:r>
            <a:r>
              <a:rPr lang="en-US" dirty="0"/>
              <a:t>you mow Mr. Smith's lawn, then he will </a:t>
            </a:r>
            <a:r>
              <a:rPr lang="en-US" dirty="0" smtClean="0"/>
              <a:t>pay</a:t>
            </a:r>
          </a:p>
          <a:p>
            <a:r>
              <a:rPr lang="en-US" dirty="0"/>
              <a:t>	</a:t>
            </a:r>
            <a:r>
              <a:rPr lang="en-US" dirty="0" smtClean="0"/>
              <a:t>		you</a:t>
            </a:r>
            <a:r>
              <a:rPr lang="en-US" dirty="0"/>
              <a:t>.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q </a:t>
            </a:r>
            <a:r>
              <a:rPr lang="en-US" dirty="0">
                <a:solidFill>
                  <a:srgbClr val="000000"/>
                </a:solidFill>
              </a:rPr>
              <a:t>if </a:t>
            </a:r>
            <a:r>
              <a:rPr lang="en-US" dirty="0" smtClean="0">
                <a:solidFill>
                  <a:srgbClr val="000000"/>
                </a:solidFill>
              </a:rPr>
              <a:t>p.</a:t>
            </a:r>
            <a:r>
              <a:rPr lang="en-US" dirty="0"/>
              <a:t>	</a:t>
            </a:r>
            <a:r>
              <a:rPr lang="en-US" dirty="0" smtClean="0"/>
              <a:t>		Mr</a:t>
            </a:r>
            <a:r>
              <a:rPr lang="en-US" dirty="0"/>
              <a:t>. Smith will pay you if you mow his lawn.</a:t>
            </a:r>
          </a:p>
          <a:p>
            <a:r>
              <a:rPr lang="en-US" dirty="0">
                <a:solidFill>
                  <a:srgbClr val="000000"/>
                </a:solidFill>
              </a:rPr>
              <a:t>p implies q.</a:t>
            </a:r>
            <a:r>
              <a:rPr lang="en-US" dirty="0"/>
              <a:t>	</a:t>
            </a:r>
            <a:r>
              <a:rPr lang="en-US" dirty="0" smtClean="0"/>
              <a:t>	Mowing </a:t>
            </a:r>
            <a:r>
              <a:rPr lang="en-US" dirty="0"/>
              <a:t>Mr. Smith's lawn implies </a:t>
            </a:r>
            <a:r>
              <a:rPr lang="en-US" dirty="0" smtClean="0"/>
              <a:t>he </a:t>
            </a:r>
            <a:r>
              <a:rPr lang="en-US" dirty="0"/>
              <a:t>will pay you.</a:t>
            </a:r>
          </a:p>
          <a:p>
            <a:r>
              <a:rPr lang="en-US" dirty="0">
                <a:solidFill>
                  <a:srgbClr val="000000"/>
                </a:solidFill>
              </a:rPr>
              <a:t>p only if q.</a:t>
            </a:r>
            <a:r>
              <a:rPr lang="en-US" dirty="0"/>
              <a:t>	</a:t>
            </a:r>
            <a:r>
              <a:rPr lang="en-US" dirty="0" smtClean="0"/>
              <a:t>	You </a:t>
            </a:r>
            <a:r>
              <a:rPr lang="en-US" dirty="0"/>
              <a:t>will mow Mr. Smith's lawn only if he pays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	you</a:t>
            </a:r>
            <a:r>
              <a:rPr lang="en-US" dirty="0"/>
              <a:t>.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p </a:t>
            </a:r>
            <a:r>
              <a:rPr lang="en-US" dirty="0">
                <a:solidFill>
                  <a:srgbClr val="000000"/>
                </a:solidFill>
              </a:rPr>
              <a:t>is sufficient for q.</a:t>
            </a:r>
            <a:r>
              <a:rPr lang="en-US" dirty="0"/>
              <a:t>	Mowing Mr. Smith's lawn is sufficient for him </a:t>
            </a:r>
            <a:r>
              <a:rPr lang="en-US" dirty="0" smtClean="0"/>
              <a:t>to</a:t>
            </a:r>
          </a:p>
          <a:p>
            <a:r>
              <a:rPr lang="en-US" dirty="0" smtClean="0"/>
              <a:t> 			pay </a:t>
            </a:r>
            <a:r>
              <a:rPr lang="en-US" dirty="0"/>
              <a:t>you.</a:t>
            </a:r>
          </a:p>
          <a:p>
            <a:r>
              <a:rPr lang="en-US" dirty="0">
                <a:solidFill>
                  <a:srgbClr val="000000"/>
                </a:solidFill>
              </a:rPr>
              <a:t>q is necessary for p.</a:t>
            </a:r>
            <a:r>
              <a:rPr lang="en-US" dirty="0"/>
              <a:t>	Mr. Smith's paying you is necessary for you </a:t>
            </a:r>
            <a:r>
              <a:rPr lang="en-US" dirty="0" smtClean="0"/>
              <a:t>to</a:t>
            </a:r>
          </a:p>
          <a:p>
            <a:r>
              <a:rPr lang="en-US" dirty="0"/>
              <a:t>	</a:t>
            </a:r>
            <a:r>
              <a:rPr lang="en-US" dirty="0" smtClean="0"/>
              <a:t>		mow his </a:t>
            </a:r>
            <a:r>
              <a:rPr lang="en-US" dirty="0"/>
              <a:t>lawn.</a:t>
            </a:r>
          </a:p>
        </p:txBody>
      </p:sp>
    </p:spTree>
    <p:extLst>
      <p:ext uri="{BB962C8B-B14F-4D97-AF65-F5344CB8AC3E}">
        <p14:creationId xmlns:p14="http://schemas.microsoft.com/office/powerpoint/2010/main" val="93748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converse, contrapositive, and inverse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few statements related to </a:t>
            </a:r>
            <a:r>
              <a:rPr lang="en-US" dirty="0"/>
              <a:t>p → </a:t>
            </a:r>
            <a:r>
              <a:rPr lang="en-US" dirty="0" smtClean="0"/>
              <a:t>q:</a:t>
            </a:r>
          </a:p>
          <a:p>
            <a:pPr marL="342900" indent="-342900">
              <a:buFont typeface="Wingdings" charset="2"/>
              <a:buChar char="v"/>
            </a:pPr>
            <a:r>
              <a:rPr lang="en-US" dirty="0" smtClean="0"/>
              <a:t>The </a:t>
            </a:r>
            <a:r>
              <a:rPr lang="en-US" dirty="0">
                <a:solidFill>
                  <a:srgbClr val="800000"/>
                </a:solidFill>
              </a:rPr>
              <a:t>converse</a:t>
            </a:r>
            <a:r>
              <a:rPr lang="en-US" dirty="0"/>
              <a:t> of p → q is q → p. </a:t>
            </a:r>
            <a:endParaRPr lang="en-US" dirty="0" smtClean="0"/>
          </a:p>
          <a:p>
            <a:pPr marL="342900" indent="-342900">
              <a:buFont typeface="Wingdings" charset="2"/>
              <a:buChar char="v"/>
            </a:pPr>
            <a:r>
              <a:rPr lang="en-US" dirty="0" smtClean="0"/>
              <a:t>The </a:t>
            </a:r>
            <a:r>
              <a:rPr lang="en-US" dirty="0">
                <a:solidFill>
                  <a:srgbClr val="800000"/>
                </a:solidFill>
              </a:rPr>
              <a:t>contrapositive</a:t>
            </a:r>
            <a:r>
              <a:rPr lang="en-US" dirty="0"/>
              <a:t> of p → q is ¬q → ¬p</a:t>
            </a:r>
            <a:r>
              <a:rPr lang="en-US" dirty="0" smtClean="0"/>
              <a:t>.</a:t>
            </a:r>
          </a:p>
          <a:p>
            <a:pPr marL="342900" indent="-342900">
              <a:buFont typeface="Wingdings" charset="2"/>
              <a:buChar char="v"/>
            </a:pPr>
            <a:r>
              <a:rPr lang="en-US" dirty="0" smtClean="0"/>
              <a:t>The </a:t>
            </a:r>
            <a:r>
              <a:rPr lang="en-US" dirty="0">
                <a:solidFill>
                  <a:srgbClr val="800000"/>
                </a:solidFill>
              </a:rPr>
              <a:t>inverse</a:t>
            </a:r>
            <a:r>
              <a:rPr lang="en-US" dirty="0"/>
              <a:t> of p → q is ¬p → ¬q</a:t>
            </a:r>
            <a:r>
              <a:rPr lang="en-US" dirty="0" smtClean="0"/>
              <a:t>.</a:t>
            </a:r>
          </a:p>
          <a:p>
            <a:pPr marL="342900" indent="-342900">
              <a:buFont typeface="Wingdings" charset="2"/>
              <a:buChar char="v"/>
            </a:pPr>
            <a:endParaRPr lang="en-US" dirty="0"/>
          </a:p>
          <a:p>
            <a:pPr marL="342900" indent="-342900">
              <a:buFont typeface="Wingdings" charset="2"/>
              <a:buChar char="v"/>
            </a:pPr>
            <a:endParaRPr lang="en-US" dirty="0" smtClean="0"/>
          </a:p>
          <a:p>
            <a:pPr marL="342900" indent="-342900">
              <a:buFont typeface="Wingdings" charset="2"/>
              <a:buChar char="v"/>
            </a:pPr>
            <a:endParaRPr lang="en-US" dirty="0"/>
          </a:p>
          <a:p>
            <a:pPr marL="342900" indent="-342900">
              <a:buFont typeface="Wingdings" charset="2"/>
              <a:buChar char="v"/>
            </a:pPr>
            <a:endParaRPr lang="en-US" dirty="0" smtClean="0"/>
          </a:p>
          <a:p>
            <a:pPr marL="342900" indent="-342900">
              <a:buFont typeface="Wingdings" charset="2"/>
              <a:buChar char="v"/>
            </a:pPr>
            <a:endParaRPr lang="en-US" dirty="0"/>
          </a:p>
          <a:p>
            <a:pPr marL="342900" indent="-342900">
              <a:buFont typeface="Wingdings" charset="2"/>
              <a:buChar char="v"/>
            </a:pPr>
            <a:endParaRPr lang="en-US" dirty="0" smtClean="0"/>
          </a:p>
          <a:p>
            <a:r>
              <a:rPr lang="en-US" dirty="0" smtClean="0"/>
              <a:t>One of the three is equivalent to the original </a:t>
            </a:r>
            <a:r>
              <a:rPr lang="en-US" dirty="0" smtClean="0"/>
              <a:t>conditional,</a:t>
            </a:r>
          </a:p>
          <a:p>
            <a:r>
              <a:rPr lang="en-US" dirty="0" smtClean="0"/>
              <a:t>WHICH ONE? How do you know?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479667" y="3259723"/>
            <a:ext cx="18466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2145" y="2798617"/>
            <a:ext cx="7182237" cy="1854201"/>
          </a:xfrm>
          <a:prstGeom prst="rect">
            <a:avLst/>
          </a:prstGeom>
        </p:spPr>
      </p:pic>
      <p:graphicFrame>
        <p:nvGraphicFramePr>
          <p:cNvPr id="7" name="Group 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881320"/>
              </p:ext>
            </p:extLst>
          </p:nvPr>
        </p:nvGraphicFramePr>
        <p:xfrm>
          <a:off x="6719453" y="854361"/>
          <a:ext cx="2071256" cy="1879604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559799"/>
                <a:gridCol w="559799"/>
                <a:gridCol w="951658"/>
              </a:tblGrid>
              <a:tr h="3761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endParaRPr kumimoji="0" lang="en-US" sz="16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US" sz="16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6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Symbol" charset="2"/>
                        </a:rPr>
                        <a:t></a:t>
                      </a: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  <a:sym typeface="Symbol" charset="2"/>
                        </a:rPr>
                        <a:t> </a:t>
                      </a:r>
                      <a:r>
                        <a:rPr kumimoji="0" lang="en-US" sz="16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US" sz="16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</a:tr>
              <a:tr h="3761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3750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3761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3761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8591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converse, contrapositive, and inverse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few statements related to </a:t>
            </a:r>
            <a:r>
              <a:rPr lang="en-US" dirty="0"/>
              <a:t>p → </a:t>
            </a:r>
            <a:r>
              <a:rPr lang="en-US" dirty="0" smtClean="0"/>
              <a:t>q:</a:t>
            </a:r>
          </a:p>
          <a:p>
            <a:pPr marL="342900" indent="-342900">
              <a:buFont typeface="Wingdings" charset="2"/>
              <a:buChar char="v"/>
            </a:pPr>
            <a:r>
              <a:rPr lang="en-US" dirty="0" smtClean="0"/>
              <a:t>The </a:t>
            </a:r>
            <a:r>
              <a:rPr lang="en-US" dirty="0">
                <a:solidFill>
                  <a:srgbClr val="800000"/>
                </a:solidFill>
              </a:rPr>
              <a:t>converse</a:t>
            </a:r>
            <a:r>
              <a:rPr lang="en-US" dirty="0"/>
              <a:t> of p → q is q → p. </a:t>
            </a:r>
            <a:endParaRPr lang="en-US" dirty="0" smtClean="0"/>
          </a:p>
          <a:p>
            <a:pPr marL="342900" indent="-342900">
              <a:buFont typeface="Wingdings" charset="2"/>
              <a:buChar char="v"/>
            </a:pPr>
            <a:r>
              <a:rPr lang="en-US" dirty="0" smtClean="0"/>
              <a:t>The </a:t>
            </a:r>
            <a:r>
              <a:rPr lang="en-US" dirty="0">
                <a:solidFill>
                  <a:srgbClr val="800000"/>
                </a:solidFill>
              </a:rPr>
              <a:t>contrapositive</a:t>
            </a:r>
            <a:r>
              <a:rPr lang="en-US" dirty="0"/>
              <a:t> of p → q is ¬q → ¬p</a:t>
            </a:r>
            <a:r>
              <a:rPr lang="en-US" dirty="0" smtClean="0"/>
              <a:t>.</a:t>
            </a:r>
          </a:p>
          <a:p>
            <a:pPr marL="342900" indent="-342900">
              <a:buFont typeface="Wingdings" charset="2"/>
              <a:buChar char="v"/>
            </a:pPr>
            <a:r>
              <a:rPr lang="en-US" dirty="0" smtClean="0"/>
              <a:t>The </a:t>
            </a:r>
            <a:r>
              <a:rPr lang="en-US" dirty="0">
                <a:solidFill>
                  <a:srgbClr val="800000"/>
                </a:solidFill>
              </a:rPr>
              <a:t>inverse</a:t>
            </a:r>
            <a:r>
              <a:rPr lang="en-US" dirty="0"/>
              <a:t> of p → q is ¬p → ¬q</a:t>
            </a:r>
            <a:r>
              <a:rPr lang="en-US" dirty="0" smtClean="0"/>
              <a:t>.</a:t>
            </a:r>
          </a:p>
          <a:p>
            <a:pPr marL="342900" indent="-342900">
              <a:buFont typeface="Wingdings" charset="2"/>
              <a:buChar char="v"/>
            </a:pPr>
            <a:endParaRPr lang="en-US" dirty="0"/>
          </a:p>
          <a:p>
            <a:pPr marL="342900" indent="-342900">
              <a:buFont typeface="Wingdings" charset="2"/>
              <a:buChar char="v"/>
            </a:pPr>
            <a:endParaRPr lang="en-US" dirty="0" smtClean="0"/>
          </a:p>
          <a:p>
            <a:pPr marL="342900" indent="-342900">
              <a:buFont typeface="Wingdings" charset="2"/>
              <a:buChar char="v"/>
            </a:pPr>
            <a:endParaRPr lang="en-US" dirty="0"/>
          </a:p>
          <a:p>
            <a:pPr marL="342900" indent="-342900">
              <a:buFont typeface="Wingdings" charset="2"/>
              <a:buChar char="v"/>
            </a:pPr>
            <a:endParaRPr lang="en-US" dirty="0" smtClean="0"/>
          </a:p>
          <a:p>
            <a:pPr marL="342900" indent="-342900">
              <a:buFont typeface="Wingdings" charset="2"/>
              <a:buChar char="v"/>
            </a:pPr>
            <a:endParaRPr lang="en-US" dirty="0"/>
          </a:p>
          <a:p>
            <a:pPr marL="342900" indent="-342900">
              <a:buFont typeface="Wingdings" charset="2"/>
              <a:buChar char="v"/>
            </a:pPr>
            <a:endParaRPr lang="en-US" dirty="0" smtClean="0"/>
          </a:p>
          <a:p>
            <a:r>
              <a:rPr lang="en-US" dirty="0" smtClean="0"/>
              <a:t>The contrapositive is equivalent to the original conditional.</a:t>
            </a:r>
          </a:p>
          <a:p>
            <a:r>
              <a:rPr lang="en-US" dirty="0" smtClean="0"/>
              <a:t>The converse and inverse are equivalent to each other.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479667" y="3259723"/>
            <a:ext cx="18466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2145" y="2798617"/>
            <a:ext cx="7182237" cy="1854201"/>
          </a:xfrm>
          <a:prstGeom prst="rect">
            <a:avLst/>
          </a:prstGeom>
        </p:spPr>
      </p:pic>
      <p:graphicFrame>
        <p:nvGraphicFramePr>
          <p:cNvPr id="8" name="Group 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7717056"/>
              </p:ext>
            </p:extLst>
          </p:nvPr>
        </p:nvGraphicFramePr>
        <p:xfrm>
          <a:off x="6719453" y="854361"/>
          <a:ext cx="2071256" cy="1879604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559799"/>
                <a:gridCol w="559799"/>
                <a:gridCol w="951658"/>
              </a:tblGrid>
              <a:tr h="3761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endParaRPr kumimoji="0" lang="en-US" sz="16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US" sz="16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6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Symbol" charset="2"/>
                        </a:rPr>
                        <a:t></a:t>
                      </a: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  <a:sym typeface="Symbol" charset="2"/>
                        </a:rPr>
                        <a:t> </a:t>
                      </a:r>
                      <a:r>
                        <a:rPr kumimoji="0" lang="en-US" sz="16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US" sz="16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</a:tr>
              <a:tr h="3761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3750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3761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3761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748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Biconditionals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5105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200" dirty="0" smtClean="0"/>
              <a:t>The </a:t>
            </a:r>
            <a:r>
              <a:rPr lang="en-US" sz="2200" dirty="0" err="1" smtClean="0">
                <a:solidFill>
                  <a:srgbClr val="800000"/>
                </a:solidFill>
              </a:rPr>
              <a:t>biconditional</a:t>
            </a:r>
            <a:r>
              <a:rPr lang="en-US" sz="2200" dirty="0" smtClean="0">
                <a:solidFill>
                  <a:srgbClr val="800000"/>
                </a:solidFill>
              </a:rPr>
              <a:t> </a:t>
            </a:r>
            <a:r>
              <a:rPr lang="en-US" sz="2200" dirty="0" smtClean="0"/>
              <a:t>statement  </a:t>
            </a:r>
            <a:r>
              <a:rPr lang="en-US" sz="2200" i="1" dirty="0" err="1" smtClean="0"/>
              <a:t>p</a:t>
            </a:r>
            <a:r>
              <a:rPr lang="en-US" sz="2200" dirty="0" smtClean="0"/>
              <a:t> </a:t>
            </a:r>
            <a:r>
              <a:rPr lang="en-US" sz="2200" dirty="0" err="1" smtClean="0">
                <a:sym typeface="Symbol" charset="2"/>
              </a:rPr>
              <a:t></a:t>
            </a:r>
            <a:r>
              <a:rPr lang="en-US" sz="2200" dirty="0" smtClean="0">
                <a:sym typeface="Symbol" charset="2"/>
              </a:rPr>
              <a:t> </a:t>
            </a:r>
            <a:r>
              <a:rPr lang="en-US" sz="2200" i="1" dirty="0" err="1" smtClean="0"/>
              <a:t>q</a:t>
            </a:r>
            <a:r>
              <a:rPr lang="en-US" sz="2200" i="1" dirty="0" smtClean="0"/>
              <a:t> </a:t>
            </a:r>
            <a:r>
              <a:rPr lang="en-US" sz="2200" dirty="0" smtClean="0"/>
              <a:t> means 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200" dirty="0" smtClean="0">
                <a:solidFill>
                  <a:srgbClr val="003399"/>
                </a:solidFill>
              </a:rPr>
              <a:t>  “</a:t>
            </a:r>
            <a:r>
              <a:rPr lang="en-US" sz="2200" i="1" dirty="0" err="1" smtClean="0">
                <a:solidFill>
                  <a:srgbClr val="003399"/>
                </a:solidFill>
              </a:rPr>
              <a:t>p</a:t>
            </a:r>
            <a:r>
              <a:rPr lang="en-US" sz="2200" dirty="0" smtClean="0">
                <a:solidFill>
                  <a:srgbClr val="003399"/>
                </a:solidFill>
              </a:rPr>
              <a:t> if and only if </a:t>
            </a:r>
            <a:r>
              <a:rPr lang="en-US" sz="2200" i="1" dirty="0" err="1" smtClean="0">
                <a:solidFill>
                  <a:srgbClr val="003399"/>
                </a:solidFill>
              </a:rPr>
              <a:t>q</a:t>
            </a:r>
            <a:r>
              <a:rPr lang="en-US" sz="2200" dirty="0" smtClean="0">
                <a:solidFill>
                  <a:srgbClr val="003399"/>
                </a:solidFill>
              </a:rPr>
              <a:t>” </a:t>
            </a:r>
            <a:br>
              <a:rPr lang="en-US" sz="2200" dirty="0" smtClean="0">
                <a:solidFill>
                  <a:srgbClr val="003399"/>
                </a:solidFill>
              </a:rPr>
            </a:br>
            <a:r>
              <a:rPr lang="en-US" sz="2200" dirty="0" smtClean="0">
                <a:solidFill>
                  <a:srgbClr val="003399"/>
                </a:solidFill>
              </a:rPr>
              <a:t>or  “</a:t>
            </a:r>
            <a:r>
              <a:rPr lang="en-US" sz="2200" i="1" dirty="0" err="1" smtClean="0">
                <a:solidFill>
                  <a:srgbClr val="003399"/>
                </a:solidFill>
              </a:rPr>
              <a:t>p</a:t>
            </a:r>
            <a:r>
              <a:rPr lang="en-US" sz="2200" dirty="0" smtClean="0">
                <a:solidFill>
                  <a:srgbClr val="003399"/>
                </a:solidFill>
              </a:rPr>
              <a:t> </a:t>
            </a:r>
            <a:r>
              <a:rPr lang="en-US" sz="2200" dirty="0" err="1" smtClean="0">
                <a:solidFill>
                  <a:srgbClr val="003399"/>
                </a:solidFill>
              </a:rPr>
              <a:t>iff</a:t>
            </a:r>
            <a:r>
              <a:rPr lang="en-US" sz="2200" dirty="0" smtClean="0">
                <a:solidFill>
                  <a:srgbClr val="003399"/>
                </a:solidFill>
              </a:rPr>
              <a:t> </a:t>
            </a:r>
            <a:r>
              <a:rPr lang="en-US" sz="2200" i="1" dirty="0" err="1" smtClean="0">
                <a:solidFill>
                  <a:srgbClr val="003399"/>
                </a:solidFill>
              </a:rPr>
              <a:t>q</a:t>
            </a:r>
            <a:r>
              <a:rPr lang="en-US" sz="2200" dirty="0" smtClean="0">
                <a:solidFill>
                  <a:srgbClr val="003399"/>
                </a:solidFill>
              </a:rPr>
              <a:t>”</a:t>
            </a:r>
          </a:p>
          <a:p>
            <a:pPr lvl="1">
              <a:lnSpc>
                <a:spcPct val="90000"/>
              </a:lnSpc>
              <a:buNone/>
            </a:pPr>
            <a:endParaRPr lang="en-US" sz="2200" dirty="0" smtClean="0">
              <a:solidFill>
                <a:srgbClr val="003399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200" i="1" dirty="0" smtClean="0"/>
              <a:t>p</a:t>
            </a:r>
            <a:r>
              <a:rPr lang="en-US" sz="2200" dirty="0" smtClean="0"/>
              <a:t> </a:t>
            </a:r>
            <a:r>
              <a:rPr lang="en-US" sz="2200" dirty="0" smtClean="0">
                <a:sym typeface="Symbol" charset="2"/>
              </a:rPr>
              <a:t> </a:t>
            </a:r>
            <a:r>
              <a:rPr lang="en-US" sz="2200" i="1" dirty="0" smtClean="0"/>
              <a:t>q  </a:t>
            </a:r>
            <a:r>
              <a:rPr lang="en-US" sz="2200" dirty="0" smtClean="0"/>
              <a:t>has the same truth value as </a:t>
            </a:r>
          </a:p>
          <a:p>
            <a:pPr>
              <a:lnSpc>
                <a:spcPct val="90000"/>
              </a:lnSpc>
            </a:pPr>
            <a:r>
              <a:rPr lang="en-US" sz="2200" i="1" dirty="0" smtClean="0"/>
              <a:t>p</a:t>
            </a:r>
            <a:r>
              <a:rPr lang="en-US" sz="2200" dirty="0" smtClean="0"/>
              <a:t> </a:t>
            </a:r>
            <a:r>
              <a:rPr lang="en-US" sz="2200" dirty="0" smtClean="0">
                <a:sym typeface="Symbol" charset="2"/>
              </a:rPr>
              <a:t> </a:t>
            </a:r>
            <a:r>
              <a:rPr lang="en-US" sz="2200" i="1" dirty="0" smtClean="0"/>
              <a:t>q</a:t>
            </a:r>
            <a:r>
              <a:rPr lang="en-US" sz="2200" dirty="0" smtClean="0"/>
              <a:t> </a:t>
            </a:r>
            <a:r>
              <a:rPr lang="en-US" sz="2200" dirty="0" smtClean="0">
                <a:sym typeface="Symbol" charset="2"/>
              </a:rPr>
              <a:t></a:t>
            </a:r>
            <a:r>
              <a:rPr lang="en-US" sz="2200" dirty="0" smtClean="0"/>
              <a:t> </a:t>
            </a:r>
            <a:r>
              <a:rPr lang="en-US" sz="2200" i="1" dirty="0" smtClean="0"/>
              <a:t>q</a:t>
            </a:r>
            <a:r>
              <a:rPr lang="en-US" sz="2200" dirty="0" smtClean="0"/>
              <a:t> </a:t>
            </a:r>
            <a:r>
              <a:rPr lang="en-US" sz="2200" dirty="0" smtClean="0">
                <a:sym typeface="Symbol" charset="2"/>
              </a:rPr>
              <a:t> </a:t>
            </a:r>
            <a:r>
              <a:rPr lang="en-US" sz="2200" i="1" dirty="0" smtClean="0">
                <a:sym typeface="Symbol" charset="2"/>
              </a:rPr>
              <a:t>p</a:t>
            </a:r>
            <a:r>
              <a:rPr lang="en-US" sz="2200" dirty="0" smtClean="0"/>
              <a:t> </a:t>
            </a:r>
          </a:p>
          <a:p>
            <a:endParaRPr lang="en-US" dirty="0"/>
          </a:p>
        </p:txBody>
      </p:sp>
      <p:graphicFrame>
        <p:nvGraphicFramePr>
          <p:cNvPr id="4" name="Group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9442529"/>
              </p:ext>
            </p:extLst>
          </p:nvPr>
        </p:nvGraphicFramePr>
        <p:xfrm>
          <a:off x="5867400" y="1752600"/>
          <a:ext cx="2819400" cy="2895602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762000"/>
                <a:gridCol w="762000"/>
                <a:gridCol w="1295400"/>
              </a:tblGrid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endParaRPr kumimoji="0" 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Symbol" charset="2"/>
                        </a:rPr>
                        <a:t></a:t>
                      </a: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  <a:sym typeface="Symbol" charset="2"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57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969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Conditionals and operator precedence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Conditionals have lower precedence than conjunction and disjunction.</a:t>
            </a:r>
          </a:p>
          <a:p>
            <a:endParaRPr lang="en-US" sz="2400" dirty="0" smtClean="0"/>
          </a:p>
          <a:p>
            <a:r>
              <a:rPr lang="en-US" sz="2400" dirty="0" smtClean="0"/>
              <a:t>Operator precedence: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Negation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Conjunction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Disjunction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Conditional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Bi-conditional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2912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equivalence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30725"/>
          </a:xfrm>
        </p:spPr>
        <p:txBody>
          <a:bodyPr/>
          <a:lstStyle/>
          <a:p>
            <a:pPr lvl="0"/>
            <a:r>
              <a:rPr lang="en-US" sz="2800" dirty="0" smtClean="0"/>
              <a:t>Compound propositions that have the same truth values in all cases are called </a:t>
            </a:r>
            <a:r>
              <a:rPr lang="en-US" sz="2800" dirty="0" smtClean="0">
                <a:solidFill>
                  <a:srgbClr val="800000"/>
                </a:solidFill>
              </a:rPr>
              <a:t>logically equivalent</a:t>
            </a:r>
          </a:p>
          <a:p>
            <a:r>
              <a:rPr lang="en-US" sz="2800" dirty="0" smtClean="0"/>
              <a:t>Example</a:t>
            </a:r>
            <a:r>
              <a:rPr lang="en-US" sz="2800" dirty="0"/>
              <a:t>:  p </a:t>
            </a:r>
            <a:r>
              <a:rPr lang="en-US" sz="2800" dirty="0">
                <a:sym typeface="Symbol" charset="2"/>
              </a:rPr>
              <a:t> </a:t>
            </a:r>
            <a:r>
              <a:rPr lang="en-US" sz="2800" dirty="0"/>
              <a:t>q </a:t>
            </a:r>
            <a:r>
              <a:rPr lang="en-US" dirty="0" smtClean="0"/>
              <a:t>≡ </a:t>
            </a:r>
            <a:r>
              <a:rPr kumimoji="0" lang="en-US" sz="2800" dirty="0" smtClean="0">
                <a:sym typeface="Symbol" charset="2"/>
              </a:rPr>
              <a:t></a:t>
            </a:r>
            <a:r>
              <a:rPr lang="en-US" sz="2800" dirty="0"/>
              <a:t>p </a:t>
            </a:r>
            <a:r>
              <a:rPr kumimoji="0" lang="en-US" sz="2800" dirty="0">
                <a:sym typeface="Symbol" charset="2"/>
              </a:rPr>
              <a:t></a:t>
            </a:r>
            <a:r>
              <a:rPr lang="en-US" sz="2800" dirty="0">
                <a:sym typeface="Symbol" charset="2"/>
              </a:rPr>
              <a:t> </a:t>
            </a:r>
            <a:r>
              <a:rPr lang="en-US" sz="2800" dirty="0"/>
              <a:t>q </a:t>
            </a:r>
            <a:endParaRPr kumimoji="0" lang="en-US" sz="2800" b="1" dirty="0">
              <a:solidFill>
                <a:schemeClr val="tx2"/>
              </a:solidFill>
              <a:latin typeface="Times New Roman" charset="0"/>
            </a:endParaRPr>
          </a:p>
          <a:p>
            <a:pPr lvl="0"/>
            <a:endParaRPr kumimoji="0" lang="en-US" sz="2800" b="1" i="1" dirty="0">
              <a:solidFill>
                <a:schemeClr val="tx2"/>
              </a:solidFill>
              <a:latin typeface="Times New Roman" charset="0"/>
            </a:endParaRPr>
          </a:p>
          <a:p>
            <a:endParaRPr lang="en-US" sz="2800" dirty="0" smtClean="0"/>
          </a:p>
          <a:p>
            <a:endParaRPr lang="en-US" sz="1800" dirty="0"/>
          </a:p>
        </p:txBody>
      </p:sp>
      <p:graphicFrame>
        <p:nvGraphicFramePr>
          <p:cNvPr id="6" name="Group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9775078"/>
              </p:ext>
            </p:extLst>
          </p:nvPr>
        </p:nvGraphicFramePr>
        <p:xfrm>
          <a:off x="1343891" y="3543827"/>
          <a:ext cx="6137564" cy="2925764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762000"/>
                <a:gridCol w="717176"/>
                <a:gridCol w="1211191"/>
                <a:gridCol w="1553743"/>
                <a:gridCol w="1893454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endParaRPr kumimoji="0" 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Symbol" charset="2"/>
                        </a:rPr>
                        <a:t></a:t>
                      </a:r>
                      <a:r>
                        <a:rPr lang="en-US" sz="2800" dirty="0" smtClean="0"/>
                        <a:t>p</a:t>
                      </a:r>
                      <a:endParaRPr kumimoji="0" 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Symbol" charset="2"/>
                        </a:rPr>
                        <a:t></a:t>
                      </a:r>
                      <a:r>
                        <a:rPr lang="en-US" sz="2800" dirty="0" smtClean="0"/>
                        <a:t>p 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Symbol" charset="2"/>
                        </a:rPr>
                        <a:t></a:t>
                      </a:r>
                      <a:r>
                        <a:rPr lang="en-US" sz="2800" dirty="0" smtClean="0">
                          <a:sym typeface="Symbol" charset="2"/>
                        </a:rPr>
                        <a:t> </a:t>
                      </a:r>
                      <a:r>
                        <a:rPr lang="en-US" sz="2800" dirty="0" smtClean="0"/>
                        <a:t>q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lang="en-US" sz="2800" dirty="0" err="1" smtClean="0"/>
                        <a:t>p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>
                          <a:sym typeface="Symbol" charset="2"/>
                        </a:rPr>
                        <a:t></a:t>
                      </a:r>
                      <a:r>
                        <a:rPr lang="en-US" sz="2800" dirty="0" smtClean="0">
                          <a:sym typeface="Symbol" charset="2"/>
                        </a:rPr>
                        <a:t> </a:t>
                      </a:r>
                      <a:r>
                        <a:rPr lang="en-US" sz="2800" dirty="0" err="1" smtClean="0"/>
                        <a:t>q</a:t>
                      </a:r>
                      <a:r>
                        <a:rPr lang="en-US" sz="2800" dirty="0" smtClean="0"/>
                        <a:t> </a:t>
                      </a:r>
                      <a:endParaRPr kumimoji="0" 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57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874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g-design">
  <a:themeElements>
    <a:clrScheme name="alg-design 7">
      <a:dk1>
        <a:srgbClr val="000000"/>
      </a:dk1>
      <a:lt1>
        <a:srgbClr val="FFFFFF"/>
      </a:lt1>
      <a:dk2>
        <a:srgbClr val="C0C0C0"/>
      </a:dk2>
      <a:lt2>
        <a:srgbClr val="010000"/>
      </a:lt2>
      <a:accent1>
        <a:srgbClr val="CC0000"/>
      </a:accent1>
      <a:accent2>
        <a:srgbClr val="777777"/>
      </a:accent2>
      <a:accent3>
        <a:srgbClr val="FFFFFF"/>
      </a:accent3>
      <a:accent4>
        <a:srgbClr val="000000"/>
      </a:accent4>
      <a:accent5>
        <a:srgbClr val="E2AAAA"/>
      </a:accent5>
      <a:accent6>
        <a:srgbClr val="6B6B6B"/>
      </a:accent6>
      <a:hlink>
        <a:srgbClr val="4D4D4D"/>
      </a:hlink>
      <a:folHlink>
        <a:srgbClr val="660066"/>
      </a:folHlink>
    </a:clrScheme>
    <a:fontScheme name="alg-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charset="0"/>
          </a:defRPr>
        </a:defPPr>
      </a:lstStyle>
    </a:lnDef>
  </a:objectDefaults>
  <a:extraClrSchemeLst>
    <a:extraClrScheme>
      <a:clrScheme name="alg-design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g-design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4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5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6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7">
        <a:dk1>
          <a:srgbClr val="000000"/>
        </a:dk1>
        <a:lt1>
          <a:srgbClr val="FFFFFF"/>
        </a:lt1>
        <a:dk2>
          <a:srgbClr val="C0C0C0"/>
        </a:dk2>
        <a:lt2>
          <a:srgbClr val="010000"/>
        </a:lt2>
        <a:accent1>
          <a:srgbClr val="CC0000"/>
        </a:accent1>
        <a:accent2>
          <a:srgbClr val="777777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6B6B6B"/>
        </a:accent6>
        <a:hlink>
          <a:srgbClr val="4D4D4D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336699"/>
      </a:dk2>
      <a:lt2>
        <a:srgbClr val="010000"/>
      </a:lt2>
      <a:accent1>
        <a:srgbClr val="CCECFF"/>
      </a:accent1>
      <a:accent2>
        <a:srgbClr val="FFFFCC"/>
      </a:accent2>
      <a:accent3>
        <a:srgbClr val="FFFFFF"/>
      </a:accent3>
      <a:accent4>
        <a:srgbClr val="000000"/>
      </a:accent4>
      <a:accent5>
        <a:srgbClr val="E2F4FF"/>
      </a:accent5>
      <a:accent6>
        <a:srgbClr val="E7E7B9"/>
      </a:accent6>
      <a:hlink>
        <a:srgbClr val="FF6600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63292</TotalTime>
  <Words>1232</Words>
  <Application>Microsoft Macintosh PowerPoint</Application>
  <PresentationFormat>On-screen Show (4:3)</PresentationFormat>
  <Paragraphs>462</Paragraphs>
  <Slides>24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Comic Sans MS</vt:lpstr>
      <vt:lpstr>Monotype Sorts</vt:lpstr>
      <vt:lpstr>ＭＳ Ｐゴシック</vt:lpstr>
      <vt:lpstr>Symbol</vt:lpstr>
      <vt:lpstr>Times New Roman</vt:lpstr>
      <vt:lpstr>Wingdings</vt:lpstr>
      <vt:lpstr>Arial</vt:lpstr>
      <vt:lpstr>alg-design</vt:lpstr>
      <vt:lpstr>Equation</vt:lpstr>
      <vt:lpstr>CS 220: Discrete Structures and their Applications </vt:lpstr>
      <vt:lpstr>Conditional statements</vt:lpstr>
      <vt:lpstr>Conditional statements</vt:lpstr>
      <vt:lpstr>Conditional statements in English</vt:lpstr>
      <vt:lpstr>The converse, contrapositive, and inverse</vt:lpstr>
      <vt:lpstr>The converse, contrapositive, and inverse</vt:lpstr>
      <vt:lpstr>Biconditionals</vt:lpstr>
      <vt:lpstr>Conditionals and operator precedence</vt:lpstr>
      <vt:lpstr>Logical equivalence</vt:lpstr>
      <vt:lpstr>Equivalence of propositions using truth tables</vt:lpstr>
      <vt:lpstr>Tautology and Contradiction</vt:lpstr>
      <vt:lpstr>Examples</vt:lpstr>
      <vt:lpstr>Logical equivalence revisited</vt:lpstr>
      <vt:lpstr>De Morgan’s Laws</vt:lpstr>
      <vt:lpstr>Equivalence of (p  q) and p  q</vt:lpstr>
      <vt:lpstr>PowerPoint Presentation</vt:lpstr>
      <vt:lpstr>The distributive law</vt:lpstr>
      <vt:lpstr>More equivalences for conditionals/biconditionals</vt:lpstr>
      <vt:lpstr>Biconditional equivalence</vt:lpstr>
      <vt:lpstr>Simplifying propositions using laws of propositional logic</vt:lpstr>
      <vt:lpstr>Using equivalences to prove new facts</vt:lpstr>
      <vt:lpstr>English to Logic</vt:lpstr>
      <vt:lpstr>English to Logic</vt:lpstr>
      <vt:lpstr>English to Logic</vt:lpstr>
    </vt:vector>
  </TitlesOfParts>
  <Company>Dell Computer Corporation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Kevin Wayne</dc:creator>
  <cp:lastModifiedBy>Microsoft Office User</cp:lastModifiedBy>
  <cp:revision>842</cp:revision>
  <cp:lastPrinted>2015-04-06T21:53:51Z</cp:lastPrinted>
  <dcterms:created xsi:type="dcterms:W3CDTF">2011-01-03T17:49:16Z</dcterms:created>
  <dcterms:modified xsi:type="dcterms:W3CDTF">2018-01-08T20:35:34Z</dcterms:modified>
</cp:coreProperties>
</file>