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8"/>
  </p:notesMasterIdLst>
  <p:handoutMasterIdLst>
    <p:handoutMasterId r:id="rId19"/>
  </p:handoutMasterIdLst>
  <p:sldIdLst>
    <p:sldId id="436" r:id="rId2"/>
    <p:sldId id="620" r:id="rId3"/>
    <p:sldId id="621" r:id="rId4"/>
    <p:sldId id="622" r:id="rId5"/>
    <p:sldId id="623" r:id="rId6"/>
    <p:sldId id="639" r:id="rId7"/>
    <p:sldId id="640" r:id="rId8"/>
    <p:sldId id="624" r:id="rId9"/>
    <p:sldId id="625" r:id="rId10"/>
    <p:sldId id="626" r:id="rId11"/>
    <p:sldId id="647" r:id="rId12"/>
    <p:sldId id="630" r:id="rId13"/>
    <p:sldId id="631" r:id="rId14"/>
    <p:sldId id="632" r:id="rId15"/>
    <p:sldId id="629" r:id="rId16"/>
    <p:sldId id="633" r:id="rId17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2" autoAdjust="0"/>
    <p:restoredTop sz="89033" autoAdjust="0"/>
  </p:normalViewPr>
  <p:slideViewPr>
    <p:cSldViewPr snapToGrid="0">
      <p:cViewPr>
        <p:scale>
          <a:sx n="110" d="100"/>
          <a:sy n="110" d="100"/>
        </p:scale>
        <p:origin x="456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An argument is valid whenever </a:t>
            </a:r>
            <a:r>
              <a:rPr lang="en-US" dirty="0" smtClean="0"/>
              <a:t>(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kumimoji="0" lang="en-US" dirty="0" smtClean="0">
                <a:sym typeface="Symbol" charset="2"/>
              </a:rPr>
              <a:t></a:t>
            </a:r>
            <a:r>
              <a:rPr kumimoji="0" lang="en-US" dirty="0" smtClean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kumimoji="0" lang="en-US" dirty="0" smtClean="0">
                <a:sym typeface="Symbol" charset="2"/>
              </a:rPr>
              <a:t></a:t>
            </a:r>
            <a:r>
              <a:rPr kumimoji="0" lang="en-US" dirty="0" smtClean="0"/>
              <a:t> </a:t>
            </a:r>
            <a:r>
              <a:rPr lang="en-US" dirty="0" smtClean="0"/>
              <a:t>... </a:t>
            </a:r>
            <a:r>
              <a:rPr kumimoji="0" lang="en-US" dirty="0" smtClean="0">
                <a:sym typeface="Symbol" charset="2"/>
              </a:rPr>
              <a:t></a:t>
            </a:r>
            <a:r>
              <a:rPr kumimoji="0"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) → c is a tautology.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Logical inference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Section 1.11-1.13 in </a:t>
            </a:r>
            <a:r>
              <a:rPr lang="en-US" sz="3200" dirty="0" err="1" smtClean="0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argument validity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/>
              <a:t>¬p </a:t>
            </a:r>
          </a:p>
          <a:p>
            <a:r>
              <a:rPr lang="is-IS" sz="2400" dirty="0"/>
              <a:t>p → q </a:t>
            </a:r>
          </a:p>
          <a:p>
            <a:r>
              <a:rPr lang="is-IS" sz="2400" dirty="0"/>
              <a:t>∴ ¬</a:t>
            </a:r>
            <a:r>
              <a:rPr lang="is-IS" sz="2400" dirty="0" smtClean="0"/>
              <a:t>q</a:t>
            </a:r>
          </a:p>
          <a:p>
            <a:endParaRPr lang="is-IS" sz="2400" dirty="0"/>
          </a:p>
          <a:p>
            <a:r>
              <a:rPr lang="is-IS" sz="2400" dirty="0" smtClean="0"/>
              <a:t>Is it valid?</a:t>
            </a:r>
          </a:p>
          <a:p>
            <a:endParaRPr lang="is-IS" sz="2400" dirty="0"/>
          </a:p>
          <a:p>
            <a:endParaRPr lang="is-IS" sz="2400" dirty="0" smtClean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289438"/>
              </p:ext>
            </p:extLst>
          </p:nvPr>
        </p:nvGraphicFramePr>
        <p:xfrm>
          <a:off x="3888522" y="1757215"/>
          <a:ext cx="4683127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7029"/>
                <a:gridCol w="768357"/>
                <a:gridCol w="768357"/>
                <a:gridCol w="1074903"/>
                <a:gridCol w="1304481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is-IS" sz="2800" dirty="0" smtClean="0"/>
                        <a:t>¬q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is-IS" sz="2800" dirty="0" smtClean="0"/>
                        <a:t>¬p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 → q</a:t>
                      </a: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6095989" y="4375754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63671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argument validity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/>
              <a:t>¬p </a:t>
            </a:r>
          </a:p>
          <a:p>
            <a:r>
              <a:rPr lang="is-IS" sz="2400" dirty="0"/>
              <a:t>p → q </a:t>
            </a:r>
          </a:p>
          <a:p>
            <a:r>
              <a:rPr lang="is-IS" sz="2400" dirty="0"/>
              <a:t>∴ ¬</a:t>
            </a:r>
            <a:r>
              <a:rPr lang="is-IS" sz="2400" dirty="0" smtClean="0"/>
              <a:t>q</a:t>
            </a:r>
          </a:p>
          <a:p>
            <a:endParaRPr lang="is-IS" sz="2400" dirty="0"/>
          </a:p>
          <a:p>
            <a:r>
              <a:rPr lang="is-IS" sz="2400" dirty="0" smtClean="0"/>
              <a:t>Is it valid?</a:t>
            </a:r>
          </a:p>
          <a:p>
            <a:endParaRPr lang="is-IS" sz="2400" dirty="0"/>
          </a:p>
          <a:p>
            <a:endParaRPr lang="is-IS" sz="2400" dirty="0" smtClean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418239"/>
              </p:ext>
            </p:extLst>
          </p:nvPr>
        </p:nvGraphicFramePr>
        <p:xfrm>
          <a:off x="3888522" y="1757215"/>
          <a:ext cx="4683127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7029"/>
                <a:gridCol w="768357"/>
                <a:gridCol w="768357"/>
                <a:gridCol w="1074903"/>
                <a:gridCol w="1304481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is-IS" sz="2800" dirty="0" smtClean="0"/>
                        <a:t>¬q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is-IS" sz="2800" dirty="0" smtClean="0"/>
                        <a:t>¬p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 → q</a:t>
                      </a: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6095989" y="4375754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63671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86387" y="3754534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prove the validity of the following argument using inference rules:</a:t>
            </a:r>
          </a:p>
          <a:p>
            <a:endParaRPr lang="en-US" dirty="0"/>
          </a:p>
          <a:p>
            <a:r>
              <a:rPr lang="en-US" dirty="0"/>
              <a:t>If it is raining or windy, the game will be cancelled.</a:t>
            </a:r>
          </a:p>
          <a:p>
            <a:r>
              <a:rPr lang="en-US" dirty="0"/>
              <a:t>The game will not be cancelled.</a:t>
            </a:r>
          </a:p>
          <a:p>
            <a:endParaRPr lang="en-US" dirty="0" smtClean="0"/>
          </a:p>
          <a:p>
            <a:r>
              <a:rPr lang="en-US" dirty="0" smtClean="0"/>
              <a:t>Therefore, it </a:t>
            </a:r>
            <a:r>
              <a:rPr lang="en-US" dirty="0"/>
              <a:t>is not windy.</a:t>
            </a:r>
          </a:p>
        </p:txBody>
      </p:sp>
    </p:spTree>
    <p:extLst>
      <p:ext uri="{BB962C8B-B14F-4D97-AF65-F5344CB8AC3E}">
        <p14:creationId xmlns:p14="http://schemas.microsoft.com/office/powerpoint/2010/main" val="41776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 propositional logic:</a:t>
            </a:r>
            <a:endParaRPr lang="en-US" dirty="0"/>
          </a:p>
          <a:p>
            <a:r>
              <a:rPr lang="en-US" dirty="0"/>
              <a:t>w: It is windy</a:t>
            </a:r>
          </a:p>
          <a:p>
            <a:r>
              <a:rPr lang="en-US" dirty="0"/>
              <a:t>r: It is raining</a:t>
            </a:r>
          </a:p>
          <a:p>
            <a:r>
              <a:rPr lang="en-US" dirty="0"/>
              <a:t>c: The game will be cancelled</a:t>
            </a:r>
          </a:p>
          <a:p>
            <a:endParaRPr lang="en-US" dirty="0"/>
          </a:p>
          <a:p>
            <a:r>
              <a:rPr lang="en-US" dirty="0"/>
              <a:t>(r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w</a:t>
            </a:r>
            <a:r>
              <a:rPr lang="en-US" dirty="0"/>
              <a:t>) → c</a:t>
            </a:r>
          </a:p>
          <a:p>
            <a:r>
              <a:rPr lang="en-US" dirty="0"/>
              <a:t>¬c</a:t>
            </a:r>
          </a:p>
          <a:p>
            <a:r>
              <a:rPr lang="en-US" dirty="0"/>
              <a:t>∴ </a:t>
            </a:r>
            <a:r>
              <a:rPr lang="en-US" dirty="0" smtClean="0"/>
              <a:t>¬</a:t>
            </a:r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7873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 propositional logic:</a:t>
            </a:r>
            <a:endParaRPr lang="en-US" dirty="0"/>
          </a:p>
          <a:p>
            <a:r>
              <a:rPr lang="en-US" dirty="0"/>
              <a:t>w: It is windy</a:t>
            </a:r>
          </a:p>
          <a:p>
            <a:r>
              <a:rPr lang="en-US" dirty="0"/>
              <a:t>r: It is raining</a:t>
            </a:r>
          </a:p>
          <a:p>
            <a:r>
              <a:rPr lang="en-US" dirty="0"/>
              <a:t>c: The game will be cancelled</a:t>
            </a:r>
          </a:p>
          <a:p>
            <a:endParaRPr lang="en-US" dirty="0"/>
          </a:p>
          <a:p>
            <a:r>
              <a:rPr lang="en-US" dirty="0"/>
              <a:t>(r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w</a:t>
            </a:r>
            <a:r>
              <a:rPr lang="en-US" dirty="0"/>
              <a:t>) → c</a:t>
            </a:r>
          </a:p>
          <a:p>
            <a:r>
              <a:rPr lang="en-US" dirty="0"/>
              <a:t>¬c</a:t>
            </a:r>
          </a:p>
          <a:p>
            <a:r>
              <a:rPr lang="en-US" dirty="0"/>
              <a:t>∴ </a:t>
            </a:r>
            <a:r>
              <a:rPr lang="en-US" dirty="0" smtClean="0"/>
              <a:t>¬w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687782" y="3234353"/>
            <a:ext cx="6086764" cy="273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Proof:</a:t>
            </a:r>
          </a:p>
          <a:p>
            <a:endParaRPr lang="en-US" dirty="0"/>
          </a:p>
          <a:p>
            <a:r>
              <a:rPr lang="en-US" dirty="0" smtClean="0"/>
              <a:t>1.	(r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w) → c	Hypothesis</a:t>
            </a:r>
          </a:p>
          <a:p>
            <a:r>
              <a:rPr lang="en-US" dirty="0" smtClean="0"/>
              <a:t>2.	¬c		Hypothesis</a:t>
            </a:r>
          </a:p>
          <a:p>
            <a:r>
              <a:rPr lang="en-US" dirty="0" smtClean="0"/>
              <a:t>3.	¬(r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w)		Modus </a:t>
            </a:r>
            <a:r>
              <a:rPr lang="en-US" dirty="0" err="1" smtClean="0"/>
              <a:t>tollens</a:t>
            </a:r>
            <a:r>
              <a:rPr lang="en-US" dirty="0" smtClean="0"/>
              <a:t>, 1, 2</a:t>
            </a:r>
          </a:p>
          <a:p>
            <a:r>
              <a:rPr lang="en-US" dirty="0" smtClean="0"/>
              <a:t>4.	¬r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¬w		De Morgan's law, 3</a:t>
            </a:r>
          </a:p>
          <a:p>
            <a:r>
              <a:rPr lang="en-US" dirty="0" smtClean="0"/>
              <a:t>5.	¬w		Simplification, 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273" y="4564483"/>
            <a:ext cx="16048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Modus </a:t>
            </a:r>
            <a:r>
              <a:rPr lang="en-US" dirty="0" err="1"/>
              <a:t>tollens</a:t>
            </a:r>
            <a:endParaRPr lang="en-US" dirty="0"/>
          </a:p>
          <a:p>
            <a:r>
              <a:rPr lang="en-US" dirty="0"/>
              <a:t>¬q </a:t>
            </a:r>
          </a:p>
          <a:p>
            <a:r>
              <a:rPr lang="en-US" dirty="0"/>
              <a:t>p → </a:t>
            </a:r>
            <a:r>
              <a:rPr lang="en-US" dirty="0" smtClean="0"/>
              <a:t>q</a:t>
            </a:r>
            <a:r>
              <a:rPr lang="en-US" dirty="0"/>
              <a:t>	</a:t>
            </a:r>
          </a:p>
          <a:p>
            <a:r>
              <a:rPr lang="en-US" dirty="0"/>
              <a:t>∴ ¬p</a:t>
            </a:r>
          </a:p>
        </p:txBody>
      </p:sp>
    </p:spTree>
    <p:extLst>
      <p:ext uri="{BB962C8B-B14F-4D97-AF65-F5344CB8AC3E}">
        <p14:creationId xmlns:p14="http://schemas.microsoft.com/office/powerpoint/2010/main" val="21432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775182"/>
            <a:ext cx="3581400" cy="5470919"/>
          </a:xfrm>
        </p:spPr>
        <p:txBody>
          <a:bodyPr/>
          <a:lstStyle/>
          <a:p>
            <a:r>
              <a:rPr lang="en-US" sz="1800" dirty="0"/>
              <a:t>p </a:t>
            </a:r>
          </a:p>
          <a:p>
            <a:r>
              <a:rPr lang="en-US" sz="1800" dirty="0"/>
              <a:t>p → </a:t>
            </a:r>
            <a:r>
              <a:rPr lang="en-US" sz="1800" dirty="0" smtClean="0"/>
              <a:t>q		</a:t>
            </a:r>
            <a:r>
              <a:rPr lang="en-US" sz="1800" dirty="0"/>
              <a:t>Modus </a:t>
            </a:r>
            <a:r>
              <a:rPr lang="en-US" sz="1800" dirty="0" smtClean="0"/>
              <a:t>ponens</a:t>
            </a:r>
            <a:endParaRPr lang="en-US" sz="1800" dirty="0"/>
          </a:p>
          <a:p>
            <a:r>
              <a:rPr lang="en-US" sz="1800" dirty="0"/>
              <a:t>∴ </a:t>
            </a:r>
            <a:r>
              <a:rPr lang="en-US" sz="1800" dirty="0" smtClean="0"/>
              <a:t>q</a:t>
            </a:r>
          </a:p>
          <a:p>
            <a:endParaRPr lang="en-US" sz="1800" dirty="0"/>
          </a:p>
          <a:p>
            <a:r>
              <a:rPr lang="en-US" sz="1800" dirty="0" smtClean="0"/>
              <a:t>¬</a:t>
            </a:r>
            <a:r>
              <a:rPr lang="en-US" sz="1800" dirty="0"/>
              <a:t>q </a:t>
            </a:r>
          </a:p>
          <a:p>
            <a:r>
              <a:rPr lang="en-US" sz="1800" dirty="0"/>
              <a:t>p → </a:t>
            </a:r>
            <a:r>
              <a:rPr lang="en-US" sz="1800" dirty="0" smtClean="0"/>
              <a:t>q		</a:t>
            </a:r>
            <a:r>
              <a:rPr lang="en-US" sz="1800" dirty="0"/>
              <a:t>Modus </a:t>
            </a:r>
            <a:r>
              <a:rPr lang="en-US" sz="1800" dirty="0" err="1" smtClean="0"/>
              <a:t>tollens</a:t>
            </a:r>
            <a:endParaRPr lang="en-US" sz="1800" dirty="0"/>
          </a:p>
          <a:p>
            <a:r>
              <a:rPr lang="en-US" sz="1800" dirty="0"/>
              <a:t>∴ ¬</a:t>
            </a:r>
            <a:r>
              <a:rPr lang="en-US" sz="1800" dirty="0" smtClean="0"/>
              <a:t>p</a:t>
            </a:r>
          </a:p>
          <a:p>
            <a:endParaRPr lang="en-US" sz="1800" dirty="0"/>
          </a:p>
          <a:p>
            <a:r>
              <a:rPr lang="en-US" sz="1800" dirty="0"/>
              <a:t>p</a:t>
            </a:r>
            <a:r>
              <a:rPr lang="en-US" sz="1800" dirty="0" smtClean="0"/>
              <a:t>		</a:t>
            </a:r>
            <a:r>
              <a:rPr lang="en-US" sz="1800" dirty="0"/>
              <a:t>Addition</a:t>
            </a:r>
          </a:p>
          <a:p>
            <a:r>
              <a:rPr lang="en-US" sz="1800" dirty="0"/>
              <a:t>∴ p </a:t>
            </a:r>
            <a:r>
              <a:rPr kumimoji="0" lang="en-US" sz="1800" dirty="0">
                <a:sym typeface="Symbol" charset="2"/>
              </a:rPr>
              <a:t></a:t>
            </a:r>
            <a:r>
              <a:rPr kumimoji="0" lang="en-US" sz="1800" dirty="0"/>
              <a:t> </a:t>
            </a:r>
            <a:r>
              <a:rPr lang="en-US" sz="1800" dirty="0" smtClean="0"/>
              <a:t>q</a:t>
            </a:r>
          </a:p>
          <a:p>
            <a:endParaRPr lang="en-US" sz="1800" dirty="0"/>
          </a:p>
          <a:p>
            <a:r>
              <a:rPr lang="en-US" sz="1800" dirty="0"/>
              <a:t>p </a:t>
            </a:r>
            <a:r>
              <a:rPr kumimoji="0" lang="en-US" sz="1800" dirty="0">
                <a:sym typeface="Symbol" charset="2"/>
              </a:rPr>
              <a:t></a:t>
            </a:r>
            <a:r>
              <a:rPr kumimoji="0" lang="en-US" sz="1800" dirty="0"/>
              <a:t> </a:t>
            </a:r>
            <a:r>
              <a:rPr lang="en-US" sz="1800" dirty="0" smtClean="0"/>
              <a:t>q		</a:t>
            </a:r>
            <a:r>
              <a:rPr lang="en-US" sz="1800" dirty="0"/>
              <a:t>Simplification</a:t>
            </a:r>
          </a:p>
          <a:p>
            <a:r>
              <a:rPr lang="en-US" sz="1800" dirty="0"/>
              <a:t>∴ </a:t>
            </a:r>
            <a:r>
              <a:rPr lang="en-US" sz="1800" dirty="0" smtClean="0"/>
              <a:t>p</a:t>
            </a:r>
          </a:p>
          <a:p>
            <a:endParaRPr lang="en-US" sz="1800" dirty="0"/>
          </a:p>
          <a:p>
            <a:r>
              <a:rPr lang="en-US" sz="1800" dirty="0"/>
              <a:t>p </a:t>
            </a:r>
          </a:p>
          <a:p>
            <a:r>
              <a:rPr lang="en-US" sz="1800" dirty="0"/>
              <a:t>q</a:t>
            </a:r>
            <a:r>
              <a:rPr lang="en-US" sz="1800" dirty="0" smtClean="0"/>
              <a:t>		</a:t>
            </a:r>
            <a:r>
              <a:rPr lang="en-US" sz="1800" dirty="0"/>
              <a:t>Conjunction</a:t>
            </a:r>
          </a:p>
          <a:p>
            <a:r>
              <a:rPr lang="en-US" sz="1800" dirty="0"/>
              <a:t>∴ p </a:t>
            </a:r>
            <a:r>
              <a:rPr kumimoji="0" lang="en-US" sz="1800" dirty="0">
                <a:sym typeface="Symbol" charset="2"/>
              </a:rPr>
              <a:t></a:t>
            </a:r>
            <a:r>
              <a:rPr kumimoji="0" lang="en-US" sz="1800" dirty="0"/>
              <a:t> </a:t>
            </a:r>
            <a:r>
              <a:rPr lang="en-US" sz="1800" dirty="0" smtClean="0"/>
              <a:t>q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58145" y="809812"/>
            <a:ext cx="4585855" cy="54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dirty="0" smtClean="0"/>
              <a:t>p → q </a:t>
            </a:r>
          </a:p>
          <a:p>
            <a:r>
              <a:rPr lang="en-US" sz="1800" dirty="0" smtClean="0"/>
              <a:t>q → r		Hypothetical syllogism</a:t>
            </a:r>
          </a:p>
          <a:p>
            <a:r>
              <a:rPr lang="en-US" sz="1800" dirty="0" smtClean="0"/>
              <a:t>∴ p → r</a:t>
            </a:r>
          </a:p>
          <a:p>
            <a:endParaRPr lang="en-US" sz="1800" dirty="0" smtClean="0"/>
          </a:p>
          <a:p>
            <a:r>
              <a:rPr lang="en-US" sz="1800" dirty="0" smtClean="0"/>
              <a:t>p </a:t>
            </a:r>
            <a:r>
              <a:rPr kumimoji="0" lang="en-US" sz="1800" dirty="0">
                <a:sym typeface="Symbol" charset="2"/>
              </a:rPr>
              <a:t></a:t>
            </a:r>
            <a:r>
              <a:rPr kumimoji="0" lang="en-US" sz="1800" dirty="0"/>
              <a:t> </a:t>
            </a:r>
            <a:r>
              <a:rPr lang="en-US" sz="1800" dirty="0" smtClean="0"/>
              <a:t>q </a:t>
            </a:r>
          </a:p>
          <a:p>
            <a:r>
              <a:rPr lang="en-US" sz="1800" dirty="0" smtClean="0"/>
              <a:t>¬p		Disjunctive syllogism</a:t>
            </a:r>
          </a:p>
          <a:p>
            <a:r>
              <a:rPr lang="en-US" sz="1800" dirty="0" smtClean="0"/>
              <a:t>∴ q</a:t>
            </a:r>
          </a:p>
          <a:p>
            <a:endParaRPr lang="en-US" sz="1800" dirty="0" smtClean="0"/>
          </a:p>
          <a:p>
            <a:r>
              <a:rPr lang="en-US" sz="1800" dirty="0" smtClean="0"/>
              <a:t>p </a:t>
            </a:r>
            <a:r>
              <a:rPr kumimoji="0" lang="en-US" sz="1800" dirty="0">
                <a:sym typeface="Symbol" charset="2"/>
              </a:rPr>
              <a:t></a:t>
            </a:r>
            <a:r>
              <a:rPr kumimoji="0" lang="en-US" sz="1800" dirty="0"/>
              <a:t> </a:t>
            </a:r>
            <a:r>
              <a:rPr lang="en-US" sz="1800" dirty="0" smtClean="0"/>
              <a:t>q </a:t>
            </a:r>
          </a:p>
          <a:p>
            <a:r>
              <a:rPr lang="en-US" sz="1800" dirty="0" smtClean="0"/>
              <a:t>¬p </a:t>
            </a:r>
            <a:r>
              <a:rPr kumimoji="0" lang="en-US" sz="1800" dirty="0">
                <a:sym typeface="Symbol" charset="2"/>
              </a:rPr>
              <a:t></a:t>
            </a:r>
            <a:r>
              <a:rPr kumimoji="0" lang="en-US" sz="1800" dirty="0"/>
              <a:t> </a:t>
            </a:r>
            <a:r>
              <a:rPr lang="en-US" sz="1800" dirty="0" smtClean="0"/>
              <a:t>r		Resolution</a:t>
            </a:r>
          </a:p>
          <a:p>
            <a:r>
              <a:rPr lang="en-US" sz="1800" dirty="0" smtClean="0"/>
              <a:t>∴ q </a:t>
            </a:r>
            <a:r>
              <a:rPr kumimoji="0" lang="en-US" sz="1800" dirty="0">
                <a:sym typeface="Symbol" charset="2"/>
              </a:rPr>
              <a:t></a:t>
            </a:r>
            <a:r>
              <a:rPr kumimoji="0" lang="en-US" sz="1800" dirty="0"/>
              <a:t> </a:t>
            </a:r>
            <a:r>
              <a:rPr lang="en-US" sz="1800" dirty="0" smtClean="0"/>
              <a:t>r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72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of inference 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prove the validity of inference rules as well.  Consider Modus </a:t>
            </a:r>
            <a:r>
              <a:rPr lang="en-US" dirty="0" err="1" smtClean="0"/>
              <a:t>Tollens</a:t>
            </a:r>
            <a:r>
              <a:rPr lang="en-US" dirty="0" smtClean="0"/>
              <a:t> for example:</a:t>
            </a:r>
          </a:p>
          <a:p>
            <a:endParaRPr lang="en-US" dirty="0"/>
          </a:p>
          <a:p>
            <a:r>
              <a:rPr lang="en-US" dirty="0"/>
              <a:t>1.	p → q	</a:t>
            </a:r>
            <a:r>
              <a:rPr lang="en-US" dirty="0" smtClean="0"/>
              <a:t>Hypothesis</a:t>
            </a:r>
            <a:endParaRPr lang="en-US" dirty="0"/>
          </a:p>
          <a:p>
            <a:r>
              <a:rPr lang="en-US" dirty="0"/>
              <a:t>2.	¬p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</a:t>
            </a:r>
            <a:r>
              <a:rPr lang="en-US" dirty="0"/>
              <a:t>	Conditional </a:t>
            </a:r>
            <a:r>
              <a:rPr lang="en-US" dirty="0" smtClean="0"/>
              <a:t>expressed with with disjunction</a:t>
            </a:r>
            <a:endParaRPr lang="en-US" dirty="0"/>
          </a:p>
          <a:p>
            <a:r>
              <a:rPr lang="en-US" dirty="0"/>
              <a:t>3. 	¬q	Hypothesis</a:t>
            </a:r>
          </a:p>
          <a:p>
            <a:r>
              <a:rPr lang="en-US" dirty="0"/>
              <a:t>4.	¬p	Disjunctive syllogism, 2, 3</a:t>
            </a:r>
          </a:p>
        </p:txBody>
      </p:sp>
    </p:spTree>
    <p:extLst>
      <p:ext uri="{BB962C8B-B14F-4D97-AF65-F5344CB8AC3E}">
        <p14:creationId xmlns:p14="http://schemas.microsoft.com/office/powerpoint/2010/main" val="12950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arguments in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argument:</a:t>
            </a:r>
          </a:p>
          <a:p>
            <a:endParaRPr lang="en-US" dirty="0"/>
          </a:p>
          <a:p>
            <a:r>
              <a:rPr lang="en-US" dirty="0" smtClean="0"/>
              <a:t>You need a current password to access department machines</a:t>
            </a:r>
          </a:p>
          <a:p>
            <a:endParaRPr lang="en-US" dirty="0"/>
          </a:p>
          <a:p>
            <a:r>
              <a:rPr lang="en-US" dirty="0" smtClean="0"/>
              <a:t>You have a current password</a:t>
            </a:r>
          </a:p>
          <a:p>
            <a:endParaRPr lang="en-US" dirty="0" smtClean="0"/>
          </a:p>
          <a:p>
            <a:r>
              <a:rPr lang="en-US" dirty="0" smtClean="0"/>
              <a:t>Therefore:</a:t>
            </a:r>
          </a:p>
          <a:p>
            <a:r>
              <a:rPr lang="en-US" dirty="0" smtClean="0"/>
              <a:t>You can access department machines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arguments in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write it in a more formal way:</a:t>
            </a:r>
          </a:p>
          <a:p>
            <a:endParaRPr lang="en-US" dirty="0"/>
          </a:p>
          <a:p>
            <a:r>
              <a:rPr lang="en-US" dirty="0" smtClean="0"/>
              <a:t>You need a current password to access department machines</a:t>
            </a:r>
            <a:endParaRPr lang="en-US" dirty="0"/>
          </a:p>
          <a:p>
            <a:r>
              <a:rPr lang="en-US" dirty="0" smtClean="0"/>
              <a:t>You have a current password</a:t>
            </a:r>
          </a:p>
          <a:p>
            <a:endParaRPr lang="en-US" u="sng" dirty="0" smtClean="0"/>
          </a:p>
          <a:p>
            <a:r>
              <a:rPr lang="en-US" dirty="0"/>
              <a:t>∴You </a:t>
            </a:r>
            <a:r>
              <a:rPr lang="en-US" dirty="0" smtClean="0"/>
              <a:t>can access department machines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2759364"/>
            <a:ext cx="67194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0845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arguments in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example of a logical argument that has the form:</a:t>
            </a:r>
          </a:p>
          <a:p>
            <a:endParaRPr lang="en-US" dirty="0"/>
          </a:p>
          <a:p>
            <a:r>
              <a:rPr lang="is-IS" dirty="0" smtClean="0"/>
              <a:t>  p </a:t>
            </a:r>
            <a:r>
              <a:rPr lang="is-IS" dirty="0"/>
              <a:t>→ q</a:t>
            </a:r>
          </a:p>
          <a:p>
            <a:r>
              <a:rPr lang="en-US" dirty="0" smtClean="0"/>
              <a:t>  p</a:t>
            </a:r>
          </a:p>
          <a:p>
            <a:endParaRPr lang="en-US" u="sng" dirty="0" smtClean="0"/>
          </a:p>
          <a:p>
            <a:r>
              <a:rPr lang="en-US" dirty="0" smtClean="0"/>
              <a:t>  ∴q</a:t>
            </a:r>
          </a:p>
          <a:p>
            <a:endParaRPr lang="en-US" dirty="0"/>
          </a:p>
          <a:p>
            <a:r>
              <a:rPr lang="en-US" dirty="0" smtClean="0"/>
              <a:t>This is an inference rule </a:t>
            </a:r>
            <a:r>
              <a:rPr lang="en-US" dirty="0"/>
              <a:t>is called </a:t>
            </a:r>
            <a:r>
              <a:rPr lang="en-US" dirty="0">
                <a:solidFill>
                  <a:srgbClr val="800000"/>
                </a:solidFill>
              </a:rPr>
              <a:t>Modus ponens</a:t>
            </a:r>
            <a:endParaRPr lang="en-US" dirty="0" smtClean="0">
              <a:solidFill>
                <a:srgbClr val="8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762000" y="2747818"/>
            <a:ext cx="2274455" cy="115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416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arguments in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more generally:</a:t>
            </a:r>
          </a:p>
          <a:p>
            <a:endParaRPr lang="is-IS" dirty="0" smtClean="0"/>
          </a:p>
          <a:p>
            <a:r>
              <a:rPr lang="is-IS" dirty="0"/>
              <a:t> </a:t>
            </a:r>
            <a:r>
              <a:rPr lang="is-IS" dirty="0" smtClean="0"/>
              <a:t> p</a:t>
            </a:r>
            <a:r>
              <a:rPr lang="is-IS" baseline="-25000" dirty="0" smtClean="0"/>
              <a:t>1</a:t>
            </a:r>
            <a:r>
              <a:rPr lang="is-IS" dirty="0" smtClean="0"/>
              <a:t> </a:t>
            </a:r>
            <a:endParaRPr lang="is-IS" dirty="0"/>
          </a:p>
          <a:p>
            <a:r>
              <a:rPr lang="is-IS" dirty="0" smtClean="0"/>
              <a:t>  p</a:t>
            </a:r>
            <a:r>
              <a:rPr lang="is-IS" baseline="-25000" dirty="0" smtClean="0"/>
              <a:t>2</a:t>
            </a:r>
            <a:r>
              <a:rPr lang="is-IS" dirty="0" smtClean="0"/>
              <a:t> </a:t>
            </a:r>
            <a:endParaRPr lang="is-IS" dirty="0"/>
          </a:p>
          <a:p>
            <a:r>
              <a:rPr lang="is-IS" dirty="0" smtClean="0"/>
              <a:t>  .</a:t>
            </a:r>
            <a:r>
              <a:rPr lang="is-IS" dirty="0"/>
              <a:t>... </a:t>
            </a:r>
          </a:p>
          <a:p>
            <a:r>
              <a:rPr lang="is-IS" dirty="0" smtClean="0"/>
              <a:t>  p</a:t>
            </a:r>
            <a:r>
              <a:rPr lang="is-IS" baseline="-25000" dirty="0" smtClean="0"/>
              <a:t>n</a:t>
            </a:r>
            <a:r>
              <a:rPr lang="is-IS" dirty="0" smtClean="0"/>
              <a:t> </a:t>
            </a:r>
          </a:p>
          <a:p>
            <a:endParaRPr lang="is-IS" dirty="0"/>
          </a:p>
          <a:p>
            <a:r>
              <a:rPr lang="is-IS" dirty="0" smtClean="0"/>
              <a:t>  ∴ c</a:t>
            </a:r>
          </a:p>
          <a:p>
            <a:endParaRPr lang="is-IS" dirty="0"/>
          </a:p>
          <a:p>
            <a:endParaRPr lang="en-US" dirty="0"/>
          </a:p>
          <a:p>
            <a:r>
              <a:rPr lang="is-IS" dirty="0" smtClean="0"/>
              <a:t> 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785090" y="3556000"/>
            <a:ext cx="2274455" cy="115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" name="TextBox 3"/>
          <p:cNvSpPr txBox="1"/>
          <p:nvPr/>
        </p:nvSpPr>
        <p:spPr>
          <a:xfrm>
            <a:off x="3278908" y="2286000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rguments or hypotheses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46581" y="3685309"/>
            <a:ext cx="1386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conclusion</a:t>
            </a:r>
            <a:endParaRPr lang="en-US" sz="2000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2343727" y="2170545"/>
            <a:ext cx="155448" cy="9144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 w="28575" cmpd="sng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argument validity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Let’s verify the validity of modus ponens:</a:t>
            </a:r>
          </a:p>
          <a:p>
            <a:endParaRPr lang="en-US" sz="2400" dirty="0"/>
          </a:p>
          <a:p>
            <a:r>
              <a:rPr lang="is-IS" sz="2400" dirty="0"/>
              <a:t>p → q</a:t>
            </a:r>
          </a:p>
          <a:p>
            <a:r>
              <a:rPr lang="en-US" sz="2400" dirty="0"/>
              <a:t>p</a:t>
            </a:r>
            <a:endParaRPr lang="is-IS" sz="2400" dirty="0"/>
          </a:p>
          <a:p>
            <a:r>
              <a:rPr lang="is-IS" sz="2400" dirty="0"/>
              <a:t>∴ </a:t>
            </a:r>
            <a:r>
              <a:rPr lang="is-IS" sz="2400" dirty="0" smtClean="0"/>
              <a:t>q</a:t>
            </a:r>
          </a:p>
          <a:p>
            <a:endParaRPr lang="is-IS" sz="2400" dirty="0" smtClean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086130"/>
              </p:ext>
            </p:extLst>
          </p:nvPr>
        </p:nvGraphicFramePr>
        <p:xfrm>
          <a:off x="3888522" y="1757215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56051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 → q</a:t>
                      </a: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992093" y="238993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12403" y="240379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argument validity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Let’s verify the validity of modus ponens:</a:t>
            </a:r>
          </a:p>
          <a:p>
            <a:endParaRPr lang="en-US" sz="2400" dirty="0"/>
          </a:p>
          <a:p>
            <a:r>
              <a:rPr lang="is-IS" sz="2400" dirty="0"/>
              <a:t>p → q</a:t>
            </a:r>
          </a:p>
          <a:p>
            <a:r>
              <a:rPr lang="en-US" sz="2400" dirty="0"/>
              <a:t>p</a:t>
            </a:r>
            <a:endParaRPr lang="is-IS" sz="2400" dirty="0"/>
          </a:p>
          <a:p>
            <a:r>
              <a:rPr lang="is-IS" sz="2400" dirty="0"/>
              <a:t>∴ </a:t>
            </a:r>
            <a:r>
              <a:rPr lang="is-IS" sz="2400" dirty="0" smtClean="0"/>
              <a:t>q</a:t>
            </a:r>
          </a:p>
          <a:p>
            <a:endParaRPr lang="is-IS" sz="2400" dirty="0" smtClean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143386"/>
              </p:ext>
            </p:extLst>
          </p:nvPr>
        </p:nvGraphicFramePr>
        <p:xfrm>
          <a:off x="3888522" y="1757215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56051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 → q</a:t>
                      </a: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992093" y="238993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12403" y="240379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78407" y="2415314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0099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argument validity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/>
              <a:t>p → q</a:t>
            </a:r>
          </a:p>
          <a:p>
            <a:r>
              <a:rPr lang="is-IS" sz="2400" dirty="0"/>
              <a:t>p </a:t>
            </a:r>
            <a:r>
              <a:rPr kumimoji="0" lang="en-US" sz="2400" dirty="0">
                <a:sym typeface="Symbol" charset="2"/>
              </a:rPr>
              <a:t></a:t>
            </a:r>
            <a:r>
              <a:rPr kumimoji="0" lang="en-US" sz="2400" dirty="0"/>
              <a:t> </a:t>
            </a:r>
            <a:r>
              <a:rPr lang="is-IS" sz="2400" dirty="0" smtClean="0"/>
              <a:t>q</a:t>
            </a:r>
            <a:endParaRPr lang="is-IS" sz="2400" dirty="0"/>
          </a:p>
          <a:p>
            <a:r>
              <a:rPr lang="is-IS" sz="2400" dirty="0"/>
              <a:t>∴ </a:t>
            </a:r>
            <a:r>
              <a:rPr lang="is-IS" sz="2400" dirty="0" smtClean="0"/>
              <a:t>q</a:t>
            </a:r>
          </a:p>
          <a:p>
            <a:endParaRPr lang="is-IS" sz="2400" dirty="0" smtClean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711784"/>
              </p:ext>
            </p:extLst>
          </p:nvPr>
        </p:nvGraphicFramePr>
        <p:xfrm>
          <a:off x="3888522" y="1757215"/>
          <a:ext cx="4683126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285875"/>
                <a:gridCol w="156051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 → q</a:t>
                      </a: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853546" y="2389936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21226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argument validity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/>
              <a:t>p → q</a:t>
            </a:r>
          </a:p>
          <a:p>
            <a:r>
              <a:rPr lang="is-IS" sz="2400" dirty="0"/>
              <a:t>p </a:t>
            </a:r>
            <a:r>
              <a:rPr kumimoji="0" lang="en-US" sz="2400" dirty="0">
                <a:sym typeface="Symbol" charset="2"/>
              </a:rPr>
              <a:t></a:t>
            </a:r>
            <a:r>
              <a:rPr kumimoji="0" lang="en-US" sz="2400" dirty="0"/>
              <a:t> </a:t>
            </a:r>
            <a:r>
              <a:rPr lang="is-IS" sz="2400" dirty="0" smtClean="0"/>
              <a:t>q</a:t>
            </a:r>
            <a:endParaRPr lang="is-IS" sz="2400" dirty="0"/>
          </a:p>
          <a:p>
            <a:r>
              <a:rPr lang="is-IS" sz="2400" dirty="0"/>
              <a:t>∴ </a:t>
            </a:r>
            <a:r>
              <a:rPr lang="is-IS" sz="2400" dirty="0" smtClean="0"/>
              <a:t>q</a:t>
            </a:r>
          </a:p>
          <a:p>
            <a:endParaRPr lang="is-IS" sz="2400" dirty="0"/>
          </a:p>
          <a:p>
            <a:r>
              <a:rPr lang="is-IS" sz="2400" dirty="0" smtClean="0"/>
              <a:t>The argument is valid</a:t>
            </a:r>
          </a:p>
          <a:p>
            <a:r>
              <a:rPr lang="en-US" sz="2400" dirty="0"/>
              <a:t>b</a:t>
            </a:r>
            <a:r>
              <a:rPr lang="is-IS" sz="2400" dirty="0" smtClean="0"/>
              <a:t>ecause whenever the</a:t>
            </a:r>
          </a:p>
          <a:p>
            <a:r>
              <a:rPr lang="en-US" sz="2400" dirty="0"/>
              <a:t>h</a:t>
            </a:r>
            <a:r>
              <a:rPr lang="is-IS" sz="2400" dirty="0" smtClean="0"/>
              <a:t>ypotheses are true,</a:t>
            </a:r>
          </a:p>
          <a:p>
            <a:r>
              <a:rPr lang="en-US" sz="2400" dirty="0"/>
              <a:t>t</a:t>
            </a:r>
            <a:r>
              <a:rPr lang="is-IS" sz="2400" dirty="0" smtClean="0"/>
              <a:t>he conclusion is true as well.</a:t>
            </a:r>
          </a:p>
          <a:p>
            <a:endParaRPr lang="is-IS" sz="2400" dirty="0" smtClean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171842"/>
              </p:ext>
            </p:extLst>
          </p:nvPr>
        </p:nvGraphicFramePr>
        <p:xfrm>
          <a:off x="3888522" y="1757215"/>
          <a:ext cx="4683126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285875"/>
                <a:gridCol w="156051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 → q</a:t>
                      </a: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853546" y="2389936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21226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53002" y="2412999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0099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78407" y="3719899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0099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63994</TotalTime>
  <Words>601</Words>
  <Application>Microsoft Macintosh PowerPoint</Application>
  <PresentationFormat>On-screen Show (4:3)</PresentationFormat>
  <Paragraphs>287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Comic Sans MS</vt:lpstr>
      <vt:lpstr>Monotype Sorts</vt:lpstr>
      <vt:lpstr>ＭＳ Ｐゴシック</vt:lpstr>
      <vt:lpstr>Symbol</vt:lpstr>
      <vt:lpstr>Times New Roman</vt:lpstr>
      <vt:lpstr>Wingdings</vt:lpstr>
      <vt:lpstr>alg-design</vt:lpstr>
      <vt:lpstr>CS 220: Discrete Structures and their Applications </vt:lpstr>
      <vt:lpstr>Valid arguments in propositional logic</vt:lpstr>
      <vt:lpstr>Valid arguments in propositional logic</vt:lpstr>
      <vt:lpstr>Valid arguments in propositional logic</vt:lpstr>
      <vt:lpstr>Valid arguments in propositional logic</vt:lpstr>
      <vt:lpstr>Verifying argument validity using truth tables</vt:lpstr>
      <vt:lpstr>Verifying argument validity using truth tables</vt:lpstr>
      <vt:lpstr>Verifying argument validity using truth tables</vt:lpstr>
      <vt:lpstr>Verifying argument validity using truth tables</vt:lpstr>
      <vt:lpstr>Verifying argument validity using truth tables</vt:lpstr>
      <vt:lpstr>Verifying argument validity using truth tables</vt:lpstr>
      <vt:lpstr>Example</vt:lpstr>
      <vt:lpstr>Example</vt:lpstr>
      <vt:lpstr>Example</vt:lpstr>
      <vt:lpstr>Inference rules</vt:lpstr>
      <vt:lpstr>Validity of inference rules</vt:lpstr>
    </vt:vector>
  </TitlesOfParts>
  <Company>Dell Computer Corporation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898</cp:revision>
  <cp:lastPrinted>2017-08-31T02:46:50Z</cp:lastPrinted>
  <dcterms:created xsi:type="dcterms:W3CDTF">2011-01-03T17:49:16Z</dcterms:created>
  <dcterms:modified xsi:type="dcterms:W3CDTF">2018-01-08T23:00:50Z</dcterms:modified>
</cp:coreProperties>
</file>