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2" r:id="rId1"/>
  </p:sldMasterIdLst>
  <p:notesMasterIdLst>
    <p:notesMasterId r:id="rId25"/>
  </p:notesMasterIdLst>
  <p:handoutMasterIdLst>
    <p:handoutMasterId r:id="rId26"/>
  </p:handoutMasterIdLst>
  <p:sldIdLst>
    <p:sldId id="436" r:id="rId2"/>
    <p:sldId id="620" r:id="rId3"/>
    <p:sldId id="596" r:id="rId4"/>
    <p:sldId id="625" r:id="rId5"/>
    <p:sldId id="619" r:id="rId6"/>
    <p:sldId id="597" r:id="rId7"/>
    <p:sldId id="612" r:id="rId8"/>
    <p:sldId id="611" r:id="rId9"/>
    <p:sldId id="613" r:id="rId10"/>
    <p:sldId id="614" r:id="rId11"/>
    <p:sldId id="615" r:id="rId12"/>
    <p:sldId id="616" r:id="rId13"/>
    <p:sldId id="617" r:id="rId14"/>
    <p:sldId id="598" r:id="rId15"/>
    <p:sldId id="599" r:id="rId16"/>
    <p:sldId id="600" r:id="rId17"/>
    <p:sldId id="601" r:id="rId18"/>
    <p:sldId id="603" r:id="rId19"/>
    <p:sldId id="604" r:id="rId20"/>
    <p:sldId id="621" r:id="rId21"/>
    <p:sldId id="622" r:id="rId22"/>
    <p:sldId id="623" r:id="rId23"/>
    <p:sldId id="624" r:id="rId24"/>
  </p:sldIdLst>
  <p:sldSz cx="9144000" cy="6858000" type="screen4x3"/>
  <p:notesSz cx="9269413" cy="7019925"/>
  <p:defaultTextStyle>
    <a:defPPr>
      <a:defRPr lang="en-US"/>
    </a:defPPr>
    <a:lvl1pPr algn="l" rtl="0" eaLnBrk="0" fontAlgn="base" hangingPunct="0">
      <a:spcBef>
        <a:spcPct val="0"/>
      </a:spcBef>
      <a:spcAft>
        <a:spcPct val="0"/>
      </a:spcAft>
      <a:defRPr kumimoji="1" sz="1600" kern="1200">
        <a:solidFill>
          <a:schemeClr val="tx1"/>
        </a:solidFill>
        <a:latin typeface="Comic Sans MS" charset="0"/>
        <a:ea typeface="+mn-ea"/>
        <a:cs typeface="+mn-cs"/>
      </a:defRPr>
    </a:lvl1pPr>
    <a:lvl2pPr marL="457200" algn="l" rtl="0" eaLnBrk="0" fontAlgn="base" hangingPunct="0">
      <a:spcBef>
        <a:spcPct val="0"/>
      </a:spcBef>
      <a:spcAft>
        <a:spcPct val="0"/>
      </a:spcAft>
      <a:defRPr kumimoji="1" sz="1600" kern="1200">
        <a:solidFill>
          <a:schemeClr val="tx1"/>
        </a:solidFill>
        <a:latin typeface="Comic Sans MS" charset="0"/>
        <a:ea typeface="+mn-ea"/>
        <a:cs typeface="+mn-cs"/>
      </a:defRPr>
    </a:lvl2pPr>
    <a:lvl3pPr marL="914400" algn="l" rtl="0" eaLnBrk="0" fontAlgn="base" hangingPunct="0">
      <a:spcBef>
        <a:spcPct val="0"/>
      </a:spcBef>
      <a:spcAft>
        <a:spcPct val="0"/>
      </a:spcAft>
      <a:defRPr kumimoji="1" sz="1600" kern="1200">
        <a:solidFill>
          <a:schemeClr val="tx1"/>
        </a:solidFill>
        <a:latin typeface="Comic Sans MS" charset="0"/>
        <a:ea typeface="+mn-ea"/>
        <a:cs typeface="+mn-cs"/>
      </a:defRPr>
    </a:lvl3pPr>
    <a:lvl4pPr marL="1371600" algn="l" rtl="0" eaLnBrk="0" fontAlgn="base" hangingPunct="0">
      <a:spcBef>
        <a:spcPct val="0"/>
      </a:spcBef>
      <a:spcAft>
        <a:spcPct val="0"/>
      </a:spcAft>
      <a:defRPr kumimoji="1" sz="1600" kern="1200">
        <a:solidFill>
          <a:schemeClr val="tx1"/>
        </a:solidFill>
        <a:latin typeface="Comic Sans MS" charset="0"/>
        <a:ea typeface="+mn-ea"/>
        <a:cs typeface="+mn-cs"/>
      </a:defRPr>
    </a:lvl4pPr>
    <a:lvl5pPr marL="1828800" algn="l" rtl="0" eaLnBrk="0" fontAlgn="base" hangingPunct="0">
      <a:spcBef>
        <a:spcPct val="0"/>
      </a:spcBef>
      <a:spcAft>
        <a:spcPct val="0"/>
      </a:spcAft>
      <a:defRPr kumimoji="1" sz="1600" kern="1200">
        <a:solidFill>
          <a:schemeClr val="tx1"/>
        </a:solidFill>
        <a:latin typeface="Comic Sans MS" charset="0"/>
        <a:ea typeface="+mn-ea"/>
        <a:cs typeface="+mn-cs"/>
      </a:defRPr>
    </a:lvl5pPr>
    <a:lvl6pPr marL="2286000" algn="l" defTabSz="457200" rtl="0" eaLnBrk="1" latinLnBrk="0" hangingPunct="1">
      <a:defRPr kumimoji="1" sz="1600" kern="1200">
        <a:solidFill>
          <a:schemeClr val="tx1"/>
        </a:solidFill>
        <a:latin typeface="Comic Sans MS" charset="0"/>
        <a:ea typeface="+mn-ea"/>
        <a:cs typeface="+mn-cs"/>
      </a:defRPr>
    </a:lvl6pPr>
    <a:lvl7pPr marL="2743200" algn="l" defTabSz="457200" rtl="0" eaLnBrk="1" latinLnBrk="0" hangingPunct="1">
      <a:defRPr kumimoji="1" sz="1600" kern="1200">
        <a:solidFill>
          <a:schemeClr val="tx1"/>
        </a:solidFill>
        <a:latin typeface="Comic Sans MS" charset="0"/>
        <a:ea typeface="+mn-ea"/>
        <a:cs typeface="+mn-cs"/>
      </a:defRPr>
    </a:lvl7pPr>
    <a:lvl8pPr marL="3200400" algn="l" defTabSz="457200" rtl="0" eaLnBrk="1" latinLnBrk="0" hangingPunct="1">
      <a:defRPr kumimoji="1" sz="1600" kern="1200">
        <a:solidFill>
          <a:schemeClr val="tx1"/>
        </a:solidFill>
        <a:latin typeface="Comic Sans MS" charset="0"/>
        <a:ea typeface="+mn-ea"/>
        <a:cs typeface="+mn-cs"/>
      </a:defRPr>
    </a:lvl8pPr>
    <a:lvl9pPr marL="3657600" algn="l" defTabSz="457200" rtl="0" eaLnBrk="1" latinLnBrk="0" hangingPunct="1">
      <a:defRPr kumimoji="1" sz="1600"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0">
          <p15:clr>
            <a:srgbClr val="A4A3A4"/>
          </p15:clr>
        </p15:guide>
        <p15:guide id="2" pos="29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7F7F7F"/>
    <a:srgbClr val="006600"/>
    <a:srgbClr val="990033"/>
    <a:srgbClr val="CC0000"/>
    <a:srgbClr val="003399"/>
    <a:srgbClr val="336699"/>
    <a:srgbClr val="008080"/>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5" autoAdjust="0"/>
    <p:restoredTop sz="89013" autoAdjust="0"/>
  </p:normalViewPr>
  <p:slideViewPr>
    <p:cSldViewPr snapToGrid="0">
      <p:cViewPr>
        <p:scale>
          <a:sx n="110" d="100"/>
          <a:sy n="110" d="100"/>
        </p:scale>
        <p:origin x="7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846" y="-90"/>
      </p:cViewPr>
      <p:guideLst>
        <p:guide orient="horz" pos="2210"/>
        <p:guide pos="291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defTabSz="931863">
              <a:defRPr kumimoji="0" sz="1200"/>
            </a:lvl1pPr>
          </a:lstStyle>
          <a:p>
            <a:endParaRPr lang="en-US"/>
          </a:p>
        </p:txBody>
      </p:sp>
      <p:sp>
        <p:nvSpPr>
          <p:cNvPr id="14339" name="Rectangle 3"/>
          <p:cNvSpPr>
            <a:spLocks noGrp="1" noChangeArrowheads="1"/>
          </p:cNvSpPr>
          <p:nvPr>
            <p:ph type="dt" sz="quarter" idx="1"/>
          </p:nvPr>
        </p:nvSpPr>
        <p:spPr bwMode="auto">
          <a:xfrm>
            <a:off x="5254625"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algn="r" defTabSz="931863">
              <a:defRPr kumimoji="0" sz="1200"/>
            </a:lvl1pPr>
          </a:lstStyle>
          <a:p>
            <a:fld id="{80C165FA-4563-DA49-9588-BB856F75A137}" type="datetime1">
              <a:rPr lang="en-US"/>
              <a:pPr/>
              <a:t>1/8/18</a:t>
            </a:fld>
            <a:endParaRPr lang="en-US"/>
          </a:p>
        </p:txBody>
      </p:sp>
      <p:sp>
        <p:nvSpPr>
          <p:cNvPr id="14340" name="Rectangle 4"/>
          <p:cNvSpPr>
            <a:spLocks noGrp="1" noChangeArrowheads="1"/>
          </p:cNvSpPr>
          <p:nvPr>
            <p:ph type="ftr" sz="quarter" idx="2"/>
          </p:nvPr>
        </p:nvSpPr>
        <p:spPr bwMode="auto">
          <a:xfrm>
            <a:off x="0"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defTabSz="931863">
              <a:defRPr kumimoji="0" sz="1200"/>
            </a:lvl1pPr>
          </a:lstStyle>
          <a:p>
            <a:endParaRPr lang="en-US"/>
          </a:p>
        </p:txBody>
      </p:sp>
      <p:sp>
        <p:nvSpPr>
          <p:cNvPr id="14341" name="Rectangle 5"/>
          <p:cNvSpPr>
            <a:spLocks noGrp="1" noChangeArrowheads="1"/>
          </p:cNvSpPr>
          <p:nvPr>
            <p:ph type="sldNum" sz="quarter" idx="3"/>
          </p:nvPr>
        </p:nvSpPr>
        <p:spPr bwMode="auto">
          <a:xfrm>
            <a:off x="5254625"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algn="r" defTabSz="931863">
              <a:defRPr kumimoji="0" sz="1200"/>
            </a:lvl1pPr>
          </a:lstStyle>
          <a:p>
            <a:fld id="{1247D90D-5A22-9042-A220-14A08B18B104}" type="slidenum">
              <a:rPr lang="en-US"/>
              <a:pPr/>
              <a:t>‹#›</a:t>
            </a:fld>
            <a:endParaRPr lang="en-US"/>
          </a:p>
        </p:txBody>
      </p:sp>
    </p:spTree>
    <p:extLst>
      <p:ext uri="{BB962C8B-B14F-4D97-AF65-F5344CB8AC3E}">
        <p14:creationId xmlns:p14="http://schemas.microsoft.com/office/powerpoint/2010/main" val="269469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defTabSz="931863">
              <a:defRPr kumimoji="0" sz="1200"/>
            </a:lvl1pPr>
          </a:lstStyle>
          <a:p>
            <a:endParaRPr lang="en-US"/>
          </a:p>
        </p:txBody>
      </p:sp>
      <p:sp>
        <p:nvSpPr>
          <p:cNvPr id="2057" name="Rectangle 9"/>
          <p:cNvSpPr>
            <a:spLocks noGrp="1" noRot="1" noChangeAspect="1" noChangeArrowheads="1"/>
          </p:cNvSpPr>
          <p:nvPr>
            <p:ph type="sldImg" idx="2"/>
          </p:nvPr>
        </p:nvSpPr>
        <p:spPr bwMode="auto">
          <a:xfrm>
            <a:off x="2879725" y="527050"/>
            <a:ext cx="3509963" cy="26320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1236663" y="3333750"/>
            <a:ext cx="6796087" cy="31591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5254625"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algn="r" defTabSz="931863">
              <a:defRPr kumimoji="0" sz="1200"/>
            </a:lvl1pPr>
          </a:lstStyle>
          <a:p>
            <a:fld id="{BAD48C94-7EB9-F94F-9D73-CAC3D75EECEA}" type="datetime1">
              <a:rPr lang="en-US"/>
              <a:pPr/>
              <a:t>1/8/18</a:t>
            </a:fld>
            <a:endParaRPr lang="en-US"/>
          </a:p>
        </p:txBody>
      </p:sp>
      <p:sp>
        <p:nvSpPr>
          <p:cNvPr id="2060" name="Rectangle 12"/>
          <p:cNvSpPr>
            <a:spLocks noGrp="1" noChangeArrowheads="1"/>
          </p:cNvSpPr>
          <p:nvPr>
            <p:ph type="ftr" sz="quarter" idx="4"/>
          </p:nvPr>
        </p:nvSpPr>
        <p:spPr bwMode="auto">
          <a:xfrm>
            <a:off x="0"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defTabSz="931863">
              <a:defRPr kumimoji="0" sz="1200"/>
            </a:lvl1pPr>
          </a:lstStyle>
          <a:p>
            <a:endParaRPr lang="en-US"/>
          </a:p>
        </p:txBody>
      </p:sp>
      <p:sp>
        <p:nvSpPr>
          <p:cNvPr id="2061" name="Rectangle 13"/>
          <p:cNvSpPr>
            <a:spLocks noGrp="1" noChangeArrowheads="1"/>
          </p:cNvSpPr>
          <p:nvPr>
            <p:ph type="sldNum" sz="quarter" idx="5"/>
          </p:nvPr>
        </p:nvSpPr>
        <p:spPr bwMode="auto">
          <a:xfrm>
            <a:off x="5254625"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algn="r" defTabSz="931863">
              <a:defRPr kumimoji="0" sz="1200"/>
            </a:lvl1pPr>
          </a:lstStyle>
          <a:p>
            <a:fld id="{DC43DCB5-4B1A-7C41-B1F8-2EE8BD314104}" type="slidenum">
              <a:rPr lang="en-US"/>
              <a:pPr/>
              <a:t>‹#›</a:t>
            </a:fld>
            <a:endParaRPr lang="en-US"/>
          </a:p>
        </p:txBody>
      </p:sp>
    </p:spTree>
    <p:extLst>
      <p:ext uri="{BB962C8B-B14F-4D97-AF65-F5344CB8AC3E}">
        <p14:creationId xmlns:p14="http://schemas.microsoft.com/office/powerpoint/2010/main" val="1756463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omic Sans MS"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Even_and_odd_numbers" TargetMode="External"/><Relationship Id="rId4" Type="http://schemas.openxmlformats.org/officeDocument/2006/relationships/hyperlink" Target="http://en.wikipedia.org/wiki/Integer" TargetMode="External"/><Relationship Id="rId5" Type="http://schemas.openxmlformats.org/officeDocument/2006/relationships/hyperlink" Target="http://en.wikipedia.org/wiki/Prime_number"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Even_and_odd_numbers" TargetMode="External"/><Relationship Id="rId4" Type="http://schemas.openxmlformats.org/officeDocument/2006/relationships/hyperlink" Target="http://en.wikipedia.org/wiki/Integer" TargetMode="External"/><Relationship Id="rId5" Type="http://schemas.openxmlformats.org/officeDocument/2006/relationships/hyperlink" Target="http://en.wikipedia.org/wiki/Prime_number"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1</a:t>
            </a:fld>
            <a:endParaRPr lang="en-US"/>
          </a:p>
        </p:txBody>
      </p:sp>
    </p:spTree>
    <p:extLst>
      <p:ext uri="{BB962C8B-B14F-4D97-AF65-F5344CB8AC3E}">
        <p14:creationId xmlns:p14="http://schemas.microsoft.com/office/powerpoint/2010/main" val="357645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theorem was first conjectured by Pierre de Fermat in 1637 in the margin of a copy of </a:t>
            </a:r>
            <a:r>
              <a:rPr lang="en-US" dirty="0" err="1" smtClean="0"/>
              <a:t>Arithmetica</a:t>
            </a:r>
            <a:r>
              <a:rPr lang="en-US" dirty="0" smtClean="0"/>
              <a:t> where he claimed he had a proof that was too large to fit in the margin. The first successful proof was released in 1994 by Andrew Wiles, and formally published in 1995, after 358 years of effort by mathematicians. </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2</a:t>
            </a:fld>
            <a:endParaRPr lang="en-US"/>
          </a:p>
        </p:txBody>
      </p:sp>
    </p:spTree>
    <p:extLst>
      <p:ext uri="{BB962C8B-B14F-4D97-AF65-F5344CB8AC3E}">
        <p14:creationId xmlns:p14="http://schemas.microsoft.com/office/powerpoint/2010/main" val="97811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e.g. </a:t>
            </a:r>
            <a:r>
              <a:rPr lang="en-US" dirty="0" err="1" smtClean="0"/>
              <a:t>Goldbach’s</a:t>
            </a:r>
            <a:r>
              <a:rPr lang="en-US" dirty="0" smtClean="0"/>
              <a:t> conjecture “</a:t>
            </a:r>
            <a:r>
              <a:rPr lang="en-US" dirty="0" smtClean="0">
                <a:latin typeface="Helvetica" charset="0"/>
              </a:rPr>
              <a:t>Every </a:t>
            </a:r>
            <a:r>
              <a:rPr lang="en-US" dirty="0" smtClean="0">
                <a:solidFill>
                  <a:srgbClr val="0033B3"/>
                </a:solidFill>
                <a:latin typeface="Helvetica" charset="0"/>
                <a:hlinkClick r:id="rId3"/>
              </a:rPr>
              <a:t>even</a:t>
            </a:r>
            <a:r>
              <a:rPr lang="en-US" dirty="0" smtClean="0">
                <a:latin typeface="Helvetica" charset="0"/>
              </a:rPr>
              <a:t> </a:t>
            </a:r>
            <a:r>
              <a:rPr lang="en-US" dirty="0" smtClean="0">
                <a:solidFill>
                  <a:srgbClr val="0033B3"/>
                </a:solidFill>
                <a:latin typeface="Helvetica" charset="0"/>
                <a:hlinkClick r:id="rId4"/>
              </a:rPr>
              <a:t>integer</a:t>
            </a:r>
            <a:r>
              <a:rPr lang="en-US" dirty="0" smtClean="0">
                <a:latin typeface="Helvetica" charset="0"/>
              </a:rPr>
              <a:t> greater than 2 can be written as the sum of two </a:t>
            </a:r>
            <a:r>
              <a:rPr lang="en-US" dirty="0" smtClean="0">
                <a:solidFill>
                  <a:srgbClr val="0033B3"/>
                </a:solidFill>
                <a:latin typeface="Helvetica" charset="0"/>
                <a:hlinkClick r:id="rId5"/>
              </a:rPr>
              <a:t>primes</a:t>
            </a:r>
            <a:r>
              <a:rPr lang="en-US" dirty="0" smtClean="0">
                <a:latin typeface="Helvetica" charset="0"/>
              </a:rPr>
              <a:t>.” </a:t>
            </a:r>
          </a:p>
          <a:p>
            <a:endParaRPr lang="en-US" dirty="0"/>
          </a:p>
        </p:txBody>
      </p:sp>
      <p:sp>
        <p:nvSpPr>
          <p:cNvPr id="4" name="Slide Number Placeholder 3"/>
          <p:cNvSpPr>
            <a:spLocks noGrp="1"/>
          </p:cNvSpPr>
          <p:nvPr>
            <p:ph type="sldNum" sz="quarter" idx="10"/>
          </p:nvPr>
        </p:nvSpPr>
        <p:spPr/>
        <p:txBody>
          <a:bodyPr/>
          <a:lstStyle/>
          <a:p>
            <a:fld id="{FF5D5A81-5166-EA48-B417-1D4F61D1451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e.g. </a:t>
            </a:r>
            <a:r>
              <a:rPr lang="en-US" dirty="0" err="1" smtClean="0"/>
              <a:t>Goldbach’s</a:t>
            </a:r>
            <a:r>
              <a:rPr lang="en-US" dirty="0" smtClean="0"/>
              <a:t> conjecture “</a:t>
            </a:r>
            <a:r>
              <a:rPr lang="en-US" dirty="0" smtClean="0">
                <a:latin typeface="Helvetica" charset="0"/>
              </a:rPr>
              <a:t>Every </a:t>
            </a:r>
            <a:r>
              <a:rPr lang="en-US" dirty="0" smtClean="0">
                <a:solidFill>
                  <a:srgbClr val="0033B3"/>
                </a:solidFill>
                <a:latin typeface="Helvetica" charset="0"/>
                <a:hlinkClick r:id="rId3"/>
              </a:rPr>
              <a:t>even</a:t>
            </a:r>
            <a:r>
              <a:rPr lang="en-US" dirty="0" smtClean="0">
                <a:latin typeface="Helvetica" charset="0"/>
              </a:rPr>
              <a:t> </a:t>
            </a:r>
            <a:r>
              <a:rPr lang="en-US" dirty="0" smtClean="0">
                <a:solidFill>
                  <a:srgbClr val="0033B3"/>
                </a:solidFill>
                <a:latin typeface="Helvetica" charset="0"/>
                <a:hlinkClick r:id="rId4"/>
              </a:rPr>
              <a:t>integer</a:t>
            </a:r>
            <a:r>
              <a:rPr lang="en-US" dirty="0" smtClean="0">
                <a:latin typeface="Helvetica" charset="0"/>
              </a:rPr>
              <a:t> greater than 2 can be written as the sum of two </a:t>
            </a:r>
            <a:r>
              <a:rPr lang="en-US" dirty="0" smtClean="0">
                <a:solidFill>
                  <a:srgbClr val="0033B3"/>
                </a:solidFill>
                <a:latin typeface="Helvetica" charset="0"/>
                <a:hlinkClick r:id="rId5"/>
              </a:rPr>
              <a:t>primes</a:t>
            </a:r>
            <a:r>
              <a:rPr lang="en-US" dirty="0" smtClean="0">
                <a:latin typeface="Helvetica" charset="0"/>
              </a:rPr>
              <a:t>.” </a:t>
            </a:r>
          </a:p>
          <a:p>
            <a:endParaRPr lang="en-US" dirty="0"/>
          </a:p>
        </p:txBody>
      </p:sp>
      <p:sp>
        <p:nvSpPr>
          <p:cNvPr id="4" name="Slide Number Placeholder 3"/>
          <p:cNvSpPr>
            <a:spLocks noGrp="1"/>
          </p:cNvSpPr>
          <p:nvPr>
            <p:ph type="sldNum" sz="quarter" idx="10"/>
          </p:nvPr>
        </p:nvSpPr>
        <p:spPr/>
        <p:txBody>
          <a:bodyPr/>
          <a:lstStyle/>
          <a:p>
            <a:fld id="{FF5D5A81-5166-EA48-B417-1D4F61D1451D}" type="slidenum">
              <a:rPr lang="en-US" smtClean="0"/>
              <a:pPr/>
              <a:t>4</a:t>
            </a:fld>
            <a:endParaRPr lang="en-US"/>
          </a:p>
        </p:txBody>
      </p:sp>
    </p:spTree>
    <p:extLst>
      <p:ext uri="{BB962C8B-B14F-4D97-AF65-F5344CB8AC3E}">
        <p14:creationId xmlns:p14="http://schemas.microsoft.com/office/powerpoint/2010/main" val="31785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every</a:t>
            </a:r>
            <a:r>
              <a:rPr lang="en-US" baseline="0" dirty="0" smtClean="0"/>
              <a:t> odd n n*n is odd</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13</a:t>
            </a:fld>
            <a:endParaRPr lang="en-US"/>
          </a:p>
        </p:txBody>
      </p:sp>
    </p:spTree>
    <p:extLst>
      <p:ext uri="{BB962C8B-B14F-4D97-AF65-F5344CB8AC3E}">
        <p14:creationId xmlns:p14="http://schemas.microsoft.com/office/powerpoint/2010/main" val="195322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Sure: 3n+2 is odd so 3n is odd so n is odd</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19</a:t>
            </a:fld>
            <a:endParaRPr lang="en-US"/>
          </a:p>
        </p:txBody>
      </p:sp>
    </p:spTree>
    <p:extLst>
      <p:ext uri="{BB962C8B-B14F-4D97-AF65-F5344CB8AC3E}">
        <p14:creationId xmlns:p14="http://schemas.microsoft.com/office/powerpoint/2010/main" val="77337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it on the board rather than walking through the proof.</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22</a:t>
            </a:fld>
            <a:endParaRPr lang="en-US"/>
          </a:p>
        </p:txBody>
      </p:sp>
    </p:spTree>
    <p:extLst>
      <p:ext uri="{BB962C8B-B14F-4D97-AF65-F5344CB8AC3E}">
        <p14:creationId xmlns:p14="http://schemas.microsoft.com/office/powerpoint/2010/main" val="281543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predicates rational(x) and</a:t>
            </a:r>
            <a:r>
              <a:rPr lang="en-US" baseline="0" dirty="0" smtClean="0"/>
              <a:t> irrational(x) and express the theorem and its contrapositive </a:t>
            </a:r>
            <a:r>
              <a:rPr lang="en-US" baseline="0" smtClean="0"/>
              <a:t>that way.</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23</a:t>
            </a:fld>
            <a:endParaRPr lang="en-US"/>
          </a:p>
        </p:txBody>
      </p:sp>
    </p:spTree>
    <p:extLst>
      <p:ext uri="{BB962C8B-B14F-4D97-AF65-F5344CB8AC3E}">
        <p14:creationId xmlns:p14="http://schemas.microsoft.com/office/powerpoint/2010/main" val="390495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664578" name="Line 2"/>
          <p:cNvSpPr>
            <a:spLocks noChangeShapeType="1"/>
          </p:cNvSpPr>
          <p:nvPr userDrawn="1"/>
        </p:nvSpPr>
        <p:spPr bwMode="auto">
          <a:xfrm>
            <a:off x="-3175" y="904791"/>
            <a:ext cx="9147175" cy="0"/>
          </a:xfrm>
          <a:prstGeom prst="line">
            <a:avLst/>
          </a:prstGeom>
          <a:noFill/>
          <a:ln w="12700" cap="sq">
            <a:solidFill>
              <a:schemeClr val="bg2"/>
            </a:solidFill>
            <a:round/>
            <a:headEnd type="none" w="sm" len="sm"/>
            <a:tailEnd type="none" w="sm" len="sm"/>
          </a:ln>
          <a:effectLst/>
        </p:spPr>
        <p:txBody>
          <a:bodyPr>
            <a:prstTxWarp prst="textNoShape">
              <a:avLst/>
            </a:prstTxWarp>
          </a:bodyPr>
          <a:lstStyle/>
          <a:p>
            <a:endParaRPr lang="en-US"/>
          </a:p>
        </p:txBody>
      </p:sp>
      <p:sp>
        <p:nvSpPr>
          <p:cNvPr id="664579" name="Rectangle 3"/>
          <p:cNvSpPr>
            <a:spLocks noGrp="1" noChangeArrowheads="1"/>
          </p:cNvSpPr>
          <p:nvPr>
            <p:ph type="ctrTitle" sz="quarter"/>
          </p:nvPr>
        </p:nvSpPr>
        <p:spPr>
          <a:xfrm>
            <a:off x="0" y="453639"/>
            <a:ext cx="9144000" cy="1524000"/>
          </a:xfrm>
        </p:spPr>
        <p:txBody>
          <a:bodyPr anchor="b"/>
          <a:lstStyle>
            <a:lvl1pPr>
              <a:lnSpc>
                <a:spcPct val="80000"/>
              </a:lnSpc>
              <a:defRPr sz="3600">
                <a:solidFill>
                  <a:srgbClr val="003399"/>
                </a:solidFill>
              </a:defRPr>
            </a:lvl1pPr>
          </a:lstStyle>
          <a:p>
            <a:r>
              <a:rPr lang="en-US" dirty="0"/>
              <a:t>Click to edit Master title style</a:t>
            </a:r>
          </a:p>
        </p:txBody>
      </p:sp>
      <p:sp>
        <p:nvSpPr>
          <p:cNvPr id="664580" name="Rectangle 4"/>
          <p:cNvSpPr>
            <a:spLocks noGrp="1" noChangeArrowheads="1"/>
          </p:cNvSpPr>
          <p:nvPr>
            <p:ph type="subTitle" sz="quarter" idx="1"/>
          </p:nvPr>
        </p:nvSpPr>
        <p:spPr>
          <a:xfrm>
            <a:off x="1039057" y="3207171"/>
            <a:ext cx="7162800" cy="3094037"/>
          </a:xfrm>
          <a:ln>
            <a:tailEnd type="none" w="sm" len="sm"/>
          </a:ln>
        </p:spPr>
        <p:txBody>
          <a:bodyPr/>
          <a:lstStyle>
            <a:lvl1pPr algn="ctr" defTabSz="915988">
              <a:defRPr sz="2800"/>
            </a:lvl1pPr>
          </a:lstStyle>
          <a:p>
            <a:r>
              <a:rPr lang="en-US" dirty="0"/>
              <a:t>Click to edit Master subtitle style</a:t>
            </a:r>
          </a:p>
        </p:txBody>
      </p:sp>
      <p:sp>
        <p:nvSpPr>
          <p:cNvPr id="5" name="Line 2"/>
          <p:cNvSpPr>
            <a:spLocks noChangeShapeType="1"/>
          </p:cNvSpPr>
          <p:nvPr userDrawn="1"/>
        </p:nvSpPr>
        <p:spPr bwMode="auto">
          <a:xfrm>
            <a:off x="-3175" y="2607988"/>
            <a:ext cx="9147175" cy="0"/>
          </a:xfrm>
          <a:prstGeom prst="line">
            <a:avLst/>
          </a:prstGeom>
          <a:noFill/>
          <a:ln w="12700" cap="sq">
            <a:solidFill>
              <a:schemeClr val="bg2"/>
            </a:solidFill>
            <a:round/>
            <a:headEnd type="none" w="sm" len="sm"/>
            <a:tailEnd type="none" w="sm" len="sm"/>
          </a:ln>
          <a:effectLst/>
        </p:spPr>
        <p:txBody>
          <a:bodyPr>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239000" y="6629400"/>
            <a:ext cx="1905000" cy="228600"/>
          </a:xfrm>
          <a:prstGeom prst="rect">
            <a:avLst/>
          </a:prstGeom>
        </p:spPr>
        <p:txBody>
          <a:bodyPr/>
          <a:lstStyle>
            <a:lvl1pPr>
              <a:defRPr smtClean="0"/>
            </a:lvl1pPr>
          </a:lstStyle>
          <a:p>
            <a:fld id="{A8BCDA1E-1794-5446-9A2E-8C1F6372D3A9}" type="slidenum">
              <a:rPr lang="en-US"/>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239000" y="6629400"/>
            <a:ext cx="1905000" cy="228600"/>
          </a:xfrm>
          <a:prstGeom prst="rect">
            <a:avLst/>
          </a:prstGeom>
        </p:spPr>
        <p:txBody>
          <a:bodyPr/>
          <a:lstStyle>
            <a:lvl1pPr>
              <a:defRPr smtClean="0"/>
            </a:lvl1pPr>
          </a:lstStyle>
          <a:p>
            <a:fld id="{69578075-EEA9-8144-AD03-4EE198986FBA}" type="slidenum">
              <a:rPr lang="en-US"/>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239000" y="6629400"/>
            <a:ext cx="1905000" cy="228600"/>
          </a:xfrm>
          <a:prstGeom prst="rect">
            <a:avLst/>
          </a:prstGeom>
        </p:spPr>
        <p:txBody>
          <a:bodyPr/>
          <a:lstStyle>
            <a:lvl1pPr>
              <a:defRPr smtClean="0"/>
            </a:lvl1pPr>
          </a:lstStyle>
          <a:p>
            <a:fld id="{3C59E553-7F30-9B46-BA78-682CBE9B627F}" type="slidenum">
              <a:rPr lang="en-US"/>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239000" y="6629400"/>
            <a:ext cx="1905000" cy="228600"/>
          </a:xfrm>
          <a:prstGeom prst="rect">
            <a:avLst/>
          </a:prstGeom>
        </p:spPr>
        <p:txBody>
          <a:bodyPr/>
          <a:lstStyle>
            <a:lvl1pPr>
              <a:defRPr smtClean="0"/>
            </a:lvl1pPr>
          </a:lstStyle>
          <a:p>
            <a:fld id="{9D936146-5419-3345-8044-CD41AF2DA91B}" type="slidenum">
              <a:rPr lang="en-US"/>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239000" y="6629400"/>
            <a:ext cx="1905000" cy="228600"/>
          </a:xfrm>
          <a:prstGeom prst="rect">
            <a:avLst/>
          </a:prstGeom>
        </p:spPr>
        <p:txBody>
          <a:bodyPr/>
          <a:lstStyle>
            <a:lvl1pPr>
              <a:defRPr smtClean="0"/>
            </a:lvl1pPr>
          </a:lstStyle>
          <a:p>
            <a:fld id="{4A07CD2F-7EF3-5748-8C7E-34D5617F5470}" type="slidenum">
              <a:rPr lang="en-US"/>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239000" y="6629400"/>
            <a:ext cx="1905000" cy="228600"/>
          </a:xfrm>
          <a:prstGeom prst="rect">
            <a:avLst/>
          </a:prstGeom>
        </p:spPr>
        <p:txBody>
          <a:bodyPr/>
          <a:lstStyle>
            <a:lvl1pPr>
              <a:defRPr smtClean="0"/>
            </a:lvl1pPr>
          </a:lstStyle>
          <a:p>
            <a:fld id="{F37CA0D4-0E25-8349-8F08-3B7430B3C567}" type="slidenum">
              <a:rPr lang="en-US"/>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239000" y="6629400"/>
            <a:ext cx="1905000" cy="228600"/>
          </a:xfrm>
          <a:prstGeom prst="rect">
            <a:avLst/>
          </a:prstGeom>
        </p:spPr>
        <p:txBody>
          <a:bodyPr/>
          <a:lstStyle>
            <a:lvl1pPr>
              <a:defRPr smtClean="0"/>
            </a:lvl1pPr>
          </a:lstStyle>
          <a:p>
            <a:fld id="{A65680C1-A870-054C-BD87-6F9CFA4D4C6D}" type="slidenum">
              <a:rPr lang="en-US"/>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0" y="248448"/>
            <a:ext cx="9144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63555" name="Rectangle 3"/>
          <p:cNvSpPr>
            <a:spLocks noGrp="1" noChangeArrowheads="1"/>
          </p:cNvSpPr>
          <p:nvPr>
            <p:ph type="body" idx="1"/>
          </p:nvPr>
        </p:nvSpPr>
        <p:spPr bwMode="auto">
          <a:xfrm>
            <a:off x="609600" y="1063808"/>
            <a:ext cx="7848600" cy="5410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rtl="0" eaLnBrk="0" fontAlgn="base" hangingPunct="0">
        <a:lnSpc>
          <a:spcPct val="70000"/>
        </a:lnSpc>
        <a:spcBef>
          <a:spcPct val="0"/>
        </a:spcBef>
        <a:spcAft>
          <a:spcPct val="0"/>
        </a:spcAft>
        <a:defRPr kumimoji="1" sz="32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000">
          <a:solidFill>
            <a:schemeClr val="hlink"/>
          </a:solidFill>
          <a:latin typeface="Comic Sans MS" charset="0"/>
        </a:defRPr>
      </a:lvl2pPr>
      <a:lvl3pPr algn="ctr" rtl="0" eaLnBrk="0" fontAlgn="base" hangingPunct="0">
        <a:lnSpc>
          <a:spcPct val="70000"/>
        </a:lnSpc>
        <a:spcBef>
          <a:spcPct val="0"/>
        </a:spcBef>
        <a:spcAft>
          <a:spcPct val="0"/>
        </a:spcAft>
        <a:defRPr kumimoji="1" sz="2000">
          <a:solidFill>
            <a:schemeClr val="hlink"/>
          </a:solidFill>
          <a:latin typeface="Comic Sans MS" charset="0"/>
        </a:defRPr>
      </a:lvl3pPr>
      <a:lvl4pPr algn="ctr" rtl="0" eaLnBrk="0" fontAlgn="base" hangingPunct="0">
        <a:lnSpc>
          <a:spcPct val="70000"/>
        </a:lnSpc>
        <a:spcBef>
          <a:spcPct val="0"/>
        </a:spcBef>
        <a:spcAft>
          <a:spcPct val="0"/>
        </a:spcAft>
        <a:defRPr kumimoji="1" sz="2000">
          <a:solidFill>
            <a:schemeClr val="hlink"/>
          </a:solidFill>
          <a:latin typeface="Comic Sans MS" charset="0"/>
        </a:defRPr>
      </a:lvl4pPr>
      <a:lvl5pPr algn="ctr" rtl="0" eaLnBrk="0" fontAlgn="base" hangingPunct="0">
        <a:lnSpc>
          <a:spcPct val="70000"/>
        </a:lnSpc>
        <a:spcBef>
          <a:spcPct val="0"/>
        </a:spcBef>
        <a:spcAft>
          <a:spcPct val="0"/>
        </a:spcAft>
        <a:defRPr kumimoji="1" sz="2000">
          <a:solidFill>
            <a:schemeClr val="hlink"/>
          </a:solidFill>
          <a:latin typeface="Comic Sans MS" charset="0"/>
        </a:defRPr>
      </a:lvl5pPr>
      <a:lvl6pPr marL="457200" algn="ctr" rtl="0" eaLnBrk="0" fontAlgn="base" hangingPunct="0">
        <a:lnSpc>
          <a:spcPct val="70000"/>
        </a:lnSpc>
        <a:spcBef>
          <a:spcPct val="0"/>
        </a:spcBef>
        <a:spcAft>
          <a:spcPct val="0"/>
        </a:spcAft>
        <a:defRPr kumimoji="1" sz="2000">
          <a:solidFill>
            <a:schemeClr val="hlink"/>
          </a:solidFill>
          <a:latin typeface="Comic Sans MS" charset="0"/>
        </a:defRPr>
      </a:lvl6pPr>
      <a:lvl7pPr marL="914400" algn="ctr" rtl="0" eaLnBrk="0" fontAlgn="base" hangingPunct="0">
        <a:lnSpc>
          <a:spcPct val="70000"/>
        </a:lnSpc>
        <a:spcBef>
          <a:spcPct val="0"/>
        </a:spcBef>
        <a:spcAft>
          <a:spcPct val="0"/>
        </a:spcAft>
        <a:defRPr kumimoji="1" sz="2000">
          <a:solidFill>
            <a:schemeClr val="hlink"/>
          </a:solidFill>
          <a:latin typeface="Comic Sans MS" charset="0"/>
        </a:defRPr>
      </a:lvl7pPr>
      <a:lvl8pPr marL="1371600" algn="ctr" rtl="0" eaLnBrk="0" fontAlgn="base" hangingPunct="0">
        <a:lnSpc>
          <a:spcPct val="70000"/>
        </a:lnSpc>
        <a:spcBef>
          <a:spcPct val="0"/>
        </a:spcBef>
        <a:spcAft>
          <a:spcPct val="0"/>
        </a:spcAft>
        <a:defRPr kumimoji="1" sz="2000">
          <a:solidFill>
            <a:schemeClr val="hlink"/>
          </a:solidFill>
          <a:latin typeface="Comic Sans MS" charset="0"/>
        </a:defRPr>
      </a:lvl8pPr>
      <a:lvl9pPr marL="1828800" algn="ctr" rtl="0" eaLnBrk="0" fontAlgn="base" hangingPunct="0">
        <a:lnSpc>
          <a:spcPct val="70000"/>
        </a:lnSpc>
        <a:spcBef>
          <a:spcPct val="0"/>
        </a:spcBef>
        <a:spcAft>
          <a:spcPct val="0"/>
        </a:spcAft>
        <a:defRPr kumimoji="1" sz="2000">
          <a:solidFill>
            <a:schemeClr val="hlink"/>
          </a:solidFill>
          <a:latin typeface="Comic Sans MS" charset="0"/>
        </a:defRPr>
      </a:lvl9pPr>
    </p:titleStyle>
    <p:bodyStyle>
      <a:lvl1pPr algn="l" rtl="0" eaLnBrk="0" fontAlgn="base" hangingPunct="0">
        <a:lnSpc>
          <a:spcPct val="100000"/>
        </a:lnSpc>
        <a:spcBef>
          <a:spcPct val="0"/>
        </a:spcBef>
        <a:spcAft>
          <a:spcPts val="600"/>
        </a:spcAft>
        <a:buClr>
          <a:srgbClr val="003399"/>
        </a:buClr>
        <a:buSzPct val="50000"/>
        <a:buFont typeface="Monotype Sorts" charset="2"/>
        <a:defRPr kumimoji="1" sz="2000">
          <a:solidFill>
            <a:srgbClr val="003399"/>
          </a:solidFill>
          <a:latin typeface="+mn-lt"/>
          <a:ea typeface="+mn-ea"/>
          <a:cs typeface="+mn-cs"/>
        </a:defRPr>
      </a:lvl1pPr>
      <a:lvl2pPr marL="346075" indent="-231775" algn="l" rtl="0" eaLnBrk="0" fontAlgn="base" hangingPunct="0">
        <a:lnSpc>
          <a:spcPct val="100000"/>
        </a:lnSpc>
        <a:spcBef>
          <a:spcPct val="0"/>
        </a:spcBef>
        <a:spcAft>
          <a:spcPts val="600"/>
        </a:spcAft>
        <a:buClr>
          <a:schemeClr val="tx1"/>
        </a:buClr>
        <a:buSzPct val="35000"/>
        <a:buFont typeface="Monotype Sorts" charset="2"/>
        <a:buChar char="n"/>
        <a:defRPr kumimoji="1">
          <a:solidFill>
            <a:schemeClr val="tx1"/>
          </a:solidFill>
          <a:latin typeface="+mn-lt"/>
          <a:ea typeface="ＭＳ Ｐゴシック" charset="-128"/>
        </a:defRPr>
      </a:lvl2pPr>
      <a:lvl3pPr marL="627063" indent="-166688" algn="l" rtl="0" eaLnBrk="0" fontAlgn="base" hangingPunct="0">
        <a:lnSpc>
          <a:spcPts val="2600"/>
        </a:lnSpc>
        <a:spcBef>
          <a:spcPct val="0"/>
        </a:spcBef>
        <a:spcAft>
          <a:spcPts val="600"/>
        </a:spcAft>
        <a:buClr>
          <a:schemeClr val="tx1"/>
        </a:buClr>
        <a:buSzPct val="80000"/>
        <a:buChar char="–"/>
        <a:defRPr kumimoji="1">
          <a:solidFill>
            <a:schemeClr val="tx1"/>
          </a:solidFill>
          <a:latin typeface="+mn-lt"/>
          <a:ea typeface="ＭＳ Ｐゴシック" charset="-128"/>
        </a:defRPr>
      </a:lvl3pPr>
      <a:lvl4pPr marL="1147763" indent="-404813" algn="l" rtl="0" eaLnBrk="0" fontAlgn="base" hangingPunct="0">
        <a:lnSpc>
          <a:spcPts val="2600"/>
        </a:lnSpc>
        <a:spcBef>
          <a:spcPct val="0"/>
        </a:spcBef>
        <a:spcAft>
          <a:spcPct val="0"/>
        </a:spcAft>
        <a:buClr>
          <a:schemeClr val="tx1"/>
        </a:buClr>
        <a:buFont typeface="Wingdings" charset="2"/>
        <a:buChar char="!"/>
        <a:defRPr kumimoji="1">
          <a:solidFill>
            <a:schemeClr val="tx1"/>
          </a:solidFill>
          <a:latin typeface="+mn-lt"/>
          <a:ea typeface="ＭＳ Ｐゴシック" charset="-128"/>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34981" y="844214"/>
            <a:ext cx="8090110" cy="1439445"/>
          </a:xfrm>
        </p:spPr>
        <p:txBody>
          <a:bodyPr/>
          <a:lstStyle/>
          <a:p>
            <a:pPr>
              <a:lnSpc>
                <a:spcPct val="90000"/>
              </a:lnSpc>
            </a:pPr>
            <a:r>
              <a:rPr lang="en-US" sz="3200" dirty="0"/>
              <a:t>CS 220: Discrete Structures and their Applications </a:t>
            </a:r>
          </a:p>
        </p:txBody>
      </p:sp>
      <p:sp>
        <p:nvSpPr>
          <p:cNvPr id="3" name="Rectangle 2"/>
          <p:cNvSpPr/>
          <p:nvPr/>
        </p:nvSpPr>
        <p:spPr>
          <a:xfrm>
            <a:off x="2958432" y="2639936"/>
            <a:ext cx="5733556" cy="2169825"/>
          </a:xfrm>
          <a:prstGeom prst="rect">
            <a:avLst/>
          </a:prstGeom>
        </p:spPr>
        <p:txBody>
          <a:bodyPr wrap="square">
            <a:spAutoFit/>
          </a:bodyPr>
          <a:lstStyle/>
          <a:p>
            <a:pPr eaLnBrk="1" hangingPunct="1">
              <a:lnSpc>
                <a:spcPct val="80000"/>
              </a:lnSpc>
            </a:pPr>
            <a:endParaRPr lang="en-US" sz="1400" dirty="0">
              <a:solidFill>
                <a:srgbClr val="002060"/>
              </a:solidFill>
            </a:endParaRPr>
          </a:p>
          <a:p>
            <a:pPr algn="ctr" eaLnBrk="1" hangingPunct="1">
              <a:lnSpc>
                <a:spcPct val="120000"/>
              </a:lnSpc>
            </a:pPr>
            <a:r>
              <a:rPr lang="en-US" sz="3200" dirty="0" smtClean="0">
                <a:solidFill>
                  <a:srgbClr val="4C4C4C"/>
                </a:solidFill>
              </a:rPr>
              <a:t>Proofs</a:t>
            </a:r>
          </a:p>
          <a:p>
            <a:pPr algn="ctr" eaLnBrk="1" hangingPunct="1">
              <a:lnSpc>
                <a:spcPct val="120000"/>
              </a:lnSpc>
            </a:pPr>
            <a:r>
              <a:rPr lang="en-US" sz="3200" dirty="0">
                <a:solidFill>
                  <a:srgbClr val="4C4C4C"/>
                </a:solidFill>
              </a:rPr>
              <a:t>s</a:t>
            </a:r>
            <a:r>
              <a:rPr lang="en-US" sz="3200" dirty="0" smtClean="0">
                <a:solidFill>
                  <a:srgbClr val="4C4C4C"/>
                </a:solidFill>
              </a:rPr>
              <a:t>ections 2.1-2.3 in </a:t>
            </a:r>
            <a:r>
              <a:rPr lang="en-US" sz="3200" dirty="0" err="1" smtClean="0">
                <a:solidFill>
                  <a:srgbClr val="4C4C4C"/>
                </a:solidFill>
              </a:rPr>
              <a:t>zybooks</a:t>
            </a:r>
            <a:endParaRPr lang="en-US" sz="2800" dirty="0">
              <a:solidFill>
                <a:srgbClr val="4C4C4C"/>
              </a:solidFill>
            </a:endParaRPr>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1800" dirty="0"/>
          </a:p>
        </p:txBody>
      </p:sp>
      <p:pic>
        <p:nvPicPr>
          <p:cNvPr id="8" name="Picture 7"/>
          <p:cNvPicPr>
            <a:picLocks noChangeAspect="1"/>
          </p:cNvPicPr>
          <p:nvPr/>
        </p:nvPicPr>
        <p:blipFill>
          <a:blip r:embed="rId3"/>
          <a:stretch>
            <a:fillRect/>
          </a:stretch>
        </p:blipFill>
        <p:spPr>
          <a:xfrm>
            <a:off x="7301635" y="5972753"/>
            <a:ext cx="1638300" cy="711200"/>
          </a:xfrm>
          <a:prstGeom prst="rect">
            <a:avLst/>
          </a:prstGeom>
        </p:spPr>
      </p:pic>
      <p:pic>
        <p:nvPicPr>
          <p:cNvPr id="9" name="Picture 8"/>
          <p:cNvPicPr>
            <a:picLocks noChangeAspect="1"/>
          </p:cNvPicPr>
          <p:nvPr/>
        </p:nvPicPr>
        <p:blipFill>
          <a:blip r:embed="rId4"/>
          <a:stretch>
            <a:fillRect/>
          </a:stretch>
        </p:blipFill>
        <p:spPr>
          <a:xfrm>
            <a:off x="0" y="5576455"/>
            <a:ext cx="2222397" cy="1143000"/>
          </a:xfrm>
          <a:prstGeom prst="rect">
            <a:avLst/>
          </a:prstGeom>
        </p:spPr>
      </p:pic>
      <p:pic>
        <p:nvPicPr>
          <p:cNvPr id="2" name="Picture 1"/>
          <p:cNvPicPr>
            <a:picLocks noChangeAspect="1"/>
          </p:cNvPicPr>
          <p:nvPr/>
        </p:nvPicPr>
        <p:blipFill>
          <a:blip r:embed="rId5"/>
          <a:stretch>
            <a:fillRect/>
          </a:stretch>
        </p:blipFill>
        <p:spPr>
          <a:xfrm>
            <a:off x="0" y="3486727"/>
            <a:ext cx="2595546" cy="3221182"/>
          </a:xfrm>
          <a:prstGeom prst="rect">
            <a:avLst/>
          </a:prstGeom>
        </p:spPr>
      </p:pic>
      <p:sp>
        <p:nvSpPr>
          <p:cNvPr id="4" name="TextBox 3"/>
          <p:cNvSpPr txBox="1"/>
          <p:nvPr/>
        </p:nvSpPr>
        <p:spPr>
          <a:xfrm>
            <a:off x="2828636" y="6442364"/>
            <a:ext cx="1937224" cy="276999"/>
          </a:xfrm>
          <a:prstGeom prst="rect">
            <a:avLst/>
          </a:prstGeom>
          <a:noFill/>
        </p:spPr>
        <p:txBody>
          <a:bodyPr wrap="none" rtlCol="0">
            <a:spAutoFit/>
          </a:bodyPr>
          <a:lstStyle/>
          <a:p>
            <a:r>
              <a:rPr lang="en-US" sz="1200" dirty="0"/>
              <a:t>https://</a:t>
            </a:r>
            <a:r>
              <a:rPr lang="en-US" sz="1200" dirty="0" err="1"/>
              <a:t>xkcd.com</a:t>
            </a:r>
            <a:r>
              <a:rPr lang="en-US" sz="1200" dirty="0"/>
              <a:t>/1381/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Counterexamples</a:t>
            </a:r>
            <a:endParaRPr lang="en-US" dirty="0"/>
          </a:p>
        </p:txBody>
      </p:sp>
      <p:sp>
        <p:nvSpPr>
          <p:cNvPr id="3" name="Content Placeholder 2"/>
          <p:cNvSpPr>
            <a:spLocks noGrp="1"/>
          </p:cNvSpPr>
          <p:nvPr>
            <p:ph idx="1"/>
          </p:nvPr>
        </p:nvSpPr>
        <p:spPr/>
        <p:txBody>
          <a:bodyPr/>
          <a:lstStyle/>
          <a:p>
            <a:r>
              <a:rPr lang="en-US" dirty="0" smtClean="0"/>
              <a:t>Consider the following statement:</a:t>
            </a:r>
          </a:p>
          <a:p>
            <a:endParaRPr lang="en-US" dirty="0"/>
          </a:p>
          <a:p>
            <a:r>
              <a:rPr lang="en-US" dirty="0"/>
              <a:t>If n is an integer greater than 1, then (1.1)</a:t>
            </a:r>
            <a:r>
              <a:rPr lang="en-US" baseline="30000" dirty="0"/>
              <a:t>n</a:t>
            </a:r>
            <a:r>
              <a:rPr lang="en-US" dirty="0"/>
              <a:t> &lt; n</a:t>
            </a:r>
            <a:r>
              <a:rPr lang="en-US" baseline="30000" dirty="0"/>
              <a:t>10</a:t>
            </a:r>
            <a:r>
              <a:rPr lang="en-US" dirty="0" smtClean="0"/>
              <a:t>.</a:t>
            </a:r>
          </a:p>
          <a:p>
            <a:endParaRPr lang="en-US" dirty="0"/>
          </a:p>
          <a:p>
            <a:r>
              <a:rPr lang="en-US" dirty="0" smtClean="0"/>
              <a:t>Is it true?</a:t>
            </a:r>
          </a:p>
          <a:p>
            <a:endParaRPr lang="en-US" dirty="0"/>
          </a:p>
          <a:p>
            <a:r>
              <a:rPr lang="en-US" dirty="0" smtClean="0"/>
              <a:t>Let’s check some values</a:t>
            </a:r>
            <a:r>
              <a:rPr lang="is-IS" dirty="0" smtClean="0"/>
              <a:t>…</a:t>
            </a:r>
          </a:p>
          <a:p>
            <a:endParaRPr lang="is-IS" dirty="0" smtClean="0"/>
          </a:p>
          <a:p>
            <a:r>
              <a:rPr lang="is-IS" dirty="0" smtClean="0"/>
              <a:t>n=2: </a:t>
            </a:r>
            <a:r>
              <a:rPr lang="fi-FI" dirty="0"/>
              <a:t>(1.1)</a:t>
            </a:r>
            <a:r>
              <a:rPr lang="fi-FI" baseline="30000" dirty="0"/>
              <a:t>2</a:t>
            </a:r>
            <a:r>
              <a:rPr lang="fi-FI" dirty="0"/>
              <a:t>=1.21&lt;1024=2</a:t>
            </a:r>
            <a:r>
              <a:rPr lang="fi-FI" baseline="30000" dirty="0"/>
              <a:t>10</a:t>
            </a:r>
            <a:r>
              <a:rPr lang="fi-FI" dirty="0"/>
              <a:t>.</a:t>
            </a:r>
            <a:endParaRPr lang="is-IS" dirty="0"/>
          </a:p>
          <a:p>
            <a:r>
              <a:rPr lang="en-US" dirty="0"/>
              <a:t>n</a:t>
            </a:r>
            <a:r>
              <a:rPr lang="is-IS" dirty="0" smtClean="0"/>
              <a:t>=100:  (</a:t>
            </a:r>
            <a:r>
              <a:rPr lang="is-IS" dirty="0"/>
              <a:t>1.1)</a:t>
            </a:r>
            <a:r>
              <a:rPr lang="is-IS" baseline="30000" dirty="0"/>
              <a:t>100</a:t>
            </a:r>
            <a:r>
              <a:rPr lang="is-IS" dirty="0"/>
              <a:t>≈13780.61&lt;100000000000000000000=100</a:t>
            </a:r>
            <a:r>
              <a:rPr lang="is-IS" baseline="30000" dirty="0"/>
              <a:t>10</a:t>
            </a:r>
            <a:r>
              <a:rPr lang="is-IS" dirty="0" smtClean="0"/>
              <a:t>.</a:t>
            </a:r>
          </a:p>
          <a:p>
            <a:endParaRPr lang="is-IS" dirty="0"/>
          </a:p>
          <a:p>
            <a:r>
              <a:rPr lang="is-IS" dirty="0" smtClean="0"/>
              <a:t>We might be tempted to think that this is true for all n.</a:t>
            </a:r>
          </a:p>
          <a:p>
            <a:endParaRPr lang="is-IS" dirty="0"/>
          </a:p>
          <a:p>
            <a:endParaRPr lang="en-US" dirty="0"/>
          </a:p>
          <a:p>
            <a:endParaRPr lang="en-US" dirty="0"/>
          </a:p>
        </p:txBody>
      </p:sp>
    </p:spTree>
    <p:extLst>
      <p:ext uri="{BB962C8B-B14F-4D97-AF65-F5344CB8AC3E}">
        <p14:creationId xmlns:p14="http://schemas.microsoft.com/office/powerpoint/2010/main" val="1522185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Counterexamples</a:t>
            </a:r>
            <a:endParaRPr lang="en-US" dirty="0"/>
          </a:p>
        </p:txBody>
      </p:sp>
      <p:sp>
        <p:nvSpPr>
          <p:cNvPr id="3" name="Content Placeholder 2"/>
          <p:cNvSpPr>
            <a:spLocks noGrp="1"/>
          </p:cNvSpPr>
          <p:nvPr>
            <p:ph idx="1"/>
          </p:nvPr>
        </p:nvSpPr>
        <p:spPr/>
        <p:txBody>
          <a:bodyPr/>
          <a:lstStyle/>
          <a:p>
            <a:r>
              <a:rPr lang="en-US" dirty="0" smtClean="0"/>
              <a:t>Consider the following statement:</a:t>
            </a:r>
          </a:p>
          <a:p>
            <a:endParaRPr lang="en-US" dirty="0"/>
          </a:p>
          <a:p>
            <a:r>
              <a:rPr lang="en-US" dirty="0"/>
              <a:t>If n is an integer greater than 1, then (1.1)</a:t>
            </a:r>
            <a:r>
              <a:rPr lang="en-US" baseline="30000" dirty="0"/>
              <a:t>n</a:t>
            </a:r>
            <a:r>
              <a:rPr lang="en-US" dirty="0"/>
              <a:t> &lt; n</a:t>
            </a:r>
            <a:r>
              <a:rPr lang="en-US" baseline="30000" dirty="0"/>
              <a:t>10</a:t>
            </a:r>
            <a:r>
              <a:rPr lang="en-US" dirty="0" smtClean="0"/>
              <a:t>.</a:t>
            </a:r>
          </a:p>
          <a:p>
            <a:endParaRPr lang="en-US" dirty="0"/>
          </a:p>
          <a:p>
            <a:r>
              <a:rPr lang="en-US" dirty="0" smtClean="0">
                <a:solidFill>
                  <a:srgbClr val="000000"/>
                </a:solidFill>
              </a:rPr>
              <a:t>Is it true?</a:t>
            </a:r>
          </a:p>
          <a:p>
            <a:endParaRPr lang="en-US" dirty="0"/>
          </a:p>
          <a:p>
            <a:r>
              <a:rPr lang="en-US" dirty="0" smtClean="0"/>
              <a:t>Let’s check some values</a:t>
            </a:r>
            <a:r>
              <a:rPr lang="is-IS" dirty="0" smtClean="0"/>
              <a:t>…</a:t>
            </a:r>
          </a:p>
          <a:p>
            <a:endParaRPr lang="is-IS" dirty="0" smtClean="0"/>
          </a:p>
          <a:p>
            <a:r>
              <a:rPr lang="is-IS" dirty="0" smtClean="0"/>
              <a:t>n=2: </a:t>
            </a:r>
            <a:r>
              <a:rPr lang="fi-FI" dirty="0"/>
              <a:t>(1.1)</a:t>
            </a:r>
            <a:r>
              <a:rPr lang="fi-FI" baseline="30000" dirty="0"/>
              <a:t>2</a:t>
            </a:r>
            <a:r>
              <a:rPr lang="fi-FI" dirty="0"/>
              <a:t>=1.21&lt;1024=2</a:t>
            </a:r>
            <a:r>
              <a:rPr lang="fi-FI" baseline="30000" dirty="0"/>
              <a:t>10</a:t>
            </a:r>
            <a:r>
              <a:rPr lang="fi-FI" dirty="0"/>
              <a:t>.</a:t>
            </a:r>
            <a:endParaRPr lang="is-IS" dirty="0"/>
          </a:p>
          <a:p>
            <a:r>
              <a:rPr lang="en-US" dirty="0"/>
              <a:t>n</a:t>
            </a:r>
            <a:r>
              <a:rPr lang="is-IS" dirty="0" smtClean="0"/>
              <a:t>=100:  (</a:t>
            </a:r>
            <a:r>
              <a:rPr lang="is-IS" dirty="0"/>
              <a:t>1.1)</a:t>
            </a:r>
            <a:r>
              <a:rPr lang="is-IS" baseline="30000" dirty="0"/>
              <a:t>100</a:t>
            </a:r>
            <a:r>
              <a:rPr lang="is-IS" dirty="0"/>
              <a:t>≈13780.61</a:t>
            </a:r>
            <a:r>
              <a:rPr lang="is-IS" dirty="0" smtClean="0"/>
              <a:t>&lt;</a:t>
            </a:r>
            <a:r>
              <a:rPr lang="is-IS" dirty="0"/>
              <a:t>100000000000000000000</a:t>
            </a:r>
            <a:r>
              <a:rPr lang="is-IS" dirty="0" smtClean="0"/>
              <a:t>=</a:t>
            </a:r>
            <a:r>
              <a:rPr lang="is-IS" dirty="0"/>
              <a:t>100</a:t>
            </a:r>
            <a:r>
              <a:rPr lang="is-IS" baseline="30000" dirty="0"/>
              <a:t>10</a:t>
            </a:r>
            <a:r>
              <a:rPr lang="is-IS" dirty="0" smtClean="0"/>
              <a:t>.</a:t>
            </a:r>
          </a:p>
          <a:p>
            <a:endParaRPr lang="is-IS" dirty="0" smtClean="0"/>
          </a:p>
          <a:p>
            <a:r>
              <a:rPr lang="is-IS" dirty="0"/>
              <a:t>However: (1.1)</a:t>
            </a:r>
            <a:r>
              <a:rPr lang="is-IS" baseline="30000" dirty="0"/>
              <a:t>686</a:t>
            </a:r>
            <a:r>
              <a:rPr lang="is-IS" dirty="0"/>
              <a:t>&gt;(686)</a:t>
            </a:r>
            <a:r>
              <a:rPr lang="is-IS" baseline="30000" dirty="0"/>
              <a:t>10</a:t>
            </a:r>
            <a:r>
              <a:rPr lang="is-IS" dirty="0"/>
              <a:t>.</a:t>
            </a:r>
          </a:p>
          <a:p>
            <a:endParaRPr lang="is-IS" dirty="0"/>
          </a:p>
          <a:p>
            <a:endParaRPr lang="en-US" dirty="0"/>
          </a:p>
          <a:p>
            <a:endParaRPr lang="en-US" dirty="0"/>
          </a:p>
        </p:txBody>
      </p:sp>
    </p:spTree>
    <p:extLst>
      <p:ext uri="{BB962C8B-B14F-4D97-AF65-F5344CB8AC3E}">
        <p14:creationId xmlns:p14="http://schemas.microsoft.com/office/powerpoint/2010/main" val="1978246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Counterexamples</a:t>
            </a:r>
            <a:endParaRPr lang="en-US" dirty="0"/>
          </a:p>
        </p:txBody>
      </p:sp>
      <p:sp>
        <p:nvSpPr>
          <p:cNvPr id="3" name="Content Placeholder 2"/>
          <p:cNvSpPr>
            <a:spLocks noGrp="1"/>
          </p:cNvSpPr>
          <p:nvPr>
            <p:ph idx="1"/>
          </p:nvPr>
        </p:nvSpPr>
        <p:spPr/>
        <p:txBody>
          <a:bodyPr/>
          <a:lstStyle/>
          <a:p>
            <a:r>
              <a:rPr lang="en-US" dirty="0" smtClean="0"/>
              <a:t>What is the counterexample for the following statement:</a:t>
            </a:r>
          </a:p>
          <a:p>
            <a:endParaRPr lang="en-US" dirty="0"/>
          </a:p>
          <a:p>
            <a:r>
              <a:rPr lang="en-US" dirty="0"/>
              <a:t>The multiplicative inverse of a real number x, is a real number y such that </a:t>
            </a:r>
            <a:r>
              <a:rPr lang="en-US" dirty="0" err="1"/>
              <a:t>xy</a:t>
            </a:r>
            <a:r>
              <a:rPr lang="en-US" dirty="0"/>
              <a:t> = 1. Every real number has a multiplicative inverse</a:t>
            </a:r>
            <a:r>
              <a:rPr lang="en-US" dirty="0" smtClean="0"/>
              <a:t>.</a:t>
            </a:r>
          </a:p>
          <a:p>
            <a:endParaRPr lang="en-US" dirty="0"/>
          </a:p>
          <a:p>
            <a:endParaRPr lang="en-US" dirty="0"/>
          </a:p>
        </p:txBody>
      </p:sp>
    </p:spTree>
    <p:extLst>
      <p:ext uri="{BB962C8B-B14F-4D97-AF65-F5344CB8AC3E}">
        <p14:creationId xmlns:p14="http://schemas.microsoft.com/office/powerpoint/2010/main" val="3312785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Counterexamples</a:t>
            </a:r>
            <a:endParaRPr lang="en-US" dirty="0"/>
          </a:p>
        </p:txBody>
      </p:sp>
      <p:sp>
        <p:nvSpPr>
          <p:cNvPr id="3" name="Content Placeholder 2"/>
          <p:cNvSpPr>
            <a:spLocks noGrp="1"/>
          </p:cNvSpPr>
          <p:nvPr>
            <p:ph idx="1"/>
          </p:nvPr>
        </p:nvSpPr>
        <p:spPr/>
        <p:txBody>
          <a:bodyPr/>
          <a:lstStyle/>
          <a:p>
            <a:r>
              <a:rPr lang="en-US" dirty="0" smtClean="0"/>
              <a:t>Once </a:t>
            </a:r>
            <a:r>
              <a:rPr lang="en-US" dirty="0" smtClean="0"/>
              <a:t>we </a:t>
            </a:r>
            <a:r>
              <a:rPr lang="en-US" dirty="0" smtClean="0"/>
              <a:t>found </a:t>
            </a:r>
            <a:r>
              <a:rPr lang="en-US" dirty="0" smtClean="0"/>
              <a:t>a </a:t>
            </a:r>
            <a:r>
              <a:rPr lang="en-US" dirty="0" smtClean="0"/>
              <a:t>counterexample, </a:t>
            </a:r>
            <a:r>
              <a:rPr lang="en-US" dirty="0" smtClean="0"/>
              <a:t>we can </a:t>
            </a:r>
            <a:r>
              <a:rPr lang="en-US" dirty="0" smtClean="0"/>
              <a:t>sometimes fix </a:t>
            </a:r>
            <a:r>
              <a:rPr lang="en-US" dirty="0" smtClean="0"/>
              <a:t>the statement into a provable theorem:</a:t>
            </a:r>
          </a:p>
          <a:p>
            <a:endParaRPr lang="en-US" dirty="0" smtClean="0"/>
          </a:p>
          <a:p>
            <a:r>
              <a:rPr lang="en-US" b="1" dirty="0" smtClean="0"/>
              <a:t>Theorem:</a:t>
            </a:r>
            <a:r>
              <a:rPr lang="en-US" dirty="0" smtClean="0"/>
              <a:t>  Let </a:t>
            </a:r>
            <a:r>
              <a:rPr lang="en-US" dirty="0"/>
              <a:t>x be a real number such that x ≠ 0, then there is a real number y such that </a:t>
            </a:r>
            <a:r>
              <a:rPr lang="en-US" dirty="0" err="1"/>
              <a:t>xy</a:t>
            </a:r>
            <a:r>
              <a:rPr lang="en-US" dirty="0"/>
              <a:t> = 1</a:t>
            </a:r>
            <a:r>
              <a:rPr lang="en-US" dirty="0" smtClean="0"/>
              <a:t>.</a:t>
            </a:r>
          </a:p>
          <a:p>
            <a:endParaRPr lang="en-US" dirty="0"/>
          </a:p>
          <a:p>
            <a:r>
              <a:rPr lang="en-US" dirty="0" smtClean="0"/>
              <a:t>e.g. statement if n is an odd integer then n*n is even</a:t>
            </a:r>
          </a:p>
          <a:p>
            <a:endParaRPr lang="en-US" dirty="0"/>
          </a:p>
          <a:p>
            <a:r>
              <a:rPr lang="en-US" dirty="0" smtClean="0"/>
              <a:t>      counter example 1*1 = 1 is not even</a:t>
            </a:r>
          </a:p>
          <a:p>
            <a:r>
              <a:rPr lang="en-US" dirty="0"/>
              <a:t> </a:t>
            </a:r>
            <a:r>
              <a:rPr lang="en-US" dirty="0" smtClean="0"/>
              <a:t>     but we cannot fix the statement to make it true</a:t>
            </a:r>
          </a:p>
          <a:p>
            <a:r>
              <a:rPr lang="en-US" dirty="0"/>
              <a:t> </a:t>
            </a:r>
            <a:r>
              <a:rPr lang="en-US" dirty="0" smtClean="0"/>
              <a:t>     WHY?</a:t>
            </a:r>
          </a:p>
          <a:p>
            <a:endParaRPr lang="en-US" dirty="0"/>
          </a:p>
          <a:p>
            <a:endParaRPr lang="en-US" dirty="0"/>
          </a:p>
          <a:p>
            <a:endParaRPr lang="en-US" dirty="0"/>
          </a:p>
        </p:txBody>
      </p:sp>
    </p:spTree>
    <p:extLst>
      <p:ext uri="{BB962C8B-B14F-4D97-AF65-F5344CB8AC3E}">
        <p14:creationId xmlns:p14="http://schemas.microsoft.com/office/powerpoint/2010/main" val="67725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a:t>
            </a:r>
            <a:r>
              <a:rPr lang="en-US" dirty="0"/>
              <a:t>t</a:t>
            </a:r>
            <a:r>
              <a:rPr lang="en-US" dirty="0" smtClean="0"/>
              <a:t>echniques</a:t>
            </a:r>
            <a:endParaRPr lang="en-US" dirty="0"/>
          </a:p>
        </p:txBody>
      </p:sp>
      <p:sp>
        <p:nvSpPr>
          <p:cNvPr id="3" name="Content Placeholder 2"/>
          <p:cNvSpPr>
            <a:spLocks noGrp="1"/>
          </p:cNvSpPr>
          <p:nvPr>
            <p:ph idx="1"/>
          </p:nvPr>
        </p:nvSpPr>
        <p:spPr>
          <a:xfrm>
            <a:off x="457200" y="1295400"/>
            <a:ext cx="8229600" cy="4530725"/>
          </a:xfrm>
        </p:spPr>
        <p:txBody>
          <a:bodyPr/>
          <a:lstStyle/>
          <a:p>
            <a:r>
              <a:rPr lang="en-US" sz="2200" dirty="0" smtClean="0"/>
              <a:t>Proof techniques:</a:t>
            </a:r>
          </a:p>
          <a:p>
            <a:endParaRPr lang="en-US" sz="2200" dirty="0"/>
          </a:p>
          <a:p>
            <a:pPr marL="342900" indent="-342900">
              <a:buFont typeface="Wingdings" charset="2"/>
              <a:buChar char="²"/>
            </a:pPr>
            <a:r>
              <a:rPr lang="en-US" sz="2200" dirty="0" smtClean="0"/>
              <a:t>Direct proof</a:t>
            </a:r>
          </a:p>
          <a:p>
            <a:pPr marL="342900" indent="-342900">
              <a:buFont typeface="Wingdings" charset="2"/>
              <a:buChar char="²"/>
            </a:pPr>
            <a:r>
              <a:rPr lang="en-US" sz="2200" dirty="0" smtClean="0"/>
              <a:t>Proof by contrapositive</a:t>
            </a:r>
          </a:p>
          <a:p>
            <a:pPr marL="342900" indent="-342900">
              <a:buFont typeface="Wingdings" charset="2"/>
              <a:buChar char="²"/>
            </a:pPr>
            <a:r>
              <a:rPr lang="en-US" sz="2200" dirty="0" smtClean="0"/>
              <a:t>Proof by contradiction</a:t>
            </a:r>
          </a:p>
          <a:p>
            <a:pPr marL="342900" indent="-342900">
              <a:buFont typeface="Wingdings" charset="2"/>
              <a:buChar char="²"/>
            </a:pPr>
            <a:r>
              <a:rPr lang="en-US" sz="2200" dirty="0" smtClean="0"/>
              <a:t>Proof by cases</a:t>
            </a:r>
          </a:p>
          <a:p>
            <a:pPr marL="342900" indent="-342900">
              <a:buFont typeface="Wingdings" charset="2"/>
              <a:buChar char="²"/>
            </a:pPr>
            <a:r>
              <a:rPr lang="en-US" sz="2200" dirty="0" smtClean="0"/>
              <a:t>Proof by induction – later in the course</a:t>
            </a:r>
            <a:endParaRPr lang="en-US" sz="2200" dirty="0"/>
          </a:p>
        </p:txBody>
      </p:sp>
    </p:spTree>
    <p:extLst>
      <p:ext uri="{BB962C8B-B14F-4D97-AF65-F5344CB8AC3E}">
        <p14:creationId xmlns:p14="http://schemas.microsoft.com/office/powerpoint/2010/main" val="1614771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irect proof</a:t>
            </a:r>
            <a:endParaRPr lang="en-US" dirty="0"/>
          </a:p>
        </p:txBody>
      </p:sp>
      <p:sp>
        <p:nvSpPr>
          <p:cNvPr id="3" name="Content Placeholder 2"/>
          <p:cNvSpPr>
            <a:spLocks noGrp="1"/>
          </p:cNvSpPr>
          <p:nvPr>
            <p:ph idx="1"/>
          </p:nvPr>
        </p:nvSpPr>
        <p:spPr>
          <a:xfrm>
            <a:off x="457200" y="1214582"/>
            <a:ext cx="8229600" cy="4530725"/>
          </a:xfrm>
        </p:spPr>
        <p:txBody>
          <a:bodyPr/>
          <a:lstStyle/>
          <a:p>
            <a:pPr lvl="0"/>
            <a:r>
              <a:rPr lang="en-US" dirty="0" smtClean="0"/>
              <a:t>Want to prove a statement of the form </a:t>
            </a:r>
            <a:r>
              <a:rPr lang="en-US" sz="3200" b="1" i="1" dirty="0" err="1" smtClean="0">
                <a:latin typeface="Times New Roman" charset="0"/>
                <a:sym typeface="Symbol" charset="2"/>
              </a:rPr>
              <a:t>p</a:t>
            </a:r>
            <a:r>
              <a:rPr lang="en-US" sz="3200" b="1" i="1" dirty="0" smtClean="0">
                <a:latin typeface="Times New Roman" charset="0"/>
                <a:sym typeface="Symbol" charset="2"/>
              </a:rPr>
              <a:t> </a:t>
            </a:r>
            <a:r>
              <a:rPr lang="en-US" sz="3200" b="1" dirty="0" err="1" smtClean="0">
                <a:sym typeface="Symbol" charset="2"/>
              </a:rPr>
              <a:t></a:t>
            </a:r>
            <a:r>
              <a:rPr lang="en-US" sz="3200" b="1" i="1" dirty="0" err="1" smtClean="0">
                <a:latin typeface="Times New Roman" charset="0"/>
                <a:sym typeface="Symbol" charset="2"/>
              </a:rPr>
              <a:t>q</a:t>
            </a:r>
            <a:endParaRPr lang="en-US" sz="3200" b="1" dirty="0" smtClean="0">
              <a:latin typeface="Arial" charset="0"/>
            </a:endParaRPr>
          </a:p>
          <a:p>
            <a:r>
              <a:rPr lang="en-US" dirty="0" smtClean="0"/>
              <a:t>First step:  assume </a:t>
            </a:r>
            <a:r>
              <a:rPr lang="en-US" sz="3200" b="1" i="1" dirty="0" err="1" smtClean="0">
                <a:latin typeface="Times New Roman" charset="0"/>
                <a:sym typeface="Symbol" charset="2"/>
              </a:rPr>
              <a:t>p</a:t>
            </a:r>
            <a:r>
              <a:rPr lang="en-US" dirty="0" smtClean="0"/>
              <a:t> is true</a:t>
            </a:r>
          </a:p>
          <a:p>
            <a:r>
              <a:rPr lang="en-US" dirty="0" smtClean="0"/>
              <a:t>Next steps:  apply inference rules using hypotheses and previously proven theorems</a:t>
            </a:r>
          </a:p>
          <a:p>
            <a:r>
              <a:rPr lang="en-US" dirty="0" smtClean="0"/>
              <a:t>Proceed until </a:t>
            </a:r>
            <a:r>
              <a:rPr lang="en-US" sz="3200" b="1" i="1" dirty="0" err="1" smtClean="0">
                <a:latin typeface="Times New Roman" charset="0"/>
                <a:sym typeface="Symbol" charset="2"/>
              </a:rPr>
              <a:t>q</a:t>
            </a:r>
            <a:r>
              <a:rPr lang="en-US" dirty="0" smtClean="0"/>
              <a:t> is shown to be true</a:t>
            </a:r>
            <a:endParaRPr lang="en-US" dirty="0"/>
          </a:p>
        </p:txBody>
      </p:sp>
    </p:spTree>
    <p:extLst>
      <p:ext uri="{BB962C8B-B14F-4D97-AF65-F5344CB8AC3E}">
        <p14:creationId xmlns:p14="http://schemas.microsoft.com/office/powerpoint/2010/main" val="3789356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95401"/>
            <a:ext cx="8525164" cy="4511964"/>
          </a:xfrm>
        </p:spPr>
        <p:txBody>
          <a:bodyPr/>
          <a:lstStyle/>
          <a:p>
            <a:r>
              <a:rPr lang="en-US" b="1" dirty="0" smtClean="0"/>
              <a:t>Theorem</a:t>
            </a:r>
            <a:r>
              <a:rPr lang="en-US" dirty="0" smtClean="0"/>
              <a:t>:  </a:t>
            </a:r>
            <a:r>
              <a:rPr lang="en-US" dirty="0" smtClean="0">
                <a:solidFill>
                  <a:schemeClr val="folHlink"/>
                </a:solidFill>
              </a:rPr>
              <a:t>For </a:t>
            </a:r>
            <a:r>
              <a:rPr lang="en-US" dirty="0">
                <a:solidFill>
                  <a:schemeClr val="folHlink"/>
                </a:solidFill>
              </a:rPr>
              <a:t>every </a:t>
            </a:r>
            <a:r>
              <a:rPr lang="en-US" dirty="0" smtClean="0">
                <a:solidFill>
                  <a:schemeClr val="folHlink"/>
                </a:solidFill>
              </a:rPr>
              <a:t>integer </a:t>
            </a:r>
            <a:r>
              <a:rPr lang="en-US" i="1" dirty="0">
                <a:solidFill>
                  <a:schemeClr val="folHlink"/>
                </a:solidFill>
                <a:latin typeface="Times New Roman"/>
                <a:cs typeface="Times New Roman"/>
              </a:rPr>
              <a:t>n,</a:t>
            </a:r>
            <a:r>
              <a:rPr lang="en-US" dirty="0">
                <a:solidFill>
                  <a:schemeClr val="folHlink"/>
                </a:solidFill>
              </a:rPr>
              <a:t> if </a:t>
            </a:r>
            <a:r>
              <a:rPr lang="en-US" i="1" dirty="0">
                <a:solidFill>
                  <a:schemeClr val="folHlink"/>
                </a:solidFill>
                <a:latin typeface="Times New Roman"/>
                <a:cs typeface="Times New Roman"/>
              </a:rPr>
              <a:t>n</a:t>
            </a:r>
            <a:r>
              <a:rPr lang="en-US" dirty="0">
                <a:solidFill>
                  <a:schemeClr val="folHlink"/>
                </a:solidFill>
              </a:rPr>
              <a:t> is odd, then </a:t>
            </a:r>
            <a:r>
              <a:rPr lang="en-US" i="1" dirty="0">
                <a:solidFill>
                  <a:schemeClr val="folHlink"/>
                </a:solidFill>
                <a:latin typeface="Times New Roman"/>
                <a:cs typeface="Times New Roman"/>
              </a:rPr>
              <a:t>n</a:t>
            </a:r>
            <a:r>
              <a:rPr lang="en-US" i="1" baseline="30000" dirty="0">
                <a:solidFill>
                  <a:schemeClr val="folHlink"/>
                </a:solidFill>
                <a:latin typeface="Times New Roman"/>
                <a:cs typeface="Times New Roman"/>
              </a:rPr>
              <a:t>2</a:t>
            </a:r>
            <a:r>
              <a:rPr lang="en-US" dirty="0">
                <a:solidFill>
                  <a:schemeClr val="folHlink"/>
                </a:solidFill>
                <a:latin typeface="Times New Roman"/>
                <a:cs typeface="Times New Roman"/>
              </a:rPr>
              <a:t> </a:t>
            </a:r>
            <a:r>
              <a:rPr lang="en-US" dirty="0">
                <a:solidFill>
                  <a:schemeClr val="folHlink"/>
                </a:solidFill>
              </a:rPr>
              <a:t>is odd</a:t>
            </a:r>
            <a:r>
              <a:rPr lang="en-US" dirty="0"/>
              <a:t>.</a:t>
            </a:r>
          </a:p>
          <a:p>
            <a:endParaRPr lang="en-US" dirty="0" smtClean="0"/>
          </a:p>
          <a:p>
            <a:r>
              <a:rPr lang="en-US" dirty="0" smtClean="0">
                <a:solidFill>
                  <a:srgbClr val="820000"/>
                </a:solidFill>
              </a:rPr>
              <a:t>Definition:  </a:t>
            </a:r>
            <a:r>
              <a:rPr lang="en-US" dirty="0" smtClean="0"/>
              <a:t>an integer </a:t>
            </a:r>
            <a:r>
              <a:rPr lang="en-US" i="1" dirty="0" err="1" smtClean="0">
                <a:latin typeface="Times New Roman"/>
                <a:cs typeface="Times New Roman"/>
              </a:rPr>
              <a:t>n</a:t>
            </a:r>
            <a:r>
              <a:rPr lang="en-US" dirty="0" smtClean="0"/>
              <a:t> is </a:t>
            </a:r>
            <a:r>
              <a:rPr lang="en-US" dirty="0" smtClean="0">
                <a:solidFill>
                  <a:srgbClr val="820000"/>
                </a:solidFill>
              </a:rPr>
              <a:t>even</a:t>
            </a:r>
            <a:r>
              <a:rPr lang="en-US" dirty="0" smtClean="0"/>
              <a:t> if there exists an integer </a:t>
            </a:r>
            <a:r>
              <a:rPr lang="en-US" i="1" dirty="0" err="1" smtClean="0">
                <a:latin typeface="Times New Roman"/>
                <a:cs typeface="Times New Roman"/>
              </a:rPr>
              <a:t>k</a:t>
            </a:r>
            <a:r>
              <a:rPr lang="en-US" dirty="0" smtClean="0"/>
              <a:t> such that </a:t>
            </a:r>
            <a:r>
              <a:rPr lang="en-US" i="1" dirty="0" err="1" smtClean="0">
                <a:latin typeface="Times New Roman"/>
                <a:cs typeface="Times New Roman"/>
              </a:rPr>
              <a:t>n</a:t>
            </a:r>
            <a:r>
              <a:rPr lang="en-US" i="1" dirty="0" smtClean="0">
                <a:latin typeface="Times New Roman"/>
                <a:cs typeface="Times New Roman"/>
              </a:rPr>
              <a:t> = 2k</a:t>
            </a:r>
            <a:r>
              <a:rPr lang="en-US" dirty="0" smtClean="0"/>
              <a:t>, and </a:t>
            </a:r>
            <a:r>
              <a:rPr lang="en-US" i="1" dirty="0" err="1" smtClean="0">
                <a:latin typeface="Times New Roman"/>
                <a:cs typeface="Times New Roman"/>
              </a:rPr>
              <a:t>n</a:t>
            </a:r>
            <a:r>
              <a:rPr lang="en-US" dirty="0" smtClean="0"/>
              <a:t> is </a:t>
            </a:r>
            <a:r>
              <a:rPr lang="en-US" dirty="0" smtClean="0">
                <a:solidFill>
                  <a:srgbClr val="820000"/>
                </a:solidFill>
              </a:rPr>
              <a:t>odd</a:t>
            </a:r>
            <a:r>
              <a:rPr lang="en-US" dirty="0" smtClean="0"/>
              <a:t> if there exists an integer </a:t>
            </a:r>
            <a:r>
              <a:rPr lang="en-US" i="1" dirty="0" err="1" smtClean="0">
                <a:latin typeface="Times New Roman"/>
                <a:cs typeface="Times New Roman"/>
              </a:rPr>
              <a:t>k</a:t>
            </a:r>
            <a:r>
              <a:rPr lang="en-US" dirty="0" smtClean="0"/>
              <a:t> such that </a:t>
            </a:r>
            <a:r>
              <a:rPr lang="en-US" i="1" dirty="0" err="1" smtClean="0">
                <a:latin typeface="Times New Roman"/>
                <a:cs typeface="Times New Roman"/>
              </a:rPr>
              <a:t>n</a:t>
            </a:r>
            <a:r>
              <a:rPr lang="en-US" i="1" dirty="0" smtClean="0">
                <a:latin typeface="Times New Roman"/>
                <a:cs typeface="Times New Roman"/>
              </a:rPr>
              <a:t> = 2k + 1</a:t>
            </a:r>
            <a:r>
              <a:rPr lang="en-US" dirty="0" smtClean="0"/>
              <a:t>.</a:t>
            </a:r>
            <a:endParaRPr lang="en-US" dirty="0"/>
          </a:p>
        </p:txBody>
      </p:sp>
    </p:spTree>
    <p:extLst>
      <p:ext uri="{BB962C8B-B14F-4D97-AF65-F5344CB8AC3E}">
        <p14:creationId xmlns:p14="http://schemas.microsoft.com/office/powerpoint/2010/main" val="3119928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95400"/>
            <a:ext cx="8229600" cy="4530725"/>
          </a:xfrm>
        </p:spPr>
        <p:txBody>
          <a:bodyPr/>
          <a:lstStyle/>
          <a:p>
            <a:r>
              <a:rPr lang="en-US" b="1" dirty="0" smtClean="0"/>
              <a:t>Theorem</a:t>
            </a:r>
            <a:r>
              <a:rPr lang="en-US" dirty="0" smtClean="0"/>
              <a:t>:  </a:t>
            </a:r>
            <a:r>
              <a:rPr lang="en-US" dirty="0" smtClean="0">
                <a:solidFill>
                  <a:schemeClr val="folHlink"/>
                </a:solidFill>
              </a:rPr>
              <a:t>For every integer </a:t>
            </a:r>
            <a:r>
              <a:rPr lang="en-US" i="1" dirty="0" smtClean="0">
                <a:solidFill>
                  <a:schemeClr val="folHlink"/>
                </a:solidFill>
                <a:latin typeface="Times New Roman"/>
                <a:cs typeface="Times New Roman"/>
              </a:rPr>
              <a:t>n,</a:t>
            </a:r>
            <a:r>
              <a:rPr lang="en-US" dirty="0" smtClean="0">
                <a:solidFill>
                  <a:schemeClr val="folHlink"/>
                </a:solidFill>
              </a:rPr>
              <a:t> if </a:t>
            </a:r>
            <a:r>
              <a:rPr lang="en-US" i="1" dirty="0" smtClean="0">
                <a:solidFill>
                  <a:schemeClr val="folHlink"/>
                </a:solidFill>
                <a:latin typeface="Times New Roman"/>
                <a:cs typeface="Times New Roman"/>
              </a:rPr>
              <a:t>n</a:t>
            </a:r>
            <a:r>
              <a:rPr lang="en-US" dirty="0" smtClean="0">
                <a:solidFill>
                  <a:schemeClr val="folHlink"/>
                </a:solidFill>
              </a:rPr>
              <a:t> is odd, then </a:t>
            </a:r>
            <a:r>
              <a:rPr lang="en-US" i="1" dirty="0" smtClean="0">
                <a:solidFill>
                  <a:schemeClr val="folHlink"/>
                </a:solidFill>
                <a:latin typeface="Times New Roman"/>
                <a:cs typeface="Times New Roman"/>
              </a:rPr>
              <a:t>n</a:t>
            </a:r>
            <a:r>
              <a:rPr lang="en-US" i="1" baseline="30000" dirty="0" smtClean="0">
                <a:solidFill>
                  <a:schemeClr val="folHlink"/>
                </a:solidFill>
                <a:latin typeface="Times New Roman"/>
                <a:cs typeface="Times New Roman"/>
              </a:rPr>
              <a:t>2</a:t>
            </a:r>
            <a:r>
              <a:rPr lang="en-US" dirty="0" smtClean="0">
                <a:solidFill>
                  <a:schemeClr val="folHlink"/>
                </a:solidFill>
                <a:latin typeface="Times New Roman"/>
                <a:cs typeface="Times New Roman"/>
              </a:rPr>
              <a:t> </a:t>
            </a:r>
            <a:r>
              <a:rPr lang="en-US" dirty="0" smtClean="0">
                <a:solidFill>
                  <a:schemeClr val="folHlink"/>
                </a:solidFill>
              </a:rPr>
              <a:t>is odd</a:t>
            </a:r>
            <a:r>
              <a:rPr lang="en-US" dirty="0" smtClean="0"/>
              <a:t>.</a:t>
            </a:r>
          </a:p>
          <a:p>
            <a:r>
              <a:rPr lang="en-US" b="1" dirty="0" smtClean="0"/>
              <a:t>Proof.</a:t>
            </a:r>
          </a:p>
          <a:p>
            <a:pPr lvl="1"/>
            <a:r>
              <a:rPr lang="en-US" sz="2000" dirty="0" smtClean="0"/>
              <a:t>If </a:t>
            </a:r>
            <a:r>
              <a:rPr lang="en-US" sz="2000" b="1" i="1" dirty="0" err="1" smtClean="0">
                <a:solidFill>
                  <a:schemeClr val="folHlink"/>
                </a:solidFill>
              </a:rPr>
              <a:t>n</a:t>
            </a:r>
            <a:r>
              <a:rPr lang="en-US" sz="2000" dirty="0" smtClean="0"/>
              <a:t> is odd, then </a:t>
            </a:r>
            <a:r>
              <a:rPr lang="en-US" sz="2000" b="1" i="1" dirty="0" err="1" smtClean="0">
                <a:solidFill>
                  <a:schemeClr val="folHlink"/>
                </a:solidFill>
              </a:rPr>
              <a:t>n</a:t>
            </a:r>
            <a:r>
              <a:rPr lang="en-US" sz="2000" b="1" i="1" dirty="0" smtClean="0">
                <a:solidFill>
                  <a:schemeClr val="folHlink"/>
                </a:solidFill>
              </a:rPr>
              <a:t> = 2k+1</a:t>
            </a:r>
            <a:r>
              <a:rPr lang="en-US" sz="2000" dirty="0" smtClean="0"/>
              <a:t> for some integer </a:t>
            </a:r>
            <a:r>
              <a:rPr lang="en-US" sz="2000" b="1" i="1" dirty="0" err="1" smtClean="0">
                <a:solidFill>
                  <a:schemeClr val="folHlink"/>
                </a:solidFill>
              </a:rPr>
              <a:t>k</a:t>
            </a:r>
            <a:r>
              <a:rPr lang="en-US" sz="2000" dirty="0" smtClean="0"/>
              <a:t>.</a:t>
            </a:r>
            <a:br>
              <a:rPr lang="en-US" sz="2000" dirty="0" smtClean="0"/>
            </a:br>
            <a:endParaRPr lang="en-US" sz="2000" dirty="0" smtClean="0"/>
          </a:p>
          <a:p>
            <a:pPr lvl="1"/>
            <a:r>
              <a:rPr lang="en-US" sz="2000" dirty="0" smtClean="0"/>
              <a:t> </a:t>
            </a:r>
            <a:r>
              <a:rPr lang="en-US" sz="2000" b="1" i="1" dirty="0" smtClean="0">
                <a:solidFill>
                  <a:schemeClr val="folHlink"/>
                </a:solidFill>
              </a:rPr>
              <a:t>n</a:t>
            </a:r>
            <a:r>
              <a:rPr lang="en-US" sz="2000" b="1" i="1" baseline="30000" dirty="0" smtClean="0">
                <a:solidFill>
                  <a:schemeClr val="folHlink"/>
                </a:solidFill>
              </a:rPr>
              <a:t>2</a:t>
            </a:r>
            <a:r>
              <a:rPr lang="en-US" sz="2000" b="1" i="1" dirty="0" smtClean="0">
                <a:solidFill>
                  <a:schemeClr val="folHlink"/>
                </a:solidFill>
              </a:rPr>
              <a:t> = (2k+1)</a:t>
            </a:r>
            <a:r>
              <a:rPr lang="en-US" sz="2000" b="1" i="1" baseline="30000" dirty="0" smtClean="0">
                <a:solidFill>
                  <a:schemeClr val="folHlink"/>
                </a:solidFill>
              </a:rPr>
              <a:t>2</a:t>
            </a:r>
            <a:r>
              <a:rPr lang="en-US" sz="2000" b="1" dirty="0" smtClean="0">
                <a:solidFill>
                  <a:schemeClr val="folHlink"/>
                </a:solidFill>
              </a:rPr>
              <a:t> </a:t>
            </a:r>
            <a:r>
              <a:rPr lang="en-US" sz="2000" b="1" i="1" dirty="0" smtClean="0">
                <a:solidFill>
                  <a:schemeClr val="folHlink"/>
                </a:solidFill>
              </a:rPr>
              <a:t>= 4k</a:t>
            </a:r>
            <a:r>
              <a:rPr lang="en-US" sz="2000" b="1" i="1" baseline="30000" dirty="0" smtClean="0">
                <a:solidFill>
                  <a:schemeClr val="folHlink"/>
                </a:solidFill>
              </a:rPr>
              <a:t>2</a:t>
            </a:r>
            <a:r>
              <a:rPr lang="en-US" sz="2000" b="1" i="1" dirty="0" smtClean="0">
                <a:solidFill>
                  <a:schemeClr val="folHlink"/>
                </a:solidFill>
              </a:rPr>
              <a:t> + 4k +1</a:t>
            </a:r>
            <a:br>
              <a:rPr lang="en-US" sz="2000" b="1" i="1" dirty="0" smtClean="0">
                <a:solidFill>
                  <a:schemeClr val="folHlink"/>
                </a:solidFill>
              </a:rPr>
            </a:br>
            <a:endParaRPr lang="en-US" sz="2000" dirty="0" smtClean="0"/>
          </a:p>
          <a:p>
            <a:pPr lvl="1"/>
            <a:r>
              <a:rPr lang="en-US" sz="2000" dirty="0" smtClean="0"/>
              <a:t>Therefore, </a:t>
            </a:r>
            <a:r>
              <a:rPr lang="en-US" sz="2000" b="1" i="1" dirty="0" smtClean="0">
                <a:solidFill>
                  <a:schemeClr val="folHlink"/>
                </a:solidFill>
              </a:rPr>
              <a:t>n</a:t>
            </a:r>
            <a:r>
              <a:rPr lang="en-US" sz="2000" b="1" i="1" baseline="30000" dirty="0" smtClean="0">
                <a:solidFill>
                  <a:schemeClr val="folHlink"/>
                </a:solidFill>
              </a:rPr>
              <a:t>2</a:t>
            </a:r>
            <a:r>
              <a:rPr lang="en-US" sz="2000" b="1" i="1" dirty="0" smtClean="0">
                <a:solidFill>
                  <a:schemeClr val="folHlink"/>
                </a:solidFill>
              </a:rPr>
              <a:t> = 2(2k</a:t>
            </a:r>
            <a:r>
              <a:rPr lang="en-US" sz="2000" b="1" i="1" baseline="30000" dirty="0" smtClean="0">
                <a:solidFill>
                  <a:schemeClr val="folHlink"/>
                </a:solidFill>
              </a:rPr>
              <a:t>2</a:t>
            </a:r>
            <a:r>
              <a:rPr lang="en-US" sz="2000" b="1" i="1" dirty="0" smtClean="0">
                <a:solidFill>
                  <a:schemeClr val="folHlink"/>
                </a:solidFill>
              </a:rPr>
              <a:t> + 2k) + 1</a:t>
            </a:r>
            <a:r>
              <a:rPr lang="en-US" sz="2000" b="1" i="1" dirty="0" smtClean="0"/>
              <a:t>, </a:t>
            </a:r>
            <a:r>
              <a:rPr lang="en-US" sz="2000" dirty="0" smtClean="0"/>
              <a:t>which is odd.</a:t>
            </a:r>
          </a:p>
          <a:p>
            <a:endParaRPr lang="en-US" dirty="0" smtClean="0"/>
          </a:p>
          <a:p>
            <a:endParaRPr lang="en-US" dirty="0"/>
          </a:p>
        </p:txBody>
      </p:sp>
      <p:sp>
        <p:nvSpPr>
          <p:cNvPr id="4" name="Rounded Rectangular Callout 3"/>
          <p:cNvSpPr/>
          <p:nvPr/>
        </p:nvSpPr>
        <p:spPr bwMode="auto">
          <a:xfrm>
            <a:off x="5756562" y="2613891"/>
            <a:ext cx="2140527" cy="711200"/>
          </a:xfrm>
          <a:prstGeom prst="wedgeRoundRectCallout">
            <a:avLst>
              <a:gd name="adj1" fmla="val -150230"/>
              <a:gd name="adj2" fmla="val -60155"/>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r>
              <a:rPr lang="en-US" dirty="0" smtClean="0"/>
              <a:t>apply definition of “odd”</a:t>
            </a:r>
            <a:endParaRPr lang="en-US" dirty="0"/>
          </a:p>
        </p:txBody>
      </p:sp>
      <p:sp>
        <p:nvSpPr>
          <p:cNvPr id="7" name="Rounded Rectangular Callout 6"/>
          <p:cNvSpPr/>
          <p:nvPr/>
        </p:nvSpPr>
        <p:spPr bwMode="auto">
          <a:xfrm>
            <a:off x="5486400" y="4440694"/>
            <a:ext cx="2667000" cy="1108075"/>
          </a:xfrm>
          <a:prstGeom prst="wedgeRoundRectCallout">
            <a:avLst>
              <a:gd name="adj1" fmla="val -57882"/>
              <a:gd name="adj2" fmla="val -102994"/>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r>
              <a:rPr lang="en-US" dirty="0" smtClean="0"/>
              <a:t>odd number from definition – found </a:t>
            </a:r>
            <a:r>
              <a:rPr lang="en-US" dirty="0" err="1" smtClean="0"/>
              <a:t>k</a:t>
            </a:r>
            <a:r>
              <a:rPr lang="en-US" dirty="0" smtClean="0"/>
              <a:t> such that n</a:t>
            </a:r>
            <a:r>
              <a:rPr lang="en-US" baseline="30000" dirty="0" smtClean="0"/>
              <a:t>2</a:t>
            </a:r>
            <a:r>
              <a:rPr lang="en-US" dirty="0" smtClean="0"/>
              <a:t> = 2k + 1</a:t>
            </a:r>
            <a:endParaRPr lang="en-US" dirty="0"/>
          </a:p>
        </p:txBody>
      </p:sp>
    </p:spTree>
    <p:extLst>
      <p:ext uri="{BB962C8B-B14F-4D97-AF65-F5344CB8AC3E}">
        <p14:creationId xmlns:p14="http://schemas.microsoft.com/office/powerpoint/2010/main" val="1478281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contrapositive</a:t>
            </a:r>
            <a:endParaRPr lang="en-US" dirty="0"/>
          </a:p>
        </p:txBody>
      </p:sp>
      <p:sp>
        <p:nvSpPr>
          <p:cNvPr id="3" name="Content Placeholder 2"/>
          <p:cNvSpPr>
            <a:spLocks noGrp="1"/>
          </p:cNvSpPr>
          <p:nvPr>
            <p:ph idx="1"/>
          </p:nvPr>
        </p:nvSpPr>
        <p:spPr>
          <a:xfrm>
            <a:off x="457200" y="1371601"/>
            <a:ext cx="8398164" cy="4516582"/>
          </a:xfrm>
        </p:spPr>
        <p:txBody>
          <a:bodyPr/>
          <a:lstStyle/>
          <a:p>
            <a:r>
              <a:rPr lang="en-US" sz="2200" dirty="0"/>
              <a:t>A </a:t>
            </a:r>
            <a:r>
              <a:rPr lang="en-US" sz="2200" dirty="0">
                <a:solidFill>
                  <a:srgbClr val="800000"/>
                </a:solidFill>
              </a:rPr>
              <a:t>proof by contrapositive </a:t>
            </a:r>
            <a:r>
              <a:rPr lang="en-US" sz="2200" dirty="0"/>
              <a:t>proves a conditional theorem of the form p → c by showing that the contrapositive ¬c → ¬p is true. </a:t>
            </a:r>
            <a:endParaRPr lang="en-US" sz="2200" dirty="0" smtClean="0"/>
          </a:p>
          <a:p>
            <a:endParaRPr lang="en-US" sz="2200" dirty="0"/>
          </a:p>
          <a:p>
            <a:pPr marL="342900" indent="-342900">
              <a:buFont typeface="Wingdings" charset="2"/>
              <a:buChar char="ü"/>
            </a:pPr>
            <a:r>
              <a:rPr lang="en-US" sz="2200" dirty="0" smtClean="0"/>
              <a:t>Based on the logical equivalence of </a:t>
            </a:r>
            <a:r>
              <a:rPr lang="en-US" sz="2200" b="1" i="1" dirty="0" smtClean="0">
                <a:latin typeface="Times New Roman" charset="0"/>
                <a:sym typeface="Symbol" charset="2"/>
              </a:rPr>
              <a:t>p </a:t>
            </a:r>
            <a:r>
              <a:rPr lang="en-US" sz="2200" b="1" dirty="0" smtClean="0">
                <a:sym typeface="Symbol" charset="2"/>
              </a:rPr>
              <a:t> </a:t>
            </a:r>
            <a:r>
              <a:rPr lang="en-US" sz="2200" b="1" i="1" dirty="0">
                <a:latin typeface="Times New Roman" charset="0"/>
                <a:sym typeface="Symbol" charset="2"/>
              </a:rPr>
              <a:t>c</a:t>
            </a:r>
            <a:r>
              <a:rPr lang="en-US" sz="2200" b="1" i="1" dirty="0" smtClean="0">
                <a:latin typeface="Times New Roman" charset="0"/>
                <a:sym typeface="Symbol" charset="2"/>
              </a:rPr>
              <a:t> </a:t>
            </a:r>
            <a:r>
              <a:rPr lang="en-US" sz="2200" dirty="0" smtClean="0"/>
              <a:t>and </a:t>
            </a:r>
            <a:r>
              <a:rPr lang="en-US" sz="2200" b="1" i="1" dirty="0" smtClean="0">
                <a:latin typeface="Times New Roman" charset="0"/>
                <a:sym typeface="Symbol" charset="2"/>
              </a:rPr>
              <a:t>c </a:t>
            </a:r>
            <a:r>
              <a:rPr lang="en-US" sz="2200" b="1" dirty="0" smtClean="0">
                <a:sym typeface="Symbol" charset="2"/>
              </a:rPr>
              <a:t> </a:t>
            </a:r>
            <a:r>
              <a:rPr lang="en-US" sz="2200" b="1" i="1" dirty="0" smtClean="0">
                <a:latin typeface="Times New Roman" charset="0"/>
                <a:sym typeface="Symbol" charset="2"/>
              </a:rPr>
              <a:t>p</a:t>
            </a:r>
          </a:p>
          <a:p>
            <a:pPr marL="342900" indent="-342900">
              <a:buFont typeface="Wingdings" charset="2"/>
              <a:buChar char="ü"/>
            </a:pPr>
            <a:endParaRPr lang="en-US" sz="2200" dirty="0" smtClean="0">
              <a:sym typeface="Symbol" charset="2"/>
            </a:endParaRPr>
          </a:p>
          <a:p>
            <a:pPr marL="342900" indent="-342900">
              <a:buFont typeface="Wingdings" charset="2"/>
              <a:buChar char="ü"/>
            </a:pPr>
            <a:r>
              <a:rPr lang="en-US" sz="2200" dirty="0" smtClean="0">
                <a:sym typeface="Symbol" charset="2"/>
              </a:rPr>
              <a:t>Proceeds by assuming </a:t>
            </a:r>
            <a:r>
              <a:rPr lang="en-US" sz="2200" b="1" i="1" dirty="0" smtClean="0">
                <a:latin typeface="Times New Roman" charset="0"/>
                <a:sym typeface="Symbol" charset="2"/>
              </a:rPr>
              <a:t>c</a:t>
            </a:r>
            <a:r>
              <a:rPr lang="en-US" sz="2200" dirty="0" smtClean="0">
                <a:sym typeface="Symbol" charset="2"/>
              </a:rPr>
              <a:t> and using the same method as direct proof, showing that </a:t>
            </a:r>
            <a:r>
              <a:rPr lang="en-US" sz="2200" b="1" i="1" dirty="0" smtClean="0">
                <a:latin typeface="Times New Roman" charset="0"/>
                <a:sym typeface="Symbol" charset="2"/>
              </a:rPr>
              <a:t>p</a:t>
            </a:r>
            <a:endParaRPr lang="en-US" sz="2200" dirty="0"/>
          </a:p>
        </p:txBody>
      </p:sp>
    </p:spTree>
    <p:extLst>
      <p:ext uri="{BB962C8B-B14F-4D97-AF65-F5344CB8AC3E}">
        <p14:creationId xmlns:p14="http://schemas.microsoft.com/office/powerpoint/2010/main" val="467905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95400"/>
            <a:ext cx="8229600" cy="4530725"/>
          </a:xfrm>
        </p:spPr>
        <p:txBody>
          <a:bodyPr/>
          <a:lstStyle/>
          <a:p>
            <a:r>
              <a:rPr lang="en-US" dirty="0" smtClean="0"/>
              <a:t>Prove “If </a:t>
            </a:r>
            <a:r>
              <a:rPr lang="en-US" i="1" dirty="0" err="1" smtClean="0">
                <a:latin typeface="Times New Roman" charset="0"/>
              </a:rPr>
              <a:t>n</a:t>
            </a:r>
            <a:r>
              <a:rPr lang="en-US" dirty="0" smtClean="0"/>
              <a:t> is an integer and  </a:t>
            </a:r>
            <a:r>
              <a:rPr lang="en-US" i="1" dirty="0" smtClean="0">
                <a:latin typeface="Times New Roman" charset="0"/>
              </a:rPr>
              <a:t>3n + 2</a:t>
            </a:r>
            <a:r>
              <a:rPr lang="en-US" dirty="0" smtClean="0"/>
              <a:t> is odd then </a:t>
            </a:r>
            <a:r>
              <a:rPr lang="en-US" i="1" dirty="0" err="1" smtClean="0">
                <a:latin typeface="Times New Roman" charset="0"/>
              </a:rPr>
              <a:t>n</a:t>
            </a:r>
            <a:r>
              <a:rPr lang="en-US" dirty="0" smtClean="0"/>
              <a:t> is odd.”</a:t>
            </a:r>
          </a:p>
          <a:p>
            <a:pPr lvl="1"/>
            <a:r>
              <a:rPr lang="en-US" sz="2000" dirty="0" smtClean="0"/>
              <a:t>Proof by contrapositive.</a:t>
            </a:r>
          </a:p>
          <a:p>
            <a:pPr lvl="1"/>
            <a:r>
              <a:rPr lang="en-US" sz="2000" dirty="0" smtClean="0"/>
              <a:t>Suppose the conclusion is false, i.e. </a:t>
            </a:r>
            <a:r>
              <a:rPr lang="en-US" sz="2000" i="1" dirty="0" smtClean="0">
                <a:latin typeface="Times New Roman"/>
                <a:cs typeface="Times New Roman"/>
              </a:rPr>
              <a:t>n</a:t>
            </a:r>
            <a:r>
              <a:rPr lang="en-US" sz="2000" dirty="0" smtClean="0"/>
              <a:t> is even.  We need to show that </a:t>
            </a:r>
            <a:r>
              <a:rPr lang="en-US" sz="2000" i="1" dirty="0">
                <a:latin typeface="Times New Roman" charset="0"/>
              </a:rPr>
              <a:t>3n + 2</a:t>
            </a:r>
            <a:r>
              <a:rPr lang="en-US" sz="2000" dirty="0"/>
              <a:t> is </a:t>
            </a:r>
            <a:r>
              <a:rPr lang="en-US" sz="2000" dirty="0" smtClean="0"/>
              <a:t>even. </a:t>
            </a:r>
          </a:p>
          <a:p>
            <a:pPr lvl="1"/>
            <a:r>
              <a:rPr lang="en-US" sz="2000" dirty="0" smtClean="0"/>
              <a:t>Then by the definition of an even integer, </a:t>
            </a:r>
            <a:r>
              <a:rPr lang="en-US" sz="2000" i="1" dirty="0" err="1" smtClean="0">
                <a:latin typeface="Times New Roman"/>
                <a:cs typeface="Times New Roman"/>
              </a:rPr>
              <a:t>n</a:t>
            </a:r>
            <a:r>
              <a:rPr lang="en-US" sz="2000" i="1" dirty="0" smtClean="0">
                <a:latin typeface="Times New Roman"/>
                <a:cs typeface="Times New Roman"/>
              </a:rPr>
              <a:t> = 2k </a:t>
            </a:r>
            <a:r>
              <a:rPr lang="en-US" sz="2000" dirty="0" smtClean="0"/>
              <a:t>for some integer </a:t>
            </a:r>
            <a:r>
              <a:rPr lang="en-US" sz="2000" i="1" dirty="0" err="1" smtClean="0">
                <a:latin typeface="Times New Roman"/>
                <a:cs typeface="Times New Roman"/>
              </a:rPr>
              <a:t>k</a:t>
            </a:r>
            <a:r>
              <a:rPr lang="en-US" sz="2000" i="1" dirty="0" smtClean="0">
                <a:latin typeface="Times New Roman"/>
                <a:cs typeface="Times New Roman"/>
              </a:rPr>
              <a:t> </a:t>
            </a:r>
          </a:p>
          <a:p>
            <a:pPr lvl="1"/>
            <a:r>
              <a:rPr lang="en-US" sz="2000" dirty="0" smtClean="0"/>
              <a:t>Therefore </a:t>
            </a:r>
            <a:r>
              <a:rPr lang="en-US" sz="2000" i="1" dirty="0" smtClean="0">
                <a:latin typeface="Times New Roman" charset="0"/>
              </a:rPr>
              <a:t>3n + 2 = 3(2k) + 2 = 6k + 2 = 2(3k + 1)</a:t>
            </a:r>
          </a:p>
          <a:p>
            <a:pPr lvl="1"/>
            <a:r>
              <a:rPr lang="en-US" sz="2000" dirty="0" smtClean="0"/>
              <a:t>Hence, </a:t>
            </a:r>
            <a:r>
              <a:rPr lang="en-US" sz="2000" i="1" dirty="0" smtClean="0">
                <a:latin typeface="Times New Roman" charset="0"/>
              </a:rPr>
              <a:t>3n + 2 </a:t>
            </a:r>
            <a:r>
              <a:rPr lang="en-US" sz="2000" dirty="0" smtClean="0"/>
              <a:t>is even. </a:t>
            </a:r>
            <a:endParaRPr lang="en-US" sz="2000" dirty="0" smtClean="0"/>
          </a:p>
          <a:p>
            <a:pPr lvl="1"/>
            <a:endParaRPr lang="en-US" sz="2000" b="1" dirty="0">
              <a:solidFill>
                <a:srgbClr val="FF0000"/>
              </a:solidFill>
            </a:endParaRPr>
          </a:p>
          <a:p>
            <a:pPr marL="114300" lvl="1" indent="0">
              <a:buNone/>
            </a:pPr>
            <a:r>
              <a:rPr lang="en-US" sz="2000" b="1" dirty="0" smtClean="0">
                <a:solidFill>
                  <a:srgbClr val="FF0000"/>
                </a:solidFill>
              </a:rPr>
              <a:t>Can you produce a direct proof? </a:t>
            </a:r>
            <a:endParaRPr lang="en-US" sz="2000" b="1" dirty="0" smtClean="0">
              <a:solidFill>
                <a:srgbClr val="FF0000"/>
              </a:solidFill>
            </a:endParaRPr>
          </a:p>
          <a:p>
            <a:pPr lvl="1"/>
            <a:endParaRPr lang="en-US" sz="2000" dirty="0"/>
          </a:p>
          <a:p>
            <a:endParaRPr lang="en-US" sz="2400" dirty="0"/>
          </a:p>
        </p:txBody>
      </p:sp>
    </p:spTree>
    <p:extLst>
      <p:ext uri="{BB962C8B-B14F-4D97-AF65-F5344CB8AC3E}">
        <p14:creationId xmlns:p14="http://schemas.microsoft.com/office/powerpoint/2010/main" val="12242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Fermat’s last </a:t>
            </a:r>
            <a:r>
              <a:rPr lang="en-US" dirty="0"/>
              <a:t>t</a:t>
            </a:r>
            <a:r>
              <a:rPr lang="en-US" dirty="0" smtClean="0"/>
              <a:t>heorem</a:t>
            </a:r>
            <a:endParaRPr lang="en-US" dirty="0"/>
          </a:p>
        </p:txBody>
      </p:sp>
      <p:sp>
        <p:nvSpPr>
          <p:cNvPr id="3" name="Content Placeholder 2"/>
          <p:cNvSpPr>
            <a:spLocks noGrp="1"/>
          </p:cNvSpPr>
          <p:nvPr>
            <p:ph idx="1"/>
          </p:nvPr>
        </p:nvSpPr>
        <p:spPr/>
        <p:txBody>
          <a:bodyPr/>
          <a:lstStyle/>
          <a:p>
            <a:r>
              <a:rPr lang="en-US" b="1" dirty="0" smtClean="0"/>
              <a:t>Theorem:  </a:t>
            </a:r>
            <a:r>
              <a:rPr lang="en-US" dirty="0" smtClean="0"/>
              <a:t>For every integer n &gt; 2 there is no solution to the equation  a</a:t>
            </a:r>
            <a:r>
              <a:rPr lang="en-US" baseline="30000" dirty="0" smtClean="0"/>
              <a:t>n</a:t>
            </a:r>
            <a:r>
              <a:rPr lang="en-US" dirty="0" smtClean="0"/>
              <a:t> + </a:t>
            </a:r>
            <a:r>
              <a:rPr lang="en-US" dirty="0" err="1" smtClean="0"/>
              <a:t>b</a:t>
            </a:r>
            <a:r>
              <a:rPr lang="en-US" baseline="30000" dirty="0" err="1" smtClean="0"/>
              <a:t>n</a:t>
            </a:r>
            <a:r>
              <a:rPr lang="en-US" baseline="30000" dirty="0" smtClean="0"/>
              <a:t> </a:t>
            </a:r>
            <a:r>
              <a:rPr lang="en-US" dirty="0" smtClean="0"/>
              <a:t>= </a:t>
            </a:r>
            <a:r>
              <a:rPr lang="en-US" dirty="0" err="1" smtClean="0"/>
              <a:t>c</a:t>
            </a:r>
            <a:r>
              <a:rPr lang="en-US" baseline="30000" dirty="0" err="1" smtClean="0"/>
              <a:t>n</a:t>
            </a:r>
            <a:r>
              <a:rPr lang="en-US" dirty="0" smtClean="0"/>
              <a:t> </a:t>
            </a:r>
          </a:p>
          <a:p>
            <a:r>
              <a:rPr lang="en-US" dirty="0" smtClean="0"/>
              <a:t>where </a:t>
            </a:r>
            <a:r>
              <a:rPr lang="en-US" dirty="0" err="1" smtClean="0"/>
              <a:t>a,b</a:t>
            </a:r>
            <a:r>
              <a:rPr lang="en-US" dirty="0" smtClean="0"/>
              <a:t>, and c are positive integers</a:t>
            </a:r>
            <a:endParaRPr lang="en-US" dirty="0"/>
          </a:p>
        </p:txBody>
      </p:sp>
      <p:pic>
        <p:nvPicPr>
          <p:cNvPr id="4" name="Picture 3"/>
          <p:cNvPicPr>
            <a:picLocks noChangeAspect="1"/>
          </p:cNvPicPr>
          <p:nvPr/>
        </p:nvPicPr>
        <p:blipFill>
          <a:blip r:embed="rId3"/>
          <a:stretch>
            <a:fillRect/>
          </a:stretch>
        </p:blipFill>
        <p:spPr>
          <a:xfrm>
            <a:off x="5241637" y="4428836"/>
            <a:ext cx="3810000" cy="2133600"/>
          </a:xfrm>
          <a:prstGeom prst="rect">
            <a:avLst/>
          </a:prstGeom>
        </p:spPr>
      </p:pic>
      <p:pic>
        <p:nvPicPr>
          <p:cNvPr id="6" name="Picture 5"/>
          <p:cNvPicPr>
            <a:picLocks noChangeAspect="1"/>
          </p:cNvPicPr>
          <p:nvPr/>
        </p:nvPicPr>
        <p:blipFill>
          <a:blip r:embed="rId4"/>
          <a:stretch>
            <a:fillRect/>
          </a:stretch>
        </p:blipFill>
        <p:spPr>
          <a:xfrm>
            <a:off x="106969" y="4433455"/>
            <a:ext cx="1475911" cy="2225964"/>
          </a:xfrm>
          <a:prstGeom prst="rect">
            <a:avLst/>
          </a:prstGeom>
        </p:spPr>
      </p:pic>
    </p:spTree>
    <p:extLst>
      <p:ext uri="{BB962C8B-B14F-4D97-AF65-F5344CB8AC3E}">
        <p14:creationId xmlns:p14="http://schemas.microsoft.com/office/powerpoint/2010/main" val="1572187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95400"/>
            <a:ext cx="8229600" cy="4530725"/>
          </a:xfrm>
        </p:spPr>
        <p:txBody>
          <a:bodyPr/>
          <a:lstStyle/>
          <a:p>
            <a:r>
              <a:rPr lang="en-US" b="1" dirty="0" smtClean="0"/>
              <a:t>Theorem</a:t>
            </a:r>
            <a:r>
              <a:rPr lang="en-US" dirty="0" smtClean="0"/>
              <a:t>:  For </a:t>
            </a:r>
            <a:r>
              <a:rPr lang="en-US" dirty="0"/>
              <a:t>every integer x, if x</a:t>
            </a:r>
            <a:r>
              <a:rPr lang="en-US" baseline="30000" dirty="0"/>
              <a:t>2</a:t>
            </a:r>
            <a:r>
              <a:rPr lang="en-US" dirty="0"/>
              <a:t> is even, then x is even</a:t>
            </a:r>
            <a:r>
              <a:rPr lang="en-US" dirty="0" smtClean="0"/>
              <a:t>.</a:t>
            </a:r>
          </a:p>
          <a:p>
            <a:pPr lvl="1"/>
            <a:endParaRPr lang="en-US" sz="2000" dirty="0" smtClean="0"/>
          </a:p>
          <a:p>
            <a:pPr lvl="1"/>
            <a:r>
              <a:rPr lang="en-US" sz="2000" dirty="0" smtClean="0"/>
              <a:t>Which proof technique?</a:t>
            </a:r>
          </a:p>
          <a:p>
            <a:pPr lvl="1"/>
            <a:r>
              <a:rPr lang="en-US" sz="2000" dirty="0" smtClean="0"/>
              <a:t>Direct proof – express x</a:t>
            </a:r>
            <a:r>
              <a:rPr lang="en-US" sz="2000" baseline="30000" dirty="0" smtClean="0"/>
              <a:t>2 </a:t>
            </a:r>
            <a:r>
              <a:rPr lang="en-US" sz="2000" dirty="0" smtClean="0"/>
              <a:t>as 2k for some k, i.e. x = </a:t>
            </a:r>
            <a:r>
              <a:rPr lang="en-US" sz="2000" i="1" dirty="0" smtClean="0">
                <a:latin typeface="Times New Roman"/>
                <a:cs typeface="Times New Roman"/>
              </a:rPr>
              <a:t>√(2k) </a:t>
            </a:r>
          </a:p>
          <a:p>
            <a:pPr lvl="2"/>
            <a:r>
              <a:rPr lang="en-US" sz="2000" i="1" dirty="0" smtClean="0">
                <a:latin typeface="Times New Roman"/>
                <a:cs typeface="Times New Roman"/>
              </a:rPr>
              <a:t>Not clear that </a:t>
            </a:r>
            <a:r>
              <a:rPr lang="en-US" sz="2000" i="1" dirty="0" err="1" smtClean="0">
                <a:latin typeface="Times New Roman"/>
                <a:cs typeface="Times New Roman"/>
              </a:rPr>
              <a:t>sqrt</a:t>
            </a:r>
            <a:r>
              <a:rPr lang="en-US" sz="2000" i="1" dirty="0" smtClean="0">
                <a:latin typeface="Times New Roman"/>
                <a:cs typeface="Times New Roman"/>
              </a:rPr>
              <a:t>(2k) is an even integer, or even an integer </a:t>
            </a:r>
            <a:r>
              <a:rPr lang="en-US" sz="2000" i="1" dirty="0" smtClean="0">
                <a:latin typeface="Times New Roman"/>
                <a:cs typeface="Times New Roman"/>
                <a:sym typeface="Wingdings"/>
              </a:rPr>
              <a:t></a:t>
            </a:r>
            <a:endParaRPr lang="en-US" sz="2000" dirty="0"/>
          </a:p>
          <a:p>
            <a:pPr lvl="1"/>
            <a:r>
              <a:rPr lang="en-US" sz="2000" dirty="0" smtClean="0"/>
              <a:t>Proof by contrapositive – prove that if x is odd </a:t>
            </a:r>
            <a:r>
              <a:rPr lang="en-US" sz="2000" dirty="0"/>
              <a:t>then </a:t>
            </a:r>
            <a:r>
              <a:rPr lang="en-US" sz="2000" dirty="0" smtClean="0"/>
              <a:t>x</a:t>
            </a:r>
            <a:r>
              <a:rPr lang="en-US" sz="2000" baseline="30000" dirty="0" smtClean="0"/>
              <a:t>2</a:t>
            </a:r>
            <a:r>
              <a:rPr lang="en-US" sz="2000" dirty="0" smtClean="0"/>
              <a:t> is odd</a:t>
            </a:r>
          </a:p>
        </p:txBody>
      </p:sp>
    </p:spTree>
    <p:extLst>
      <p:ext uri="{BB962C8B-B14F-4D97-AF65-F5344CB8AC3E}">
        <p14:creationId xmlns:p14="http://schemas.microsoft.com/office/powerpoint/2010/main" val="2864766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95400"/>
            <a:ext cx="8229600" cy="4530725"/>
          </a:xfrm>
        </p:spPr>
        <p:txBody>
          <a:bodyPr/>
          <a:lstStyle/>
          <a:p>
            <a:r>
              <a:rPr lang="en-US" b="1" dirty="0" smtClean="0"/>
              <a:t>Theorem</a:t>
            </a:r>
            <a:r>
              <a:rPr lang="en-US" dirty="0" smtClean="0"/>
              <a:t>:  For </a:t>
            </a:r>
            <a:r>
              <a:rPr lang="en-US" dirty="0"/>
              <a:t>every integer x, if x</a:t>
            </a:r>
            <a:r>
              <a:rPr lang="en-US" baseline="30000" dirty="0"/>
              <a:t>2</a:t>
            </a:r>
            <a:r>
              <a:rPr lang="en-US" dirty="0"/>
              <a:t> is even, then x is even</a:t>
            </a:r>
            <a:r>
              <a:rPr lang="en-US" dirty="0" smtClean="0"/>
              <a:t>.</a:t>
            </a:r>
          </a:p>
          <a:p>
            <a:pPr lvl="1"/>
            <a:r>
              <a:rPr lang="en-US" sz="2000" dirty="0" smtClean="0"/>
              <a:t>Proof by contrapositive.</a:t>
            </a:r>
          </a:p>
          <a:p>
            <a:pPr lvl="1"/>
            <a:r>
              <a:rPr lang="en-US" sz="2000" dirty="0" smtClean="0"/>
              <a:t>Suppose the conclusion is false, i.e. </a:t>
            </a:r>
            <a:r>
              <a:rPr lang="en-US" sz="2000" i="1" dirty="0">
                <a:latin typeface="Times New Roman"/>
                <a:cs typeface="Times New Roman"/>
              </a:rPr>
              <a:t>x</a:t>
            </a:r>
            <a:r>
              <a:rPr lang="en-US" sz="2000" dirty="0" smtClean="0"/>
              <a:t> is odd.  We need to prove that </a:t>
            </a:r>
            <a:r>
              <a:rPr lang="en-US" sz="2000" i="1" dirty="0">
                <a:latin typeface="Times New Roman" charset="0"/>
              </a:rPr>
              <a:t>x</a:t>
            </a:r>
            <a:r>
              <a:rPr lang="en-US" sz="2000" i="1" baseline="30000" dirty="0">
                <a:latin typeface="Times New Roman" charset="0"/>
              </a:rPr>
              <a:t>2</a:t>
            </a:r>
            <a:r>
              <a:rPr lang="en-US" sz="2000" i="1" dirty="0">
                <a:latin typeface="Times New Roman" charset="0"/>
              </a:rPr>
              <a:t> </a:t>
            </a:r>
            <a:r>
              <a:rPr lang="en-US" sz="2000" dirty="0"/>
              <a:t>is </a:t>
            </a:r>
            <a:r>
              <a:rPr lang="en-US" sz="2000" dirty="0" smtClean="0"/>
              <a:t>odd.</a:t>
            </a:r>
          </a:p>
          <a:p>
            <a:pPr lvl="1"/>
            <a:r>
              <a:rPr lang="en-US" sz="2000" dirty="0" smtClean="0"/>
              <a:t>Then by the definition of an odd integer, </a:t>
            </a:r>
            <a:r>
              <a:rPr lang="en-US" sz="2000" i="1" dirty="0">
                <a:latin typeface="Times New Roman"/>
                <a:cs typeface="Times New Roman"/>
              </a:rPr>
              <a:t>x</a:t>
            </a:r>
            <a:r>
              <a:rPr lang="en-US" sz="2000" i="1" dirty="0" smtClean="0">
                <a:latin typeface="Times New Roman"/>
                <a:cs typeface="Times New Roman"/>
              </a:rPr>
              <a:t> = 2k + 1 </a:t>
            </a:r>
            <a:r>
              <a:rPr lang="en-US" sz="2000" dirty="0" smtClean="0"/>
              <a:t>for some integer </a:t>
            </a:r>
            <a:r>
              <a:rPr lang="en-US" sz="2000" i="1" dirty="0" smtClean="0">
                <a:latin typeface="Times New Roman"/>
                <a:cs typeface="Times New Roman"/>
              </a:rPr>
              <a:t>k </a:t>
            </a:r>
          </a:p>
          <a:p>
            <a:pPr lvl="1"/>
            <a:r>
              <a:rPr lang="en-US" sz="2000" dirty="0" smtClean="0"/>
              <a:t>Therefore </a:t>
            </a:r>
            <a:r>
              <a:rPr lang="hr-HR" sz="2000" i="1" dirty="0">
                <a:latin typeface="Times New Roman" charset="0"/>
              </a:rPr>
              <a:t>x</a:t>
            </a:r>
            <a:r>
              <a:rPr lang="hr-HR" sz="2000" i="1" baseline="30000" dirty="0">
                <a:latin typeface="Times New Roman" charset="0"/>
              </a:rPr>
              <a:t>2</a:t>
            </a:r>
            <a:r>
              <a:rPr lang="hr-HR" sz="2000" i="1" dirty="0">
                <a:latin typeface="Times New Roman" charset="0"/>
              </a:rPr>
              <a:t>=(2k+1)</a:t>
            </a:r>
            <a:r>
              <a:rPr lang="hr-HR" sz="2000" i="1" baseline="30000" dirty="0">
                <a:latin typeface="Times New Roman" charset="0"/>
              </a:rPr>
              <a:t>2</a:t>
            </a:r>
            <a:r>
              <a:rPr lang="hr-HR" sz="2000" i="1" dirty="0">
                <a:latin typeface="Times New Roman" charset="0"/>
              </a:rPr>
              <a:t>=4k</a:t>
            </a:r>
            <a:r>
              <a:rPr lang="hr-HR" sz="2000" i="1" baseline="30000" dirty="0">
                <a:latin typeface="Times New Roman" charset="0"/>
              </a:rPr>
              <a:t>2</a:t>
            </a:r>
            <a:r>
              <a:rPr lang="hr-HR" sz="2000" i="1" dirty="0">
                <a:latin typeface="Times New Roman" charset="0"/>
              </a:rPr>
              <a:t>+4k+1=2(2k</a:t>
            </a:r>
            <a:r>
              <a:rPr lang="hr-HR" sz="2000" i="1" baseline="30000" dirty="0">
                <a:latin typeface="Times New Roman" charset="0"/>
              </a:rPr>
              <a:t>2</a:t>
            </a:r>
            <a:r>
              <a:rPr lang="hr-HR" sz="2000" i="1" dirty="0">
                <a:latin typeface="Times New Roman" charset="0"/>
              </a:rPr>
              <a:t>+2k)+1</a:t>
            </a:r>
            <a:r>
              <a:rPr lang="hr-HR" sz="2000" i="1" dirty="0" smtClean="0">
                <a:latin typeface="Times New Roman" charset="0"/>
              </a:rPr>
              <a:t>.</a:t>
            </a:r>
            <a:endParaRPr lang="en-US" sz="2000" i="1" dirty="0" smtClean="0">
              <a:latin typeface="Times New Roman" charset="0"/>
            </a:endParaRPr>
          </a:p>
          <a:p>
            <a:pPr lvl="1"/>
            <a:r>
              <a:rPr lang="en-US" sz="2000" dirty="0" smtClean="0"/>
              <a:t>Therefore</a:t>
            </a:r>
            <a:r>
              <a:rPr lang="en-US" sz="2000" i="1" dirty="0" smtClean="0">
                <a:latin typeface="Times New Roman" charset="0"/>
              </a:rPr>
              <a:t> </a:t>
            </a:r>
            <a:r>
              <a:rPr lang="en-US" sz="2000" i="1" dirty="0">
                <a:latin typeface="Times New Roman" charset="0"/>
              </a:rPr>
              <a:t>x</a:t>
            </a:r>
            <a:r>
              <a:rPr lang="en-US" sz="2000" i="1" baseline="30000" dirty="0">
                <a:latin typeface="Times New Roman" charset="0"/>
              </a:rPr>
              <a:t>2</a:t>
            </a:r>
            <a:r>
              <a:rPr lang="en-US" sz="2000" i="1" dirty="0">
                <a:latin typeface="Times New Roman" charset="0"/>
              </a:rPr>
              <a:t> </a:t>
            </a:r>
            <a:r>
              <a:rPr lang="en-US" sz="2000" dirty="0"/>
              <a:t>can be expressed as </a:t>
            </a:r>
            <a:r>
              <a:rPr lang="en-US" sz="2000" i="1" dirty="0">
                <a:latin typeface="Times New Roman" charset="0"/>
              </a:rPr>
              <a:t>2k' + 1, </a:t>
            </a:r>
            <a:r>
              <a:rPr lang="en-US" sz="2000" dirty="0"/>
              <a:t>where</a:t>
            </a:r>
            <a:r>
              <a:rPr lang="en-US" sz="2000" i="1" dirty="0">
                <a:latin typeface="Times New Roman" charset="0"/>
              </a:rPr>
              <a:t> k' = 2k</a:t>
            </a:r>
            <a:r>
              <a:rPr lang="en-US" sz="2000" i="1" baseline="30000" dirty="0">
                <a:latin typeface="Times New Roman" charset="0"/>
              </a:rPr>
              <a:t>2</a:t>
            </a:r>
            <a:r>
              <a:rPr lang="en-US" sz="2000" i="1" dirty="0">
                <a:latin typeface="Times New Roman" charset="0"/>
              </a:rPr>
              <a:t> + 2k </a:t>
            </a:r>
            <a:r>
              <a:rPr lang="en-US" sz="2000" dirty="0"/>
              <a:t>is an </a:t>
            </a:r>
            <a:r>
              <a:rPr lang="en-US" sz="2000" dirty="0" smtClean="0"/>
              <a:t>integer.</a:t>
            </a:r>
          </a:p>
          <a:p>
            <a:pPr lvl="1"/>
            <a:r>
              <a:rPr lang="en-US" sz="2000" dirty="0" smtClean="0"/>
              <a:t>Hence</a:t>
            </a:r>
            <a:r>
              <a:rPr lang="en-US" sz="2000" dirty="0"/>
              <a:t>, </a:t>
            </a:r>
            <a:r>
              <a:rPr lang="en-US" sz="2000" i="1" dirty="0">
                <a:latin typeface="Times New Roman" charset="0"/>
              </a:rPr>
              <a:t>x</a:t>
            </a:r>
            <a:r>
              <a:rPr lang="en-US" sz="2000" i="1" baseline="30000" dirty="0">
                <a:latin typeface="Times New Roman" charset="0"/>
              </a:rPr>
              <a:t>2</a:t>
            </a:r>
            <a:r>
              <a:rPr lang="en-US" sz="2000" i="1" dirty="0">
                <a:latin typeface="Times New Roman" charset="0"/>
              </a:rPr>
              <a:t> </a:t>
            </a:r>
            <a:r>
              <a:rPr lang="en-US" sz="2000" dirty="0"/>
              <a:t>is </a:t>
            </a:r>
            <a:r>
              <a:rPr lang="en-US" sz="2000" dirty="0" smtClean="0"/>
              <a:t>odd.    </a:t>
            </a:r>
            <a:r>
              <a:rPr lang="is-IS" sz="2000" dirty="0" smtClean="0">
                <a:cs typeface="Times New Roman"/>
              </a:rPr>
              <a:t>■</a:t>
            </a:r>
            <a:endParaRPr lang="en-US" sz="2000" dirty="0"/>
          </a:p>
        </p:txBody>
      </p:sp>
    </p:spTree>
    <p:extLst>
      <p:ext uri="{BB962C8B-B14F-4D97-AF65-F5344CB8AC3E}">
        <p14:creationId xmlns:p14="http://schemas.microsoft.com/office/powerpoint/2010/main" val="490228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09600" y="1063807"/>
            <a:ext cx="8188036" cy="5424737"/>
          </a:xfrm>
        </p:spPr>
        <p:txBody>
          <a:bodyPr/>
          <a:lstStyle/>
          <a:p>
            <a:r>
              <a:rPr lang="en-US" b="1" dirty="0"/>
              <a:t>Theorem:</a:t>
            </a:r>
            <a:r>
              <a:rPr lang="en-US" dirty="0"/>
              <a:t> For every positive real number r, if r is irrational, then √r is also irrational.</a:t>
            </a:r>
          </a:p>
          <a:p>
            <a:r>
              <a:rPr lang="en-US" b="1" dirty="0" smtClean="0">
                <a:solidFill>
                  <a:srgbClr val="000000"/>
                </a:solidFill>
              </a:rPr>
              <a:t>Proof</a:t>
            </a:r>
            <a:r>
              <a:rPr lang="en-US" b="1" dirty="0">
                <a:solidFill>
                  <a:srgbClr val="000000"/>
                </a:solidFill>
              </a:rPr>
              <a:t>.</a:t>
            </a:r>
          </a:p>
          <a:p>
            <a:r>
              <a:rPr lang="en-US" dirty="0">
                <a:solidFill>
                  <a:srgbClr val="000000"/>
                </a:solidFill>
              </a:rPr>
              <a:t>Proof by contrapositive. Let r be a positive real number. We assume that </a:t>
            </a:r>
            <a:r>
              <a:rPr lang="en-US" dirty="0" smtClean="0">
                <a:solidFill>
                  <a:srgbClr val="000000"/>
                </a:solidFill>
              </a:rPr>
              <a:t>√</a:t>
            </a:r>
            <a:r>
              <a:rPr lang="en-US" dirty="0">
                <a:solidFill>
                  <a:srgbClr val="000000"/>
                </a:solidFill>
              </a:rPr>
              <a:t>r is not irrational and prove that r is not irrational.</a:t>
            </a:r>
          </a:p>
          <a:p>
            <a:endParaRPr lang="en-US" dirty="0">
              <a:solidFill>
                <a:srgbClr val="000000"/>
              </a:solidFill>
            </a:endParaRPr>
          </a:p>
          <a:p>
            <a:r>
              <a:rPr lang="en-US" dirty="0" smtClean="0">
                <a:solidFill>
                  <a:srgbClr val="000000"/>
                </a:solidFill>
              </a:rPr>
              <a:t>Since √</a:t>
            </a:r>
            <a:r>
              <a:rPr lang="en-US" dirty="0">
                <a:solidFill>
                  <a:srgbClr val="000000"/>
                </a:solidFill>
              </a:rPr>
              <a:t>r is not irrational and is real, then </a:t>
            </a:r>
            <a:r>
              <a:rPr lang="en-US" dirty="0" smtClean="0">
                <a:solidFill>
                  <a:srgbClr val="000000"/>
                </a:solidFill>
              </a:rPr>
              <a:t>√</a:t>
            </a:r>
            <a:r>
              <a:rPr lang="en-US" dirty="0">
                <a:solidFill>
                  <a:srgbClr val="000000"/>
                </a:solidFill>
              </a:rPr>
              <a:t>r must be a rational number. </a:t>
            </a:r>
            <a:endParaRPr lang="en-US" dirty="0" smtClean="0">
              <a:solidFill>
                <a:srgbClr val="000000"/>
              </a:solidFill>
            </a:endParaRPr>
          </a:p>
          <a:p>
            <a:r>
              <a:rPr lang="en-US" dirty="0" smtClean="0">
                <a:solidFill>
                  <a:srgbClr val="000000"/>
                </a:solidFill>
              </a:rPr>
              <a:t>Therefore √r=</a:t>
            </a:r>
            <a:r>
              <a:rPr lang="en-US" dirty="0">
                <a:solidFill>
                  <a:srgbClr val="000000"/>
                </a:solidFill>
              </a:rPr>
              <a:t>x/</a:t>
            </a:r>
            <a:r>
              <a:rPr lang="en-US" dirty="0" smtClean="0">
                <a:solidFill>
                  <a:srgbClr val="000000"/>
                </a:solidFill>
              </a:rPr>
              <a:t>y for two </a:t>
            </a:r>
            <a:r>
              <a:rPr lang="en-US" dirty="0">
                <a:solidFill>
                  <a:srgbClr val="000000"/>
                </a:solidFill>
              </a:rPr>
              <a:t>integers, x and y, where y ≠ 0</a:t>
            </a:r>
            <a:r>
              <a:rPr lang="en-US" dirty="0" smtClean="0">
                <a:solidFill>
                  <a:srgbClr val="000000"/>
                </a:solidFill>
              </a:rPr>
              <a:t>.</a:t>
            </a:r>
          </a:p>
          <a:p>
            <a:r>
              <a:rPr lang="en-US" dirty="0" smtClean="0">
                <a:solidFill>
                  <a:srgbClr val="000000"/>
                </a:solidFill>
              </a:rPr>
              <a:t>Squaring </a:t>
            </a:r>
            <a:r>
              <a:rPr lang="en-US" dirty="0">
                <a:solidFill>
                  <a:srgbClr val="000000"/>
                </a:solidFill>
              </a:rPr>
              <a:t>both sides of the equation gives:</a:t>
            </a:r>
          </a:p>
          <a:p>
            <a:r>
              <a:rPr lang="en-US" dirty="0" smtClean="0">
                <a:solidFill>
                  <a:srgbClr val="000000"/>
                </a:solidFill>
              </a:rPr>
              <a:t>			(√r)</a:t>
            </a:r>
            <a:r>
              <a:rPr lang="en-US" baseline="30000" dirty="0">
                <a:solidFill>
                  <a:srgbClr val="000000"/>
                </a:solidFill>
              </a:rPr>
              <a:t>2</a:t>
            </a:r>
            <a:r>
              <a:rPr lang="en-US" dirty="0">
                <a:solidFill>
                  <a:srgbClr val="000000"/>
                </a:solidFill>
              </a:rPr>
              <a:t>=r=</a:t>
            </a:r>
            <a:r>
              <a:rPr lang="en-US" dirty="0" smtClean="0">
                <a:solidFill>
                  <a:srgbClr val="000000"/>
                </a:solidFill>
              </a:rPr>
              <a:t>x</a:t>
            </a:r>
            <a:r>
              <a:rPr lang="en-US" baseline="30000" dirty="0" smtClean="0">
                <a:solidFill>
                  <a:srgbClr val="000000"/>
                </a:solidFill>
              </a:rPr>
              <a:t>2</a:t>
            </a:r>
            <a:r>
              <a:rPr lang="en-US" dirty="0" smtClean="0">
                <a:solidFill>
                  <a:srgbClr val="000000"/>
                </a:solidFill>
              </a:rPr>
              <a:t>/y</a:t>
            </a:r>
            <a:r>
              <a:rPr lang="en-US" baseline="30000" dirty="0" smtClean="0">
                <a:solidFill>
                  <a:srgbClr val="000000"/>
                </a:solidFill>
              </a:rPr>
              <a:t>2</a:t>
            </a:r>
            <a:r>
              <a:rPr lang="en-US" dirty="0">
                <a:solidFill>
                  <a:srgbClr val="000000"/>
                </a:solidFill>
              </a:rPr>
              <a:t>.</a:t>
            </a:r>
          </a:p>
          <a:p>
            <a:r>
              <a:rPr lang="en-US" dirty="0" smtClean="0">
                <a:solidFill>
                  <a:srgbClr val="000000"/>
                </a:solidFill>
              </a:rPr>
              <a:t>We expressed r as the ratio of two integers, so </a:t>
            </a:r>
            <a:r>
              <a:rPr lang="en-US" dirty="0">
                <a:solidFill>
                  <a:srgbClr val="000000"/>
                </a:solidFill>
              </a:rPr>
              <a:t>r is a rational number. Therefore r is not irrational.  ■</a:t>
            </a:r>
          </a:p>
        </p:txBody>
      </p:sp>
    </p:spTree>
    <p:extLst>
      <p:ext uri="{BB962C8B-B14F-4D97-AF65-F5344CB8AC3E}">
        <p14:creationId xmlns:p14="http://schemas.microsoft.com/office/powerpoint/2010/main" val="3693162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Consider the following statement:</a:t>
            </a:r>
          </a:p>
          <a:p>
            <a:endParaRPr lang="en-US" dirty="0"/>
          </a:p>
          <a:p>
            <a:r>
              <a:rPr lang="en-US" dirty="0" smtClean="0"/>
              <a:t>If </a:t>
            </a:r>
            <a:r>
              <a:rPr lang="en-US" dirty="0"/>
              <a:t>x and y are real numbers and x + y is irrational, then x is irrational or y is irrational</a:t>
            </a:r>
            <a:r>
              <a:rPr lang="en-US" dirty="0" smtClean="0"/>
              <a:t>.</a:t>
            </a:r>
          </a:p>
          <a:p>
            <a:endParaRPr lang="en-US" dirty="0"/>
          </a:p>
          <a:p>
            <a:r>
              <a:rPr lang="en-US" dirty="0" smtClean="0">
                <a:solidFill>
                  <a:srgbClr val="000000"/>
                </a:solidFill>
              </a:rPr>
              <a:t>What is the contrapositive?</a:t>
            </a:r>
            <a:endParaRPr lang="en-US" dirty="0">
              <a:solidFill>
                <a:srgbClr val="000000"/>
              </a:solidFill>
            </a:endParaRPr>
          </a:p>
          <a:p>
            <a:endParaRPr lang="en-US" dirty="0"/>
          </a:p>
        </p:txBody>
      </p:sp>
    </p:spTree>
    <p:extLst>
      <p:ext uri="{BB962C8B-B14F-4D97-AF65-F5344CB8AC3E}">
        <p14:creationId xmlns:p14="http://schemas.microsoft.com/office/powerpoint/2010/main" val="399151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468745" y="1052945"/>
            <a:ext cx="8229600" cy="4530725"/>
          </a:xfrm>
        </p:spPr>
        <p:txBody>
          <a:bodyPr/>
          <a:lstStyle/>
          <a:p>
            <a:pPr>
              <a:lnSpc>
                <a:spcPct val="90000"/>
              </a:lnSpc>
            </a:pPr>
            <a:r>
              <a:rPr lang="en-US" sz="2400" dirty="0" smtClean="0">
                <a:solidFill>
                  <a:srgbClr val="800000"/>
                </a:solidFill>
              </a:rPr>
              <a:t>Theorem</a:t>
            </a:r>
            <a:r>
              <a:rPr lang="en-US" sz="2400" dirty="0" smtClean="0"/>
              <a:t>: statement that can be shown to be true</a:t>
            </a:r>
          </a:p>
          <a:p>
            <a:pPr>
              <a:lnSpc>
                <a:spcPct val="90000"/>
              </a:lnSpc>
            </a:pPr>
            <a:endParaRPr lang="en-US" sz="2400" dirty="0" smtClean="0">
              <a:solidFill>
                <a:srgbClr val="800000"/>
              </a:solidFill>
            </a:endParaRPr>
          </a:p>
          <a:p>
            <a:pPr>
              <a:lnSpc>
                <a:spcPct val="90000"/>
              </a:lnSpc>
            </a:pPr>
            <a:r>
              <a:rPr lang="en-US" sz="2400" dirty="0" smtClean="0">
                <a:solidFill>
                  <a:srgbClr val="800000"/>
                </a:solidFill>
              </a:rPr>
              <a:t>Proof</a:t>
            </a:r>
            <a:r>
              <a:rPr lang="en-US" sz="2400" dirty="0" smtClean="0"/>
              <a:t>: a valid argument that establishes the truth of a theorem</a:t>
            </a:r>
          </a:p>
          <a:p>
            <a:pPr>
              <a:lnSpc>
                <a:spcPct val="90000"/>
              </a:lnSpc>
            </a:pPr>
            <a:endParaRPr lang="en-US" sz="2400" dirty="0" smtClean="0">
              <a:solidFill>
                <a:srgbClr val="800000"/>
              </a:solidFill>
            </a:endParaRPr>
          </a:p>
          <a:p>
            <a:pPr>
              <a:lnSpc>
                <a:spcPct val="90000"/>
              </a:lnSpc>
            </a:pPr>
            <a:r>
              <a:rPr lang="en-US" sz="2400" dirty="0" smtClean="0">
                <a:solidFill>
                  <a:srgbClr val="800000"/>
                </a:solidFill>
              </a:rPr>
              <a:t>Conjecture</a:t>
            </a:r>
            <a:r>
              <a:rPr lang="en-US" sz="2400" dirty="0" smtClean="0"/>
              <a:t>: statement </a:t>
            </a:r>
            <a:r>
              <a:rPr lang="en-US" sz="2400" i="1" dirty="0" smtClean="0"/>
              <a:t>believed </a:t>
            </a:r>
            <a:r>
              <a:rPr lang="en-US" sz="2400" dirty="0" smtClean="0"/>
              <a:t>to be a true</a:t>
            </a:r>
          </a:p>
          <a:p>
            <a:endParaRPr lang="en-US" sz="2400" dirty="0"/>
          </a:p>
        </p:txBody>
      </p:sp>
    </p:spTree>
    <p:extLst>
      <p:ext uri="{BB962C8B-B14F-4D97-AF65-F5344CB8AC3E}">
        <p14:creationId xmlns:p14="http://schemas.microsoft.com/office/powerpoint/2010/main" val="208432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68746" y="844193"/>
            <a:ext cx="2911062" cy="2280972"/>
          </a:xfrm>
        </p:spPr>
        <p:txBody>
          <a:bodyPr/>
          <a:lstStyle/>
          <a:p>
            <a:pPr>
              <a:lnSpc>
                <a:spcPct val="90000"/>
              </a:lnSpc>
            </a:pPr>
            <a:r>
              <a:rPr lang="en-US" dirty="0" err="1"/>
              <a:t>Goldbach’s</a:t>
            </a:r>
            <a:r>
              <a:rPr lang="en-US" dirty="0"/>
              <a:t> </a:t>
            </a:r>
            <a:r>
              <a:rPr lang="en-US" dirty="0" smtClean="0"/>
              <a:t>conjecture: </a:t>
            </a:r>
          </a:p>
          <a:p>
            <a:pPr>
              <a:lnSpc>
                <a:spcPct val="90000"/>
              </a:lnSpc>
            </a:pPr>
            <a:r>
              <a:rPr lang="en-US" dirty="0" smtClean="0"/>
              <a:t>“</a:t>
            </a:r>
            <a:r>
              <a:rPr lang="en-US" dirty="0">
                <a:latin typeface="Helvetica" charset="0"/>
              </a:rPr>
              <a:t>Every  </a:t>
            </a:r>
            <a:r>
              <a:rPr lang="en-US" dirty="0" smtClean="0">
                <a:solidFill>
                  <a:srgbClr val="0033B3"/>
                </a:solidFill>
                <a:latin typeface="Helvetica" charset="0"/>
              </a:rPr>
              <a:t>even integer </a:t>
            </a:r>
          </a:p>
          <a:p>
            <a:pPr>
              <a:lnSpc>
                <a:spcPct val="90000"/>
              </a:lnSpc>
            </a:pPr>
            <a:r>
              <a:rPr lang="en-US" dirty="0" smtClean="0">
                <a:latin typeface="Helvetica" charset="0"/>
              </a:rPr>
              <a:t>greater </a:t>
            </a:r>
            <a:r>
              <a:rPr lang="en-US" dirty="0">
                <a:latin typeface="Helvetica" charset="0"/>
              </a:rPr>
              <a:t>than 2 </a:t>
            </a:r>
            <a:endParaRPr lang="en-US" dirty="0" smtClean="0">
              <a:latin typeface="Helvetica" charset="0"/>
            </a:endParaRPr>
          </a:p>
          <a:p>
            <a:pPr>
              <a:lnSpc>
                <a:spcPct val="90000"/>
              </a:lnSpc>
            </a:pPr>
            <a:r>
              <a:rPr lang="en-US" dirty="0" smtClean="0">
                <a:latin typeface="Helvetica" charset="0"/>
              </a:rPr>
              <a:t>can be </a:t>
            </a:r>
            <a:r>
              <a:rPr lang="en-US" dirty="0">
                <a:latin typeface="Helvetica" charset="0"/>
              </a:rPr>
              <a:t>written </a:t>
            </a:r>
            <a:r>
              <a:rPr lang="en-US" dirty="0" smtClean="0">
                <a:latin typeface="Helvetica" charset="0"/>
              </a:rPr>
              <a:t>as </a:t>
            </a:r>
          </a:p>
          <a:p>
            <a:pPr>
              <a:lnSpc>
                <a:spcPct val="90000"/>
              </a:lnSpc>
            </a:pPr>
            <a:r>
              <a:rPr lang="en-US" dirty="0" smtClean="0">
                <a:latin typeface="Helvetica" charset="0"/>
              </a:rPr>
              <a:t>the </a:t>
            </a:r>
            <a:r>
              <a:rPr lang="en-US" dirty="0">
                <a:latin typeface="Helvetica" charset="0"/>
              </a:rPr>
              <a:t>sum </a:t>
            </a:r>
            <a:endParaRPr lang="en-US" dirty="0" smtClean="0">
              <a:latin typeface="Helvetica" charset="0"/>
            </a:endParaRPr>
          </a:p>
          <a:p>
            <a:pPr>
              <a:lnSpc>
                <a:spcPct val="90000"/>
              </a:lnSpc>
            </a:pPr>
            <a:r>
              <a:rPr lang="en-US" dirty="0" smtClean="0">
                <a:latin typeface="Helvetica" charset="0"/>
              </a:rPr>
              <a:t>of two primes” </a:t>
            </a:r>
            <a:endParaRPr lang="en-US" dirty="0">
              <a:latin typeface="Helvetica" charset="0"/>
            </a:endParaRPr>
          </a:p>
          <a:p>
            <a:pPr>
              <a:lnSpc>
                <a:spcPct val="90000"/>
              </a:lnSpc>
            </a:pPr>
            <a:endParaRPr lang="en-US" sz="2400" dirty="0" smtClean="0"/>
          </a:p>
        </p:txBody>
      </p:sp>
      <p:pic>
        <p:nvPicPr>
          <p:cNvPr id="4" name="Picture 3"/>
          <p:cNvPicPr>
            <a:picLocks noChangeAspect="1"/>
          </p:cNvPicPr>
          <p:nvPr/>
        </p:nvPicPr>
        <p:blipFill>
          <a:blip r:embed="rId3"/>
          <a:stretch>
            <a:fillRect/>
          </a:stretch>
        </p:blipFill>
        <p:spPr>
          <a:xfrm>
            <a:off x="3055103" y="1226921"/>
            <a:ext cx="5959641" cy="5192472"/>
          </a:xfrm>
          <a:prstGeom prst="rect">
            <a:avLst/>
          </a:prstGeom>
        </p:spPr>
      </p:pic>
      <p:sp>
        <p:nvSpPr>
          <p:cNvPr id="5" name="TextBox 4"/>
          <p:cNvSpPr txBox="1"/>
          <p:nvPr/>
        </p:nvSpPr>
        <p:spPr>
          <a:xfrm>
            <a:off x="4479636" y="6511636"/>
            <a:ext cx="4740049" cy="261610"/>
          </a:xfrm>
          <a:prstGeom prst="rect">
            <a:avLst/>
          </a:prstGeom>
          <a:noFill/>
        </p:spPr>
        <p:txBody>
          <a:bodyPr wrap="none" rtlCol="0">
            <a:spAutoFit/>
          </a:bodyPr>
          <a:lstStyle/>
          <a:p>
            <a:r>
              <a:rPr lang="en-US" sz="1100" dirty="0"/>
              <a:t>Image from https://</a:t>
            </a:r>
            <a:r>
              <a:rPr lang="en-US" sz="1100" dirty="0" err="1"/>
              <a:t>en.wikipedia.org</a:t>
            </a:r>
            <a:r>
              <a:rPr lang="en-US" sz="1100" dirty="0"/>
              <a:t>/wiki/Goldbach%27s_conjecture</a:t>
            </a:r>
          </a:p>
        </p:txBody>
      </p:sp>
    </p:spTree>
    <p:extLst>
      <p:ext uri="{BB962C8B-B14F-4D97-AF65-F5344CB8AC3E}">
        <p14:creationId xmlns:p14="http://schemas.microsoft.com/office/powerpoint/2010/main" val="1248618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Proofs</a:t>
            </a:r>
            <a:endParaRPr lang="en-US" dirty="0"/>
          </a:p>
        </p:txBody>
      </p:sp>
      <p:sp>
        <p:nvSpPr>
          <p:cNvPr id="3" name="Content Placeholder 2"/>
          <p:cNvSpPr>
            <a:spLocks noGrp="1"/>
          </p:cNvSpPr>
          <p:nvPr>
            <p:ph idx="1"/>
          </p:nvPr>
        </p:nvSpPr>
        <p:spPr>
          <a:xfrm>
            <a:off x="457200" y="1219200"/>
            <a:ext cx="8229600" cy="4530725"/>
          </a:xfrm>
        </p:spPr>
        <p:txBody>
          <a:bodyPr/>
          <a:lstStyle/>
          <a:p>
            <a:r>
              <a:rPr lang="en-US" dirty="0" smtClean="0"/>
              <a:t>What is a proof</a:t>
            </a:r>
          </a:p>
          <a:p>
            <a:pPr lvl="1"/>
            <a:r>
              <a:rPr lang="en-US" sz="2000" dirty="0" smtClean="0"/>
              <a:t>A valid argument that establishes the truth of a mathematical statement</a:t>
            </a:r>
          </a:p>
          <a:p>
            <a:r>
              <a:rPr lang="en-US" dirty="0" smtClean="0"/>
              <a:t>The rules of inference we saw:</a:t>
            </a:r>
          </a:p>
          <a:p>
            <a:pPr lvl="1"/>
            <a:r>
              <a:rPr lang="en-US" sz="2000" dirty="0" smtClean="0"/>
              <a:t>All the steps and rules were provided </a:t>
            </a:r>
          </a:p>
          <a:p>
            <a:pPr lvl="1"/>
            <a:r>
              <a:rPr lang="en-US" sz="2000" dirty="0" smtClean="0"/>
              <a:t>Not practical: formal proofs of useful theorems are long.</a:t>
            </a:r>
          </a:p>
          <a:p>
            <a:r>
              <a:rPr lang="en-US" dirty="0" smtClean="0"/>
              <a:t>In practice:</a:t>
            </a:r>
            <a:r>
              <a:rPr lang="en-US" dirty="0" smtClean="0">
                <a:solidFill>
                  <a:schemeClr val="tx2"/>
                </a:solidFill>
              </a:rPr>
              <a:t>  </a:t>
            </a:r>
            <a:r>
              <a:rPr lang="en-US" dirty="0" smtClean="0">
                <a:solidFill>
                  <a:schemeClr val="tx1"/>
                </a:solidFill>
              </a:rPr>
              <a:t>”informal proofs” </a:t>
            </a:r>
            <a:r>
              <a:rPr lang="en-US" dirty="0" smtClean="0"/>
              <a:t>(good for human consumption)</a:t>
            </a:r>
          </a:p>
          <a:p>
            <a:endParaRPr lang="en-US" dirty="0" smtClean="0"/>
          </a:p>
          <a:p>
            <a:r>
              <a:rPr lang="en-US" dirty="0" smtClean="0"/>
              <a:t>We will see methods for constructing proofs</a:t>
            </a:r>
            <a:endParaRPr lang="en-US" dirty="0"/>
          </a:p>
        </p:txBody>
      </p:sp>
    </p:spTree>
    <p:extLst>
      <p:ext uri="{BB962C8B-B14F-4D97-AF65-F5344CB8AC3E}">
        <p14:creationId xmlns:p14="http://schemas.microsoft.com/office/powerpoint/2010/main" val="140886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a:t>
            </a:r>
            <a:endParaRPr lang="en-US" dirty="0"/>
          </a:p>
        </p:txBody>
      </p:sp>
      <p:sp>
        <p:nvSpPr>
          <p:cNvPr id="3" name="Content Placeholder 2"/>
          <p:cNvSpPr>
            <a:spLocks noGrp="1"/>
          </p:cNvSpPr>
          <p:nvPr>
            <p:ph idx="1"/>
          </p:nvPr>
        </p:nvSpPr>
        <p:spPr>
          <a:xfrm>
            <a:off x="457200" y="1295401"/>
            <a:ext cx="7982527" cy="4488872"/>
          </a:xfrm>
        </p:spPr>
        <p:txBody>
          <a:bodyPr/>
          <a:lstStyle/>
          <a:p>
            <a:r>
              <a:rPr lang="en-US" b="1" dirty="0" smtClean="0"/>
              <a:t>Theorem: </a:t>
            </a:r>
            <a:r>
              <a:rPr lang="en-US" dirty="0" smtClean="0"/>
              <a:t>If </a:t>
            </a:r>
            <a:r>
              <a:rPr lang="en-US" dirty="0"/>
              <a:t>x is </a:t>
            </a:r>
            <a:r>
              <a:rPr lang="en-US" dirty="0" smtClean="0"/>
              <a:t>a positive integer, </a:t>
            </a:r>
            <a:r>
              <a:rPr lang="en-US" dirty="0"/>
              <a:t>then x ≤ x</a:t>
            </a:r>
            <a:r>
              <a:rPr lang="en-US" baseline="30000" dirty="0"/>
              <a:t>2</a:t>
            </a:r>
            <a:r>
              <a:rPr lang="en-US" dirty="0" smtClean="0"/>
              <a:t>.</a:t>
            </a:r>
          </a:p>
          <a:p>
            <a:endParaRPr lang="en-US" dirty="0">
              <a:cs typeface="Times New Roman"/>
            </a:endParaRPr>
          </a:p>
          <a:p>
            <a:pPr>
              <a:buNone/>
            </a:pPr>
            <a:r>
              <a:rPr lang="en-US" dirty="0" smtClean="0">
                <a:cs typeface="Times New Roman"/>
              </a:rPr>
              <a:t>What is meant is:</a:t>
            </a:r>
          </a:p>
          <a:p>
            <a:r>
              <a:rPr lang="en-US" dirty="0" smtClean="0"/>
              <a:t>For </a:t>
            </a:r>
            <a:r>
              <a:rPr lang="en-US" b="1" dirty="0" smtClean="0"/>
              <a:t>all</a:t>
            </a:r>
            <a:r>
              <a:rPr lang="en-US" dirty="0" smtClean="0"/>
              <a:t> positive </a:t>
            </a:r>
            <a:r>
              <a:rPr lang="en-US" dirty="0"/>
              <a:t>integers x ≤ </a:t>
            </a:r>
            <a:r>
              <a:rPr lang="en-US" dirty="0" smtClean="0"/>
              <a:t>x</a:t>
            </a:r>
            <a:r>
              <a:rPr lang="en-US" baseline="30000" dirty="0" smtClean="0"/>
              <a:t>2</a:t>
            </a:r>
            <a:r>
              <a:rPr lang="en-US" dirty="0" smtClean="0"/>
              <a:t>.</a:t>
            </a:r>
          </a:p>
          <a:p>
            <a:endParaRPr lang="en-US" dirty="0"/>
          </a:p>
          <a:p>
            <a:r>
              <a:rPr lang="en-US" dirty="0" smtClean="0"/>
              <a:t>Many theorems are universal statements.</a:t>
            </a:r>
          </a:p>
          <a:p>
            <a:endParaRPr lang="en-US" dirty="0"/>
          </a:p>
        </p:txBody>
      </p:sp>
    </p:spTree>
    <p:extLst>
      <p:ext uri="{BB962C8B-B14F-4D97-AF65-F5344CB8AC3E}">
        <p14:creationId xmlns:p14="http://schemas.microsoft.com/office/powerpoint/2010/main" val="598498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a:t>
            </a:r>
            <a:endParaRPr lang="en-US" dirty="0"/>
          </a:p>
        </p:txBody>
      </p:sp>
      <p:sp>
        <p:nvSpPr>
          <p:cNvPr id="3" name="Content Placeholder 2"/>
          <p:cNvSpPr>
            <a:spLocks noGrp="1"/>
          </p:cNvSpPr>
          <p:nvPr>
            <p:ph idx="1"/>
          </p:nvPr>
        </p:nvSpPr>
        <p:spPr>
          <a:xfrm>
            <a:off x="457200" y="1295401"/>
            <a:ext cx="7982527" cy="4488872"/>
          </a:xfrm>
        </p:spPr>
        <p:txBody>
          <a:bodyPr/>
          <a:lstStyle/>
          <a:p>
            <a:r>
              <a:rPr lang="en-US" b="1" dirty="0" smtClean="0"/>
              <a:t>Theorem: </a:t>
            </a:r>
            <a:r>
              <a:rPr lang="en-US" dirty="0" smtClean="0"/>
              <a:t>If </a:t>
            </a:r>
            <a:r>
              <a:rPr lang="en-US" dirty="0"/>
              <a:t>x is </a:t>
            </a:r>
            <a:r>
              <a:rPr lang="en-US" dirty="0" smtClean="0"/>
              <a:t>a positive integer, </a:t>
            </a:r>
            <a:r>
              <a:rPr lang="en-US" dirty="0"/>
              <a:t>then x ≤ x</a:t>
            </a:r>
            <a:r>
              <a:rPr lang="en-US" baseline="30000" dirty="0"/>
              <a:t>2</a:t>
            </a:r>
            <a:r>
              <a:rPr lang="en-US" dirty="0" smtClean="0"/>
              <a:t>.</a:t>
            </a:r>
          </a:p>
          <a:p>
            <a:endParaRPr lang="en-US" dirty="0">
              <a:cs typeface="Times New Roman"/>
            </a:endParaRPr>
          </a:p>
          <a:p>
            <a:pPr>
              <a:buNone/>
            </a:pPr>
            <a:r>
              <a:rPr lang="en-US" dirty="0" smtClean="0">
                <a:cs typeface="Times New Roman"/>
              </a:rPr>
              <a:t>What is meant is:</a:t>
            </a:r>
          </a:p>
          <a:p>
            <a:r>
              <a:rPr lang="en-US" dirty="0" smtClean="0"/>
              <a:t>For </a:t>
            </a:r>
            <a:r>
              <a:rPr lang="en-US" b="1" dirty="0" smtClean="0"/>
              <a:t>all</a:t>
            </a:r>
            <a:r>
              <a:rPr lang="en-US" dirty="0" smtClean="0"/>
              <a:t> positive </a:t>
            </a:r>
            <a:r>
              <a:rPr lang="en-US" dirty="0"/>
              <a:t>integers x ≤ </a:t>
            </a:r>
            <a:r>
              <a:rPr lang="en-US" dirty="0" smtClean="0"/>
              <a:t>x</a:t>
            </a:r>
            <a:r>
              <a:rPr lang="en-US" baseline="30000" dirty="0" smtClean="0"/>
              <a:t>2</a:t>
            </a:r>
            <a:r>
              <a:rPr lang="en-US" dirty="0" smtClean="0"/>
              <a:t>.</a:t>
            </a:r>
          </a:p>
          <a:p>
            <a:endParaRPr lang="en-US" dirty="0"/>
          </a:p>
          <a:p>
            <a:r>
              <a:rPr lang="en-US" dirty="0" smtClean="0"/>
              <a:t>Many theorems are universal statements.</a:t>
            </a:r>
          </a:p>
          <a:p>
            <a:endParaRPr lang="en-US" dirty="0" smtClean="0"/>
          </a:p>
          <a:p>
            <a:r>
              <a:rPr lang="en-US" dirty="0" smtClean="0"/>
              <a:t>And some theorems can be universal statements over multiple variables with different domains:</a:t>
            </a:r>
            <a:endParaRPr lang="en-US" dirty="0"/>
          </a:p>
          <a:p>
            <a:endParaRPr lang="en-US" dirty="0"/>
          </a:p>
          <a:p>
            <a:r>
              <a:rPr lang="en-US" b="1" dirty="0"/>
              <a:t>Theorem:</a:t>
            </a:r>
            <a:r>
              <a:rPr lang="en-US" dirty="0"/>
              <a:t>  If x and y are positive real numbers and n is a positive integer, then (x + y)</a:t>
            </a:r>
            <a:r>
              <a:rPr lang="en-US" baseline="30000" dirty="0"/>
              <a:t>n</a:t>
            </a:r>
            <a:r>
              <a:rPr lang="en-US" dirty="0"/>
              <a:t> ≥ </a:t>
            </a:r>
            <a:r>
              <a:rPr lang="en-US" dirty="0" err="1"/>
              <a:t>x</a:t>
            </a:r>
            <a:r>
              <a:rPr lang="en-US" baseline="30000" dirty="0" err="1"/>
              <a:t>n</a:t>
            </a:r>
            <a:r>
              <a:rPr lang="en-US" dirty="0"/>
              <a:t> + </a:t>
            </a:r>
            <a:r>
              <a:rPr lang="en-US" dirty="0" err="1"/>
              <a:t>y</a:t>
            </a:r>
            <a:r>
              <a:rPr lang="en-US" baseline="30000" dirty="0" err="1"/>
              <a:t>n</a:t>
            </a:r>
            <a:r>
              <a:rPr lang="en-US" dirty="0"/>
              <a:t>.</a:t>
            </a:r>
          </a:p>
          <a:p>
            <a:endParaRPr lang="en-US" dirty="0" smtClean="0"/>
          </a:p>
          <a:p>
            <a:endParaRPr lang="en-US" dirty="0"/>
          </a:p>
        </p:txBody>
      </p:sp>
    </p:spTree>
    <p:extLst>
      <p:ext uri="{BB962C8B-B14F-4D97-AF65-F5344CB8AC3E}">
        <p14:creationId xmlns:p14="http://schemas.microsoft.com/office/powerpoint/2010/main" val="587491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Proofs</a:t>
            </a:r>
            <a:endParaRPr lang="en-US" dirty="0"/>
          </a:p>
        </p:txBody>
      </p:sp>
      <p:sp>
        <p:nvSpPr>
          <p:cNvPr id="3" name="Content Placeholder 2"/>
          <p:cNvSpPr>
            <a:spLocks noGrp="1"/>
          </p:cNvSpPr>
          <p:nvPr>
            <p:ph idx="1"/>
          </p:nvPr>
        </p:nvSpPr>
        <p:spPr>
          <a:xfrm>
            <a:off x="457200" y="1295401"/>
            <a:ext cx="7982527" cy="4488872"/>
          </a:xfrm>
        </p:spPr>
        <p:txBody>
          <a:bodyPr/>
          <a:lstStyle/>
          <a:p>
            <a:r>
              <a:rPr lang="en-US" b="1" dirty="0" smtClean="0"/>
              <a:t>Theorem: </a:t>
            </a:r>
            <a:r>
              <a:rPr lang="en-US" dirty="0" smtClean="0"/>
              <a:t>If </a:t>
            </a:r>
            <a:r>
              <a:rPr lang="en-US" dirty="0"/>
              <a:t>x is </a:t>
            </a:r>
            <a:r>
              <a:rPr lang="en-US" dirty="0" smtClean="0"/>
              <a:t>a positive integer, </a:t>
            </a:r>
            <a:r>
              <a:rPr lang="en-US" dirty="0"/>
              <a:t>then x ≤ x</a:t>
            </a:r>
            <a:r>
              <a:rPr lang="en-US" baseline="30000" dirty="0"/>
              <a:t>2</a:t>
            </a:r>
            <a:r>
              <a:rPr lang="en-US" dirty="0" smtClean="0"/>
              <a:t>.</a:t>
            </a:r>
          </a:p>
          <a:p>
            <a:endParaRPr lang="en-US" dirty="0">
              <a:cs typeface="Times New Roman"/>
            </a:endParaRPr>
          </a:p>
          <a:p>
            <a:pPr>
              <a:buNone/>
            </a:pPr>
            <a:r>
              <a:rPr lang="en-US" b="1" dirty="0" smtClean="0">
                <a:cs typeface="Times New Roman"/>
              </a:rPr>
              <a:t>Proof.</a:t>
            </a:r>
          </a:p>
          <a:p>
            <a:pPr>
              <a:buNone/>
            </a:pPr>
            <a:r>
              <a:rPr lang="en-US" dirty="0">
                <a:cs typeface="Times New Roman"/>
              </a:rPr>
              <a:t>Let x be </a:t>
            </a:r>
            <a:r>
              <a:rPr lang="en-US" dirty="0" smtClean="0">
                <a:cs typeface="Times New Roman"/>
              </a:rPr>
              <a:t>a positive integer, i.e. x &gt; 0.</a:t>
            </a:r>
          </a:p>
          <a:p>
            <a:pPr>
              <a:buNone/>
            </a:pPr>
            <a:endParaRPr lang="en-US" dirty="0" smtClean="0">
              <a:cs typeface="Times New Roman"/>
            </a:endParaRPr>
          </a:p>
          <a:p>
            <a:r>
              <a:rPr lang="en-US" dirty="0">
                <a:cs typeface="Times New Roman"/>
              </a:rPr>
              <a:t>Since x is an integer and x &gt; 0</a:t>
            </a:r>
            <a:r>
              <a:rPr lang="en-US" dirty="0" smtClean="0">
                <a:cs typeface="Times New Roman"/>
              </a:rPr>
              <a:t>, </a:t>
            </a:r>
            <a:r>
              <a:rPr lang="fr-FR" dirty="0">
                <a:cs typeface="Times New Roman"/>
              </a:rPr>
              <a:t>x ≥ </a:t>
            </a:r>
            <a:r>
              <a:rPr lang="fr-FR" dirty="0" smtClean="0">
                <a:cs typeface="Times New Roman"/>
              </a:rPr>
              <a:t>1</a:t>
            </a:r>
            <a:endParaRPr lang="fr-FR" dirty="0">
              <a:cs typeface="Times New Roman"/>
            </a:endParaRPr>
          </a:p>
          <a:p>
            <a:pPr>
              <a:buNone/>
            </a:pPr>
            <a:r>
              <a:rPr lang="fr-FR" dirty="0" err="1">
                <a:cs typeface="Times New Roman"/>
              </a:rPr>
              <a:t>Since</a:t>
            </a:r>
            <a:r>
              <a:rPr lang="fr-FR" dirty="0">
                <a:cs typeface="Times New Roman"/>
              </a:rPr>
              <a:t> x &gt; 0, </a:t>
            </a:r>
            <a:r>
              <a:rPr lang="fr-FR" dirty="0" err="1">
                <a:cs typeface="Times New Roman"/>
              </a:rPr>
              <a:t>we</a:t>
            </a:r>
            <a:r>
              <a:rPr lang="fr-FR" dirty="0">
                <a:cs typeface="Times New Roman"/>
              </a:rPr>
              <a:t> </a:t>
            </a:r>
            <a:r>
              <a:rPr lang="fr-FR" dirty="0" err="1">
                <a:cs typeface="Times New Roman"/>
              </a:rPr>
              <a:t>can</a:t>
            </a:r>
            <a:r>
              <a:rPr lang="fr-FR" dirty="0">
                <a:cs typeface="Times New Roman"/>
              </a:rPr>
              <a:t> </a:t>
            </a:r>
            <a:r>
              <a:rPr lang="fr-FR" dirty="0" err="1">
                <a:cs typeface="Times New Roman"/>
              </a:rPr>
              <a:t>multiply</a:t>
            </a:r>
            <a:r>
              <a:rPr lang="fr-FR" dirty="0">
                <a:cs typeface="Times New Roman"/>
              </a:rPr>
              <a:t> </a:t>
            </a:r>
            <a:r>
              <a:rPr lang="fr-FR" dirty="0" err="1">
                <a:cs typeface="Times New Roman"/>
              </a:rPr>
              <a:t>both</a:t>
            </a:r>
            <a:r>
              <a:rPr lang="fr-FR" dirty="0">
                <a:cs typeface="Times New Roman"/>
              </a:rPr>
              <a:t> </a:t>
            </a:r>
            <a:r>
              <a:rPr lang="fr-FR" dirty="0" smtClean="0">
                <a:cs typeface="Times New Roman"/>
              </a:rPr>
              <a:t> </a:t>
            </a:r>
            <a:r>
              <a:rPr lang="fr-FR" dirty="0" err="1" smtClean="0">
                <a:cs typeface="Times New Roman"/>
              </a:rPr>
              <a:t>sides</a:t>
            </a:r>
            <a:r>
              <a:rPr lang="fr-FR" dirty="0" smtClean="0">
                <a:cs typeface="Times New Roman"/>
              </a:rPr>
              <a:t> </a:t>
            </a:r>
            <a:r>
              <a:rPr lang="fr-FR" dirty="0">
                <a:cs typeface="Times New Roman"/>
              </a:rPr>
              <a:t>of the </a:t>
            </a:r>
            <a:r>
              <a:rPr lang="fr-FR" dirty="0" err="1">
                <a:cs typeface="Times New Roman"/>
              </a:rPr>
              <a:t>inequality</a:t>
            </a:r>
            <a:r>
              <a:rPr lang="fr-FR" dirty="0">
                <a:cs typeface="Times New Roman"/>
              </a:rPr>
              <a:t> by x to </a:t>
            </a:r>
            <a:r>
              <a:rPr lang="fr-FR" dirty="0" err="1">
                <a:cs typeface="Times New Roman"/>
              </a:rPr>
              <a:t>get</a:t>
            </a:r>
            <a:r>
              <a:rPr lang="fr-FR" dirty="0">
                <a:cs typeface="Times New Roman"/>
              </a:rPr>
              <a:t>:</a:t>
            </a:r>
          </a:p>
          <a:p>
            <a:pPr>
              <a:buNone/>
            </a:pPr>
            <a:r>
              <a:rPr lang="fr-FR" dirty="0" smtClean="0">
                <a:cs typeface="Times New Roman"/>
              </a:rPr>
              <a:t>x </a:t>
            </a:r>
            <a:r>
              <a:rPr lang="fr-FR" dirty="0">
                <a:cs typeface="Times New Roman"/>
              </a:rPr>
              <a:t>* x </a:t>
            </a:r>
            <a:r>
              <a:rPr lang="fr-FR" dirty="0" smtClean="0">
                <a:cs typeface="Times New Roman"/>
              </a:rPr>
              <a:t>≥ 1 </a:t>
            </a:r>
            <a:r>
              <a:rPr lang="fr-FR" dirty="0">
                <a:cs typeface="Times New Roman"/>
              </a:rPr>
              <a:t>* x</a:t>
            </a:r>
            <a:endParaRPr lang="en-US" dirty="0">
              <a:cs typeface="Times New Roman"/>
            </a:endParaRPr>
          </a:p>
          <a:p>
            <a:pPr>
              <a:buNone/>
            </a:pPr>
            <a:r>
              <a:rPr lang="en-US" dirty="0" smtClean="0">
                <a:cs typeface="Times New Roman"/>
              </a:rPr>
              <a:t>Simplifying the expression:</a:t>
            </a:r>
          </a:p>
          <a:p>
            <a:pPr>
              <a:buNone/>
            </a:pPr>
            <a:r>
              <a:rPr lang="is-IS" dirty="0">
                <a:cs typeface="Times New Roman"/>
              </a:rPr>
              <a:t>x</a:t>
            </a:r>
            <a:r>
              <a:rPr lang="is-IS" baseline="30000" dirty="0">
                <a:cs typeface="Times New Roman"/>
              </a:rPr>
              <a:t>2</a:t>
            </a:r>
            <a:r>
              <a:rPr lang="is-IS" dirty="0">
                <a:cs typeface="Times New Roman"/>
              </a:rPr>
              <a:t> </a:t>
            </a:r>
            <a:r>
              <a:rPr lang="is-IS" dirty="0" smtClean="0">
                <a:cs typeface="Times New Roman"/>
              </a:rPr>
              <a:t>≥ x    ■</a:t>
            </a:r>
            <a:endParaRPr lang="is-IS" dirty="0">
              <a:cs typeface="Times New Roman"/>
            </a:endParaRPr>
          </a:p>
          <a:p>
            <a:pPr>
              <a:buNone/>
            </a:pPr>
            <a:endParaRPr lang="en-US" dirty="0">
              <a:cs typeface="Times New Roman"/>
            </a:endParaRPr>
          </a:p>
          <a:p>
            <a:pPr>
              <a:buNone/>
            </a:pPr>
            <a:endParaRPr lang="en-US" dirty="0" smtClean="0">
              <a:cs typeface="Times New Roman"/>
            </a:endParaRPr>
          </a:p>
          <a:p>
            <a:pPr>
              <a:buNone/>
            </a:pPr>
            <a:endParaRPr lang="en-US" dirty="0">
              <a:cs typeface="Times New Roman"/>
            </a:endParaRPr>
          </a:p>
          <a:p>
            <a:pPr>
              <a:buNone/>
            </a:pPr>
            <a:endParaRPr lang="en-US" dirty="0"/>
          </a:p>
        </p:txBody>
      </p:sp>
      <p:sp>
        <p:nvSpPr>
          <p:cNvPr id="4" name="TextBox 3"/>
          <p:cNvSpPr txBox="1"/>
          <p:nvPr/>
        </p:nvSpPr>
        <p:spPr>
          <a:xfrm>
            <a:off x="5072152" y="2447636"/>
            <a:ext cx="4071848" cy="830997"/>
          </a:xfrm>
          <a:prstGeom prst="rect">
            <a:avLst/>
          </a:prstGeom>
          <a:noFill/>
        </p:spPr>
        <p:txBody>
          <a:bodyPr wrap="none" rtlCol="0">
            <a:spAutoFit/>
          </a:bodyPr>
          <a:lstStyle/>
          <a:p>
            <a:r>
              <a:rPr lang="en-US" dirty="0"/>
              <a:t>Name a generic object in the domain and </a:t>
            </a:r>
            <a:endParaRPr lang="en-US" dirty="0" smtClean="0"/>
          </a:p>
          <a:p>
            <a:r>
              <a:rPr lang="en-US" dirty="0" smtClean="0"/>
              <a:t>give </a:t>
            </a:r>
            <a:r>
              <a:rPr lang="en-US" dirty="0"/>
              <a:t>assumptions about the object</a:t>
            </a:r>
          </a:p>
          <a:p>
            <a:endParaRPr lang="en-US" dirty="0"/>
          </a:p>
        </p:txBody>
      </p:sp>
      <p:sp>
        <p:nvSpPr>
          <p:cNvPr id="5" name="TextBox 4"/>
          <p:cNvSpPr txBox="1"/>
          <p:nvPr/>
        </p:nvSpPr>
        <p:spPr>
          <a:xfrm>
            <a:off x="1570182" y="5484091"/>
            <a:ext cx="2117186" cy="338554"/>
          </a:xfrm>
          <a:prstGeom prst="rect">
            <a:avLst/>
          </a:prstGeom>
          <a:noFill/>
        </p:spPr>
        <p:txBody>
          <a:bodyPr wrap="none" rtlCol="0">
            <a:spAutoFit/>
          </a:bodyPr>
          <a:lstStyle/>
          <a:p>
            <a:r>
              <a:rPr lang="en-US" dirty="0"/>
              <a:t>End of proof symbol</a:t>
            </a:r>
          </a:p>
        </p:txBody>
      </p:sp>
    </p:spTree>
    <p:extLst>
      <p:ext uri="{BB962C8B-B14F-4D97-AF65-F5344CB8AC3E}">
        <p14:creationId xmlns:p14="http://schemas.microsoft.com/office/powerpoint/2010/main" val="183325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exhaustion</a:t>
            </a:r>
            <a:endParaRPr lang="en-US" dirty="0"/>
          </a:p>
        </p:txBody>
      </p:sp>
      <p:sp>
        <p:nvSpPr>
          <p:cNvPr id="3" name="Content Placeholder 2"/>
          <p:cNvSpPr>
            <a:spLocks noGrp="1"/>
          </p:cNvSpPr>
          <p:nvPr>
            <p:ph idx="1"/>
          </p:nvPr>
        </p:nvSpPr>
        <p:spPr/>
        <p:txBody>
          <a:bodyPr/>
          <a:lstStyle/>
          <a:p>
            <a:r>
              <a:rPr lang="en-US" dirty="0" smtClean="0"/>
              <a:t>If the domain of a universal statement is small, then all elements can be exhaustively checked.</a:t>
            </a:r>
          </a:p>
          <a:p>
            <a:endParaRPr lang="en-US" dirty="0"/>
          </a:p>
          <a:p>
            <a:r>
              <a:rPr lang="en-US" b="1" dirty="0"/>
              <a:t>Theorem:</a:t>
            </a:r>
            <a:r>
              <a:rPr lang="en-US" dirty="0"/>
              <a:t>  If n ∈ {-1, 0, 1}, then n</a:t>
            </a:r>
            <a:r>
              <a:rPr lang="en-US" baseline="30000" dirty="0"/>
              <a:t>2</a:t>
            </a:r>
            <a:r>
              <a:rPr lang="en-US" dirty="0"/>
              <a:t> = |n|</a:t>
            </a:r>
            <a:r>
              <a:rPr lang="en-US" dirty="0" smtClean="0"/>
              <a:t>.</a:t>
            </a:r>
          </a:p>
          <a:p>
            <a:r>
              <a:rPr lang="en-US" b="1" dirty="0" smtClean="0"/>
              <a:t>Proof.</a:t>
            </a:r>
            <a:endParaRPr lang="en-US" b="1" dirty="0"/>
          </a:p>
          <a:p>
            <a:r>
              <a:rPr lang="en-US" dirty="0"/>
              <a:t>Check the equality for each possible value of n</a:t>
            </a:r>
            <a:r>
              <a:rPr lang="en-US" dirty="0" smtClean="0"/>
              <a:t>:</a:t>
            </a:r>
            <a:endParaRPr lang="en-US" dirty="0"/>
          </a:p>
          <a:p>
            <a:pPr marL="342900" indent="-342900">
              <a:buFont typeface="Wingdings" charset="2"/>
              <a:buChar char="ü"/>
            </a:pPr>
            <a:r>
              <a:rPr lang="en-US" dirty="0"/>
              <a:t>n = -1: (-1)</a:t>
            </a:r>
            <a:r>
              <a:rPr lang="en-US" baseline="30000" dirty="0"/>
              <a:t>2</a:t>
            </a:r>
            <a:r>
              <a:rPr lang="en-US" dirty="0"/>
              <a:t> = 1 = |-1|.</a:t>
            </a:r>
          </a:p>
          <a:p>
            <a:pPr marL="342900" indent="-342900">
              <a:buFont typeface="Wingdings" charset="2"/>
              <a:buChar char="ü"/>
            </a:pPr>
            <a:r>
              <a:rPr lang="en-US" dirty="0"/>
              <a:t>n = 0: (0)</a:t>
            </a:r>
            <a:r>
              <a:rPr lang="en-US" baseline="30000" dirty="0"/>
              <a:t>2</a:t>
            </a:r>
            <a:r>
              <a:rPr lang="en-US" dirty="0"/>
              <a:t> = 0 = |0|.</a:t>
            </a:r>
          </a:p>
          <a:p>
            <a:pPr marL="342900" indent="-342900">
              <a:buFont typeface="Wingdings" charset="2"/>
              <a:buChar char="ü"/>
            </a:pPr>
            <a:r>
              <a:rPr lang="en-US" dirty="0"/>
              <a:t>n = 1: (1)</a:t>
            </a:r>
            <a:r>
              <a:rPr lang="en-US" baseline="30000" dirty="0"/>
              <a:t>2</a:t>
            </a:r>
            <a:r>
              <a:rPr lang="en-US" dirty="0"/>
              <a:t> = 1 = |1|. ■</a:t>
            </a:r>
          </a:p>
        </p:txBody>
      </p:sp>
    </p:spTree>
    <p:extLst>
      <p:ext uri="{BB962C8B-B14F-4D97-AF65-F5344CB8AC3E}">
        <p14:creationId xmlns:p14="http://schemas.microsoft.com/office/powerpoint/2010/main" val="1584769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g-design">
  <a:themeElements>
    <a:clrScheme name="alg-design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fontScheme name="alg-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a:ln>
              <a:noFill/>
            </a:ln>
            <a:solidFill>
              <a:schemeClr val="tx1"/>
            </a:solidFill>
            <a:effectLst/>
            <a:latin typeface="Comic Sans MS" charset="0"/>
          </a:defRPr>
        </a:defPPr>
      </a:lstStyle>
    </a:lnDef>
  </a:objectDefaults>
  <a:extraClrSchemeLst>
    <a:extraClrScheme>
      <a:clrScheme name="alg-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alg-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alg-design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alg-design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alg-design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alg-design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alg-design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51558</TotalTime>
  <Words>1471</Words>
  <Application>Microsoft Macintosh PowerPoint</Application>
  <PresentationFormat>On-screen Show (4:3)</PresentationFormat>
  <Paragraphs>204</Paragraphs>
  <Slides>23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Comic Sans MS</vt:lpstr>
      <vt:lpstr>Helvetica</vt:lpstr>
      <vt:lpstr>Monotype Sorts</vt:lpstr>
      <vt:lpstr>ＭＳ Ｐゴシック</vt:lpstr>
      <vt:lpstr>Symbol</vt:lpstr>
      <vt:lpstr>Times New Roman</vt:lpstr>
      <vt:lpstr>Wingdings</vt:lpstr>
      <vt:lpstr>Arial</vt:lpstr>
      <vt:lpstr>alg-design</vt:lpstr>
      <vt:lpstr>CS 220: Discrete Structures and their Applications </vt:lpstr>
      <vt:lpstr>Fermat’s last theorem</vt:lpstr>
      <vt:lpstr>Terminology</vt:lpstr>
      <vt:lpstr>Example</vt:lpstr>
      <vt:lpstr>Proofs</vt:lpstr>
      <vt:lpstr>Theorems</vt:lpstr>
      <vt:lpstr>Theorems</vt:lpstr>
      <vt:lpstr>Proofs</vt:lpstr>
      <vt:lpstr>Proof by exhaustion</vt:lpstr>
      <vt:lpstr>Counterexamples</vt:lpstr>
      <vt:lpstr>Counterexamples</vt:lpstr>
      <vt:lpstr>Counterexamples</vt:lpstr>
      <vt:lpstr>Counterexamples</vt:lpstr>
      <vt:lpstr>Proof techniques</vt:lpstr>
      <vt:lpstr>direct proof</vt:lpstr>
      <vt:lpstr>Example</vt:lpstr>
      <vt:lpstr>Example</vt:lpstr>
      <vt:lpstr>Proof by contrapositive</vt:lpstr>
      <vt:lpstr>Example</vt:lpstr>
      <vt:lpstr>Example</vt:lpstr>
      <vt:lpstr>Example</vt:lpstr>
      <vt:lpstr>Example</vt:lpstr>
      <vt:lpstr>Example</vt:lpstr>
    </vt:vector>
  </TitlesOfParts>
  <Company>Dell Computer Corporation</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Kevin Wayne</dc:creator>
  <cp:lastModifiedBy>Microsoft Office User</cp:lastModifiedBy>
  <cp:revision>838</cp:revision>
  <cp:lastPrinted>2017-09-05T16:51:03Z</cp:lastPrinted>
  <dcterms:created xsi:type="dcterms:W3CDTF">2011-01-03T17:49:16Z</dcterms:created>
  <dcterms:modified xsi:type="dcterms:W3CDTF">2018-01-08T23:37:40Z</dcterms:modified>
</cp:coreProperties>
</file>