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27"/>
  </p:notesMasterIdLst>
  <p:handoutMasterIdLst>
    <p:handoutMasterId r:id="rId28"/>
  </p:handoutMasterIdLst>
  <p:sldIdLst>
    <p:sldId id="436" r:id="rId2"/>
    <p:sldId id="462" r:id="rId3"/>
    <p:sldId id="464" r:id="rId4"/>
    <p:sldId id="463" r:id="rId5"/>
    <p:sldId id="465" r:id="rId6"/>
    <p:sldId id="466" r:id="rId7"/>
    <p:sldId id="469" r:id="rId8"/>
    <p:sldId id="470" r:id="rId9"/>
    <p:sldId id="437" r:id="rId10"/>
    <p:sldId id="438" r:id="rId11"/>
    <p:sldId id="439" r:id="rId12"/>
    <p:sldId id="441" r:id="rId13"/>
    <p:sldId id="442" r:id="rId14"/>
    <p:sldId id="443" r:id="rId15"/>
    <p:sldId id="471" r:id="rId16"/>
    <p:sldId id="448" r:id="rId17"/>
    <p:sldId id="449" r:id="rId18"/>
    <p:sldId id="450" r:id="rId19"/>
    <p:sldId id="451" r:id="rId20"/>
    <p:sldId id="472" r:id="rId21"/>
    <p:sldId id="453" r:id="rId22"/>
    <p:sldId id="454" r:id="rId23"/>
    <p:sldId id="455" r:id="rId24"/>
    <p:sldId id="456" r:id="rId25"/>
    <p:sldId id="458" r:id="rId26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9" autoAdjust="0"/>
    <p:restoredTop sz="84687" autoAdjust="0"/>
  </p:normalViewPr>
  <p:slideViewPr>
    <p:cSldViewPr snapToGrid="0">
      <p:cViewPr varScale="1">
        <p:scale>
          <a:sx n="102" d="100"/>
          <a:sy n="102" d="100"/>
        </p:scale>
        <p:origin x="6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2/4/18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2/4/18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Dropped out of while 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Notice:</a:t>
            </a:r>
            <a:r>
              <a:rPr lang="en-US" baseline="0" dirty="0"/>
              <a:t> for loop,  can be interpreted as </a:t>
            </a:r>
          </a:p>
          <a:p>
            <a:r>
              <a:rPr lang="en-US" baseline="0" dirty="0" err="1"/>
              <a:t>i</a:t>
            </a:r>
            <a:r>
              <a:rPr lang="en-US" baseline="0" dirty="0"/>
              <a:t>=0</a:t>
            </a:r>
          </a:p>
          <a:p>
            <a:r>
              <a:rPr lang="en-US" baseline="0" dirty="0"/>
              <a:t>while </a:t>
            </a:r>
            <a:r>
              <a:rPr lang="en-US" baseline="0" dirty="0" err="1"/>
              <a:t>i</a:t>
            </a:r>
            <a:r>
              <a:rPr lang="en-US" baseline="0" dirty="0"/>
              <a:t>&lt;</a:t>
            </a:r>
            <a:r>
              <a:rPr lang="en-US" baseline="0" dirty="0" err="1"/>
              <a:t>len</a:t>
            </a:r>
            <a:r>
              <a:rPr lang="en-US" baseline="0" dirty="0"/>
              <a:t>(a)-1</a:t>
            </a:r>
          </a:p>
          <a:p>
            <a:r>
              <a:rPr lang="en-US" baseline="0" dirty="0"/>
              <a:t>  body</a:t>
            </a:r>
          </a:p>
          <a:p>
            <a:r>
              <a:rPr lang="en-US" baseline="0" dirty="0"/>
              <a:t>  </a:t>
            </a:r>
            <a:r>
              <a:rPr lang="en-US" baseline="0" dirty="0" err="1"/>
              <a:t>i</a:t>
            </a:r>
            <a:r>
              <a:rPr lang="en-US" baseline="0" dirty="0"/>
              <a:t>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5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=0</a:t>
            </a:r>
          </a:p>
          <a:p>
            <a:r>
              <a:rPr lang="en-US" dirty="0"/>
              <a:t>while(</a:t>
            </a:r>
            <a:r>
              <a:rPr lang="en-US" dirty="0" err="1"/>
              <a:t>i</a:t>
            </a:r>
            <a:r>
              <a:rPr lang="en-US" dirty="0"/>
              <a:t>&lt;n)</a:t>
            </a:r>
          </a:p>
          <a:p>
            <a:r>
              <a:rPr lang="en-US" dirty="0"/>
              <a:t>  0..i-1 sorted (</a:t>
            </a:r>
            <a:r>
              <a:rPr lang="en-US" dirty="0" err="1"/>
              <a:t>init</a:t>
            </a:r>
            <a:r>
              <a:rPr lang="en-US" dirty="0"/>
              <a:t>: empty)</a:t>
            </a:r>
          </a:p>
          <a:p>
            <a:r>
              <a:rPr lang="en-US" dirty="0"/>
              <a:t>  inner</a:t>
            </a:r>
          </a:p>
          <a:p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++</a:t>
            </a:r>
          </a:p>
          <a:p>
            <a:r>
              <a:rPr lang="en-US" dirty="0"/>
              <a:t>  0..i-1 sorted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==n o..n-1 sorted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2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4025-C8A7-5B42-93FC-0F05E1B468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Loop Invariants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Chapter 3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index value after a loop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885406" cy="5338763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   // precondition: n&gt;=0</a:t>
            </a:r>
          </a:p>
          <a:p>
            <a:pPr>
              <a:buNone/>
            </a:pPr>
            <a:r>
              <a:rPr lang="en-US" sz="2000" dirty="0"/>
              <a:t>  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>
              <a:buNone/>
            </a:pPr>
            <a:r>
              <a:rPr lang="en-US" sz="2000" dirty="0"/>
              <a:t>   // </a:t>
            </a:r>
            <a:r>
              <a:rPr lang="en-US" sz="2000" dirty="0" err="1"/>
              <a:t>i</a:t>
            </a:r>
            <a:r>
              <a:rPr lang="en-US" sz="2000" dirty="0"/>
              <a:t>&lt;=</a:t>
            </a:r>
            <a:r>
              <a:rPr lang="en-US" sz="2000" dirty="0" err="1"/>
              <a:t>n</a:t>
            </a:r>
            <a:r>
              <a:rPr lang="en-US" sz="2000" dirty="0"/>
              <a:t>    loop invariant</a:t>
            </a:r>
          </a:p>
          <a:p>
            <a:pPr>
              <a:buNone/>
            </a:pPr>
            <a:r>
              <a:rPr lang="en-US" sz="2000" dirty="0"/>
              <a:t>    while (</a:t>
            </a:r>
            <a:r>
              <a:rPr lang="en-US" sz="2000" dirty="0" err="1"/>
              <a:t>i</a:t>
            </a:r>
            <a:r>
              <a:rPr lang="en-US" sz="2000" dirty="0"/>
              <a:t> &lt; n)</a:t>
            </a:r>
            <a:r>
              <a:rPr lang="en-US" dirty="0"/>
              <a:t> :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 // </a:t>
            </a:r>
            <a:r>
              <a:rPr lang="en-US" sz="2000" dirty="0" err="1"/>
              <a:t>i</a:t>
            </a:r>
            <a:r>
              <a:rPr lang="en-US" sz="2000" dirty="0"/>
              <a:t> &lt; n  test passed  </a:t>
            </a:r>
          </a:p>
          <a:p>
            <a:pPr>
              <a:buNone/>
            </a:pPr>
            <a:r>
              <a:rPr lang="en-US" sz="2000" dirty="0"/>
              <a:t>         //   AND </a:t>
            </a:r>
          </a:p>
          <a:p>
            <a:pPr>
              <a:buNone/>
            </a:pPr>
            <a:r>
              <a:rPr lang="en-US" sz="2000" dirty="0"/>
              <a:t>         //   </a:t>
            </a:r>
            <a:r>
              <a:rPr lang="en-US" sz="2000" dirty="0" err="1"/>
              <a:t>i</a:t>
            </a:r>
            <a:r>
              <a:rPr lang="en-US" sz="2000" dirty="0"/>
              <a:t>&lt;=n  loop invariant</a:t>
            </a:r>
          </a:p>
          <a:p>
            <a:pPr>
              <a:buNone/>
            </a:pPr>
            <a:r>
              <a:rPr lang="en-US" sz="2000" dirty="0"/>
              <a:t>          </a:t>
            </a:r>
            <a:r>
              <a:rPr lang="en-US" sz="2000" dirty="0" err="1"/>
              <a:t>i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 + 1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 // </a:t>
            </a:r>
            <a:r>
              <a:rPr lang="en-US" sz="2000" dirty="0" err="1"/>
              <a:t>i</a:t>
            </a:r>
            <a:r>
              <a:rPr lang="en-US" sz="2000" dirty="0"/>
              <a:t> &lt;= n  loop invariant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// </a:t>
            </a:r>
            <a:r>
              <a:rPr lang="en-US" sz="2000" dirty="0" err="1"/>
              <a:t>i</a:t>
            </a:r>
            <a:r>
              <a:rPr lang="en-US" sz="2000" dirty="0"/>
              <a:t>&gt;=n           </a:t>
            </a:r>
            <a:r>
              <a:rPr lang="en-US" sz="2000" b="1" dirty="0">
                <a:solidFill>
                  <a:srgbClr val="FF0000"/>
                </a:solidFill>
              </a:rPr>
              <a:t>WHY?</a:t>
            </a:r>
          </a:p>
          <a:p>
            <a:pPr>
              <a:buNone/>
            </a:pPr>
            <a:r>
              <a:rPr lang="en-US" dirty="0"/>
              <a:t>  //    </a:t>
            </a:r>
            <a:r>
              <a:rPr lang="en-US" sz="2000" dirty="0"/>
              <a:t>AND </a:t>
            </a:r>
          </a:p>
          <a:p>
            <a:pPr>
              <a:buNone/>
            </a:pPr>
            <a:r>
              <a:rPr lang="en-US" dirty="0"/>
              <a:t>  // </a:t>
            </a:r>
            <a:r>
              <a:rPr lang="en-US" sz="2000" dirty="0" err="1"/>
              <a:t>i</a:t>
            </a:r>
            <a:r>
              <a:rPr lang="en-US" sz="2000" dirty="0"/>
              <a:t> &lt;= n </a:t>
            </a:r>
          </a:p>
          <a:p>
            <a:pPr>
              <a:buNone/>
            </a:pPr>
            <a:r>
              <a:rPr lang="en-US" dirty="0"/>
              <a:t>  //               </a:t>
            </a:r>
            <a:r>
              <a:rPr lang="en-US" sz="2000" dirty="0"/>
              <a:t>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==n </a:t>
            </a:r>
            <a:r>
              <a:rPr lang="en-US" sz="2000" dirty="0"/>
              <a:t>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29199" y="3019961"/>
            <a:ext cx="3563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 we can conclude the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obvious: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==n right after the loop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But what if the body were: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= i+2     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1943100" y="3543300"/>
            <a:ext cx="4800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3037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63808"/>
            <a:ext cx="8277225" cy="5410200"/>
          </a:xfrm>
        </p:spPr>
        <p:txBody>
          <a:bodyPr/>
          <a:lstStyle/>
          <a:p>
            <a:r>
              <a:rPr lang="en-US" sz="2400" dirty="0"/>
              <a:t>A way to reason about the correctness of a program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loop invariant</a:t>
            </a:r>
            <a:r>
              <a:rPr lang="en-US" sz="2400" dirty="0">
                <a:solidFill>
                  <a:srgbClr val="620000"/>
                </a:solidFill>
              </a:rPr>
              <a:t> </a:t>
            </a:r>
            <a:r>
              <a:rPr lang="en-US" sz="2400" dirty="0"/>
              <a:t>is a predicate</a:t>
            </a:r>
          </a:p>
          <a:p>
            <a:pPr lvl="1"/>
            <a:r>
              <a:rPr lang="en-US" sz="2400" dirty="0"/>
              <a:t>that is true directly before the loop executes</a:t>
            </a:r>
          </a:p>
          <a:p>
            <a:pPr lvl="1"/>
            <a:r>
              <a:rPr lang="en-US" sz="2400" dirty="0"/>
              <a:t>that is true before and after each repetition of the loop body</a:t>
            </a:r>
          </a:p>
          <a:p>
            <a:pPr lvl="1"/>
            <a:r>
              <a:rPr lang="en-US" sz="2400" dirty="0"/>
              <a:t>and that is true directly after the loop has executed</a:t>
            </a:r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r>
              <a:rPr lang="en-US" sz="2400" dirty="0"/>
              <a:t>   i.e., it is kept invariant by the loop. 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947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21182" y="1447800"/>
            <a:ext cx="561533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20000"/>
                </a:solidFill>
              </a:rPr>
              <a:t>If we can prove </a:t>
            </a:r>
            <a:r>
              <a:rPr lang="en-US" sz="2000" dirty="0"/>
              <a:t>that </a:t>
            </a:r>
          </a:p>
          <a:p>
            <a:r>
              <a:rPr lang="en-US" sz="2000" dirty="0"/>
              <a:t>   the loop invariant holds before the loop</a:t>
            </a:r>
          </a:p>
          <a:p>
            <a:r>
              <a:rPr lang="en-US" sz="2000" dirty="0"/>
              <a:t>and that</a:t>
            </a:r>
          </a:p>
          <a:p>
            <a:r>
              <a:rPr lang="en-US" sz="2000" dirty="0"/>
              <a:t>    the loop body keeps the loop invariant true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>
                <a:solidFill>
                  <a:srgbClr val="820000"/>
                </a:solidFill>
              </a:rPr>
              <a:t>then we can infer </a:t>
            </a:r>
            <a:r>
              <a:rPr lang="en-US" sz="2000" dirty="0"/>
              <a:t>that</a:t>
            </a:r>
          </a:p>
          <a:p>
            <a:endParaRPr lang="en-US" sz="2000" dirty="0"/>
          </a:p>
          <a:p>
            <a:r>
              <a:rPr lang="en-US" sz="2000" dirty="0"/>
              <a:t>  not test AND  loop invariant </a:t>
            </a:r>
          </a:p>
          <a:p>
            <a:r>
              <a:rPr lang="en-US" sz="2000" dirty="0"/>
              <a:t>  holds after the loop terminates</a:t>
            </a:r>
          </a:p>
          <a:p>
            <a:r>
              <a:rPr lang="en-US" sz="2000" dirty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1273823" y="3181927"/>
            <a:ext cx="3657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138545" y="1351079"/>
            <a:ext cx="2724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&lt;loop invariant&gt;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while(test) :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&lt;test AND loop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 invariant&gt;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// loop body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&lt;loop invariant&gt;</a:t>
            </a:r>
          </a:p>
          <a:p>
            <a:pPr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&lt;not test AND loop invariant&gt;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544" y="5264866"/>
            <a:ext cx="73198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Combined with the loop condition, the loop invariant allows us to reason about the behavior of the loop.</a:t>
            </a:r>
          </a:p>
        </p:txBody>
      </p:sp>
    </p:spTree>
    <p:extLst>
      <p:ext uri="{BB962C8B-B14F-4D97-AF65-F5344CB8AC3E}">
        <p14:creationId xmlns:p14="http://schemas.microsoft.com/office/powerpoint/2010/main" val="82549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elements in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759325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total(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sum = 0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= 0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sum == sum of elements from 0...i-1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while (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&lt; n)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// sum == sum of elements 0...i-1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sum +=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++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// sum == sum of elements 0...i-1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==n (previous example) AND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sum == sum elements 0...i-1 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  <a:sym typeface="Wingdings"/>
              </a:rPr>
              <a:t>   //   </a:t>
            </a:r>
            <a:r>
              <a:rPr lang="en-US" sz="1800" b="1" dirty="0">
                <a:latin typeface="Courier New"/>
                <a:cs typeface="Courier New"/>
              </a:rPr>
              <a:t>sum == sum of elements 0...n-1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return sum</a:t>
            </a: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3532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for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830"/>
            <a:ext cx="8686800" cy="4759325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selection_sort</a:t>
            </a:r>
            <a:r>
              <a:rPr lang="en-US" sz="1800" b="1" dirty="0">
                <a:latin typeface="Courier New"/>
                <a:cs typeface="Courier New"/>
              </a:rPr>
              <a:t>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for i in range(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– 1)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min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for j in range(i+1, 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if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[j] &lt;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    min = j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 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</a:p>
          <a:p>
            <a:pPr>
              <a:buNone/>
            </a:pPr>
            <a:endParaRPr lang="en-US" sz="2400" b="1" dirty="0">
              <a:cs typeface="Courier New"/>
            </a:endParaRPr>
          </a:p>
          <a:p>
            <a:pPr>
              <a:buNone/>
            </a:pPr>
            <a:r>
              <a:rPr lang="en-US" sz="2400" dirty="0">
                <a:cs typeface="Courier New"/>
              </a:rPr>
              <a:t>Invariant?</a:t>
            </a:r>
          </a:p>
        </p:txBody>
      </p:sp>
    </p:spTree>
    <p:extLst>
      <p:ext uri="{BB962C8B-B14F-4D97-AF65-F5344CB8AC3E}">
        <p14:creationId xmlns:p14="http://schemas.microsoft.com/office/powerpoint/2010/main" val="87673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for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686800" cy="5815012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selection_sort</a:t>
            </a:r>
            <a:r>
              <a:rPr lang="en-US" sz="1800" b="1" dirty="0">
                <a:latin typeface="Courier New"/>
                <a:cs typeface="Courier New"/>
              </a:rPr>
              <a:t>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for i in range(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– 1)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min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for j in range(i+1, 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if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[j] &lt;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    min = j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 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  <a:endParaRPr lang="en-US" sz="2400" dirty="0">
              <a:cs typeface="Courier New"/>
            </a:endParaRPr>
          </a:p>
          <a:p>
            <a:endParaRPr lang="en-US" dirty="0">
              <a:solidFill>
                <a:srgbClr val="800000"/>
              </a:solidFill>
              <a:cs typeface="Courier New"/>
            </a:endParaRPr>
          </a:p>
          <a:p>
            <a:r>
              <a:rPr lang="en-US" dirty="0">
                <a:solidFill>
                  <a:srgbClr val="800000"/>
                </a:solidFill>
                <a:cs typeface="Courier New"/>
              </a:rPr>
              <a:t>Invariant:</a:t>
            </a:r>
            <a:r>
              <a:rPr lang="en-US" dirty="0">
                <a:cs typeface="Courier New"/>
              </a:rPr>
              <a:t>  </a:t>
            </a:r>
            <a:r>
              <a:rPr lang="en-US" dirty="0" err="1">
                <a:cs typeface="Courier New"/>
              </a:rPr>
              <a:t>a_list</a:t>
            </a:r>
            <a:r>
              <a:rPr lang="en-US" dirty="0">
                <a:cs typeface="Courier New"/>
              </a:rPr>
              <a:t>[0]…</a:t>
            </a:r>
            <a:r>
              <a:rPr lang="en-US" dirty="0" err="1">
                <a:cs typeface="Courier New"/>
              </a:rPr>
              <a:t>a_list</a:t>
            </a:r>
            <a:r>
              <a:rPr lang="en-US" dirty="0">
                <a:cs typeface="Courier New"/>
              </a:rPr>
              <a:t>[i-1] are in sorted order</a:t>
            </a:r>
          </a:p>
          <a:p>
            <a:r>
              <a:rPr lang="en-US" dirty="0">
                <a:cs typeface="Courier New"/>
              </a:rPr>
              <a:t> </a:t>
            </a:r>
          </a:p>
          <a:p>
            <a:endParaRPr lang="en-US" dirty="0">
              <a:cs typeface="Courier New"/>
            </a:endParaRPr>
          </a:p>
          <a:p>
            <a:r>
              <a:rPr lang="en-US" dirty="0">
                <a:cs typeface="Courier New"/>
              </a:rPr>
              <a:t>      for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in range(n) :                                        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= 0</a:t>
            </a:r>
          </a:p>
          <a:p>
            <a:r>
              <a:rPr lang="en-US" dirty="0">
                <a:cs typeface="Courier New"/>
              </a:rPr>
              <a:t>           body                 is equivalent with           while(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&lt;n) :</a:t>
            </a:r>
          </a:p>
          <a:p>
            <a:r>
              <a:rPr lang="en-US" dirty="0">
                <a:cs typeface="Courier New"/>
              </a:rPr>
              <a:t>                                                                          body</a:t>
            </a:r>
          </a:p>
          <a:p>
            <a:r>
              <a:rPr lang="en-US" dirty="0">
                <a:cs typeface="Courier New"/>
              </a:rPr>
              <a:t>                                                                         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= i+1</a:t>
            </a:r>
          </a:p>
          <a:p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pPr>
              <a:buNone/>
            </a:pP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7262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8571345" cy="5157591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There are two players,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2400" dirty="0">
                <a:solidFill>
                  <a:srgbClr val="00B0F0"/>
                </a:solidFill>
              </a:rPr>
              <a:t>Blue</a:t>
            </a: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. The game is played on a rectangular grid of points: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6   . . . . . . .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5   . . . . . . .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4   . . . . . . .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3   . . . . . . .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2   . . . . . . .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1   . . . . . . .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    1 2 3 4 5 6 7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800000"/>
                </a:solidFill>
              </a:rPr>
              <a:t>Red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draws a red line segment, either horizontal or vertical, connecting any two adjacent points on the grid that are not yet connected by a line segment. </a:t>
            </a:r>
            <a:r>
              <a:rPr lang="en-US" sz="2000" dirty="0">
                <a:solidFill>
                  <a:srgbClr val="00B0F0"/>
                </a:solidFill>
              </a:rPr>
              <a:t>Blue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takes a turn by doing the same thing, except that the line segment drawn is blue. </a:t>
            </a:r>
            <a:r>
              <a:rPr lang="en-US" sz="2000" dirty="0">
                <a:solidFill>
                  <a:srgbClr val="FF0000"/>
                </a:solidFill>
              </a:rPr>
              <a:t>Red's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goal is to form a closed curve of red line segments. Blue's goal is to prevent Red from doing so.</a:t>
            </a:r>
            <a:endParaRPr lang="da-DK" sz="2000" dirty="0">
              <a:solidFill>
                <a:schemeClr val="accent4">
                  <a:lumMod val="75000"/>
                  <a:lumOff val="25000"/>
                </a:schemeClr>
              </a:solidFill>
              <a:cs typeface="Courier"/>
            </a:endParaRPr>
          </a:p>
          <a:p>
            <a:pPr marL="0" indent="0">
              <a:buNone/>
            </a:pPr>
            <a:endParaRPr lang="da-DK" sz="2000" dirty="0">
              <a:solidFill>
                <a:schemeClr val="accent4">
                  <a:lumMod val="75000"/>
                  <a:lumOff val="25000"/>
                </a:schemeClr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ee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http://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www.cs.uofs.edu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/~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mccloske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/courses/cmps144/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invariants_lec.html</a:t>
            </a: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0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can express this game as a computer program: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>
                <a:latin typeface="Courier"/>
                <a:cs typeface="Courier"/>
              </a:rPr>
              <a:t>while (more line segments can be drawn):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      Red </a:t>
            </a:r>
            <a:r>
              <a:rPr lang="pl-PL" sz="2400" dirty="0" err="1">
                <a:latin typeface="Courier"/>
                <a:cs typeface="Courier"/>
              </a:rPr>
              <a:t>draws</a:t>
            </a:r>
            <a:r>
              <a:rPr lang="pl-PL" sz="2400" dirty="0">
                <a:latin typeface="Courier"/>
                <a:cs typeface="Courier"/>
              </a:rPr>
              <a:t> </a:t>
            </a:r>
            <a:r>
              <a:rPr lang="pl-PL" sz="2400" dirty="0" err="1">
                <a:latin typeface="Courier"/>
                <a:cs typeface="Courier"/>
              </a:rPr>
              <a:t>line</a:t>
            </a:r>
            <a:r>
              <a:rPr lang="pl-PL" sz="2400" dirty="0">
                <a:latin typeface="Courier"/>
                <a:cs typeface="Courier"/>
              </a:rPr>
              <a:t> segment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      Blue </a:t>
            </a:r>
            <a:r>
              <a:rPr lang="pl-PL" sz="2400" dirty="0" err="1">
                <a:latin typeface="Courier"/>
                <a:cs typeface="Courier"/>
              </a:rPr>
              <a:t>draws</a:t>
            </a:r>
            <a:r>
              <a:rPr lang="pl-PL" sz="2400" dirty="0">
                <a:latin typeface="Courier"/>
                <a:cs typeface="Courier"/>
              </a:rPr>
              <a:t> </a:t>
            </a:r>
            <a:r>
              <a:rPr lang="pl-PL" sz="2400" dirty="0" err="1">
                <a:latin typeface="Courier"/>
                <a:cs typeface="Courier"/>
              </a:rPr>
              <a:t>line</a:t>
            </a:r>
            <a:r>
              <a:rPr lang="pl-PL" sz="2400" dirty="0">
                <a:latin typeface="Courier"/>
                <a:cs typeface="Courier"/>
              </a:rPr>
              <a:t> segment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endParaRPr lang="pl-PL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b="1" dirty="0"/>
              <a:t>Question:</a:t>
            </a:r>
            <a:r>
              <a:rPr lang="en-US" sz="2400" dirty="0"/>
              <a:t> Does either Red or Blue have a winning strategy?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4427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534400" cy="4724400"/>
          </a:xfrm>
        </p:spPr>
        <p:txBody>
          <a:bodyPr/>
          <a:lstStyle/>
          <a:p>
            <a:r>
              <a:rPr lang="en-US" sz="2000" b="1" dirty="0"/>
              <a:t>Answer:</a:t>
            </a:r>
            <a:r>
              <a:rPr lang="en-US" sz="2000" dirty="0"/>
              <a:t> Yes! Blue is guaranteed to win the game by responding to each turn by Red in the following manner: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1400" dirty="0">
                <a:latin typeface="Courier"/>
                <a:cs typeface="Courier"/>
              </a:rPr>
              <a:t>if (Red drew a horizontal line segment)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let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and j be such that Red's line segment connects (</a:t>
            </a:r>
            <a:r>
              <a:rPr lang="en-US" sz="1400" dirty="0" err="1">
                <a:latin typeface="Courier"/>
                <a:cs typeface="Courier"/>
              </a:rPr>
              <a:t>i,j</a:t>
            </a:r>
            <a:r>
              <a:rPr lang="en-US" sz="1400" dirty="0">
                <a:latin typeface="Courier"/>
                <a:cs typeface="Courier"/>
              </a:rPr>
              <a:t>) with (i,j+1)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if (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&gt;1)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draw a vertical line segment connecting (i-1,j+1) with (i,j+1)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   </a:t>
            </a:r>
            <a:r>
              <a:rPr lang="da-DK" sz="1400" dirty="0" err="1">
                <a:latin typeface="Courier"/>
                <a:cs typeface="Courier"/>
              </a:rPr>
              <a:t>draw</a:t>
            </a:r>
            <a:r>
              <a:rPr lang="da-DK" sz="1400" dirty="0">
                <a:latin typeface="Courier"/>
                <a:cs typeface="Courier"/>
              </a:rPr>
              <a:t> a line segment </a:t>
            </a:r>
            <a:r>
              <a:rPr lang="da-DK" sz="1400" dirty="0" err="1">
                <a:latin typeface="Courier"/>
                <a:cs typeface="Courier"/>
              </a:rPr>
              <a:t>anywhere</a:t>
            </a:r>
            <a:endParaRPr lang="da-DK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 // Red </a:t>
            </a:r>
            <a:r>
              <a:rPr lang="da-DK" sz="1400" dirty="0" err="1">
                <a:latin typeface="Courier"/>
                <a:cs typeface="Courier"/>
              </a:rPr>
              <a:t>drew</a:t>
            </a:r>
            <a:r>
              <a:rPr lang="da-DK" sz="1400" dirty="0">
                <a:latin typeface="Courier"/>
                <a:cs typeface="Courier"/>
              </a:rPr>
              <a:t> a </a:t>
            </a:r>
            <a:r>
              <a:rPr lang="da-DK" sz="1400" dirty="0" err="1">
                <a:latin typeface="Courier"/>
                <a:cs typeface="Courier"/>
              </a:rPr>
              <a:t>vertical</a:t>
            </a:r>
            <a:r>
              <a:rPr lang="da-DK" sz="1400" dirty="0">
                <a:latin typeface="Courier"/>
                <a:cs typeface="Courier"/>
              </a:rPr>
              <a:t> line segment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let i and j </a:t>
            </a:r>
            <a:r>
              <a:rPr lang="da-DK" sz="1400" dirty="0" err="1">
                <a:latin typeface="Courier"/>
                <a:cs typeface="Courier"/>
              </a:rPr>
              <a:t>be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such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that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Red's</a:t>
            </a:r>
            <a:r>
              <a:rPr lang="da-DK" sz="1400" dirty="0">
                <a:latin typeface="Courier"/>
                <a:cs typeface="Courier"/>
              </a:rPr>
              <a:t> line segment </a:t>
            </a:r>
            <a:r>
              <a:rPr lang="da-DK" sz="1400" dirty="0" err="1">
                <a:latin typeface="Courier"/>
                <a:cs typeface="Courier"/>
              </a:rPr>
              <a:t>connects</a:t>
            </a:r>
            <a:r>
              <a:rPr lang="da-DK" sz="1400" dirty="0">
                <a:latin typeface="Courier"/>
                <a:cs typeface="Courier"/>
              </a:rPr>
              <a:t> (</a:t>
            </a:r>
            <a:r>
              <a:rPr lang="da-DK" sz="1400" dirty="0" err="1">
                <a:latin typeface="Courier"/>
                <a:cs typeface="Courier"/>
              </a:rPr>
              <a:t>i,j</a:t>
            </a:r>
            <a:r>
              <a:rPr lang="da-DK" sz="1400" dirty="0">
                <a:latin typeface="Courier"/>
                <a:cs typeface="Courier"/>
              </a:rPr>
              <a:t>) with (i+1,j)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if (j&gt;1)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draw a horizontal line segment connecting (i+1,j-1) with (i+1,j)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 {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   </a:t>
            </a:r>
            <a:r>
              <a:rPr lang="da-DK" sz="1400" dirty="0" err="1">
                <a:latin typeface="Courier"/>
                <a:cs typeface="Courier"/>
              </a:rPr>
              <a:t>draw</a:t>
            </a:r>
            <a:r>
              <a:rPr lang="da-DK" sz="1400" dirty="0">
                <a:latin typeface="Courier"/>
                <a:cs typeface="Courier"/>
              </a:rPr>
              <a:t> a line segment </a:t>
            </a:r>
            <a:r>
              <a:rPr lang="da-DK" sz="1400" dirty="0" err="1">
                <a:latin typeface="Courier"/>
                <a:cs typeface="Courier"/>
              </a:rPr>
              <a:t>anywhere</a:t>
            </a:r>
            <a:endParaRPr lang="da-DK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}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090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By following this strategy Blue guarantees that Red does not have an “upper right corner” at any step.</a:t>
            </a:r>
          </a:p>
          <a:p>
            <a:r>
              <a:rPr lang="en-US" sz="2400" dirty="0"/>
              <a:t>So, the invariant is:</a:t>
            </a:r>
          </a:p>
          <a:p>
            <a:pPr marL="327025" lvl="1" indent="0">
              <a:buNone/>
            </a:pPr>
            <a:r>
              <a:rPr lang="en-US" sz="2400" dirty="0"/>
              <a:t>There does not exist on the grid a pair of red line segments that form an upper right corner.</a:t>
            </a:r>
          </a:p>
          <a:p>
            <a:pPr marL="327025" lvl="1" indent="0">
              <a:buNone/>
            </a:pPr>
            <a:endParaRPr lang="en-US" sz="2400" dirty="0"/>
          </a:p>
          <a:p>
            <a:pPr marL="327025" lvl="1" indent="0">
              <a:buNone/>
            </a:pPr>
            <a:r>
              <a:rPr lang="en-US" sz="2400" dirty="0"/>
              <a:t>And in particular, Red has no closed curve!</a:t>
            </a:r>
          </a:p>
        </p:txBody>
      </p:sp>
    </p:spTree>
    <p:extLst>
      <p:ext uri="{BB962C8B-B14F-4D97-AF65-F5344CB8AC3E}">
        <p14:creationId xmlns:p14="http://schemas.microsoft.com/office/powerpoint/2010/main" val="123026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know our program works correctly?</a:t>
            </a:r>
          </a:p>
          <a:p>
            <a:endParaRPr lang="en-US" dirty="0"/>
          </a:p>
          <a:p>
            <a:r>
              <a:rPr lang="en-US" dirty="0"/>
              <a:t>In this lecture we will focus on a tool for verifying the correctness of programs that involve loops.</a:t>
            </a:r>
          </a:p>
        </p:txBody>
      </p:sp>
    </p:spTree>
    <p:extLst>
      <p:ext uri="{BB962C8B-B14F-4D97-AF65-F5344CB8AC3E}">
        <p14:creationId xmlns:p14="http://schemas.microsoft.com/office/powerpoint/2010/main" val="416142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Egyptian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		</a:t>
            </a:r>
            <a:r>
              <a:rPr lang="en-US" sz="1800" dirty="0"/>
              <a:t>                             A	B</a:t>
            </a:r>
          </a:p>
          <a:p>
            <a:pPr>
              <a:buNone/>
            </a:pPr>
            <a:r>
              <a:rPr lang="en-US" sz="1800" dirty="0"/>
              <a:t>				19	5</a:t>
            </a:r>
          </a:p>
          <a:p>
            <a:pPr>
              <a:buNone/>
            </a:pPr>
            <a:r>
              <a:rPr lang="en-US" sz="1800" dirty="0"/>
              <a:t>			/2	9	10	*2</a:t>
            </a:r>
          </a:p>
          <a:p>
            <a:pPr>
              <a:buNone/>
            </a:pPr>
            <a:r>
              <a:rPr lang="en-US" sz="1800" dirty="0"/>
              <a:t>			/2	4	20	*2</a:t>
            </a:r>
          </a:p>
          <a:p>
            <a:pPr>
              <a:buNone/>
            </a:pPr>
            <a:r>
              <a:rPr lang="en-US" sz="1800" dirty="0"/>
              <a:t>			/2	2	40	*2</a:t>
            </a:r>
          </a:p>
          <a:p>
            <a:pPr>
              <a:buNone/>
            </a:pPr>
            <a:r>
              <a:rPr lang="en-US" sz="1800" dirty="0"/>
              <a:t>			/2	1	80	*2</a:t>
            </a:r>
          </a:p>
          <a:p>
            <a:pPr>
              <a:buNone/>
            </a:pPr>
            <a:r>
              <a:rPr lang="en-US" sz="1800" dirty="0"/>
              <a:t>		throw away all rows with even A:</a:t>
            </a:r>
          </a:p>
          <a:p>
            <a:pPr>
              <a:buNone/>
            </a:pPr>
            <a:r>
              <a:rPr lang="en-US" sz="1800" dirty="0"/>
              <a:t>				A	B</a:t>
            </a:r>
          </a:p>
          <a:p>
            <a:pPr>
              <a:buNone/>
            </a:pPr>
            <a:r>
              <a:rPr lang="en-US" sz="1800" dirty="0"/>
              <a:t>				19	5</a:t>
            </a:r>
          </a:p>
          <a:p>
            <a:pPr>
              <a:buNone/>
            </a:pPr>
            <a:r>
              <a:rPr lang="en-US" sz="1800" dirty="0"/>
              <a:t>				9	10</a:t>
            </a:r>
          </a:p>
          <a:p>
            <a:pPr>
              <a:buNone/>
            </a:pPr>
            <a:r>
              <a:rPr lang="en-US" sz="1800" dirty="0"/>
              <a:t>				1	80</a:t>
            </a:r>
          </a:p>
          <a:p>
            <a:pPr>
              <a:buNone/>
            </a:pPr>
            <a:r>
              <a:rPr lang="en-US" sz="1800" dirty="0"/>
              <a:t>				__________</a:t>
            </a:r>
          </a:p>
          <a:p>
            <a:pPr>
              <a:buNone/>
            </a:pPr>
            <a:r>
              <a:rPr lang="en-US" sz="1800" dirty="0"/>
              <a:t>			add B's		95  </a:t>
            </a:r>
          </a:p>
          <a:p>
            <a:pPr>
              <a:buNone/>
            </a:pPr>
            <a:r>
              <a:rPr lang="en-US" sz="1800" dirty="0"/>
              <a:t>                                        --&gt; the product !!</a:t>
            </a: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58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763000" cy="941387"/>
          </a:xfrm>
        </p:spPr>
        <p:txBody>
          <a:bodyPr/>
          <a:lstStyle/>
          <a:p>
            <a:r>
              <a:rPr lang="en-US" dirty="0"/>
              <a:t> Can we show it works? Loop invariants!!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046"/>
            <a:ext cx="8915400" cy="5221941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egyptian_multiply</a:t>
            </a:r>
            <a:r>
              <a:rPr lang="en-US" sz="1800" b="1" dirty="0">
                <a:latin typeface="Courier New"/>
                <a:cs typeface="Courier New"/>
              </a:rPr>
              <a:t>(left, right)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# precondition: left&gt;0 AND right&gt;0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a=left; b=right; p=0  #p: the product computed stepwise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p + (a*b) == left * right</a:t>
            </a: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loop invariant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while (a!=0)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a!=0 and p + (a*b) == left * right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# loop condition and loop invariant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if odd(a):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    p+=b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a = a//2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b = b * 2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# p + (a*b) == left*right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a==0 and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p+a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*b == left*right --&gt; p == left*right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return p</a:t>
            </a: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91670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on 7 *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left	right	a	</a:t>
            </a:r>
            <a:r>
              <a:rPr lang="en-US" dirty="0" err="1"/>
              <a:t>b</a:t>
            </a:r>
            <a:r>
              <a:rPr lang="en-US" dirty="0"/>
              <a:t>	</a:t>
            </a:r>
            <a:r>
              <a:rPr lang="en-US" dirty="0" err="1"/>
              <a:t>p</a:t>
            </a:r>
            <a:endParaRPr lang="en-US" dirty="0"/>
          </a:p>
          <a:p>
            <a:pPr>
              <a:buNone/>
            </a:pPr>
            <a:r>
              <a:rPr lang="en-US" dirty="0"/>
              <a:t>		  7	  8	7	8	0</a:t>
            </a:r>
          </a:p>
          <a:p>
            <a:pPr>
              <a:buNone/>
            </a:pPr>
            <a:r>
              <a:rPr lang="en-US" dirty="0"/>
              <a:t>				3	16	+=</a:t>
            </a:r>
            <a:r>
              <a:rPr lang="en-US" dirty="0" err="1"/>
              <a:t>b</a:t>
            </a:r>
            <a:r>
              <a:rPr lang="en-US" dirty="0"/>
              <a:t>: 8</a:t>
            </a:r>
          </a:p>
          <a:p>
            <a:pPr>
              <a:buNone/>
            </a:pPr>
            <a:r>
              <a:rPr lang="en-US" dirty="0"/>
              <a:t>				1	32	+=</a:t>
            </a:r>
            <a:r>
              <a:rPr lang="en-US" dirty="0" err="1"/>
              <a:t>b</a:t>
            </a:r>
            <a:r>
              <a:rPr lang="en-US" dirty="0"/>
              <a:t>: 24</a:t>
            </a:r>
          </a:p>
          <a:p>
            <a:pPr>
              <a:buNone/>
            </a:pPr>
            <a:r>
              <a:rPr lang="en-US" dirty="0"/>
              <a:t>				0	64	+=</a:t>
            </a:r>
            <a:r>
              <a:rPr lang="en-US" dirty="0" err="1"/>
              <a:t>b</a:t>
            </a:r>
            <a:r>
              <a:rPr lang="en-US" dirty="0"/>
              <a:t>: 56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1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on 8*7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       left	right	a	</a:t>
            </a:r>
            <a:r>
              <a:rPr lang="en-US" dirty="0" err="1"/>
              <a:t>b</a:t>
            </a:r>
            <a:r>
              <a:rPr lang="en-US" dirty="0"/>
              <a:t>	</a:t>
            </a:r>
            <a:r>
              <a:rPr lang="en-US" dirty="0" err="1"/>
              <a:t>p</a:t>
            </a:r>
            <a:endParaRPr lang="en-US" dirty="0"/>
          </a:p>
          <a:p>
            <a:pPr>
              <a:buNone/>
            </a:pPr>
            <a:r>
              <a:rPr lang="en-US" dirty="0"/>
              <a:t>		  8	  7	8	7	0</a:t>
            </a:r>
          </a:p>
          <a:p>
            <a:pPr>
              <a:buNone/>
            </a:pPr>
            <a:r>
              <a:rPr lang="en-US" dirty="0"/>
              <a:t>				4	14	0</a:t>
            </a:r>
          </a:p>
          <a:p>
            <a:pPr>
              <a:buNone/>
            </a:pPr>
            <a:r>
              <a:rPr lang="en-US" dirty="0"/>
              <a:t>				2	28	0</a:t>
            </a:r>
          </a:p>
          <a:p>
            <a:pPr>
              <a:buNone/>
            </a:pPr>
            <a:r>
              <a:rPr lang="en-US" dirty="0"/>
              <a:t>				1	56	0</a:t>
            </a:r>
          </a:p>
          <a:p>
            <a:pPr>
              <a:buNone/>
            </a:pPr>
            <a:r>
              <a:rPr lang="en-US" dirty="0"/>
              <a:t>				0	118	+=</a:t>
            </a:r>
            <a:r>
              <a:rPr lang="en-US" dirty="0" err="1"/>
              <a:t>b</a:t>
            </a:r>
            <a:r>
              <a:rPr lang="en-US" dirty="0"/>
              <a:t>: 56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1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to binary representation 19*5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	</a:t>
            </a:r>
            <a:r>
              <a:rPr lang="en-US" sz="2400" dirty="0"/>
              <a:t>  00101</a:t>
            </a:r>
          </a:p>
          <a:p>
            <a:pPr>
              <a:buNone/>
            </a:pPr>
            <a:r>
              <a:rPr lang="en-US" sz="2400" dirty="0"/>
              <a:t>				  10011</a:t>
            </a:r>
          </a:p>
          <a:p>
            <a:pPr>
              <a:buNone/>
            </a:pPr>
            <a:r>
              <a:rPr lang="en-US" sz="2400" dirty="0"/>
              <a:t>				______ 		</a:t>
            </a:r>
          </a:p>
          <a:p>
            <a:pPr>
              <a:buNone/>
            </a:pPr>
            <a:r>
              <a:rPr lang="en-US" sz="2400" dirty="0"/>
              <a:t>				      101   5</a:t>
            </a:r>
          </a:p>
          <a:p>
            <a:pPr>
              <a:buNone/>
            </a:pPr>
            <a:r>
              <a:rPr lang="en-US" sz="2400" dirty="0"/>
              <a:t>				    1010  10</a:t>
            </a:r>
          </a:p>
          <a:p>
            <a:pPr>
              <a:buNone/>
            </a:pPr>
            <a:r>
              <a:rPr lang="en-US" sz="2400" dirty="0"/>
              <a:t>				  00000</a:t>
            </a:r>
          </a:p>
          <a:p>
            <a:pPr>
              <a:buNone/>
            </a:pPr>
            <a:r>
              <a:rPr lang="en-US" sz="2400" dirty="0"/>
              <a:t>				000000</a:t>
            </a:r>
          </a:p>
          <a:p>
            <a:pPr>
              <a:buNone/>
            </a:pPr>
            <a:r>
              <a:rPr lang="en-US" sz="2400" dirty="0"/>
              <a:t>			         1010000  80</a:t>
            </a:r>
          </a:p>
          <a:p>
            <a:pPr>
              <a:buNone/>
            </a:pPr>
            <a:r>
              <a:rPr lang="en-US" sz="2400" dirty="0"/>
              <a:t>			         _______</a:t>
            </a:r>
          </a:p>
          <a:p>
            <a:pPr>
              <a:buNone/>
            </a:pPr>
            <a:r>
              <a:rPr lang="en-US" sz="2400" dirty="0"/>
              <a:t>			         1011111  95</a:t>
            </a:r>
          </a:p>
        </p:txBody>
      </p:sp>
    </p:spTree>
    <p:extLst>
      <p:ext uri="{BB962C8B-B14F-4D97-AF65-F5344CB8AC3E}">
        <p14:creationId xmlns:p14="http://schemas.microsoft.com/office/powerpoint/2010/main" val="941633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8763000" cy="941387"/>
          </a:xfrm>
        </p:spPr>
        <p:txBody>
          <a:bodyPr/>
          <a:lstStyle/>
          <a:p>
            <a:r>
              <a:rPr lang="en-US" dirty="0"/>
              <a:t>Incorporating loop invariants into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4724400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egyptian_multiply</a:t>
            </a:r>
            <a:r>
              <a:rPr lang="en-US" b="1" dirty="0">
                <a:latin typeface="Courier New"/>
                <a:cs typeface="Courier New"/>
              </a:rPr>
              <a:t>(left, right) :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# precondition: left&gt;0 AND right&gt;0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a=left; b=right; p=0  #p:  the product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assert p + (a*b) == left * right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while (a!=0) :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    assert a!=0 and p + (a*b) == left * right 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    # loop condition and loop invariant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    if not (a/2 == a//2) :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        p+=b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    a = a//2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    b = b * 2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    assert p + (a*b) == left*right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assert a==0 and </a:t>
            </a:r>
            <a:r>
              <a:rPr lang="en-US" b="1" dirty="0" err="1">
                <a:latin typeface="Courier New"/>
                <a:cs typeface="Courier New"/>
              </a:rPr>
              <a:t>p+a</a:t>
            </a:r>
            <a:r>
              <a:rPr lang="en-US" b="1" dirty="0">
                <a:latin typeface="Courier New"/>
                <a:cs typeface="Courier New"/>
              </a:rPr>
              <a:t>*b == left*right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    return p</a:t>
            </a: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2677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and post-conditions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Precondition:  </a:t>
            </a:r>
            <a:r>
              <a:rPr lang="en-US" dirty="0"/>
              <a:t>what’s true before a block of code</a:t>
            </a:r>
          </a:p>
          <a:p>
            <a:r>
              <a:rPr lang="en-US" dirty="0" err="1">
                <a:solidFill>
                  <a:srgbClr val="800000"/>
                </a:solidFill>
              </a:rPr>
              <a:t>Postcondition</a:t>
            </a:r>
            <a:r>
              <a:rPr lang="en-US" dirty="0"/>
              <a:t>:  what’s true after a block of code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Example:</a:t>
            </a:r>
            <a:r>
              <a:rPr lang="en-US" dirty="0"/>
              <a:t>  computing the square root of a number</a:t>
            </a:r>
          </a:p>
          <a:p>
            <a:endParaRPr lang="en-US" dirty="0"/>
          </a:p>
          <a:p>
            <a:r>
              <a:rPr lang="en-US" dirty="0"/>
              <a:t>Precondition:  the input x is a positive real number</a:t>
            </a:r>
          </a:p>
          <a:p>
            <a:r>
              <a:rPr lang="en-US" dirty="0" err="1"/>
              <a:t>Postcondition</a:t>
            </a:r>
            <a:r>
              <a:rPr lang="en-US" dirty="0"/>
              <a:t>:  the output is a number y such that y</a:t>
            </a:r>
            <a:r>
              <a:rPr lang="en-US" baseline="30000" dirty="0"/>
              <a:t>2</a:t>
            </a:r>
            <a:r>
              <a:rPr lang="en-US" dirty="0"/>
              <a:t>=x</a:t>
            </a:r>
          </a:p>
        </p:txBody>
      </p:sp>
    </p:spTree>
    <p:extLst>
      <p:ext uri="{BB962C8B-B14F-4D97-AF65-F5344CB8AC3E}">
        <p14:creationId xmlns:p14="http://schemas.microsoft.com/office/powerpoint/2010/main" val="164189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and post-conditions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Precondition:  </a:t>
            </a:r>
            <a:r>
              <a:rPr lang="en-US" dirty="0"/>
              <a:t>what’s true before a block of code</a:t>
            </a:r>
          </a:p>
          <a:p>
            <a:r>
              <a:rPr lang="en-US" dirty="0" err="1">
                <a:solidFill>
                  <a:srgbClr val="800000"/>
                </a:solidFill>
              </a:rPr>
              <a:t>Postcondition</a:t>
            </a:r>
            <a:r>
              <a:rPr lang="en-US" dirty="0"/>
              <a:t>:  what’s true after a block of code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  <a:r>
              <a:rPr lang="en-US" dirty="0"/>
              <a:t>  sorting a list of numbers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sort(</a:t>
            </a:r>
            <a:r>
              <a:rPr lang="en-US" dirty="0" err="1"/>
              <a:t>a_list</a:t>
            </a:r>
            <a:r>
              <a:rPr lang="en-US" dirty="0"/>
              <a:t>) :</a:t>
            </a:r>
          </a:p>
          <a:p>
            <a:r>
              <a:rPr lang="en-US" dirty="0"/>
              <a:t>    # code for sorting the list</a:t>
            </a:r>
          </a:p>
          <a:p>
            <a:endParaRPr lang="en-US" dirty="0"/>
          </a:p>
          <a:p>
            <a:r>
              <a:rPr lang="en-US" dirty="0"/>
              <a:t>Precondition:  </a:t>
            </a:r>
            <a:r>
              <a:rPr lang="en-US" dirty="0" err="1"/>
              <a:t>a_list</a:t>
            </a:r>
            <a:r>
              <a:rPr lang="en-US" dirty="0"/>
              <a:t> is a list of n numbers in arbitrary order</a:t>
            </a:r>
          </a:p>
          <a:p>
            <a:r>
              <a:rPr lang="en-US" dirty="0" err="1"/>
              <a:t>Postcondition</a:t>
            </a:r>
            <a:r>
              <a:rPr lang="en-US" dirty="0"/>
              <a:t>:  the list is  permutation of the input list and is sorted in ascending order, i.e.</a:t>
            </a:r>
          </a:p>
          <a:p>
            <a:r>
              <a:rPr lang="en-US" dirty="0"/>
              <a:t>         </a:t>
            </a:r>
            <a:r>
              <a:rPr lang="en-US" dirty="0" err="1"/>
              <a:t>a_list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≤ </a:t>
            </a:r>
            <a:r>
              <a:rPr lang="en-US" dirty="0" err="1"/>
              <a:t>a_list</a:t>
            </a:r>
            <a:r>
              <a:rPr lang="en-US" dirty="0"/>
              <a:t>[i+1] for </a:t>
            </a:r>
            <a:r>
              <a:rPr lang="en-US" dirty="0" err="1"/>
              <a:t>i</a:t>
            </a:r>
            <a:r>
              <a:rPr lang="en-US" dirty="0"/>
              <a:t> ∈ {0,</a:t>
            </a:r>
            <a:r>
              <a:rPr lang="is-IS" dirty="0"/>
              <a:t>…,n-2}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4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programming as a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9325"/>
          </a:xfrm>
        </p:spPr>
        <p:txBody>
          <a:bodyPr/>
          <a:lstStyle/>
          <a:p>
            <a:r>
              <a:rPr lang="en-US" dirty="0"/>
              <a:t>Specifying what each method does </a:t>
            </a:r>
          </a:p>
          <a:p>
            <a:pPr lvl="1"/>
            <a:r>
              <a:rPr lang="en-US" sz="2000" dirty="0"/>
              <a:t>Specify it in a comment before/after method's header</a:t>
            </a:r>
          </a:p>
          <a:p>
            <a:r>
              <a:rPr lang="en-US" dirty="0"/>
              <a:t>Precondition</a:t>
            </a:r>
          </a:p>
          <a:p>
            <a:pPr lvl="1"/>
            <a:r>
              <a:rPr lang="en-US" sz="2000" dirty="0"/>
              <a:t>What is assumed to be true before the method is executed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Caller obligation</a:t>
            </a:r>
          </a:p>
          <a:p>
            <a:r>
              <a:rPr lang="en-US" dirty="0" err="1"/>
              <a:t>Postcondition</a:t>
            </a:r>
            <a:endParaRPr lang="en-US" dirty="0"/>
          </a:p>
          <a:p>
            <a:pPr lvl="1"/>
            <a:r>
              <a:rPr lang="en-US" sz="2000" dirty="0"/>
              <a:t>Specifies what will happen if the preconditions are met – what the method guarantees to the caller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Method obligation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3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>
                <a:latin typeface="Courier New"/>
                <a:cs typeface="Courier New"/>
              </a:rPr>
              <a:t>postcondition</a:t>
            </a:r>
            <a:r>
              <a:rPr lang="en-US" sz="2200" dirty="0">
                <a:latin typeface="Courier New"/>
                <a:cs typeface="Courier New"/>
              </a:rPr>
              <a:t>: 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280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preconditions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>
                <a:latin typeface="Courier New"/>
                <a:cs typeface="Courier New"/>
              </a:rPr>
              <a:t>postcondition</a:t>
            </a:r>
            <a:r>
              <a:rPr lang="en-US" sz="2200" dirty="0">
                <a:latin typeface="Courier New"/>
                <a:cs typeface="Courier New"/>
              </a:rPr>
              <a:t>: 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if (n &lt; 0) : raise </a:t>
            </a:r>
            <a:r>
              <a:rPr lang="en-US" sz="2200" dirty="0" err="1">
                <a:latin typeface="Courier New"/>
                <a:cs typeface="Courier New"/>
              </a:rPr>
              <a:t>ValueError</a:t>
            </a: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676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dirty="0" err="1"/>
              <a:t>postconditions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>
                <a:latin typeface="Courier New"/>
                <a:cs typeface="Courier New"/>
              </a:rPr>
              <a:t>postcondition</a:t>
            </a:r>
            <a:r>
              <a:rPr lang="en-US" sz="2200" dirty="0">
                <a:latin typeface="Courier New"/>
                <a:cs typeface="Courier New"/>
              </a:rPr>
              <a:t>: 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if (n &lt; 0) : raise </a:t>
            </a:r>
            <a:r>
              <a:rPr lang="en-US" sz="2200" dirty="0" err="1">
                <a:latin typeface="Courier New"/>
                <a:cs typeface="Courier New"/>
              </a:rPr>
              <a:t>ValueError</a:t>
            </a:r>
            <a:endParaRPr lang="en-US" sz="2200" dirty="0">
              <a:latin typeface="Courier New"/>
              <a:cs typeface="Courier New"/>
            </a:endParaRPr>
          </a:p>
          <a:p>
            <a:endParaRPr lang="en-US" sz="2200" dirty="0">
              <a:latin typeface="Courier New"/>
              <a:cs typeface="Courier New"/>
            </a:endParaRP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assert factorial(5)==120</a:t>
            </a:r>
          </a:p>
          <a:p>
            <a:endParaRPr lang="en-US" sz="2400" dirty="0">
              <a:cs typeface="Courier New"/>
            </a:endParaRPr>
          </a:p>
          <a:p>
            <a:r>
              <a:rPr lang="en-US" sz="2400" dirty="0">
                <a:cs typeface="Courier New"/>
              </a:rPr>
              <a:t>Can use </a:t>
            </a:r>
            <a:r>
              <a:rPr lang="en-US" sz="2400" dirty="0">
                <a:solidFill>
                  <a:srgbClr val="800000"/>
                </a:solidFill>
                <a:cs typeface="Courier New"/>
              </a:rPr>
              <a:t>assertions </a:t>
            </a:r>
            <a:r>
              <a:rPr lang="en-US" sz="2400" dirty="0">
                <a:cs typeface="Courier New"/>
              </a:rPr>
              <a:t>to verify that </a:t>
            </a:r>
            <a:r>
              <a:rPr lang="en-US" sz="2400" dirty="0" err="1">
                <a:cs typeface="Courier New"/>
              </a:rPr>
              <a:t>postconditions</a:t>
            </a:r>
            <a:r>
              <a:rPr lang="en-US" sz="2400" dirty="0">
                <a:cs typeface="Courier New"/>
              </a:rPr>
              <a:t> hold</a:t>
            </a:r>
          </a:p>
          <a:p>
            <a:pPr marL="0" indent="0">
              <a:buNone/>
            </a:pP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240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3168"/>
            <a:ext cx="9144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Loop invariants as a way of reasoning about the state of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86200" cy="4759325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   &lt;pre-condition: n&gt;0&gt;</a:t>
            </a:r>
          </a:p>
          <a:p>
            <a:pPr>
              <a:buNone/>
            </a:pPr>
            <a:r>
              <a:rPr lang="en-US" sz="2000" dirty="0"/>
              <a:t>  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>
              <a:buNone/>
            </a:pPr>
            <a:r>
              <a:rPr lang="en-US" sz="2000" dirty="0"/>
              <a:t>    while (</a:t>
            </a:r>
            <a:r>
              <a:rPr lang="en-US" sz="2000" dirty="0" err="1"/>
              <a:t>i</a:t>
            </a:r>
            <a:r>
              <a:rPr lang="en-US" sz="2000" dirty="0"/>
              <a:t> &lt; n)</a:t>
            </a:r>
            <a:r>
              <a:rPr lang="en-US" dirty="0"/>
              <a:t> :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</a:t>
            </a:r>
            <a:r>
              <a:rPr lang="en-US" sz="2000" dirty="0" err="1"/>
              <a:t>i</a:t>
            </a:r>
            <a:r>
              <a:rPr lang="en-US" sz="2000" dirty="0"/>
              <a:t> = i+1</a:t>
            </a:r>
          </a:p>
          <a:p>
            <a:pPr>
              <a:buNone/>
            </a:pP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   &lt;post-condition: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==n&gt;</a:t>
            </a:r>
            <a:r>
              <a:rPr lang="en-US" sz="2000" dirty="0"/>
              <a:t>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94971" y="2996870"/>
            <a:ext cx="4649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20000"/>
                </a:solidFill>
              </a:rPr>
              <a:t>We want to prove the post-condition:</a:t>
            </a:r>
          </a:p>
          <a:p>
            <a:r>
              <a:rPr lang="en-US" sz="2000" dirty="0" err="1">
                <a:solidFill>
                  <a:srgbClr val="620000"/>
                </a:solidFill>
              </a:rPr>
              <a:t>i</a:t>
            </a:r>
            <a:r>
              <a:rPr lang="en-US" sz="2000" dirty="0">
                <a:solidFill>
                  <a:srgbClr val="620000"/>
                </a:solidFill>
              </a:rPr>
              <a:t>==</a:t>
            </a:r>
            <a:r>
              <a:rPr lang="en-US" sz="2000" dirty="0" err="1">
                <a:solidFill>
                  <a:srgbClr val="620000"/>
                </a:solidFill>
              </a:rPr>
              <a:t>n</a:t>
            </a:r>
            <a:r>
              <a:rPr lang="en-US" sz="2000" dirty="0">
                <a:solidFill>
                  <a:srgbClr val="620000"/>
                </a:solidFill>
              </a:rPr>
              <a:t> right after the loop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342606" y="1905000"/>
            <a:ext cx="794" cy="426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4903947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53297</TotalTime>
  <Words>1660</Words>
  <Application>Microsoft Macintosh PowerPoint</Application>
  <PresentationFormat>On-screen Show (4:3)</PresentationFormat>
  <Paragraphs>312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Comic Sans MS</vt:lpstr>
      <vt:lpstr>Courier</vt:lpstr>
      <vt:lpstr>Courier New</vt:lpstr>
      <vt:lpstr>Monotype Sorts</vt:lpstr>
      <vt:lpstr>Wingdings</vt:lpstr>
      <vt:lpstr>alg-design</vt:lpstr>
      <vt:lpstr>CS 220: Discrete Structures and their Applications </vt:lpstr>
      <vt:lpstr>Program verification</vt:lpstr>
      <vt:lpstr>pre- and post-conditions</vt:lpstr>
      <vt:lpstr>pre- and post-conditions</vt:lpstr>
      <vt:lpstr>programming as a contract</vt:lpstr>
      <vt:lpstr>Example</vt:lpstr>
      <vt:lpstr>Enforcing preconditions</vt:lpstr>
      <vt:lpstr>What about postconditions?</vt:lpstr>
      <vt:lpstr>Loop invariants as a way of reasoning about the state of your program</vt:lpstr>
      <vt:lpstr>Example: loop index value after a loop </vt:lpstr>
      <vt:lpstr>Loop invariants</vt:lpstr>
      <vt:lpstr>What does it mean...</vt:lpstr>
      <vt:lpstr>Example: sum of elements in an array</vt:lpstr>
      <vt:lpstr>Loop invariant for selection sort</vt:lpstr>
      <vt:lpstr>Loop invariant for selection sort</vt:lpstr>
      <vt:lpstr>Closed Curve Game</vt:lpstr>
      <vt:lpstr>Closed Curve Game</vt:lpstr>
      <vt:lpstr>Closed Curve Game</vt:lpstr>
      <vt:lpstr>Closed Curve Game</vt:lpstr>
      <vt:lpstr>Egyptian multiplication</vt:lpstr>
      <vt:lpstr> Can we show it works? Loop invariants!!</vt:lpstr>
      <vt:lpstr>Try it on 7 * 8</vt:lpstr>
      <vt:lpstr>Try it on 8*7</vt:lpstr>
      <vt:lpstr>Relation to binary representation 19*5</vt:lpstr>
      <vt:lpstr>Incorporating loop invariants into your code</vt:lpstr>
    </vt:vector>
  </TitlesOfParts>
  <Company>Dell Computer Corporation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834</cp:revision>
  <cp:lastPrinted>2018-01-09T22:05:37Z</cp:lastPrinted>
  <dcterms:created xsi:type="dcterms:W3CDTF">2011-01-03T17:49:16Z</dcterms:created>
  <dcterms:modified xsi:type="dcterms:W3CDTF">2018-02-04T20:09:29Z</dcterms:modified>
</cp:coreProperties>
</file>