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46"/>
  </p:notesMasterIdLst>
  <p:handoutMasterIdLst>
    <p:handoutMasterId r:id="rId47"/>
  </p:handoutMasterIdLst>
  <p:sldIdLst>
    <p:sldId id="436" r:id="rId2"/>
    <p:sldId id="595" r:id="rId3"/>
    <p:sldId id="629" r:id="rId4"/>
    <p:sldId id="597" r:id="rId5"/>
    <p:sldId id="599" r:id="rId6"/>
    <p:sldId id="598" r:id="rId7"/>
    <p:sldId id="630" r:id="rId8"/>
    <p:sldId id="631" r:id="rId9"/>
    <p:sldId id="603" r:id="rId10"/>
    <p:sldId id="633" r:id="rId11"/>
    <p:sldId id="632" r:id="rId12"/>
    <p:sldId id="607" r:id="rId13"/>
    <p:sldId id="601" r:id="rId14"/>
    <p:sldId id="608" r:id="rId15"/>
    <p:sldId id="609" r:id="rId16"/>
    <p:sldId id="634" r:id="rId17"/>
    <p:sldId id="610" r:id="rId18"/>
    <p:sldId id="611" r:id="rId19"/>
    <p:sldId id="636" r:id="rId20"/>
    <p:sldId id="640" r:id="rId21"/>
    <p:sldId id="646" r:id="rId22"/>
    <p:sldId id="637" r:id="rId23"/>
    <p:sldId id="647" r:id="rId24"/>
    <p:sldId id="648" r:id="rId25"/>
    <p:sldId id="641" r:id="rId26"/>
    <p:sldId id="649" r:id="rId27"/>
    <p:sldId id="643" r:id="rId28"/>
    <p:sldId id="644" r:id="rId29"/>
    <p:sldId id="650" r:id="rId30"/>
    <p:sldId id="651" r:id="rId31"/>
    <p:sldId id="652" r:id="rId32"/>
    <p:sldId id="657" r:id="rId33"/>
    <p:sldId id="662" r:id="rId34"/>
    <p:sldId id="614" r:id="rId35"/>
    <p:sldId id="615" r:id="rId36"/>
    <p:sldId id="616" r:id="rId37"/>
    <p:sldId id="656" r:id="rId38"/>
    <p:sldId id="655" r:id="rId39"/>
    <p:sldId id="617" r:id="rId40"/>
    <p:sldId id="618" r:id="rId41"/>
    <p:sldId id="653" r:id="rId42"/>
    <p:sldId id="661" r:id="rId43"/>
    <p:sldId id="659" r:id="rId44"/>
    <p:sldId id="660" r:id="rId45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7F7F7F"/>
    <a:srgbClr val="006600"/>
    <a:srgbClr val="990033"/>
    <a:srgbClr val="CC0000"/>
    <a:srgbClr val="003399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4" autoAdjust="0"/>
    <p:restoredTop sz="93645" autoAdjust="0"/>
  </p:normalViewPr>
  <p:slideViewPr>
    <p:cSldViewPr snapToGrid="0">
      <p:cViewPr>
        <p:scale>
          <a:sx n="110" d="100"/>
          <a:sy n="110" d="100"/>
        </p:scale>
        <p:origin x="872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1/9/18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1/9/18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Relate this to the number</a:t>
            </a:r>
            <a:r>
              <a:rPr lang="en-US" baseline="0" dirty="0" smtClean="0"/>
              <a:t> of bit strings of length 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88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{2,3,4} </a:t>
            </a:r>
            <a:r>
              <a:rPr lang="en-US" sz="1200" dirty="0" smtClean="0">
                <a:solidFill>
                  <a:srgbClr val="003399"/>
                </a:solidFill>
                <a:sym typeface="Symbol" pitchFamily="-65" charset="2"/>
              </a:rPr>
              <a:t> {2,3,5,7} = {2,3,4,5,7}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(remember N: {0,1,</a:t>
            </a:r>
            <a:r>
              <a:rPr lang="mr-IN" dirty="0" smtClean="0"/>
              <a:t>…</a:t>
            </a:r>
            <a:r>
              <a:rPr lang="en-US" dirty="0" smtClean="0"/>
              <a:t>}  Z:{</a:t>
            </a:r>
            <a:r>
              <a:rPr lang="mr-IN" dirty="0" smtClean="0"/>
              <a:t>…</a:t>
            </a:r>
            <a:r>
              <a:rPr lang="en-US" dirty="0" smtClean="0"/>
              <a:t>,-2,-1,0,1,2,</a:t>
            </a:r>
            <a:r>
              <a:rPr lang="mr-IN" dirty="0" smtClean="0"/>
              <a:t>…</a:t>
            </a:r>
            <a:r>
              <a:rPr lang="en-US" dirty="0" smtClean="0"/>
              <a:t>} )   Answer:</a:t>
            </a:r>
            <a:r>
              <a:rPr lang="en-US" baseline="0" dirty="0" smtClean="0"/>
              <a:t> negative integers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1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Venn diagram to demonstrate that!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9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n-tuple is the</a:t>
            </a:r>
            <a:r>
              <a:rPr lang="en-US" baseline="0" dirty="0" smtClean="0"/>
              <a:t> same as k-tuple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1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r>
              <a:rPr lang="en-US" baseline="0" dirty="0" smtClean="0"/>
              <a:t> / function parameters are tuples.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7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87" y="2674573"/>
            <a:ext cx="57335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rgbClr val="4C4C4C"/>
                </a:solidFill>
              </a:rPr>
              <a:t>Sets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 err="1" smtClean="0">
                <a:solidFill>
                  <a:srgbClr val="4C4C4C"/>
                </a:solidFill>
              </a:rPr>
              <a:t>zybooks</a:t>
            </a:r>
            <a:r>
              <a:rPr lang="en-US" sz="3200" dirty="0" smtClean="0">
                <a:solidFill>
                  <a:srgbClr val="4C4C4C"/>
                </a:solidFill>
              </a:rPr>
              <a:t> sections 4.1-4.7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35" y="5972753"/>
            <a:ext cx="16383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subsets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A is a </a:t>
            </a:r>
            <a:r>
              <a:rPr lang="en-US" sz="2200" dirty="0" smtClean="0">
                <a:solidFill>
                  <a:srgbClr val="800000"/>
                </a:solidFill>
              </a:rPr>
              <a:t>proper subset </a:t>
            </a:r>
            <a:r>
              <a:rPr lang="en-US" sz="2200" dirty="0" smtClean="0"/>
              <a:t>of B if </a:t>
            </a:r>
            <a:r>
              <a:rPr lang="en-US" sz="2200" dirty="0"/>
              <a:t>A ⊆ B and there is an element of B that is not an element of </a:t>
            </a:r>
            <a:r>
              <a:rPr lang="en-US" sz="2200" dirty="0" smtClean="0"/>
              <a:t>A.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Notation:  </a:t>
            </a:r>
            <a:r>
              <a:rPr lang="en-US" sz="2200" dirty="0" smtClean="0">
                <a:latin typeface="Times New Roman"/>
                <a:cs typeface="Times New Roman"/>
              </a:rPr>
              <a:t>A </a:t>
            </a:r>
            <a:r>
              <a:rPr lang="en-US" sz="2200" dirty="0" smtClean="0">
                <a:latin typeface="Times New Roman"/>
                <a:cs typeface="Times New Roman"/>
                <a:sym typeface="Symbol" pitchFamily="-65" charset="2"/>
              </a:rPr>
              <a:t> </a:t>
            </a:r>
            <a:r>
              <a:rPr lang="en-US" sz="2200" dirty="0" smtClean="0">
                <a:latin typeface="Times New Roman"/>
                <a:cs typeface="Times New Roman"/>
              </a:rPr>
              <a:t>B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Example:</a:t>
            </a:r>
            <a:r>
              <a:rPr lang="en-US" sz="2200" dirty="0" smtClean="0"/>
              <a:t>  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{1, 2, 3} </a:t>
            </a:r>
            <a:r>
              <a:rPr lang="en-US" sz="2200" dirty="0" smtClean="0">
                <a:latin typeface="Times New Roman"/>
                <a:cs typeface="Times New Roman"/>
                <a:sym typeface="Symbol" pitchFamily="-65" charset="2"/>
              </a:rPr>
              <a:t> {1, 2, 3, 4, 5} </a:t>
            </a:r>
            <a:endParaRPr lang="en-US" sz="2200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  <a:buFont typeface="Wingdings" pitchFamily="-65" charset="2"/>
              <a:buNone/>
            </a:pPr>
            <a:r>
              <a:rPr lang="en-US" sz="2200" dirty="0" smtClean="0"/>
              <a:t>	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891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876800" cy="4637087"/>
          </a:xfrm>
        </p:spPr>
        <p:txBody>
          <a:bodyPr/>
          <a:lstStyle/>
          <a:p>
            <a:r>
              <a:rPr lang="en-US" sz="2200" dirty="0" smtClean="0"/>
              <a:t>Graphical representation of sets</a:t>
            </a:r>
          </a:p>
          <a:p>
            <a:pPr>
              <a:spcAft>
                <a:spcPts val="1200"/>
              </a:spcAft>
            </a:pPr>
            <a:r>
              <a:rPr lang="en-US" sz="2200" dirty="0" smtClean="0"/>
              <a:t>U – the set of all objects</a:t>
            </a:r>
          </a:p>
          <a:p>
            <a:endParaRPr lang="en-US" sz="2200" dirty="0"/>
          </a:p>
          <a:p>
            <a:endParaRPr lang="en-US" sz="22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338615" y="1424740"/>
            <a:ext cx="3657600" cy="2971800"/>
            <a:chOff x="4495800" y="2209800"/>
            <a:chExt cx="3657600" cy="2971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4495800" y="2209800"/>
              <a:ext cx="3657600" cy="297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486400" y="2743200"/>
              <a:ext cx="1676400" cy="167640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943600" y="3200400"/>
              <a:ext cx="685800" cy="685800"/>
            </a:xfrm>
            <a:prstGeom prst="ellipse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dirty="0"/>
                <a:t>A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172200" y="3962400"/>
              <a:ext cx="37867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 smtClean="0"/>
                <a:t>B</a:t>
              </a:r>
              <a:endParaRPr lang="en-US" sz="2400" dirty="0">
                <a:latin typeface="Arial" charset="0"/>
              </a:endParaRP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299325" y="4548188"/>
              <a:ext cx="44397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/>
                <a:t>U</a:t>
              </a:r>
              <a:endParaRPr lang="en-US" sz="2800" dirty="0">
                <a:latin typeface="Arial" charset="0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327890" y="2630055"/>
            <a:ext cx="4572000" cy="3048000"/>
            <a:chOff x="1392" y="1824"/>
            <a:chExt cx="2880" cy="192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392" y="1824"/>
              <a:ext cx="2880" cy="1920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920" y="2256"/>
              <a:ext cx="960" cy="1008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2688" y="2256"/>
              <a:ext cx="960" cy="1008"/>
            </a:xfrm>
            <a:prstGeom prst="ellipse">
              <a:avLst/>
            </a:prstGeom>
            <a:gradFill rotWithShape="0">
              <a:gsLst>
                <a:gs pos="0">
                  <a:srgbClr val="0080FF">
                    <a:alpha val="50000"/>
                  </a:srgbClr>
                </a:gs>
                <a:gs pos="100000">
                  <a:srgbClr val="0080FF">
                    <a:gamma/>
                    <a:shade val="46275"/>
                    <a:invGamma/>
                    <a:alpha val="50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936" y="187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U</a:t>
              </a:r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8" y="29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A</a:t>
              </a:r>
              <a:endParaRPr lang="en-US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552" y="30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B</a:t>
              </a:r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449454" y="1604818"/>
            <a:ext cx="83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A </a:t>
            </a:r>
            <a:r>
              <a:rPr lang="en-US" sz="2000" dirty="0">
                <a:latin typeface="Times New Roman"/>
                <a:cs typeface="Times New Roman"/>
                <a:sym typeface="Symbol" charset="2"/>
              </a:rPr>
              <a:t></a:t>
            </a:r>
            <a:r>
              <a:rPr lang="en-US" sz="2000" dirty="0">
                <a:latin typeface="Times New Roman"/>
                <a:cs typeface="Times New Roman"/>
              </a:rPr>
              <a:t>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28" name="WordArt 5"/>
          <p:cNvSpPr>
            <a:spLocks noChangeArrowheads="1" noChangeShapeType="1" noTextEdit="1"/>
          </p:cNvSpPr>
          <p:nvPr/>
        </p:nvSpPr>
        <p:spPr bwMode="auto">
          <a:xfrm>
            <a:off x="2800350" y="37719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1</a:t>
            </a:r>
          </a:p>
        </p:txBody>
      </p:sp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4267200" y="28956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2</a:t>
            </a:r>
          </a:p>
        </p:txBody>
      </p:sp>
      <p:sp>
        <p:nvSpPr>
          <p:cNvPr id="30" name="WordArt 7"/>
          <p:cNvSpPr>
            <a:spLocks noChangeArrowheads="1" noChangeShapeType="1" noTextEdit="1"/>
          </p:cNvSpPr>
          <p:nvPr/>
        </p:nvSpPr>
        <p:spPr bwMode="auto">
          <a:xfrm>
            <a:off x="3657600" y="39624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3</a:t>
            </a:r>
          </a:p>
        </p:txBody>
      </p:sp>
      <p:sp>
        <p:nvSpPr>
          <p:cNvPr id="31" name="WordArt 8"/>
          <p:cNvSpPr>
            <a:spLocks noChangeArrowheads="1" noChangeShapeType="1" noTextEdit="1"/>
          </p:cNvSpPr>
          <p:nvPr/>
        </p:nvSpPr>
        <p:spPr bwMode="auto">
          <a:xfrm>
            <a:off x="5695950" y="32385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4</a:t>
            </a:r>
          </a:p>
        </p:txBody>
      </p:sp>
      <p:sp>
        <p:nvSpPr>
          <p:cNvPr id="32" name="WordArt 9"/>
          <p:cNvSpPr>
            <a:spLocks noChangeArrowheads="1" noChangeShapeType="1" noTextEdit="1"/>
          </p:cNvSpPr>
          <p:nvPr/>
        </p:nvSpPr>
        <p:spPr bwMode="auto">
          <a:xfrm>
            <a:off x="4343400" y="41148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5</a:t>
            </a:r>
          </a:p>
        </p:txBody>
      </p:sp>
      <p:sp>
        <p:nvSpPr>
          <p:cNvPr id="33" name="WordArt 10"/>
          <p:cNvSpPr>
            <a:spLocks noChangeArrowheads="1" noChangeShapeType="1" noTextEdit="1"/>
          </p:cNvSpPr>
          <p:nvPr/>
        </p:nvSpPr>
        <p:spPr bwMode="auto">
          <a:xfrm>
            <a:off x="6381750" y="33147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6</a:t>
            </a:r>
          </a:p>
        </p:txBody>
      </p:sp>
      <p:sp>
        <p:nvSpPr>
          <p:cNvPr id="34" name="WordArt 11"/>
          <p:cNvSpPr>
            <a:spLocks noChangeArrowheads="1" noChangeShapeType="1" noTextEdit="1"/>
          </p:cNvSpPr>
          <p:nvPr/>
        </p:nvSpPr>
        <p:spPr bwMode="auto">
          <a:xfrm>
            <a:off x="4953000" y="41910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7</a:t>
            </a:r>
          </a:p>
        </p:txBody>
      </p:sp>
      <p:sp>
        <p:nvSpPr>
          <p:cNvPr id="35" name="WordArt 12"/>
          <p:cNvSpPr>
            <a:spLocks noChangeArrowheads="1" noChangeShapeType="1" noTextEdit="1"/>
          </p:cNvSpPr>
          <p:nvPr/>
        </p:nvSpPr>
        <p:spPr bwMode="auto">
          <a:xfrm>
            <a:off x="7010400" y="34290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8</a:t>
            </a:r>
          </a:p>
        </p:txBody>
      </p:sp>
      <p:sp>
        <p:nvSpPr>
          <p:cNvPr id="36" name="WordArt 13"/>
          <p:cNvSpPr>
            <a:spLocks noChangeArrowheads="1" noChangeShapeType="1" noTextEdit="1"/>
          </p:cNvSpPr>
          <p:nvPr/>
        </p:nvSpPr>
        <p:spPr bwMode="auto">
          <a:xfrm>
            <a:off x="5867400" y="4457700"/>
            <a:ext cx="247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8099" dir="2700000" algn="ctr" rotWithShape="0">
                    <a:srgbClr val="990000">
                      <a:alpha val="74998"/>
                    </a:srgbClr>
                  </a:outerShdw>
                </a:effectLst>
                <a:latin typeface="Impact"/>
                <a:ea typeface="Impact"/>
                <a:cs typeface="Impact"/>
              </a:rPr>
              <a:t>9</a:t>
            </a:r>
          </a:p>
        </p:txBody>
      </p: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2133600" y="2133600"/>
            <a:ext cx="6096000" cy="358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16"/>
          <p:cNvSpPr>
            <a:spLocks noChangeArrowheads="1"/>
          </p:cNvSpPr>
          <p:nvPr/>
        </p:nvSpPr>
        <p:spPr bwMode="auto">
          <a:xfrm>
            <a:off x="3352800" y="2209800"/>
            <a:ext cx="2209800" cy="3200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17"/>
          <p:cNvSpPr>
            <a:spLocks noChangeArrowheads="1"/>
          </p:cNvSpPr>
          <p:nvPr/>
        </p:nvSpPr>
        <p:spPr bwMode="auto">
          <a:xfrm rot="752356">
            <a:off x="2286000" y="3733800"/>
            <a:ext cx="44958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18"/>
          <p:cNvSpPr>
            <a:spLocks noChangeArrowheads="1"/>
          </p:cNvSpPr>
          <p:nvPr/>
        </p:nvSpPr>
        <p:spPr bwMode="auto">
          <a:xfrm rot="752356">
            <a:off x="3505200" y="2743200"/>
            <a:ext cx="4495800" cy="1295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914400" y="1600200"/>
            <a:ext cx="7772400" cy="434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90600" y="1600200"/>
            <a:ext cx="3774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integers between 1 and 9</a:t>
            </a:r>
            <a:endParaRPr lang="en-US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5638800" y="2819400"/>
            <a:ext cx="740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even 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5486400" y="4114800"/>
            <a:ext cx="61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odd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4038600" y="4953000"/>
            <a:ext cx="825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00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0595"/>
            <a:ext cx="8229600" cy="4530725"/>
          </a:xfrm>
        </p:spPr>
        <p:txBody>
          <a:bodyPr/>
          <a:lstStyle/>
          <a:p>
            <a:r>
              <a:rPr lang="en-US" sz="2400" dirty="0" smtClean="0"/>
              <a:t>Two sets are </a:t>
            </a:r>
            <a:r>
              <a:rPr lang="en-US" sz="2400" dirty="0" smtClean="0">
                <a:solidFill>
                  <a:srgbClr val="800000"/>
                </a:solidFill>
              </a:rPr>
              <a:t>equal</a:t>
            </a:r>
            <a:r>
              <a:rPr lang="en-US" sz="2400" dirty="0" smtClean="0"/>
              <a:t> if and only if they have the same elements.</a:t>
            </a:r>
          </a:p>
          <a:p>
            <a:r>
              <a:rPr lang="en-US" sz="2400" dirty="0"/>
              <a:t>We write </a:t>
            </a:r>
            <a:r>
              <a:rPr lang="en-US" sz="2400" dirty="0">
                <a:latin typeface="Times New Roman" charset="0"/>
              </a:rPr>
              <a:t>A=B</a:t>
            </a:r>
            <a:r>
              <a:rPr lang="en-US" sz="2400" dirty="0"/>
              <a:t> to denote set equality</a:t>
            </a:r>
          </a:p>
          <a:p>
            <a:r>
              <a:rPr lang="en-US" sz="2400" dirty="0" smtClean="0"/>
              <a:t>Using logic:</a:t>
            </a:r>
          </a:p>
          <a:p>
            <a:r>
              <a:rPr lang="en-US" sz="2800" dirty="0" smtClean="0">
                <a:latin typeface="Times New Roman"/>
                <a:cs typeface="Times New Roman"/>
              </a:rPr>
              <a:t>	A=B </a:t>
            </a:r>
            <a:r>
              <a:rPr kumimoji="0" lang="en-US" sz="2800" dirty="0" smtClean="0">
                <a:latin typeface="Times New Roman"/>
                <a:cs typeface="Times New Roman"/>
                <a:sym typeface="Symbol" charset="2"/>
              </a:rPr>
              <a:t> </a:t>
            </a:r>
            <a:r>
              <a:rPr lang="en-US" sz="2800" dirty="0" smtClean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sz="2800" dirty="0" smtClean="0">
                <a:latin typeface="Times New Roman"/>
                <a:cs typeface="Times New Roman"/>
              </a:rPr>
              <a:t>x  (x </a:t>
            </a:r>
            <a:r>
              <a:rPr lang="en-US" sz="2800" dirty="0" smtClean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sz="2800" dirty="0" smtClean="0">
                <a:latin typeface="Times New Roman"/>
                <a:cs typeface="Times New Roman"/>
              </a:rPr>
              <a:t>A </a:t>
            </a:r>
            <a:r>
              <a:rPr kumimoji="0" lang="en-US" sz="2800" dirty="0">
                <a:latin typeface="Times New Roman"/>
                <a:cs typeface="Times New Roman"/>
                <a:sym typeface="Symbol" charset="2"/>
              </a:rPr>
              <a:t> </a:t>
            </a:r>
            <a:r>
              <a:rPr lang="en-US" sz="2800" dirty="0" smtClean="0">
                <a:latin typeface="Times New Roman"/>
                <a:cs typeface="Times New Roman"/>
              </a:rPr>
              <a:t>x </a:t>
            </a:r>
            <a:r>
              <a:rPr lang="en-US" sz="2800" dirty="0" smtClean="0">
                <a:latin typeface="Times New Roman"/>
                <a:cs typeface="Times New Roman"/>
                <a:sym typeface="Symbol" charset="2"/>
              </a:rPr>
              <a:t> B</a:t>
            </a:r>
            <a:r>
              <a:rPr lang="en-US" sz="2800" dirty="0">
                <a:latin typeface="Times New Roman"/>
                <a:cs typeface="Times New Roman"/>
                <a:sym typeface="Symbol" charset="2"/>
              </a:rPr>
              <a:t>)</a:t>
            </a:r>
            <a:r>
              <a:rPr lang="en-US" sz="2800" dirty="0" smtClean="0">
                <a:latin typeface="Times New Roman"/>
                <a:cs typeface="Times New Roman"/>
                <a:sym typeface="Symbol" charset="2"/>
              </a:rPr>
              <a:t> </a:t>
            </a:r>
            <a:endParaRPr lang="en-US" sz="2800" dirty="0" smtClean="0">
              <a:latin typeface="Times New Roman"/>
              <a:cs typeface="Times New Roman"/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81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empty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folHlink"/>
                </a:solidFill>
              </a:rPr>
              <a:t>empty set</a:t>
            </a:r>
            <a:r>
              <a:rPr lang="en-US" dirty="0" smtClean="0"/>
              <a:t> has no elements.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Notation:  {} or </a:t>
            </a:r>
            <a:r>
              <a:rPr lang="en-US" dirty="0" err="1" smtClean="0">
                <a:latin typeface="Arial" pitchFamily="-65" charset="0"/>
                <a:sym typeface="Symbol" pitchFamily="-65" charset="2"/>
              </a:rPr>
              <a:t></a:t>
            </a:r>
            <a:r>
              <a:rPr lang="en-US" dirty="0" smtClean="0"/>
              <a:t> </a:t>
            </a:r>
          </a:p>
          <a:p>
            <a:r>
              <a:rPr lang="en-US" dirty="0" smtClean="0">
                <a:latin typeface="Arial" pitchFamily="-65" charset="0"/>
                <a:sym typeface="Symbol" pitchFamily="-65" charset="2"/>
              </a:rPr>
              <a:t>Is </a:t>
            </a:r>
            <a:r>
              <a:rPr lang="en-US" dirty="0" err="1" smtClean="0">
                <a:latin typeface="Arial" pitchFamily="-65" charset="0"/>
                <a:sym typeface="Symbol" pitchFamily="-65" charset="2"/>
              </a:rPr>
              <a:t></a:t>
            </a:r>
            <a:r>
              <a:rPr lang="en-US" dirty="0" smtClean="0">
                <a:latin typeface="Arial" pitchFamily="-65" charset="0"/>
                <a:sym typeface="Symbol" pitchFamily="-65" charset="2"/>
              </a:rPr>
              <a:t> </a:t>
            </a:r>
            <a:r>
              <a:rPr lang="en-US" dirty="0" err="1" smtClean="0">
                <a:latin typeface="Arial" pitchFamily="-65" charset="0"/>
                <a:sym typeface="Symbol" pitchFamily="-65" charset="2"/>
              </a:rPr>
              <a:t></a:t>
            </a:r>
            <a:r>
              <a:rPr lang="en-US" dirty="0" smtClean="0">
                <a:latin typeface="Arial" pitchFamily="-65" charset="0"/>
                <a:sym typeface="Symbol" pitchFamily="-65" charset="2"/>
              </a:rPr>
              <a:t> {1,2,3}?  </a:t>
            </a:r>
            <a:r>
              <a:rPr lang="en-US" dirty="0" smtClean="0">
                <a:latin typeface="+mj-lt"/>
                <a:sym typeface="Symbol" pitchFamily="-65" charset="2"/>
              </a:rPr>
              <a:t>Yes!  Since</a:t>
            </a:r>
          </a:p>
          <a:p>
            <a:r>
              <a:rPr lang="en-US" dirty="0">
                <a:latin typeface="Times New Roman"/>
                <a:cs typeface="Times New Roman"/>
              </a:rPr>
              <a:t>		</a:t>
            </a:r>
            <a:r>
              <a:rPr lang="en-US" dirty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dirty="0">
                <a:latin typeface="Times New Roman"/>
                <a:cs typeface="Times New Roman"/>
              </a:rPr>
              <a:t>x  x </a:t>
            </a:r>
            <a:r>
              <a:rPr lang="en-US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dirty="0" smtClean="0">
                <a:latin typeface="Arial" pitchFamily="-65" charset="0"/>
                <a:sym typeface="Symbol" pitchFamily="-65" charset="2"/>
              </a:rPr>
              <a:t> </a:t>
            </a:r>
            <a:r>
              <a:rPr lang="en-US" dirty="0" smtClean="0">
                <a:latin typeface="Times New Roman"/>
                <a:cs typeface="Times New Roman"/>
                <a:sym typeface="Symbol" charset="2"/>
              </a:rPr>
              <a:t>  </a:t>
            </a:r>
            <a:r>
              <a:rPr lang="en-US" dirty="0">
                <a:latin typeface="Times New Roman"/>
                <a:cs typeface="Times New Roman"/>
              </a:rPr>
              <a:t>x </a:t>
            </a:r>
            <a:r>
              <a:rPr lang="en-US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dirty="0" smtClean="0">
                <a:latin typeface="Times New Roman"/>
                <a:cs typeface="Times New Roman"/>
                <a:sym typeface="Symbol" charset="2"/>
              </a:rPr>
              <a:t>{1, 2, 3}</a:t>
            </a:r>
          </a:p>
          <a:p>
            <a:r>
              <a:rPr lang="en-US" dirty="0" smtClean="0">
                <a:latin typeface="+mj-lt"/>
                <a:sym typeface="Symbol" pitchFamily="-65" charset="2"/>
              </a:rPr>
              <a:t>In fact, this is true for any set.</a:t>
            </a:r>
          </a:p>
          <a:p>
            <a:endParaRPr lang="en-US" dirty="0" smtClean="0">
              <a:latin typeface="Arial" pitchFamily="-65" charset="0"/>
              <a:sym typeface="Symbol" pitchFamily="-65" charset="2"/>
            </a:endParaRPr>
          </a:p>
          <a:p>
            <a:r>
              <a:rPr lang="en-US" dirty="0" smtClean="0">
                <a:latin typeface="+mj-lt"/>
              </a:rPr>
              <a:t>The cardinality of </a:t>
            </a:r>
            <a:r>
              <a:rPr lang="en-US" dirty="0" err="1" smtClean="0">
                <a:latin typeface="+mj-lt"/>
                <a:sym typeface="Symbol" pitchFamily="-65" charset="2"/>
              </a:rPr>
              <a:t></a:t>
            </a:r>
            <a:r>
              <a:rPr lang="en-US" dirty="0" smtClean="0">
                <a:latin typeface="+mj-lt"/>
                <a:sym typeface="Symbol" pitchFamily="-65" charset="2"/>
              </a:rPr>
              <a:t> </a:t>
            </a:r>
            <a:r>
              <a:rPr lang="en-US" dirty="0" smtClean="0">
                <a:latin typeface="+mj-lt"/>
              </a:rPr>
              <a:t>is zero:  </a:t>
            </a:r>
            <a:r>
              <a:rPr lang="en-US" dirty="0" smtClean="0">
                <a:latin typeface="Arial" pitchFamily="-65" charset="0"/>
              </a:rPr>
              <a:t>|</a:t>
            </a:r>
            <a:r>
              <a:rPr lang="en-US" dirty="0" err="1" smtClean="0">
                <a:latin typeface="Arial" pitchFamily="-65" charset="0"/>
                <a:sym typeface="Symbol" pitchFamily="-65" charset="2"/>
              </a:rPr>
              <a:t></a:t>
            </a:r>
            <a:r>
              <a:rPr lang="en-US" dirty="0" smtClean="0">
                <a:latin typeface="Arial" pitchFamily="-65" charset="0"/>
              </a:rPr>
              <a:t>| = 0.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>
              <a:latin typeface="Arial" pitchFamily="-65" charset="0"/>
              <a:sym typeface="Symbol" pitchFamily="-65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697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r>
              <a:rPr lang="en-US" sz="2400" dirty="0" smtClean="0">
                <a:latin typeface="+mj-lt"/>
                <a:sym typeface="Symbol" pitchFamily="-65" charset="2"/>
              </a:rPr>
              <a:t>Is</a:t>
            </a:r>
            <a:r>
              <a:rPr lang="en-US" sz="2400" dirty="0" smtClean="0">
                <a:latin typeface="Arial" pitchFamily="-65" charset="0"/>
                <a:sym typeface="Symbol" pitchFamily="-65" charset="2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Symbol" pitchFamily="-65" charset="2"/>
              </a:rPr>
              <a:t>{a}  {a}?</a:t>
            </a:r>
          </a:p>
          <a:p>
            <a:r>
              <a:rPr lang="en-US" sz="2400" dirty="0" smtClean="0">
                <a:sym typeface="Symbol" pitchFamily="-65" charset="2"/>
              </a:rPr>
              <a:t>Is </a:t>
            </a:r>
            <a:r>
              <a:rPr lang="en-US" sz="2400" dirty="0" smtClean="0">
                <a:latin typeface="Times New Roman"/>
                <a:cs typeface="Times New Roman"/>
                <a:sym typeface="Symbol" pitchFamily="-65" charset="2"/>
              </a:rPr>
              <a:t>{a}  {a}?</a:t>
            </a:r>
          </a:p>
          <a:p>
            <a:r>
              <a:rPr lang="en-US" sz="2400" dirty="0">
                <a:sym typeface="Symbol" pitchFamily="-65" charset="2"/>
              </a:rPr>
              <a:t>Is </a:t>
            </a:r>
            <a:r>
              <a:rPr lang="en-US" sz="2400" dirty="0">
                <a:latin typeface="Times New Roman"/>
                <a:cs typeface="Times New Roman"/>
                <a:sym typeface="Symbol" pitchFamily="-65" charset="2"/>
              </a:rPr>
              <a:t>{a}  {a,{a}}?</a:t>
            </a:r>
          </a:p>
          <a:p>
            <a:endParaRPr lang="en-US" sz="2400" dirty="0" smtClean="0">
              <a:sym typeface="Symbol" pitchFamily="-65" charset="2"/>
            </a:endParaRP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>
              <a:latin typeface="Arial" pitchFamily="-65" charset="0"/>
              <a:sym typeface="Symbol" pitchFamily="-65" charset="2"/>
            </a:endParaRPr>
          </a:p>
          <a:p>
            <a:endParaRPr lang="en-US" sz="2400" dirty="0" smtClean="0">
              <a:latin typeface="Arial" pitchFamily="-65" charset="0"/>
              <a:sym typeface="Symbol" pitchFamily="-65" charset="2"/>
            </a:endParaRPr>
          </a:p>
          <a:p>
            <a:endParaRPr lang="en-US" sz="2400" dirty="0" smtClean="0">
              <a:sym typeface="Symbol" pitchFamily="-65" charset="2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77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of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As the previous example suggests, a set can have a set as an element!</a:t>
            </a:r>
          </a:p>
          <a:p>
            <a:endParaRPr lang="en-US" sz="2200" dirty="0"/>
          </a:p>
          <a:p>
            <a:r>
              <a:rPr lang="en-US" sz="2200" dirty="0" smtClean="0">
                <a:solidFill>
                  <a:srgbClr val="000000"/>
                </a:solidFill>
              </a:rPr>
              <a:t>Example:</a:t>
            </a:r>
          </a:p>
          <a:p>
            <a:r>
              <a:rPr lang="cs-CZ" sz="2200" dirty="0" smtClean="0">
                <a:latin typeface="Times New Roman"/>
                <a:cs typeface="Times New Roman"/>
              </a:rPr>
              <a:t>	A </a:t>
            </a:r>
            <a:r>
              <a:rPr lang="cs-CZ" sz="2200" dirty="0">
                <a:latin typeface="Times New Roman"/>
                <a:cs typeface="Times New Roman"/>
              </a:rPr>
              <a:t>= { { 1, 2 }, </a:t>
            </a:r>
            <a:r>
              <a:rPr lang="en-US" sz="2400" dirty="0">
                <a:latin typeface="Arial" pitchFamily="-65" charset="0"/>
                <a:sym typeface="Symbol" pitchFamily="-65" charset="2"/>
              </a:rPr>
              <a:t> </a:t>
            </a:r>
            <a:r>
              <a:rPr lang="cs-CZ" sz="2200" dirty="0" smtClean="0">
                <a:latin typeface="Times New Roman"/>
                <a:cs typeface="Times New Roman"/>
              </a:rPr>
              <a:t>, </a:t>
            </a:r>
            <a:r>
              <a:rPr lang="cs-CZ" sz="2200" dirty="0">
                <a:latin typeface="Times New Roman"/>
                <a:cs typeface="Times New Roman"/>
              </a:rPr>
              <a:t>{ 1, 2, 3 }, { 1 } </a:t>
            </a:r>
            <a:r>
              <a:rPr lang="cs-CZ" sz="2200" dirty="0" smtClean="0">
                <a:latin typeface="Times New Roman"/>
                <a:cs typeface="Times New Roman"/>
              </a:rPr>
              <a:t>}</a:t>
            </a:r>
          </a:p>
          <a:p>
            <a:r>
              <a:rPr lang="en-US" sz="2200" dirty="0" smtClean="0">
                <a:latin typeface="+mj-lt"/>
                <a:cs typeface="Times New Roman"/>
              </a:rPr>
              <a:t>Note the following: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	1 </a:t>
            </a:r>
            <a:r>
              <a:rPr lang="en-US" sz="2200" dirty="0">
                <a:latin typeface="Times New Roman"/>
                <a:cs typeface="Times New Roman"/>
              </a:rPr>
              <a:t>∉ </a:t>
            </a:r>
            <a:r>
              <a:rPr lang="en-US" sz="2200" dirty="0" smtClean="0">
                <a:latin typeface="Times New Roman"/>
                <a:cs typeface="Times New Roman"/>
              </a:rPr>
              <a:t>A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	{ </a:t>
            </a:r>
            <a:r>
              <a:rPr lang="en-US" sz="2200" dirty="0">
                <a:latin typeface="Times New Roman"/>
                <a:cs typeface="Times New Roman"/>
              </a:rPr>
              <a:t>1 } </a:t>
            </a:r>
            <a:r>
              <a:rPr lang="en-US" sz="2200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sz="2200" dirty="0" smtClean="0">
                <a:latin typeface="Times New Roman"/>
                <a:cs typeface="Times New Roman"/>
              </a:rPr>
              <a:t>A </a:t>
            </a:r>
          </a:p>
          <a:p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{ </a:t>
            </a:r>
            <a:r>
              <a:rPr lang="en-US" sz="2200" dirty="0">
                <a:latin typeface="Times New Roman"/>
                <a:cs typeface="Times New Roman"/>
              </a:rPr>
              <a:t>1 } ⊈ A </a:t>
            </a:r>
            <a:r>
              <a:rPr lang="en-US" sz="2200" dirty="0">
                <a:latin typeface="+mj-lt"/>
                <a:cs typeface="Times New Roman"/>
              </a:rPr>
              <a:t>since</a:t>
            </a:r>
            <a:r>
              <a:rPr lang="en-US" sz="2200" dirty="0">
                <a:latin typeface="Times New Roman"/>
                <a:cs typeface="Times New Roman"/>
              </a:rPr>
              <a:t> 1 ∉ A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>
                <a:latin typeface="+mj-lt"/>
                <a:cs typeface="Times New Roman"/>
              </a:rPr>
              <a:t>The empty set </a:t>
            </a:r>
            <a:r>
              <a:rPr lang="en-US" sz="2400" dirty="0">
                <a:latin typeface="+mj-lt"/>
                <a:sym typeface="Symbol" pitchFamily="-65" charset="2"/>
              </a:rPr>
              <a:t> </a:t>
            </a:r>
            <a:r>
              <a:rPr lang="en-US" sz="2200" dirty="0" smtClean="0">
                <a:latin typeface="+mj-lt"/>
                <a:cs typeface="Times New Roman"/>
              </a:rPr>
              <a:t>is </a:t>
            </a:r>
            <a:r>
              <a:rPr lang="en-US" sz="2200" dirty="0">
                <a:latin typeface="+mj-lt"/>
                <a:cs typeface="Times New Roman"/>
              </a:rPr>
              <a:t>not the same as </a:t>
            </a:r>
            <a:r>
              <a:rPr lang="en-US" sz="2200" dirty="0" smtClean="0">
                <a:latin typeface="+mj-lt"/>
                <a:cs typeface="Times New Roman"/>
              </a:rPr>
              <a:t>{ </a:t>
            </a:r>
            <a:r>
              <a:rPr lang="en-US" sz="2400" dirty="0" smtClean="0">
                <a:latin typeface="+mj-lt"/>
                <a:sym typeface="Symbol" pitchFamily="-65" charset="2"/>
              </a:rPr>
              <a:t> </a:t>
            </a:r>
            <a:r>
              <a:rPr lang="en-US" sz="2200" dirty="0" smtClean="0">
                <a:latin typeface="+mj-lt"/>
                <a:cs typeface="Times New Roman"/>
              </a:rPr>
              <a:t>}</a:t>
            </a:r>
            <a:endParaRPr lang="cs-CZ" sz="2200" dirty="0">
              <a:latin typeface="+mj-lt"/>
              <a:cs typeface="Times New Roman"/>
            </a:endParaRPr>
          </a:p>
          <a:p>
            <a:endParaRPr lang="cs-CZ" sz="2200" dirty="0">
              <a:latin typeface="Times New Roman"/>
              <a:cs typeface="Times New Roman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019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</a:t>
            </a:r>
            <a:r>
              <a:rPr lang="en-US" dirty="0"/>
              <a:t>s</a:t>
            </a:r>
            <a:r>
              <a:rPr lang="en-US" dirty="0" smtClean="0"/>
              <a:t>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430"/>
            <a:ext cx="8458200" cy="4530725"/>
          </a:xfrm>
        </p:spPr>
        <p:txBody>
          <a:bodyPr/>
          <a:lstStyle/>
          <a:p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800000"/>
                </a:solidFill>
              </a:rPr>
              <a:t>power set </a:t>
            </a:r>
            <a:r>
              <a:rPr lang="en-US" sz="2200" dirty="0" smtClean="0"/>
              <a:t>of a set S is the set of all subsets of S.</a:t>
            </a:r>
          </a:p>
          <a:p>
            <a:r>
              <a:rPr lang="en-US" sz="2200" dirty="0" smtClean="0"/>
              <a:t>Notation:  P(S)</a:t>
            </a:r>
          </a:p>
          <a:p>
            <a:r>
              <a:rPr lang="en-US" sz="2200" dirty="0" smtClean="0"/>
              <a:t>Examples:</a:t>
            </a:r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P({0,1,2}) = {</a:t>
            </a:r>
            <a:r>
              <a:rPr lang="en-US" sz="2200" dirty="0" smtClean="0">
                <a:latin typeface="Times New Roman"/>
                <a:cs typeface="Times New Roman"/>
                <a:sym typeface="Symbol" pitchFamily="-65" charset="2"/>
              </a:rPr>
              <a:t></a:t>
            </a:r>
            <a:r>
              <a:rPr lang="en-US" sz="2200" dirty="0" smtClean="0">
                <a:latin typeface="Times New Roman"/>
                <a:cs typeface="Times New Roman"/>
              </a:rPr>
              <a:t>, {0}, {1}, {2}, {0,1}, {0,2}, {1,2}</a:t>
            </a:r>
            <a:r>
              <a:rPr lang="en-US" sz="2200" smtClean="0">
                <a:latin typeface="Times New Roman"/>
                <a:cs typeface="Times New Roman"/>
              </a:rPr>
              <a:t>, {0,1,2}</a:t>
            </a:r>
            <a:r>
              <a:rPr lang="en-US" sz="2200" dirty="0" smtClean="0">
                <a:latin typeface="Times New Roman"/>
                <a:cs typeface="Times New Roman"/>
              </a:rPr>
              <a:t>}</a:t>
            </a:r>
          </a:p>
          <a:p>
            <a:pP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P(</a:t>
            </a:r>
            <a:r>
              <a:rPr lang="en-US" sz="2200" dirty="0" smtClean="0">
                <a:latin typeface="Times New Roman"/>
                <a:cs typeface="Times New Roman"/>
                <a:sym typeface="Symbol" pitchFamily="-65" charset="2"/>
              </a:rPr>
              <a:t>) = {}</a:t>
            </a:r>
          </a:p>
          <a:p>
            <a:pPr>
              <a:buNone/>
            </a:pPr>
            <a:endParaRPr lang="en-US" sz="2200" dirty="0" smtClean="0">
              <a:sym typeface="Symbol" pitchFamily="-65" charset="2"/>
            </a:endParaRPr>
          </a:p>
          <a:p>
            <a:r>
              <a:rPr lang="en-US" sz="2200" dirty="0" smtClean="0">
                <a:ea typeface="ＭＳ Ｐゴシック" pitchFamily="-65" charset="-128"/>
                <a:cs typeface="ＭＳ Ｐゴシック" pitchFamily="-65" charset="-128"/>
              </a:rPr>
              <a:t>Theorem: Let A be a set of cardinality n, then </a:t>
            </a:r>
            <a:r>
              <a:rPr lang="en-US" sz="2200" dirty="0" smtClean="0">
                <a:latin typeface="Times New Roman"/>
                <a:ea typeface="ＭＳ Ｐゴシック" pitchFamily="-65" charset="-128"/>
                <a:cs typeface="Times New Roman"/>
              </a:rPr>
              <a:t>|P(A)| = 2</a:t>
            </a:r>
            <a:r>
              <a:rPr lang="en-US" sz="2200" baseline="30000" dirty="0" smtClean="0">
                <a:latin typeface="Times New Roman"/>
                <a:ea typeface="ＭＳ Ｐゴシック" pitchFamily="-65" charset="-128"/>
                <a:cs typeface="Times New Roman"/>
              </a:rPr>
              <a:t>n</a:t>
            </a:r>
            <a:r>
              <a:rPr lang="en-US" sz="2200" dirty="0" smtClean="0">
                <a:latin typeface="Times New Roman"/>
                <a:ea typeface="ＭＳ Ｐゴシック" pitchFamily="-65" charset="-128"/>
                <a:cs typeface="Times New Roman"/>
              </a:rPr>
              <a:t>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967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</a:t>
            </a:r>
            <a:r>
              <a:rPr lang="en-US" dirty="0"/>
              <a:t>s</a:t>
            </a:r>
            <a:r>
              <a:rPr lang="en-US" dirty="0" smtClean="0"/>
              <a:t>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sz="2400" dirty="0" smtClean="0"/>
              <a:t>Video game example:</a:t>
            </a:r>
          </a:p>
          <a:p>
            <a:pPr lvl="1"/>
            <a:r>
              <a:rPr lang="en-US" sz="2000" dirty="0" smtClean="0"/>
              <a:t>Given there are four objects a player could pick up, what are all the possible states the player could be in with respect to the set of objects</a:t>
            </a:r>
            <a:br>
              <a:rPr lang="en-US" sz="2000" dirty="0" smtClean="0"/>
            </a:br>
            <a:r>
              <a:rPr lang="en-US" sz="2000" dirty="0" smtClean="0"/>
              <a:t>O = {coin, apple, sword, shield}</a:t>
            </a:r>
          </a:p>
          <a:p>
            <a:pPr lvl="1"/>
            <a:r>
              <a:rPr lang="en-US" sz="2000" dirty="0" smtClean="0"/>
              <a:t>Answer:  P(O)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59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140691"/>
            <a:ext cx="8229600" cy="4530725"/>
          </a:xfrm>
        </p:spPr>
        <p:txBody>
          <a:bodyPr/>
          <a:lstStyle/>
          <a:p>
            <a:r>
              <a:rPr lang="en-US" sz="2200" dirty="0" smtClean="0">
                <a:solidFill>
                  <a:srgbClr val="800000"/>
                </a:solidFill>
              </a:rPr>
              <a:t>Set:</a:t>
            </a:r>
            <a:r>
              <a:rPr lang="en-US" sz="2200" dirty="0" smtClean="0"/>
              <a:t> An unordered</a:t>
            </a:r>
            <a:r>
              <a:rPr lang="en-US" sz="2200" dirty="0" smtClean="0">
                <a:solidFill>
                  <a:srgbClr val="820000"/>
                </a:solidFill>
              </a:rPr>
              <a:t> </a:t>
            </a:r>
            <a:r>
              <a:rPr lang="en-US" sz="2200" dirty="0" smtClean="0"/>
              <a:t>collection of objects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objects in a set are </a:t>
            </a:r>
            <a:r>
              <a:rPr lang="en-US" sz="2200" dirty="0" smtClean="0"/>
              <a:t>called its </a:t>
            </a:r>
            <a:r>
              <a:rPr lang="en-US" sz="2200" dirty="0" smtClean="0">
                <a:solidFill>
                  <a:srgbClr val="800000"/>
                </a:solidFill>
              </a:rPr>
              <a:t>members</a:t>
            </a:r>
            <a:r>
              <a:rPr lang="en-US" sz="2200" dirty="0" smtClean="0"/>
              <a:t> or </a:t>
            </a:r>
            <a:r>
              <a:rPr lang="en-US" sz="2200" dirty="0">
                <a:solidFill>
                  <a:srgbClr val="800000"/>
                </a:solidFill>
              </a:rPr>
              <a:t>elements</a:t>
            </a:r>
            <a:r>
              <a:rPr lang="en-US" sz="2200" dirty="0"/>
              <a:t>. </a:t>
            </a:r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chemeClr val="tx1"/>
                </a:solidFill>
              </a:rPr>
              <a:t>Example:</a:t>
            </a:r>
            <a:r>
              <a:rPr lang="en-US" sz="2200" dirty="0" smtClean="0"/>
              <a:t> {</a:t>
            </a:r>
            <a:r>
              <a:rPr lang="en-US" sz="2200" dirty="0"/>
              <a:t>2</a:t>
            </a:r>
            <a:r>
              <a:rPr lang="en-US" sz="2200" dirty="0" smtClean="0"/>
              <a:t>, </a:t>
            </a:r>
            <a:r>
              <a:rPr lang="en-US" sz="2200" dirty="0"/>
              <a:t>4</a:t>
            </a:r>
            <a:r>
              <a:rPr lang="en-US" sz="2200" dirty="0" smtClean="0"/>
              <a:t>, </a:t>
            </a:r>
            <a:r>
              <a:rPr lang="en-US" sz="2200" dirty="0"/>
              <a:t>8</a:t>
            </a:r>
            <a:r>
              <a:rPr lang="en-US" sz="2200" dirty="0" smtClean="0"/>
              <a:t>} is the set containing the elements 2, </a:t>
            </a:r>
            <a:r>
              <a:rPr lang="en-US" sz="2200" dirty="0"/>
              <a:t>4</a:t>
            </a:r>
            <a:r>
              <a:rPr lang="en-US" sz="2200" dirty="0" smtClean="0"/>
              <a:t>, 8</a:t>
            </a:r>
          </a:p>
          <a:p>
            <a:r>
              <a:rPr lang="en-US" sz="2200" dirty="0" smtClean="0"/>
              <a:t>This form of specifying a set is called </a:t>
            </a:r>
            <a:r>
              <a:rPr lang="en-US" sz="2200" dirty="0" smtClean="0">
                <a:solidFill>
                  <a:srgbClr val="800000"/>
                </a:solidFill>
              </a:rPr>
              <a:t>roster notation</a:t>
            </a:r>
          </a:p>
          <a:p>
            <a:endParaRPr lang="en-US" sz="2200" dirty="0" smtClean="0"/>
          </a:p>
          <a:p>
            <a:r>
              <a:rPr lang="en-US" sz="2200" dirty="0" smtClean="0"/>
              <a:t>{2, </a:t>
            </a:r>
            <a:r>
              <a:rPr lang="en-US" sz="2200" dirty="0"/>
              <a:t>4</a:t>
            </a:r>
            <a:r>
              <a:rPr lang="en-US" sz="2200" dirty="0" smtClean="0"/>
              <a:t>, </a:t>
            </a:r>
            <a:r>
              <a:rPr lang="en-US" sz="2200" dirty="0"/>
              <a:t>8</a:t>
            </a:r>
            <a:r>
              <a:rPr lang="en-US" sz="2200" dirty="0" smtClean="0"/>
              <a:t>} is the same set as {4, </a:t>
            </a:r>
            <a:r>
              <a:rPr lang="en-US" sz="2200" dirty="0"/>
              <a:t>2</a:t>
            </a:r>
            <a:r>
              <a:rPr lang="en-US" sz="2200" dirty="0" smtClean="0"/>
              <a:t>, </a:t>
            </a:r>
            <a:r>
              <a:rPr lang="en-US" sz="2200" dirty="0"/>
              <a:t>8</a:t>
            </a:r>
            <a:r>
              <a:rPr lang="en-US" sz="2200" dirty="0" smtClean="0"/>
              <a:t>} (unordered)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38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820000"/>
                </a:solidFill>
              </a:rPr>
              <a:t>intersection</a:t>
            </a:r>
            <a:r>
              <a:rPr lang="en-US" dirty="0" smtClean="0"/>
              <a:t> of sets </a:t>
            </a:r>
            <a:r>
              <a:rPr lang="en-US" dirty="0" smtClean="0">
                <a:solidFill>
                  <a:schemeClr val="folHlink"/>
                </a:solidFill>
                <a:latin typeface="Times New Roman" pitchFamily="-65" charset="0"/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folHlink"/>
                </a:solidFill>
                <a:latin typeface="Times New Roman" pitchFamily="-65" charset="0"/>
              </a:rPr>
              <a:t>B</a:t>
            </a:r>
            <a:r>
              <a:rPr lang="en-US" dirty="0" smtClean="0"/>
              <a:t> is the set containing those elements that are in both </a:t>
            </a:r>
            <a:r>
              <a:rPr lang="en-US" dirty="0" smtClean="0">
                <a:solidFill>
                  <a:schemeClr val="folHlink"/>
                </a:solidFill>
                <a:latin typeface="Times New Roman" pitchFamily="-65" charset="0"/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folHlink"/>
                </a:solidFill>
                <a:latin typeface="Times New Roman" pitchFamily="-65" charset="0"/>
              </a:rPr>
              <a:t>B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Notation</a:t>
            </a:r>
            <a:r>
              <a:rPr lang="en-US" dirty="0"/>
              <a:t>:  A </a:t>
            </a:r>
            <a:r>
              <a:rPr lang="en-US" b="1" dirty="0">
                <a:sym typeface="Symbol" pitchFamily="-65" charset="2"/>
              </a:rPr>
              <a:t></a:t>
            </a:r>
            <a:r>
              <a:rPr lang="en-US" dirty="0">
                <a:sym typeface="Symbol" pitchFamily="-65" charset="2"/>
              </a:rPr>
              <a:t> B </a:t>
            </a:r>
            <a:endParaRPr lang="en-US" dirty="0" smtClean="0"/>
          </a:p>
          <a:p>
            <a:r>
              <a:rPr lang="en-US" dirty="0" smtClean="0">
                <a:solidFill>
                  <a:schemeClr val="folHlink"/>
                </a:solidFill>
              </a:rPr>
              <a:t>A</a:t>
            </a:r>
            <a:r>
              <a:rPr lang="en-US" dirty="0" smtClean="0"/>
              <a:t> </a:t>
            </a:r>
            <a:r>
              <a:rPr lang="en-US" b="1" dirty="0" smtClean="0">
                <a:sym typeface="Symbol" pitchFamily="-65" charset="2"/>
              </a:rPr>
              <a:t></a:t>
            </a:r>
            <a:r>
              <a:rPr lang="en-US" dirty="0" smtClean="0">
                <a:sym typeface="Symbol" pitchFamily="-65" charset="2"/>
              </a:rPr>
              <a:t> </a:t>
            </a:r>
            <a:r>
              <a:rPr lang="en-US" dirty="0" smtClean="0">
                <a:solidFill>
                  <a:schemeClr val="folHlink"/>
                </a:solidFill>
                <a:sym typeface="Symbol" pitchFamily="-65" charset="2"/>
              </a:rPr>
              <a:t>B</a:t>
            </a:r>
            <a:r>
              <a:rPr lang="en-US" dirty="0" smtClean="0">
                <a:sym typeface="Symbol" pitchFamily="-65" charset="2"/>
              </a:rPr>
              <a:t> = { x : x  </a:t>
            </a:r>
            <a:r>
              <a:rPr lang="en-US" dirty="0" smtClean="0">
                <a:solidFill>
                  <a:schemeClr val="folHlink"/>
                </a:solidFill>
                <a:sym typeface="Symbol" pitchFamily="-65" charset="2"/>
              </a:rPr>
              <a:t>A</a:t>
            </a:r>
            <a:r>
              <a:rPr lang="en-US" dirty="0" smtClean="0">
                <a:sym typeface="Symbol" pitchFamily="-65" charset="2"/>
              </a:rPr>
              <a:t> and x  </a:t>
            </a:r>
            <a:r>
              <a:rPr lang="en-US" dirty="0" smtClean="0">
                <a:solidFill>
                  <a:schemeClr val="folHlink"/>
                </a:solidFill>
                <a:sym typeface="Symbol" pitchFamily="-65" charset="2"/>
              </a:rPr>
              <a:t>B</a:t>
            </a:r>
            <a:r>
              <a:rPr lang="en-US" dirty="0" smtClean="0">
                <a:sym typeface="Symbol" pitchFamily="-65" charset="2"/>
              </a:rPr>
              <a:t>}.</a:t>
            </a:r>
            <a:endParaRPr lang="en-US" dirty="0" smtClean="0"/>
          </a:p>
          <a:p>
            <a:r>
              <a:rPr lang="en-US" dirty="0" smtClean="0"/>
              <a:t>Example:   {1,2,3} </a:t>
            </a:r>
            <a:r>
              <a:rPr lang="en-US" b="1" dirty="0" smtClean="0">
                <a:sym typeface="Symbol" pitchFamily="-65" charset="2"/>
              </a:rPr>
              <a:t></a:t>
            </a:r>
            <a:r>
              <a:rPr lang="en-US" dirty="0" smtClean="0"/>
              <a:t> {1,3,5} = {1, 3}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Two sets are called </a:t>
            </a:r>
            <a:r>
              <a:rPr lang="en-US" dirty="0" smtClean="0">
                <a:solidFill>
                  <a:srgbClr val="800000"/>
                </a:solidFill>
              </a:rPr>
              <a:t>disjoint</a:t>
            </a:r>
            <a:r>
              <a:rPr lang="en-US" dirty="0" smtClean="0"/>
              <a:t> if their intersection is the empty set.</a:t>
            </a:r>
          </a:p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362200" y="3766045"/>
            <a:ext cx="4572000" cy="3048000"/>
            <a:chOff x="1392" y="1824"/>
            <a:chExt cx="2880" cy="192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392" y="1824"/>
              <a:ext cx="2880" cy="1920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920" y="2256"/>
              <a:ext cx="960" cy="1008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688" y="2256"/>
              <a:ext cx="960" cy="1008"/>
            </a:xfrm>
            <a:prstGeom prst="ellipse">
              <a:avLst/>
            </a:prstGeom>
            <a:gradFill rotWithShape="0">
              <a:gsLst>
                <a:gs pos="0">
                  <a:srgbClr val="0080FF">
                    <a:alpha val="50000"/>
                  </a:srgbClr>
                </a:gs>
                <a:gs pos="100000">
                  <a:srgbClr val="0080FF">
                    <a:gamma/>
                    <a:shade val="46275"/>
                    <a:invGamma/>
                    <a:alpha val="50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936" y="187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U</a:t>
              </a:r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728" y="29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A</a:t>
              </a:r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552" y="30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B</a:t>
              </a:r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 bwMode="auto">
          <a:xfrm>
            <a:off x="1443181" y="5045363"/>
            <a:ext cx="3163455" cy="311727"/>
          </a:xfrm>
          <a:prstGeom prst="rightArrow">
            <a:avLst/>
          </a:prstGeom>
          <a:solidFill>
            <a:srgbClr val="7777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take the intersection of infinite sets:</a:t>
            </a:r>
          </a:p>
          <a:p>
            <a:endParaRPr lang="en-US" dirty="0"/>
          </a:p>
          <a:p>
            <a:r>
              <a:rPr lang="en-US" dirty="0"/>
              <a:t>A = { x ∈ </a:t>
            </a:r>
            <a:r>
              <a:rPr lang="en-US" b="1" dirty="0" smtClean="0"/>
              <a:t>Z</a:t>
            </a:r>
            <a:r>
              <a:rPr lang="en-US" dirty="0" smtClean="0"/>
              <a:t> : </a:t>
            </a:r>
            <a:r>
              <a:rPr lang="en-US" dirty="0"/>
              <a:t>x is </a:t>
            </a:r>
            <a:r>
              <a:rPr lang="en-US" dirty="0" smtClean="0"/>
              <a:t>a multiple </a:t>
            </a:r>
            <a:r>
              <a:rPr lang="en-US" dirty="0"/>
              <a:t>of 2 }</a:t>
            </a:r>
          </a:p>
          <a:p>
            <a:endParaRPr lang="en-US" dirty="0"/>
          </a:p>
          <a:p>
            <a:r>
              <a:rPr lang="en-US" dirty="0"/>
              <a:t>B = { x ∈ </a:t>
            </a:r>
            <a:r>
              <a:rPr lang="en-US" b="1" dirty="0" smtClean="0"/>
              <a:t>Z</a:t>
            </a:r>
            <a:r>
              <a:rPr lang="en-US" dirty="0" smtClean="0"/>
              <a:t> : </a:t>
            </a:r>
            <a:r>
              <a:rPr lang="en-US" dirty="0"/>
              <a:t>x is </a:t>
            </a:r>
            <a:r>
              <a:rPr lang="en-US" dirty="0" smtClean="0"/>
              <a:t>a multiple </a:t>
            </a:r>
            <a:r>
              <a:rPr lang="en-US" dirty="0"/>
              <a:t>of 3 }</a:t>
            </a:r>
          </a:p>
          <a:p>
            <a:endParaRPr lang="en-US" dirty="0"/>
          </a:p>
          <a:p>
            <a:r>
              <a:rPr lang="en-US" dirty="0"/>
              <a:t>A ∩ B = { x ∈ </a:t>
            </a:r>
            <a:r>
              <a:rPr lang="en-US" b="1" dirty="0" smtClean="0"/>
              <a:t>Z</a:t>
            </a:r>
            <a:r>
              <a:rPr lang="en-US" dirty="0" smtClean="0"/>
              <a:t> : </a:t>
            </a:r>
            <a:r>
              <a:rPr lang="en-US" dirty="0"/>
              <a:t>x is </a:t>
            </a:r>
            <a:r>
              <a:rPr lang="en-US" dirty="0" smtClean="0"/>
              <a:t>a multiple </a:t>
            </a:r>
            <a:r>
              <a:rPr lang="en-US" dirty="0"/>
              <a:t>of 6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48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solidFill>
                  <a:srgbClr val="003399"/>
                </a:solidFill>
              </a:rPr>
              <a:t>The </a:t>
            </a:r>
            <a:r>
              <a:rPr lang="en-US" sz="2200" dirty="0" smtClean="0">
                <a:solidFill>
                  <a:srgbClr val="800000"/>
                </a:solidFill>
              </a:rPr>
              <a:t>union</a:t>
            </a:r>
            <a:r>
              <a:rPr lang="en-US" sz="2200" dirty="0" smtClean="0">
                <a:solidFill>
                  <a:srgbClr val="003399"/>
                </a:solidFill>
              </a:rPr>
              <a:t> of sets 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-65" charset="0"/>
              </a:rPr>
              <a:t>A</a:t>
            </a:r>
            <a:r>
              <a:rPr lang="en-US" sz="2200" dirty="0" smtClean="0">
                <a:solidFill>
                  <a:srgbClr val="003399"/>
                </a:solidFill>
              </a:rPr>
              <a:t> and 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-65" charset="0"/>
              </a:rPr>
              <a:t>B</a:t>
            </a:r>
            <a:r>
              <a:rPr lang="en-US" sz="2200" dirty="0" smtClean="0">
                <a:solidFill>
                  <a:srgbClr val="003399"/>
                </a:solidFill>
              </a:rPr>
              <a:t> is the set that contains those elements that are either in 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-65" charset="0"/>
              </a:rPr>
              <a:t>A</a:t>
            </a:r>
            <a:r>
              <a:rPr lang="en-US" sz="2200" dirty="0" smtClean="0">
                <a:solidFill>
                  <a:srgbClr val="003399"/>
                </a:solidFill>
              </a:rPr>
              <a:t> or in </a:t>
            </a:r>
            <a:r>
              <a:rPr lang="en-US" sz="2200" b="1" dirty="0" smtClean="0">
                <a:solidFill>
                  <a:srgbClr val="003399"/>
                </a:solidFill>
                <a:latin typeface="Times New Roman" pitchFamily="-65" charset="0"/>
              </a:rPr>
              <a:t>B</a:t>
            </a:r>
            <a:r>
              <a:rPr lang="en-US" sz="2200" dirty="0" smtClean="0">
                <a:solidFill>
                  <a:srgbClr val="003399"/>
                </a:solidFill>
              </a:rPr>
              <a:t>, or in both. </a:t>
            </a:r>
          </a:p>
          <a:p>
            <a:pPr lvl="1"/>
            <a:r>
              <a:rPr lang="en-US" sz="2200" dirty="0">
                <a:solidFill>
                  <a:srgbClr val="003399"/>
                </a:solidFill>
              </a:rPr>
              <a:t>Notation:  </a:t>
            </a:r>
            <a:r>
              <a:rPr lang="en-US" sz="2200" dirty="0" smtClean="0">
                <a:solidFill>
                  <a:srgbClr val="003399"/>
                </a:solidFill>
              </a:rPr>
              <a:t>A </a:t>
            </a:r>
            <a:r>
              <a:rPr lang="en-US" sz="2200" dirty="0" smtClean="0">
                <a:solidFill>
                  <a:srgbClr val="003399"/>
                </a:solidFill>
                <a:sym typeface="Symbol" pitchFamily="-65" charset="2"/>
              </a:rPr>
              <a:t> B</a:t>
            </a:r>
            <a:endParaRPr lang="en-US" sz="2200" dirty="0">
              <a:solidFill>
                <a:srgbClr val="003399"/>
              </a:solidFill>
            </a:endParaRPr>
          </a:p>
          <a:p>
            <a:pPr lvl="1"/>
            <a:r>
              <a:rPr lang="en-US" sz="2200" dirty="0" smtClean="0">
                <a:solidFill>
                  <a:srgbClr val="003399"/>
                </a:solidFill>
              </a:rPr>
              <a:t>A </a:t>
            </a:r>
            <a:r>
              <a:rPr lang="en-US" sz="2200" dirty="0" smtClean="0">
                <a:solidFill>
                  <a:srgbClr val="003399"/>
                </a:solidFill>
                <a:sym typeface="Symbol" pitchFamily="-65" charset="2"/>
              </a:rPr>
              <a:t> B = { x : x  A or x  B }.</a:t>
            </a:r>
            <a:endParaRPr lang="en-US" sz="2200" dirty="0" smtClean="0">
              <a:solidFill>
                <a:srgbClr val="003399"/>
              </a:solidFill>
            </a:endParaRPr>
          </a:p>
          <a:p>
            <a:pPr lvl="1"/>
            <a:endParaRPr lang="en-US" sz="2200" dirty="0" smtClean="0">
              <a:solidFill>
                <a:srgbClr val="003399"/>
              </a:solidFill>
            </a:endParaRPr>
          </a:p>
          <a:p>
            <a:pPr marL="114300" lvl="1" indent="0">
              <a:buNone/>
            </a:pPr>
            <a:r>
              <a:rPr lang="en-US" sz="2200" dirty="0" smtClean="0">
                <a:solidFill>
                  <a:srgbClr val="003399"/>
                </a:solidFill>
              </a:rPr>
              <a:t>Example:  {1,2,3} </a:t>
            </a:r>
            <a:r>
              <a:rPr lang="en-US" sz="2200" b="1" dirty="0" smtClean="0">
                <a:solidFill>
                  <a:srgbClr val="003399"/>
                </a:solidFill>
                <a:sym typeface="Symbol" pitchFamily="-65" charset="2"/>
              </a:rPr>
              <a:t> </a:t>
            </a:r>
            <a:r>
              <a:rPr lang="en-US" sz="2200" dirty="0" smtClean="0">
                <a:solidFill>
                  <a:srgbClr val="003399"/>
                </a:solidFill>
              </a:rPr>
              <a:t>{1,3,5} = {1,2,3,5}</a:t>
            </a:r>
          </a:p>
          <a:p>
            <a:endParaRPr lang="en-US" sz="2200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362200" y="3673685"/>
            <a:ext cx="4572000" cy="3048000"/>
            <a:chOff x="1392" y="1824"/>
            <a:chExt cx="2880" cy="192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392" y="1824"/>
              <a:ext cx="2880" cy="1920"/>
            </a:xfrm>
            <a:prstGeom prst="rect">
              <a:avLst/>
            </a:prstGeom>
            <a:solidFill>
              <a:srgbClr val="FFFF66">
                <a:alpha val="70000"/>
              </a:srgb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920" y="2256"/>
              <a:ext cx="960" cy="1008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2688" y="2256"/>
              <a:ext cx="960" cy="1008"/>
            </a:xfrm>
            <a:prstGeom prst="ellipse">
              <a:avLst/>
            </a:prstGeom>
            <a:gradFill rotWithShape="0">
              <a:gsLst>
                <a:gs pos="0">
                  <a:srgbClr val="0080FF">
                    <a:alpha val="50000"/>
                  </a:srgbClr>
                </a:gs>
                <a:gs pos="100000">
                  <a:srgbClr val="0080FF">
                    <a:gamma/>
                    <a:shade val="46275"/>
                    <a:invGamma/>
                    <a:alpha val="50000"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936" y="1872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U</a:t>
              </a:r>
              <a:endParaRPr 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728" y="2976"/>
              <a:ext cx="2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A</a:t>
              </a:r>
              <a:endParaRPr 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552" y="3024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B</a:t>
              </a:r>
              <a:endParaRPr lang="en-US"/>
            </a:p>
          </p:txBody>
        </p:sp>
      </p:grpSp>
      <p:sp>
        <p:nvSpPr>
          <p:cNvPr id="11" name="Up Arrow 10"/>
          <p:cNvSpPr/>
          <p:nvPr/>
        </p:nvSpPr>
        <p:spPr bwMode="auto">
          <a:xfrm>
            <a:off x="3810000" y="5192761"/>
            <a:ext cx="210485" cy="2443324"/>
          </a:xfrm>
          <a:prstGeom prst="upArrow">
            <a:avLst/>
          </a:prstGeom>
          <a:solidFill>
            <a:srgbClr val="008080">
              <a:alpha val="7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2" name="Up Arrow 11"/>
          <p:cNvSpPr/>
          <p:nvPr/>
        </p:nvSpPr>
        <p:spPr bwMode="auto">
          <a:xfrm>
            <a:off x="4437715" y="5192761"/>
            <a:ext cx="210485" cy="2443324"/>
          </a:xfrm>
          <a:prstGeom prst="upArrow">
            <a:avLst/>
          </a:prstGeom>
          <a:solidFill>
            <a:srgbClr val="008080">
              <a:alpha val="7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13" name="Up Arrow 12"/>
          <p:cNvSpPr/>
          <p:nvPr/>
        </p:nvSpPr>
        <p:spPr bwMode="auto">
          <a:xfrm>
            <a:off x="5181600" y="5197685"/>
            <a:ext cx="210485" cy="2443324"/>
          </a:xfrm>
          <a:prstGeom prst="upArrow">
            <a:avLst/>
          </a:prstGeom>
          <a:solidFill>
            <a:srgbClr val="008080">
              <a:alpha val="7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  <p:extLst>
      <p:ext uri="{BB962C8B-B14F-4D97-AF65-F5344CB8AC3E}">
        <p14:creationId xmlns:p14="http://schemas.microsoft.com/office/powerpoint/2010/main" val="15246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on multiple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use of parentheses is important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E.g., what is  A </a:t>
            </a:r>
            <a:r>
              <a:rPr lang="en-US" b="1" dirty="0" smtClean="0">
                <a:sym typeface="Symbol" pitchFamily="-65" charset="2"/>
              </a:rPr>
              <a:t> B </a:t>
            </a:r>
            <a:r>
              <a:rPr lang="en-US" dirty="0" smtClean="0">
                <a:sym typeface="Symbol" pitchFamily="-65" charset="2"/>
              </a:rPr>
              <a:t> C  ?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6675"/>
            <a:ext cx="72263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7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intersection/union of many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applying the intersection/union operations to large numbers of sets:</a:t>
            </a:r>
            <a:endParaRPr lang="en-US" sz="22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6" y="3302001"/>
            <a:ext cx="7377545" cy="75219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44" y="2089727"/>
            <a:ext cx="7282269" cy="7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+mj-lt"/>
              </a:rPr>
              <a:t>The </a:t>
            </a:r>
            <a:r>
              <a:rPr lang="en-US" sz="2200" dirty="0" smtClean="0">
                <a:solidFill>
                  <a:srgbClr val="820000"/>
                </a:solidFill>
                <a:latin typeface="+mj-lt"/>
              </a:rPr>
              <a:t>difference </a:t>
            </a:r>
            <a:r>
              <a:rPr lang="en-US" sz="2200" dirty="0" smtClean="0">
                <a:latin typeface="+mj-lt"/>
              </a:rPr>
              <a:t>of sets </a:t>
            </a:r>
            <a:r>
              <a:rPr lang="en-US" sz="2200" dirty="0" smtClean="0">
                <a:solidFill>
                  <a:schemeClr val="folHlink"/>
                </a:solidFill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 and </a:t>
            </a:r>
            <a:r>
              <a:rPr lang="en-US" sz="2200" dirty="0" smtClean="0">
                <a:solidFill>
                  <a:schemeClr val="folHlink"/>
                </a:solidFill>
                <a:latin typeface="+mj-lt"/>
              </a:rPr>
              <a:t>B</a:t>
            </a:r>
            <a:r>
              <a:rPr lang="en-US" sz="2200" dirty="0" smtClean="0">
                <a:latin typeface="+mj-lt"/>
              </a:rPr>
              <a:t> is the set containing those elements that are in </a:t>
            </a:r>
            <a:r>
              <a:rPr lang="en-US" sz="2200" dirty="0" smtClean="0">
                <a:solidFill>
                  <a:schemeClr val="folHlink"/>
                </a:solidFill>
                <a:latin typeface="+mj-lt"/>
              </a:rPr>
              <a:t>A</a:t>
            </a:r>
            <a:r>
              <a:rPr lang="en-US" sz="2200" dirty="0" smtClean="0">
                <a:latin typeface="+mj-lt"/>
              </a:rPr>
              <a:t> but not in </a:t>
            </a:r>
            <a:r>
              <a:rPr lang="en-US" sz="2200" dirty="0" smtClean="0">
                <a:solidFill>
                  <a:schemeClr val="folHlink"/>
                </a:solidFill>
                <a:latin typeface="+mj-lt"/>
              </a:rPr>
              <a:t>B</a:t>
            </a:r>
            <a:r>
              <a:rPr lang="en-US" sz="2200" dirty="0" smtClean="0">
                <a:latin typeface="+mj-lt"/>
              </a:rPr>
              <a:t>.</a:t>
            </a:r>
          </a:p>
          <a:p>
            <a:r>
              <a:rPr lang="en-US" sz="2200" dirty="0" smtClean="0">
                <a:solidFill>
                  <a:schemeClr val="folHlink"/>
                </a:solidFill>
              </a:rPr>
              <a:t>A</a:t>
            </a:r>
            <a:r>
              <a:rPr lang="en-US" sz="2200" dirty="0" smtClean="0"/>
              <a:t> - </a:t>
            </a:r>
            <a:r>
              <a:rPr lang="en-US" sz="2200" dirty="0" smtClean="0">
                <a:solidFill>
                  <a:schemeClr val="folHlink"/>
                </a:solidFill>
              </a:rPr>
              <a:t>B </a:t>
            </a:r>
            <a:r>
              <a:rPr lang="en-US" sz="2200" dirty="0" smtClean="0"/>
              <a:t>= { </a:t>
            </a:r>
            <a:r>
              <a:rPr lang="en-US" sz="2200" dirty="0" err="1" smtClean="0"/>
              <a:t>x</a:t>
            </a:r>
            <a:r>
              <a:rPr lang="en-US" sz="2200" dirty="0" smtClean="0"/>
              <a:t> | </a:t>
            </a:r>
            <a:r>
              <a:rPr lang="en-US" sz="2200" dirty="0" err="1" smtClean="0"/>
              <a:t>x</a:t>
            </a:r>
            <a:r>
              <a:rPr lang="en-US" sz="2200" dirty="0" smtClean="0"/>
              <a:t> </a:t>
            </a:r>
            <a:r>
              <a:rPr lang="en-US" sz="2200" dirty="0" err="1" smtClean="0">
                <a:sym typeface="Symbol" pitchFamily="-65" charset="2"/>
              </a:rPr>
              <a:t></a:t>
            </a:r>
            <a:r>
              <a:rPr lang="en-US" sz="2200" dirty="0" smtClean="0">
                <a:sym typeface="Symbol" pitchFamily="-65" charset="2"/>
              </a:rPr>
              <a:t> </a:t>
            </a:r>
            <a:r>
              <a:rPr lang="en-US" sz="2200" dirty="0" smtClean="0">
                <a:solidFill>
                  <a:schemeClr val="folHlink"/>
                </a:solidFill>
                <a:sym typeface="Symbol" pitchFamily="-65" charset="2"/>
              </a:rPr>
              <a:t>A</a:t>
            </a:r>
            <a:r>
              <a:rPr lang="en-US" sz="2200" dirty="0" smtClean="0">
                <a:sym typeface="Symbol" pitchFamily="-65" charset="2"/>
              </a:rPr>
              <a:t> and </a:t>
            </a:r>
            <a:r>
              <a:rPr lang="en-US" sz="2200" dirty="0" err="1" smtClean="0">
                <a:sym typeface="Symbol" pitchFamily="-65" charset="2"/>
              </a:rPr>
              <a:t>x</a:t>
            </a:r>
            <a:r>
              <a:rPr lang="en-US" sz="2200" dirty="0" smtClean="0">
                <a:sym typeface="Symbol" pitchFamily="-65" charset="2"/>
              </a:rPr>
              <a:t> </a:t>
            </a:r>
            <a:r>
              <a:rPr lang="en-US" sz="2200" dirty="0" err="1" smtClean="0">
                <a:sym typeface="Symbol" pitchFamily="-65" charset="2"/>
              </a:rPr>
              <a:t></a:t>
            </a:r>
            <a:r>
              <a:rPr lang="en-US" sz="2200" dirty="0" smtClean="0">
                <a:sym typeface="Symbol" pitchFamily="-65" charset="2"/>
              </a:rPr>
              <a:t> </a:t>
            </a:r>
            <a:r>
              <a:rPr lang="en-US" sz="2200" dirty="0" smtClean="0">
                <a:solidFill>
                  <a:schemeClr val="folHlink"/>
                </a:solidFill>
                <a:sym typeface="Symbol" pitchFamily="-65" charset="2"/>
              </a:rPr>
              <a:t>B</a:t>
            </a:r>
            <a:r>
              <a:rPr lang="en-US" sz="2200" dirty="0" smtClean="0">
                <a:sym typeface="Symbol" pitchFamily="-65" charset="2"/>
              </a:rPr>
              <a:t> }.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>
                <a:solidFill>
                  <a:schemeClr val="tx1"/>
                </a:solidFill>
              </a:rPr>
              <a:t>Example:</a:t>
            </a:r>
            <a:r>
              <a:rPr lang="en-US" sz="2200" dirty="0" smtClean="0"/>
              <a:t> {a, b, c, e, f} – {d, e, f, g} = {a, b, c}</a:t>
            </a:r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464" y="3484418"/>
            <a:ext cx="37211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difference operation is not commutative since it is not necessarily the case that A - B = B - A.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Check this in the diagram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>
                <a:solidFill>
                  <a:srgbClr val="800000"/>
                </a:solidFill>
              </a:rPr>
              <a:t>symmetric difference </a:t>
            </a:r>
            <a:r>
              <a:rPr lang="en-US" dirty="0"/>
              <a:t>between two sets, A and B, denoted A ⊕ B, is the set of elements that are a member of exactly one of A and B, but not both. </a:t>
            </a:r>
            <a:endParaRPr lang="en-US" dirty="0" smtClean="0"/>
          </a:p>
          <a:p>
            <a:r>
              <a:rPr lang="en-US" dirty="0" smtClean="0"/>
              <a:t>Also defined as:</a:t>
            </a:r>
            <a:endParaRPr lang="en-US" dirty="0"/>
          </a:p>
          <a:p>
            <a:r>
              <a:rPr lang="en-US" dirty="0"/>
              <a:t>A ⊕ B = ( A - B ) ∪ ( B - A 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Check it again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571" y="4087061"/>
            <a:ext cx="3898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3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 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272" y="1004455"/>
            <a:ext cx="4918363" cy="5437909"/>
          </a:xfrm>
        </p:spPr>
        <p:txBody>
          <a:bodyPr/>
          <a:lstStyle/>
          <a:p>
            <a:r>
              <a:rPr lang="en-US" dirty="0" smtClean="0"/>
              <a:t>The universal set:  the set of all </a:t>
            </a:r>
            <a:r>
              <a:rPr lang="en-US" dirty="0" smtClean="0"/>
              <a:t>elements</a:t>
            </a:r>
            <a:r>
              <a:rPr lang="en-US" dirty="0"/>
              <a:t> </a:t>
            </a:r>
            <a:r>
              <a:rPr lang="en-US" dirty="0" smtClean="0"/>
              <a:t>in some domain (e.g. positive integers)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800000"/>
                </a:solidFill>
              </a:rPr>
              <a:t>complement</a:t>
            </a:r>
            <a:r>
              <a:rPr lang="en-US" dirty="0"/>
              <a:t> of a set </a:t>
            </a: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set of all elements in </a:t>
            </a:r>
            <a:r>
              <a:rPr lang="en-US" dirty="0" smtClean="0"/>
              <a:t>the universal set U </a:t>
            </a:r>
            <a:r>
              <a:rPr lang="en-US" dirty="0"/>
              <a:t>that are not elements of A.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Notation:  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alternative </a:t>
            </a:r>
            <a:r>
              <a:rPr lang="en-US" dirty="0" smtClean="0"/>
              <a:t>definition:  U </a:t>
            </a:r>
            <a:r>
              <a:rPr lang="en-US" dirty="0"/>
              <a:t>- 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110" y="1087581"/>
            <a:ext cx="3657600" cy="2730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30" y="3486148"/>
            <a:ext cx="252249" cy="30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 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33"/>
                </a:solidFill>
              </a:rPr>
              <a:t>Example: </a:t>
            </a:r>
          </a:p>
          <a:p>
            <a:r>
              <a:rPr lang="en-US" dirty="0" smtClean="0"/>
              <a:t>What is the complement of the natural numbers (</a:t>
            </a:r>
            <a:r>
              <a:rPr lang="en-US" b="1" dirty="0" smtClean="0"/>
              <a:t>N</a:t>
            </a:r>
            <a:r>
              <a:rPr lang="en-US" dirty="0" smtClean="0"/>
              <a:t>) with respect to the integers (</a:t>
            </a:r>
            <a:r>
              <a:rPr lang="en-US" b="1" dirty="0" smtClean="0"/>
              <a:t>Z</a:t>
            </a:r>
            <a:r>
              <a:rPr lang="en-US" dirty="0" smtClean="0"/>
              <a:t>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set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17" y="1106054"/>
            <a:ext cx="7541491" cy="39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4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140691"/>
            <a:ext cx="8229600" cy="4530725"/>
          </a:xfrm>
        </p:spPr>
        <p:txBody>
          <a:bodyPr/>
          <a:lstStyle/>
          <a:p>
            <a:r>
              <a:rPr lang="en-US" sz="2200" dirty="0" smtClean="0">
                <a:solidFill>
                  <a:srgbClr val="800000"/>
                </a:solidFill>
              </a:rPr>
              <a:t>Set:</a:t>
            </a:r>
            <a:r>
              <a:rPr lang="en-US" sz="2200" dirty="0" smtClean="0"/>
              <a:t> An unordered</a:t>
            </a:r>
            <a:r>
              <a:rPr lang="en-US" sz="2200" dirty="0" smtClean="0">
                <a:solidFill>
                  <a:srgbClr val="820000"/>
                </a:solidFill>
              </a:rPr>
              <a:t> </a:t>
            </a:r>
            <a:r>
              <a:rPr lang="en-US" sz="2200" dirty="0" smtClean="0"/>
              <a:t>collection of objects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objects in a set are </a:t>
            </a:r>
            <a:r>
              <a:rPr lang="en-US" sz="2200" dirty="0" smtClean="0"/>
              <a:t>called its </a:t>
            </a:r>
            <a:r>
              <a:rPr lang="en-US" sz="2200" dirty="0" smtClean="0">
                <a:solidFill>
                  <a:srgbClr val="800000"/>
                </a:solidFill>
              </a:rPr>
              <a:t>members</a:t>
            </a:r>
            <a:r>
              <a:rPr lang="en-US" sz="2200" dirty="0" smtClean="0"/>
              <a:t> or </a:t>
            </a:r>
            <a:r>
              <a:rPr lang="en-US" sz="2200" dirty="0">
                <a:solidFill>
                  <a:srgbClr val="800000"/>
                </a:solidFill>
              </a:rPr>
              <a:t>elements</a:t>
            </a:r>
            <a:r>
              <a:rPr lang="en-US" sz="2200" dirty="0"/>
              <a:t>. </a:t>
            </a:r>
          </a:p>
          <a:p>
            <a:endParaRPr lang="en-US" sz="2200" dirty="0" smtClean="0"/>
          </a:p>
          <a:p>
            <a:r>
              <a:rPr lang="en-US" sz="2200" dirty="0"/>
              <a:t>Notation for set </a:t>
            </a:r>
            <a:r>
              <a:rPr lang="en-US" sz="2200" dirty="0" smtClean="0"/>
              <a:t>membership </a:t>
            </a:r>
            <a:r>
              <a:rPr lang="en-US" sz="2400" dirty="0">
                <a:latin typeface="Times New Roman"/>
                <a:cs typeface="Times New Roman"/>
                <a:sym typeface="Symbol" pitchFamily="-65" charset="2"/>
              </a:rPr>
              <a:t></a:t>
            </a:r>
            <a:endParaRPr lang="en-US" sz="2200" dirty="0"/>
          </a:p>
          <a:p>
            <a:r>
              <a:rPr lang="en-US" sz="2200" dirty="0" smtClean="0"/>
              <a:t>	a </a:t>
            </a:r>
            <a:r>
              <a:rPr lang="en-US" sz="2400" dirty="0">
                <a:latin typeface="Times New Roman"/>
                <a:cs typeface="Times New Roman"/>
                <a:sym typeface="Symbol" pitchFamily="-65" charset="2"/>
              </a:rPr>
              <a:t></a:t>
            </a:r>
            <a:r>
              <a:rPr lang="en-US" sz="2200" dirty="0" smtClean="0"/>
              <a:t> </a:t>
            </a:r>
            <a:r>
              <a:rPr lang="en-US" sz="2200" dirty="0"/>
              <a:t>A means “a is an element of </a:t>
            </a:r>
            <a:r>
              <a:rPr lang="en-US" sz="2200" dirty="0" smtClean="0"/>
              <a:t>the set </a:t>
            </a:r>
            <a:r>
              <a:rPr lang="en-US" sz="2200" dirty="0"/>
              <a:t>A.”</a:t>
            </a:r>
          </a:p>
          <a:p>
            <a:pPr>
              <a:buNone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84025" y="4232580"/>
            <a:ext cx="2743200" cy="1447800"/>
          </a:xfrm>
          <a:prstGeom prst="cloudCallout">
            <a:avLst>
              <a:gd name="adj1" fmla="val -3241"/>
              <a:gd name="adj2" fmla="val -95616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+mj-lt"/>
                <a:sym typeface="Symbol" charset="2"/>
              </a:rPr>
              <a:t>Lower-case letters for elements in the set</a:t>
            </a:r>
            <a:endParaRPr lang="en-US" sz="2000" dirty="0">
              <a:latin typeface="+mj-lt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2475345" y="3932382"/>
            <a:ext cx="2667000" cy="1066800"/>
          </a:xfrm>
          <a:prstGeom prst="cloudCallout">
            <a:avLst>
              <a:gd name="adj1" fmla="val -56310"/>
              <a:gd name="adj2" fmla="val -112796"/>
            </a:avLst>
          </a:prstGeom>
          <a:solidFill>
            <a:schemeClr val="accent1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r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latin typeface="+mj-lt"/>
                <a:sym typeface="Symbol" charset="2"/>
              </a:rPr>
              <a:t>Upper-case letters for sets</a:t>
            </a:r>
            <a:endParaRPr lang="en-US" sz="2000" dirty="0">
              <a:latin typeface="+mj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62600" y="3886200"/>
            <a:ext cx="33528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 = {1, 2, 3, 4, 5}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/>
              <a:t>4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 charset="2"/>
              </a:rPr>
              <a:t></a:t>
            </a:r>
            <a:r>
              <a:rPr lang="en-US" sz="2000" dirty="0" smtClean="0"/>
              <a:t> 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34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expressing sets operations using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	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 smtClean="0"/>
              <a:t>A </a:t>
            </a:r>
            <a:r>
              <a:rPr lang="en-US" dirty="0"/>
              <a:t>∩ B </a:t>
            </a:r>
            <a:r>
              <a:rPr kumimoji="0" lang="en-US" dirty="0" smtClean="0">
                <a:sym typeface="Symbol" charset="2"/>
              </a:rPr>
              <a:t> </a:t>
            </a:r>
            <a:r>
              <a:rPr lang="en-US" dirty="0" smtClean="0"/>
              <a:t>(</a:t>
            </a:r>
            <a:r>
              <a:rPr lang="en-US" dirty="0"/>
              <a:t>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 smtClean="0"/>
              <a:t>A</a:t>
            </a:r>
            <a:r>
              <a:rPr lang="en-US" dirty="0"/>
              <a:t>) </a:t>
            </a:r>
            <a:r>
              <a:rPr kumimoji="0" lang="en-US" dirty="0">
                <a:sym typeface="Symbol" charset="2"/>
              </a:rPr>
              <a:t> </a:t>
            </a:r>
            <a:r>
              <a:rPr lang="en-US" dirty="0" smtClean="0"/>
              <a:t>(</a:t>
            </a:r>
            <a:r>
              <a:rPr lang="en-US" dirty="0"/>
              <a:t>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 smtClean="0"/>
              <a:t>B)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	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 smtClean="0"/>
              <a:t>A </a:t>
            </a:r>
            <a:r>
              <a:rPr lang="en-US" dirty="0"/>
              <a:t>∪ B </a:t>
            </a:r>
            <a:r>
              <a:rPr kumimoji="0" lang="en-US" dirty="0" smtClean="0">
                <a:sym typeface="Symbol" charset="2"/>
              </a:rPr>
              <a:t> </a:t>
            </a:r>
            <a:r>
              <a:rPr lang="en-US" dirty="0" smtClean="0"/>
              <a:t>(</a:t>
            </a:r>
            <a:r>
              <a:rPr lang="en-US" dirty="0"/>
              <a:t>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 smtClean="0"/>
              <a:t>A</a:t>
            </a:r>
            <a:r>
              <a:rPr lang="en-US" dirty="0"/>
              <a:t>) </a:t>
            </a:r>
            <a:r>
              <a:rPr kumimoji="0" lang="en-US" dirty="0">
                <a:sym typeface="Symbol" charset="2"/>
              </a:rPr>
              <a:t> </a:t>
            </a:r>
            <a:r>
              <a:rPr lang="en-US" dirty="0" smtClean="0"/>
              <a:t>(</a:t>
            </a:r>
            <a:r>
              <a:rPr lang="en-US" dirty="0"/>
              <a:t>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 smtClean="0"/>
              <a:t>B)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	x </a:t>
            </a:r>
            <a:r>
              <a:rPr lang="en-US" dirty="0">
                <a:sym typeface="Symbol" pitchFamily="-65" charset="2"/>
              </a:rPr>
              <a:t>  </a:t>
            </a:r>
            <a:r>
              <a:rPr lang="en-US" dirty="0" smtClean="0">
                <a:sym typeface="Symbol" pitchFamily="-65" charset="2"/>
              </a:rPr>
              <a:t> </a:t>
            </a:r>
            <a:r>
              <a:rPr lang="en-US" dirty="0" smtClean="0"/>
              <a:t>  </a:t>
            </a:r>
            <a:r>
              <a:rPr kumimoji="0" lang="en-US" dirty="0" smtClean="0">
                <a:sym typeface="Symbol" charset="2"/>
              </a:rPr>
              <a:t> </a:t>
            </a:r>
            <a:r>
              <a:rPr lang="en-US" dirty="0" smtClean="0"/>
              <a:t>¬</a:t>
            </a:r>
            <a:r>
              <a:rPr lang="en-US" dirty="0"/>
              <a:t>(x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 smtClean="0"/>
              <a:t>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 sets U and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r>
              <a:rPr lang="en-US" dirty="0" smtClean="0"/>
              <a:t>correspond </a:t>
            </a:r>
            <a:r>
              <a:rPr lang="en-US" dirty="0"/>
              <a:t>to the constants true (T) and false (F):</a:t>
            </a:r>
          </a:p>
          <a:p>
            <a:endParaRPr lang="en-US" dirty="0"/>
          </a:p>
          <a:p>
            <a:r>
              <a:rPr lang="en-US" dirty="0" smtClean="0"/>
              <a:t>	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r>
              <a:rPr kumimoji="0" lang="en-US" dirty="0" smtClean="0">
                <a:sym typeface="Symbol" charset="2"/>
              </a:rPr>
              <a:t> </a:t>
            </a:r>
            <a:r>
              <a:rPr lang="en-US" dirty="0" smtClean="0"/>
              <a:t>F</a:t>
            </a:r>
            <a:endParaRPr lang="en-US" dirty="0"/>
          </a:p>
          <a:p>
            <a:r>
              <a:rPr lang="en-US" dirty="0" smtClean="0"/>
              <a:t>	x </a:t>
            </a:r>
            <a:r>
              <a:rPr lang="en-US" dirty="0">
                <a:sym typeface="Symbol" pitchFamily="-65" charset="2"/>
              </a:rPr>
              <a:t> </a:t>
            </a:r>
            <a:r>
              <a:rPr lang="en-US" dirty="0" smtClean="0"/>
              <a:t>U </a:t>
            </a:r>
            <a:r>
              <a:rPr kumimoji="0" lang="en-US" dirty="0" smtClean="0">
                <a:sym typeface="Symbol" charset="2"/>
              </a:rPr>
              <a:t> </a:t>
            </a:r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36" y="2135909"/>
            <a:ext cx="213517" cy="2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DeMorgan's</a:t>
            </a:r>
            <a:r>
              <a:rPr lang="en-US" dirty="0" smtClean="0"/>
              <a:t> laws for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435" y="949118"/>
            <a:ext cx="7925765" cy="5700532"/>
          </a:xfrm>
        </p:spPr>
        <p:txBody>
          <a:bodyPr/>
          <a:lstStyle/>
          <a:p>
            <a:r>
              <a:rPr lang="en-US" dirty="0" smtClean="0"/>
              <a:t>We can use the laws of propositional logic to derive corresponding set identities: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Result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82" y="1927588"/>
            <a:ext cx="6085609" cy="278618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91" y="5395843"/>
            <a:ext cx="26670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identities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01" b="2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61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201" b="2201"/>
          <a:stretch>
            <a:fillRect/>
          </a:stretch>
        </p:blipFill>
        <p:spPr>
          <a:xfrm>
            <a:off x="0" y="80818"/>
            <a:ext cx="5240090" cy="361210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9474"/>
          <a:stretch/>
        </p:blipFill>
        <p:spPr>
          <a:xfrm>
            <a:off x="3349148" y="3175000"/>
            <a:ext cx="5910306" cy="368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5546" y="889000"/>
            <a:ext cx="351039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Every set identity has</a:t>
            </a:r>
          </a:p>
          <a:p>
            <a:r>
              <a:rPr lang="en-US" sz="2400" dirty="0" smtClean="0"/>
              <a:t>a corresponding rule of</a:t>
            </a:r>
          </a:p>
          <a:p>
            <a:r>
              <a:rPr lang="en-US" sz="2400" dirty="0" smtClean="0"/>
              <a:t>propositional logic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71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200" dirty="0" smtClean="0"/>
              <a:t>If order matters: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An ordered </a:t>
            </a:r>
            <a:r>
              <a:rPr lang="en-US" sz="2200" dirty="0" err="1" smtClean="0">
                <a:solidFill>
                  <a:srgbClr val="800000"/>
                </a:solidFill>
              </a:rPr>
              <a:t>n-tuple</a:t>
            </a:r>
            <a:r>
              <a:rPr lang="en-US" sz="2200" dirty="0" smtClean="0">
                <a:solidFill>
                  <a:srgbClr val="800000"/>
                </a:solidFill>
              </a:rPr>
              <a:t> </a:t>
            </a:r>
            <a:r>
              <a:rPr lang="en-US" sz="2200" dirty="0" smtClean="0"/>
              <a:t>is a sequence of </a:t>
            </a:r>
            <a:r>
              <a:rPr lang="en-US" sz="2200" dirty="0" err="1" smtClean="0"/>
              <a:t>n</a:t>
            </a:r>
            <a:r>
              <a:rPr lang="en-US" sz="2200" dirty="0" smtClean="0"/>
              <a:t> objects</a:t>
            </a:r>
          </a:p>
          <a:p>
            <a:pPr>
              <a:lnSpc>
                <a:spcPct val="90000"/>
              </a:lnSpc>
              <a:buNone/>
            </a:pPr>
            <a:r>
              <a:rPr lang="en-US" sz="2200" dirty="0" smtClean="0"/>
              <a:t>		(a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a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…, a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)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200" dirty="0" smtClean="0"/>
              <a:t>First component is a</a:t>
            </a:r>
            <a:r>
              <a:rPr lang="en-US" sz="2200" baseline="-25000" dirty="0" smtClean="0"/>
              <a:t>1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200" dirty="0" smtClean="0"/>
              <a:t>…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200" dirty="0" err="1" smtClean="0"/>
              <a:t>n-th</a:t>
            </a:r>
            <a:r>
              <a:rPr lang="en-US" sz="2200" dirty="0" smtClean="0"/>
              <a:t> component is a</a:t>
            </a:r>
            <a:r>
              <a:rPr lang="en-US" sz="2200" baseline="-25000" dirty="0" smtClean="0"/>
              <a:t>n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An ordered pair:  	2-tuple (a, b)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An ordered triple:  	3-tuple (a, b, c</a:t>
            </a:r>
            <a:r>
              <a:rPr lang="en-US" sz="2200" dirty="0" smtClean="0"/>
              <a:t>)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S</a:t>
            </a:r>
            <a:r>
              <a:rPr lang="en-US" sz="2200" b="1" dirty="0" smtClean="0">
                <a:solidFill>
                  <a:srgbClr val="FF0000"/>
                </a:solidFill>
              </a:rPr>
              <a:t>ets do not have the same element more than once: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        </a:t>
            </a:r>
            <a:r>
              <a:rPr lang="en-US" sz="2200" dirty="0" smtClean="0"/>
              <a:t> {1, 1, 2} = {1,2}</a:t>
            </a:r>
          </a:p>
          <a:p>
            <a:pPr>
              <a:lnSpc>
                <a:spcPct val="90000"/>
              </a:lnSpc>
            </a:pPr>
            <a:r>
              <a:rPr lang="en-US" sz="2200" b="1" dirty="0" smtClean="0">
                <a:solidFill>
                  <a:srgbClr val="FF0000"/>
                </a:solidFill>
              </a:rPr>
              <a:t>Tuples can have the same element more than once: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 </a:t>
            </a:r>
            <a:r>
              <a:rPr lang="en-US" sz="2200" dirty="0" smtClean="0"/>
              <a:t>          (1,1,1) is a valid 3-tuple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832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Two </a:t>
            </a:r>
            <a:r>
              <a:rPr lang="en-US" sz="2200" dirty="0" err="1" smtClean="0"/>
              <a:t>tuples</a:t>
            </a:r>
            <a:r>
              <a:rPr lang="en-US" sz="2200" dirty="0" smtClean="0"/>
              <a:t> are equal </a:t>
            </a:r>
            <a:r>
              <a:rPr lang="en-US" sz="2200" dirty="0" err="1" smtClean="0"/>
              <a:t>iff</a:t>
            </a:r>
            <a:r>
              <a:rPr lang="en-US" sz="2200" dirty="0" smtClean="0"/>
              <a:t> corresponding pairs of elements are equal:</a:t>
            </a:r>
          </a:p>
          <a:p>
            <a:pPr lvl="1">
              <a:buNone/>
            </a:pPr>
            <a:r>
              <a:rPr lang="en-US" sz="2200" dirty="0" smtClean="0"/>
              <a:t>(a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a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…, a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) = (b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…, </a:t>
            </a:r>
            <a:r>
              <a:rPr lang="en-US" sz="2200" dirty="0" err="1" smtClean="0"/>
              <a:t>b</a:t>
            </a:r>
            <a:r>
              <a:rPr lang="en-US" sz="2200" baseline="-25000" dirty="0" err="1" smtClean="0"/>
              <a:t>n</a:t>
            </a:r>
            <a:r>
              <a:rPr lang="en-US" sz="2200" dirty="0" smtClean="0"/>
              <a:t>) </a:t>
            </a:r>
            <a:r>
              <a:rPr lang="en-US" sz="2200" dirty="0" err="1" smtClean="0"/>
              <a:t>iff</a:t>
            </a:r>
            <a:endParaRPr lang="en-US" sz="2200" dirty="0" smtClean="0"/>
          </a:p>
          <a:p>
            <a:pPr lvl="1">
              <a:buFontTx/>
              <a:buNone/>
            </a:pPr>
            <a:r>
              <a:rPr lang="en-US" sz="2200" dirty="0" smtClean="0"/>
              <a:t>	a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= b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a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= b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…, a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= </a:t>
            </a:r>
            <a:r>
              <a:rPr lang="en-US" sz="2200" dirty="0" err="1" smtClean="0"/>
              <a:t>b</a:t>
            </a:r>
            <a:r>
              <a:rPr lang="en-US" sz="2200" baseline="-25000" dirty="0" err="1" smtClean="0"/>
              <a:t>n</a:t>
            </a:r>
            <a:endParaRPr lang="en-US" sz="2200" baseline="-25000" dirty="0" smtClean="0"/>
          </a:p>
          <a:p>
            <a:endParaRPr lang="en-US" sz="2200" dirty="0" smtClean="0"/>
          </a:p>
          <a:p>
            <a:r>
              <a:rPr lang="en-US" sz="2200" dirty="0" smtClean="0"/>
              <a:t>(2, 1) </a:t>
            </a:r>
            <a:r>
              <a:rPr lang="en-US" sz="2200" dirty="0" smtClean="0">
                <a:sym typeface="Symbol" charset="2"/>
              </a:rPr>
              <a:t> (1, 2), but {2, 1} = {1, 2</a:t>
            </a:r>
            <a:r>
              <a:rPr lang="en-US" sz="2200" dirty="0" smtClean="0">
                <a:sym typeface="Symbol" charset="2"/>
              </a:rPr>
              <a:t>}</a:t>
            </a:r>
          </a:p>
          <a:p>
            <a:endParaRPr lang="en-US" sz="2200" dirty="0">
              <a:sym typeface="Symbol" charset="2"/>
            </a:endParaRPr>
          </a:p>
          <a:p>
            <a:r>
              <a:rPr lang="en-US" sz="2200" dirty="0" smtClean="0">
                <a:sym typeface="Symbol" charset="2"/>
              </a:rPr>
              <a:t>Think of tuples as book chapters and sections</a:t>
            </a:r>
          </a:p>
          <a:p>
            <a:endParaRPr lang="en-US" sz="2200" dirty="0">
              <a:sym typeface="Symbol" charset="2"/>
            </a:endParaRPr>
          </a:p>
          <a:p>
            <a:r>
              <a:rPr lang="en-US" sz="2200" dirty="0" smtClean="0">
                <a:sym typeface="Symbol" charset="2"/>
              </a:rPr>
              <a:t>     (1, 1) :      Chapter 1, section 1</a:t>
            </a:r>
          </a:p>
          <a:p>
            <a:r>
              <a:rPr lang="en-US" sz="2200" dirty="0">
                <a:sym typeface="Symbol" charset="2"/>
              </a:rPr>
              <a:t> </a:t>
            </a:r>
            <a:r>
              <a:rPr lang="en-US" sz="2200" dirty="0" smtClean="0">
                <a:sym typeface="Symbol" charset="2"/>
              </a:rPr>
              <a:t>    (1, 2, 4):  Chapter 1, </a:t>
            </a:r>
            <a:r>
              <a:rPr lang="en-US" sz="2200" dirty="0" smtClean="0">
                <a:sym typeface="Symbol" charset="2"/>
              </a:rPr>
              <a:t> section 2, sub-section 4</a:t>
            </a:r>
            <a:endParaRPr lang="en-US" sz="2200" dirty="0" smtClean="0">
              <a:sym typeface="Symbol" charset="2"/>
            </a:endParaRPr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095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artesian</a:t>
            </a:r>
            <a:r>
              <a:rPr lang="en-US" dirty="0" smtClean="0"/>
              <a:t>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873"/>
            <a:ext cx="8351982" cy="45165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The </a:t>
            </a:r>
            <a:r>
              <a:rPr lang="en-US" sz="2200" dirty="0" err="1" smtClean="0">
                <a:solidFill>
                  <a:srgbClr val="800000"/>
                </a:solidFill>
              </a:rPr>
              <a:t>cartesian</a:t>
            </a:r>
            <a:r>
              <a:rPr lang="en-US" sz="2200" dirty="0" smtClean="0">
                <a:solidFill>
                  <a:srgbClr val="800000"/>
                </a:solidFill>
              </a:rPr>
              <a:t> product </a:t>
            </a:r>
            <a:r>
              <a:rPr lang="en-US" sz="2200" dirty="0" smtClean="0"/>
              <a:t>of sets A and B is denoted by A x B and is defined as:</a:t>
            </a:r>
          </a:p>
          <a:p>
            <a:pPr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sz="2200" dirty="0" smtClean="0"/>
              <a:t>	</a:t>
            </a:r>
            <a:r>
              <a:rPr lang="en-US" sz="2200" dirty="0"/>
              <a:t>	</a:t>
            </a:r>
            <a:r>
              <a:rPr lang="en-US" sz="2200" dirty="0" smtClean="0"/>
              <a:t>{ (a, b) : a </a:t>
            </a:r>
            <a:r>
              <a:rPr lang="en-US" sz="2200" dirty="0" smtClean="0">
                <a:sym typeface="Symbol" charset="2"/>
              </a:rPr>
              <a:t> </a:t>
            </a:r>
            <a:r>
              <a:rPr lang="en-US" sz="2200" dirty="0" smtClean="0"/>
              <a:t>A and b </a:t>
            </a:r>
            <a:r>
              <a:rPr lang="en-US" sz="2200" dirty="0" smtClean="0">
                <a:sym typeface="Symbol" charset="2"/>
              </a:rPr>
              <a:t> B}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Example:</a:t>
            </a:r>
            <a:r>
              <a:rPr lang="en-US" sz="2200" dirty="0" smtClean="0"/>
              <a:t>  A = {1, 2}, B = {a, b, c}</a:t>
            </a:r>
          </a:p>
          <a:p>
            <a:pPr>
              <a:buNone/>
            </a:pPr>
            <a:r>
              <a:rPr lang="en-US" sz="2200" dirty="0" smtClean="0"/>
              <a:t>	A </a:t>
            </a:r>
            <a:r>
              <a:rPr lang="en-US" sz="2200" dirty="0" err="1" smtClean="0"/>
              <a:t>x</a:t>
            </a:r>
            <a:r>
              <a:rPr lang="en-US" sz="2200" dirty="0" smtClean="0"/>
              <a:t> B = { (1, a), (1, </a:t>
            </a:r>
            <a:r>
              <a:rPr lang="en-US" sz="2200" dirty="0" err="1" smtClean="0"/>
              <a:t>b</a:t>
            </a:r>
            <a:r>
              <a:rPr lang="en-US" sz="2200" dirty="0" smtClean="0"/>
              <a:t>), (1, </a:t>
            </a:r>
            <a:r>
              <a:rPr lang="en-US" sz="2200" dirty="0" err="1" smtClean="0"/>
              <a:t>c</a:t>
            </a:r>
            <a:r>
              <a:rPr lang="en-US" sz="2200" dirty="0" smtClean="0"/>
              <a:t>), (2, a), (2, </a:t>
            </a:r>
            <a:r>
              <a:rPr lang="en-US" sz="2200" dirty="0" err="1" smtClean="0"/>
              <a:t>b</a:t>
            </a:r>
            <a:r>
              <a:rPr lang="en-US" sz="2200" dirty="0" smtClean="0"/>
              <a:t>), (2, </a:t>
            </a:r>
            <a:r>
              <a:rPr lang="en-US" sz="2200" dirty="0" err="1" smtClean="0"/>
              <a:t>c</a:t>
            </a:r>
            <a:r>
              <a:rPr lang="en-US" sz="2200" dirty="0" smtClean="0"/>
              <a:t>)}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Is A </a:t>
            </a:r>
            <a:r>
              <a:rPr lang="en-US" sz="2200" dirty="0" err="1" smtClean="0"/>
              <a:t>x</a:t>
            </a:r>
            <a:r>
              <a:rPr lang="en-US" sz="2200" dirty="0" smtClean="0"/>
              <a:t> B the same as B </a:t>
            </a:r>
            <a:r>
              <a:rPr lang="en-US" sz="2200" dirty="0" err="1" smtClean="0"/>
              <a:t>x</a:t>
            </a:r>
            <a:r>
              <a:rPr lang="en-US" sz="2200" dirty="0" smtClean="0"/>
              <a:t> A?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500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cartesian</a:t>
            </a:r>
            <a:r>
              <a:rPr lang="en-US" dirty="0" smtClean="0"/>
              <a:t>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Cartesian product of the sets</a:t>
            </a:r>
          </a:p>
          <a:p>
            <a:r>
              <a:rPr lang="en-US" sz="2200" dirty="0" smtClean="0"/>
              <a:t>A = {x, y, z} and </a:t>
            </a:r>
          </a:p>
          <a:p>
            <a:r>
              <a:rPr lang="en-US" sz="2200" dirty="0" smtClean="0"/>
              <a:t>B = {1, 2, 3}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91" y="1039089"/>
            <a:ext cx="4180764" cy="3183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1181" y="6477001"/>
            <a:ext cx="4530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from 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Cartesian_product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73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cartesian</a:t>
            </a:r>
            <a:r>
              <a:rPr lang="en-US" dirty="0" smtClean="0"/>
              <a:t>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808"/>
            <a:ext cx="7848600" cy="9154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err="1" smtClean="0"/>
              <a:t>cartesian</a:t>
            </a:r>
            <a:r>
              <a:rPr lang="en-US" dirty="0"/>
              <a:t> </a:t>
            </a:r>
            <a:r>
              <a:rPr lang="en-US" dirty="0" smtClean="0"/>
              <a:t>product </a:t>
            </a:r>
            <a:r>
              <a:rPr lang="en-US" b="1" dirty="0" smtClean="0"/>
              <a:t>R </a:t>
            </a:r>
            <a:r>
              <a:rPr lang="en-US" dirty="0" smtClean="0"/>
              <a:t>x</a:t>
            </a:r>
            <a:r>
              <a:rPr lang="en-US" b="1" dirty="0" smtClean="0"/>
              <a:t> </a:t>
            </a:r>
            <a:r>
              <a:rPr lang="en-US" b="1" dirty="0" smtClean="0"/>
              <a:t>R </a:t>
            </a:r>
            <a:r>
              <a:rPr lang="en-US" dirty="0" smtClean="0"/>
              <a:t>(</a:t>
            </a:r>
            <a:r>
              <a:rPr lang="en-US" b="1" dirty="0" smtClean="0"/>
              <a:t>R </a:t>
            </a:r>
            <a:r>
              <a:rPr lang="en-US" dirty="0" smtClean="0"/>
              <a:t>being the real numbers</a:t>
            </a:r>
            <a:r>
              <a:rPr lang="en-US" dirty="0" smtClean="0"/>
              <a:t>) gives</a:t>
            </a:r>
          </a:p>
          <a:p>
            <a:r>
              <a:rPr lang="en-US" dirty="0"/>
              <a:t>e</a:t>
            </a:r>
            <a:r>
              <a:rPr lang="en-US" dirty="0" smtClean="0"/>
              <a:t>very point in a 2D plane a pair of </a:t>
            </a:r>
            <a:r>
              <a:rPr lang="en-US" dirty="0" err="1" smtClean="0"/>
              <a:t>x,y</a:t>
            </a:r>
            <a:r>
              <a:rPr lang="en-US" dirty="0" smtClean="0"/>
              <a:t> coordinates: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689904" y="3923818"/>
            <a:ext cx="4271058" cy="462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3703899" y="2152891"/>
            <a:ext cx="11574" cy="3622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 flipH="1">
            <a:off x="4687747" y="2766349"/>
            <a:ext cx="115747" cy="11574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4757195" y="2893672"/>
            <a:ext cx="1" cy="10417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16200000" flipH="1">
            <a:off x="4238264" y="2316866"/>
            <a:ext cx="1" cy="10417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4109012" y="4004837"/>
            <a:ext cx="1386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coordinate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35842" y="2675674"/>
            <a:ext cx="1372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coordinate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artesian</a:t>
            </a:r>
            <a:r>
              <a:rPr lang="en-US" dirty="0" smtClean="0"/>
              <a:t>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>
                <a:latin typeface="+mj-lt"/>
              </a:rPr>
              <a:t>Fact:  |A x B| = |A| * |B| </a:t>
            </a:r>
          </a:p>
          <a:p>
            <a:endParaRPr lang="en-US" sz="2200" dirty="0" smtClean="0"/>
          </a:p>
          <a:p>
            <a:r>
              <a:rPr lang="en-US" sz="2200" dirty="0">
                <a:solidFill>
                  <a:schemeClr val="tx1"/>
                </a:solidFill>
              </a:rPr>
              <a:t>Example:</a:t>
            </a:r>
            <a:r>
              <a:rPr lang="en-US" sz="2200" dirty="0"/>
              <a:t>  A = {1, 2}, B = {a, b, c}</a:t>
            </a:r>
          </a:p>
          <a:p>
            <a:pPr>
              <a:buNone/>
            </a:pPr>
            <a:r>
              <a:rPr lang="en-US" sz="2200" dirty="0"/>
              <a:t>	A x B = { (1, a), (1, b), (1, c), (2, a), (2, b), (2, c)}</a:t>
            </a:r>
          </a:p>
          <a:p>
            <a:pPr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918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33770"/>
            <a:ext cx="8571345" cy="46851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V</a:t>
            </a:r>
            <a:r>
              <a:rPr lang="en-US" sz="2200" dirty="0" smtClean="0"/>
              <a:t>={a, e, </a:t>
            </a:r>
            <a:r>
              <a:rPr lang="en-US" sz="2200" dirty="0" err="1" smtClean="0"/>
              <a:t>i</a:t>
            </a:r>
            <a:r>
              <a:rPr lang="en-US" sz="2200" dirty="0" smtClean="0"/>
              <a:t>, o, u}		</a:t>
            </a:r>
            <a:r>
              <a:rPr lang="en-US" sz="2200" dirty="0" smtClean="0">
                <a:sym typeface="Wingdings" charset="2"/>
              </a:rPr>
              <a:t>Set of vowels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B={False, True}		Boolean values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O</a:t>
            </a:r>
            <a:r>
              <a:rPr lang="en-US" sz="2200" dirty="0" smtClean="0"/>
              <a:t>={1, 3, 5, ... ,99}		Odd numbers between 1 and 99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  <a:p>
            <a:pPr>
              <a:lnSpc>
                <a:spcPct val="9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0311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artesian</a:t>
            </a:r>
            <a:r>
              <a:rPr lang="en-US" dirty="0" smtClean="0"/>
              <a:t>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200" dirty="0" smtClean="0">
                <a:latin typeface="+mj-lt"/>
              </a:rPr>
              <a:t>The </a:t>
            </a:r>
            <a:r>
              <a:rPr lang="en-US" sz="2200" dirty="0" err="1">
                <a:solidFill>
                  <a:srgbClr val="800000"/>
                </a:solidFill>
                <a:latin typeface="+mj-lt"/>
              </a:rPr>
              <a:t>c</a:t>
            </a:r>
            <a:r>
              <a:rPr lang="en-US" sz="2200" dirty="0" err="1" smtClean="0">
                <a:solidFill>
                  <a:srgbClr val="800000"/>
                </a:solidFill>
                <a:latin typeface="+mj-lt"/>
              </a:rPr>
              <a:t>artesian</a:t>
            </a:r>
            <a:r>
              <a:rPr lang="en-US" sz="2200" dirty="0" smtClean="0">
                <a:solidFill>
                  <a:srgbClr val="800000"/>
                </a:solidFill>
                <a:latin typeface="+mj-lt"/>
              </a:rPr>
              <a:t> product </a:t>
            </a:r>
            <a:r>
              <a:rPr lang="en-US" sz="2200" dirty="0" smtClean="0">
                <a:latin typeface="+mj-lt"/>
              </a:rPr>
              <a:t>of sets A</a:t>
            </a:r>
            <a:r>
              <a:rPr lang="en-US" sz="2200" baseline="-25000" dirty="0" smtClean="0">
                <a:latin typeface="+mj-lt"/>
              </a:rPr>
              <a:t>1</a:t>
            </a:r>
            <a:r>
              <a:rPr lang="en-US" sz="2200" dirty="0" smtClean="0">
                <a:latin typeface="+mj-lt"/>
              </a:rPr>
              <a:t>,…,A</a:t>
            </a:r>
            <a:r>
              <a:rPr lang="en-US" sz="2200" baseline="-25000" dirty="0" smtClean="0">
                <a:latin typeface="+mj-lt"/>
              </a:rPr>
              <a:t>n</a:t>
            </a:r>
            <a:r>
              <a:rPr lang="en-US" sz="2200" dirty="0" smtClean="0">
                <a:latin typeface="+mj-lt"/>
              </a:rPr>
              <a:t> is the set of </a:t>
            </a:r>
            <a:r>
              <a:rPr lang="en-US" sz="2200" i="1" dirty="0" smtClean="0">
                <a:latin typeface="+mj-lt"/>
              </a:rPr>
              <a:t>n</a:t>
            </a:r>
            <a:r>
              <a:rPr lang="en-US" sz="2200" dirty="0" smtClean="0">
                <a:latin typeface="+mj-lt"/>
              </a:rPr>
              <a:t>-tuples (a</a:t>
            </a:r>
            <a:r>
              <a:rPr lang="en-US" sz="2200" baseline="-25000" dirty="0" smtClean="0">
                <a:latin typeface="+mj-lt"/>
              </a:rPr>
              <a:t>1</a:t>
            </a:r>
            <a:r>
              <a:rPr lang="en-US" sz="2200" dirty="0" smtClean="0">
                <a:latin typeface="+mj-lt"/>
              </a:rPr>
              <a:t>,a</a:t>
            </a:r>
            <a:r>
              <a:rPr lang="en-US" sz="2200" baseline="-25000" dirty="0" smtClean="0">
                <a:latin typeface="+mj-lt"/>
              </a:rPr>
              <a:t>2</a:t>
            </a:r>
            <a:r>
              <a:rPr lang="en-US" sz="2200" dirty="0" smtClean="0">
                <a:latin typeface="+mj-lt"/>
              </a:rPr>
              <a:t>,…,a</a:t>
            </a:r>
            <a:r>
              <a:rPr lang="en-US" sz="2200" baseline="-25000" dirty="0" smtClean="0">
                <a:latin typeface="+mj-lt"/>
              </a:rPr>
              <a:t>n</a:t>
            </a:r>
            <a:r>
              <a:rPr lang="en-US" sz="2200" dirty="0" smtClean="0">
                <a:latin typeface="+mj-lt"/>
              </a:rPr>
              <a:t>), where </a:t>
            </a:r>
            <a:r>
              <a:rPr lang="en-US" sz="2200" dirty="0" err="1" smtClean="0">
                <a:latin typeface="+mj-lt"/>
              </a:rPr>
              <a:t>a</a:t>
            </a:r>
            <a:r>
              <a:rPr lang="en-US" sz="2200" baseline="-25000" dirty="0" err="1" smtClean="0">
                <a:latin typeface="+mj-lt"/>
              </a:rPr>
              <a:t>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  <a:sym typeface="Symbol" charset="2"/>
              </a:rPr>
              <a:t> </a:t>
            </a:r>
            <a:r>
              <a:rPr lang="en-US" sz="2200" dirty="0" smtClean="0">
                <a:latin typeface="+mj-lt"/>
              </a:rPr>
              <a:t>A</a:t>
            </a:r>
            <a:r>
              <a:rPr lang="en-US" sz="2200" baseline="-25000" dirty="0" smtClean="0">
                <a:latin typeface="+mj-lt"/>
              </a:rPr>
              <a:t>i</a:t>
            </a:r>
            <a:r>
              <a:rPr lang="en-US" sz="2200" dirty="0" smtClean="0">
                <a:latin typeface="+mj-lt"/>
              </a:rPr>
              <a:t> for </a:t>
            </a:r>
            <a:r>
              <a:rPr lang="en-US" sz="2200" dirty="0" err="1" smtClean="0">
                <a:latin typeface="+mj-lt"/>
              </a:rPr>
              <a:t>i</a:t>
            </a:r>
            <a:r>
              <a:rPr lang="en-US" sz="2200" dirty="0" smtClean="0">
                <a:latin typeface="+mj-lt"/>
              </a:rPr>
              <a:t>=1, 2, …, n</a:t>
            </a:r>
            <a:r>
              <a:rPr lang="en-US" sz="2200" i="1" dirty="0" smtClean="0">
                <a:latin typeface="+mj-lt"/>
              </a:rPr>
              <a:t>. 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200" dirty="0" smtClean="0"/>
              <a:t>Denoted by  </a:t>
            </a:r>
            <a:r>
              <a:rPr lang="en-US" sz="2200" dirty="0"/>
              <a:t>A</a:t>
            </a:r>
            <a:r>
              <a:rPr lang="en-US" sz="2200" baseline="-25000" dirty="0"/>
              <a:t>1</a:t>
            </a:r>
            <a:r>
              <a:rPr lang="en-US" sz="2200" dirty="0"/>
              <a:t> x A</a:t>
            </a:r>
            <a:r>
              <a:rPr lang="en-US" sz="2200" baseline="-25000" dirty="0"/>
              <a:t>2</a:t>
            </a:r>
            <a:r>
              <a:rPr lang="en-US" sz="2200" dirty="0"/>
              <a:t> x,…,x A</a:t>
            </a:r>
            <a:r>
              <a:rPr lang="en-US" sz="2200" baseline="-25000" dirty="0"/>
              <a:t>n</a:t>
            </a:r>
            <a:r>
              <a:rPr lang="en-US" sz="2200" dirty="0"/>
              <a:t> </a:t>
            </a:r>
            <a:endParaRPr lang="en-US" sz="2200" i="1" dirty="0"/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2200" i="1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Example: </a:t>
            </a:r>
            <a:r>
              <a:rPr lang="en-US" sz="2200" b="1" dirty="0" smtClean="0">
                <a:solidFill>
                  <a:schemeClr val="folHlink"/>
                </a:solidFill>
                <a:latin typeface="Times New Roman" pitchFamily="-65" charset="0"/>
              </a:rPr>
              <a:t>A</a:t>
            </a:r>
            <a:r>
              <a:rPr lang="en-US" sz="2200" dirty="0" smtClean="0">
                <a:latin typeface="Times New Roman" pitchFamily="-65" charset="0"/>
              </a:rPr>
              <a:t>={0, 1}, </a:t>
            </a:r>
            <a:r>
              <a:rPr lang="en-US" sz="2200" b="1" dirty="0" smtClean="0">
                <a:solidFill>
                  <a:schemeClr val="folHlink"/>
                </a:solidFill>
                <a:latin typeface="Times New Roman" pitchFamily="-65" charset="0"/>
              </a:rPr>
              <a:t>B</a:t>
            </a:r>
            <a:r>
              <a:rPr lang="en-US" sz="2200" dirty="0" smtClean="0">
                <a:latin typeface="Times New Roman" pitchFamily="-65" charset="0"/>
              </a:rPr>
              <a:t>={2, 3}, </a:t>
            </a:r>
            <a:r>
              <a:rPr lang="en-US" sz="2200" b="1" dirty="0" smtClean="0">
                <a:solidFill>
                  <a:schemeClr val="folHlink"/>
                </a:solidFill>
                <a:latin typeface="Times New Roman" pitchFamily="-65" charset="0"/>
              </a:rPr>
              <a:t>C</a:t>
            </a:r>
            <a:r>
              <a:rPr lang="en-US" sz="2200" dirty="0" smtClean="0">
                <a:latin typeface="Times New Roman" pitchFamily="-65" charset="0"/>
              </a:rPr>
              <a:t>={4, 5, 6}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What is</a:t>
            </a:r>
            <a:r>
              <a:rPr lang="en-US" sz="2200" dirty="0" smtClean="0">
                <a:latin typeface="Times New Roman" pitchFamily="-65" charset="0"/>
              </a:rPr>
              <a:t> A </a:t>
            </a:r>
            <a:r>
              <a:rPr lang="en-US" sz="2200" dirty="0" smtClean="0">
                <a:latin typeface="Helvetica CE" pitchFamily="-65" charset="-18"/>
              </a:rPr>
              <a:t>x</a:t>
            </a:r>
            <a:r>
              <a:rPr lang="en-US" sz="2200" dirty="0" smtClean="0">
                <a:latin typeface="Times New Roman" pitchFamily="-65" charset="0"/>
              </a:rPr>
              <a:t> B </a:t>
            </a:r>
            <a:r>
              <a:rPr lang="en-US" sz="2200" dirty="0" smtClean="0">
                <a:latin typeface="Helvetica CE" pitchFamily="-65" charset="-18"/>
              </a:rPr>
              <a:t>x</a:t>
            </a:r>
            <a:r>
              <a:rPr lang="en-US" sz="2200" dirty="0" smtClean="0">
                <a:latin typeface="Times New Roman" pitchFamily="-65" charset="0"/>
              </a:rPr>
              <a:t> C? 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What is |</a:t>
            </a:r>
            <a:r>
              <a:rPr lang="en-US" sz="2200" dirty="0" smtClean="0">
                <a:latin typeface="Times New Roman" pitchFamily="-65" charset="0"/>
              </a:rPr>
              <a:t>A </a:t>
            </a:r>
            <a:r>
              <a:rPr lang="en-US" sz="2200" dirty="0" smtClean="0">
                <a:latin typeface="Helvetica CE" pitchFamily="-65" charset="-18"/>
              </a:rPr>
              <a:t>x</a:t>
            </a:r>
            <a:r>
              <a:rPr lang="en-US" sz="2200" dirty="0" smtClean="0">
                <a:latin typeface="Times New Roman" pitchFamily="-65" charset="0"/>
              </a:rPr>
              <a:t> B </a:t>
            </a:r>
            <a:r>
              <a:rPr lang="en-US" sz="2200" dirty="0" smtClean="0">
                <a:latin typeface="Helvetica CE" pitchFamily="-65" charset="-18"/>
              </a:rPr>
              <a:t>x</a:t>
            </a:r>
            <a:r>
              <a:rPr lang="en-US" sz="2200" dirty="0" smtClean="0">
                <a:latin typeface="Times New Roman" pitchFamily="-65" charset="0"/>
              </a:rPr>
              <a:t> C</a:t>
            </a:r>
            <a:r>
              <a:rPr lang="en-US" sz="2200" dirty="0" smtClean="0"/>
              <a:t>|?</a:t>
            </a:r>
          </a:p>
          <a:p>
            <a:pPr>
              <a:lnSpc>
                <a:spcPct val="90000"/>
              </a:lnSpc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050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artesian</a:t>
            </a:r>
            <a:r>
              <a:rPr lang="en-US" dirty="0" smtClean="0"/>
              <a:t> products of a set with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take the </a:t>
            </a:r>
            <a:r>
              <a:rPr lang="en-US" dirty="0" err="1" smtClean="0"/>
              <a:t>cartesian</a:t>
            </a:r>
            <a:r>
              <a:rPr lang="en-US" dirty="0" smtClean="0"/>
              <a:t> product of a set with itself.</a:t>
            </a:r>
          </a:p>
          <a:p>
            <a:endParaRPr lang="en-US" dirty="0"/>
          </a:p>
          <a:p>
            <a:r>
              <a:rPr lang="en-US" dirty="0" smtClean="0"/>
              <a:t>Given a set A we can look at  A x A (denoted A</a:t>
            </a:r>
            <a:r>
              <a:rPr lang="en-US" baseline="30000" dirty="0" smtClean="0"/>
              <a:t>2</a:t>
            </a:r>
            <a:r>
              <a:rPr lang="en-US" dirty="0" smtClean="0"/>
              <a:t>), and more generally</a:t>
            </a:r>
          </a:p>
          <a:p>
            <a:r>
              <a:rPr lang="en-US" dirty="0" smtClean="0"/>
              <a:t>A x A x ... x A denoted as 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Example:</a:t>
            </a:r>
            <a:r>
              <a:rPr lang="en-US" dirty="0" smtClean="0"/>
              <a:t> </a:t>
            </a:r>
            <a:r>
              <a:rPr lang="en-US" dirty="0"/>
              <a:t>if A = {0, 1}, then 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smtClean="0"/>
              <a:t> </a:t>
            </a:r>
            <a:r>
              <a:rPr lang="en-US" dirty="0"/>
              <a:t>is the set of all ordered </a:t>
            </a:r>
            <a:r>
              <a:rPr lang="en-US" dirty="0" smtClean="0"/>
              <a:t>k-</a:t>
            </a:r>
            <a:r>
              <a:rPr lang="en-US" dirty="0"/>
              <a:t>tuples whose entries are bits (0 or 1). </a:t>
            </a:r>
          </a:p>
          <a:p>
            <a:r>
              <a:rPr lang="en-US" dirty="0"/>
              <a:t>{0, 1}</a:t>
            </a:r>
            <a:r>
              <a:rPr lang="en-US" baseline="30000" dirty="0"/>
              <a:t>3</a:t>
            </a:r>
            <a:r>
              <a:rPr lang="en-US" dirty="0"/>
              <a:t> = { (0, 0, 0), (0, 0, 1), (0, 1, 0), (0, 1, 1), (1, 0, 0), (1, 0, 1), (1, 1, 0), (1, 1, 1) </a:t>
            </a:r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0000"/>
                </a:solidFill>
              </a:rPr>
              <a:t>Example:</a:t>
            </a:r>
            <a:r>
              <a:rPr lang="en-US" dirty="0" smtClean="0"/>
              <a:t> </a:t>
            </a:r>
            <a:r>
              <a:rPr lang="en-US" b="1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is the set of all points in the plane.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8363" y="2874818"/>
            <a:ext cx="882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is a set of symbols, then members of </a:t>
            </a:r>
            <a:r>
              <a:rPr lang="en-US" dirty="0" err="1" smtClean="0"/>
              <a:t>A</a:t>
            </a:r>
            <a:r>
              <a:rPr lang="en-US" baseline="30000" dirty="0" err="1" smtClean="0"/>
              <a:t>k</a:t>
            </a:r>
            <a:r>
              <a:rPr lang="en-US" dirty="0" smtClean="0"/>
              <a:t> can be written without commas/parentheses.</a:t>
            </a:r>
          </a:p>
          <a:p>
            <a:r>
              <a:rPr lang="en-US" dirty="0" smtClean="0"/>
              <a:t>For example:</a:t>
            </a:r>
          </a:p>
          <a:p>
            <a:r>
              <a:rPr lang="en-US" dirty="0" smtClean="0"/>
              <a:t>If A = {0, 1} then we can express A</a:t>
            </a:r>
            <a:r>
              <a:rPr lang="en-US" baseline="30000" dirty="0" smtClean="0"/>
              <a:t>2</a:t>
            </a:r>
            <a:r>
              <a:rPr lang="en-US" dirty="0" smtClean="0"/>
              <a:t> as {00, 01, 10, 11}.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artitions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sets, A and B, are said to be </a:t>
            </a:r>
            <a:r>
              <a:rPr lang="en-US" dirty="0">
                <a:solidFill>
                  <a:srgbClr val="800000"/>
                </a:solidFill>
              </a:rPr>
              <a:t>disjoint</a:t>
            </a:r>
            <a:r>
              <a:rPr lang="en-US" dirty="0"/>
              <a:t> if their intersection is empty (A ∩ B =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r>
              <a:rPr lang="en-US" dirty="0" smtClean="0"/>
              <a:t>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collection of </a:t>
            </a:r>
            <a:r>
              <a:rPr lang="en-US" dirty="0"/>
              <a:t>sets, 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..., A</a:t>
            </a:r>
            <a:r>
              <a:rPr lang="en-US" baseline="-25000" dirty="0"/>
              <a:t>n</a:t>
            </a:r>
            <a:r>
              <a:rPr lang="en-US" dirty="0"/>
              <a:t>, is </a:t>
            </a:r>
            <a:r>
              <a:rPr lang="en-US" dirty="0">
                <a:solidFill>
                  <a:srgbClr val="800000"/>
                </a:solidFill>
              </a:rPr>
              <a:t>pairwise disjoint </a:t>
            </a:r>
            <a:r>
              <a:rPr lang="en-US" dirty="0"/>
              <a:t>if every pair of </a:t>
            </a:r>
            <a:r>
              <a:rPr lang="en-US" dirty="0" smtClean="0"/>
              <a:t>sets is disjoint i.e</a:t>
            </a:r>
            <a:r>
              <a:rPr lang="en-US" dirty="0"/>
              <a:t>., A</a:t>
            </a:r>
            <a:r>
              <a:rPr lang="en-US" baseline="-25000" dirty="0"/>
              <a:t>i</a:t>
            </a:r>
            <a:r>
              <a:rPr lang="en-US" dirty="0"/>
              <a:t> ∩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r>
              <a:rPr lang="en-US" dirty="0" smtClean="0"/>
              <a:t>when </a:t>
            </a:r>
            <a:r>
              <a:rPr lang="en-US" dirty="0" err="1"/>
              <a:t>i</a:t>
            </a:r>
            <a:r>
              <a:rPr lang="en-US" dirty="0"/>
              <a:t> ≠ </a:t>
            </a:r>
            <a:r>
              <a:rPr lang="en-US" dirty="0" smtClean="0"/>
              <a:t>j.</a:t>
            </a:r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800000"/>
                </a:solidFill>
              </a:rPr>
              <a:t>partition</a:t>
            </a:r>
            <a:r>
              <a:rPr lang="en-US" dirty="0"/>
              <a:t> of a non-empty set A is a collection of non-empty subsets of A such that each element of A is in exactly one of the subsets.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...,A</a:t>
            </a:r>
            <a:r>
              <a:rPr lang="en-US" baseline="-25000" dirty="0"/>
              <a:t>n</a:t>
            </a:r>
            <a:r>
              <a:rPr lang="en-US" dirty="0"/>
              <a:t> is a partition for a non-empty </a:t>
            </a:r>
            <a:r>
              <a:rPr lang="en-US" dirty="0" smtClean="0"/>
              <a:t>set</a:t>
            </a:r>
          </a:p>
          <a:p>
            <a:r>
              <a:rPr lang="en-US" dirty="0" smtClean="0"/>
              <a:t>A if:</a:t>
            </a:r>
            <a:endParaRPr lang="en-US" dirty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A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⊆ </a:t>
            </a:r>
            <a:r>
              <a:rPr lang="en-US" dirty="0" smtClean="0"/>
              <a:t>A</a:t>
            </a:r>
            <a:r>
              <a:rPr lang="en-US" dirty="0"/>
              <a:t> </a:t>
            </a:r>
            <a:r>
              <a:rPr lang="en-US" dirty="0" smtClean="0"/>
              <a:t>for all </a:t>
            </a:r>
            <a:r>
              <a:rPr lang="en-US" dirty="0" err="1" smtClean="0"/>
              <a:t>i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Wingdings" charset="2"/>
              <a:buChar char="ü"/>
            </a:pPr>
            <a:r>
              <a:rPr lang="en-US" dirty="0" smtClean="0"/>
              <a:t>A</a:t>
            </a:r>
            <a:r>
              <a:rPr lang="en-US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≠ </a:t>
            </a:r>
            <a:r>
              <a:rPr lang="en-US" dirty="0">
                <a:latin typeface="Arial" pitchFamily="-65" charset="0"/>
                <a:sym typeface="Symbol" pitchFamily="-65" charset="2"/>
              </a:rPr>
              <a:t> </a:t>
            </a:r>
            <a:endParaRPr lang="en-US" dirty="0"/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, A</a:t>
            </a:r>
            <a:r>
              <a:rPr lang="en-US" baseline="-25000" dirty="0"/>
              <a:t>2</a:t>
            </a:r>
            <a:r>
              <a:rPr lang="en-US" dirty="0"/>
              <a:t>, ...,A</a:t>
            </a:r>
            <a:r>
              <a:rPr lang="en-US" baseline="-25000" dirty="0"/>
              <a:t>n</a:t>
            </a:r>
            <a:r>
              <a:rPr lang="en-US" dirty="0"/>
              <a:t> are pairwise disjoint.</a:t>
            </a:r>
          </a:p>
          <a:p>
            <a:pPr marL="342900" indent="-342900">
              <a:buFont typeface="Wingdings" charset="2"/>
              <a:buChar char="ü"/>
            </a:pPr>
            <a:r>
              <a:rPr lang="en-US" dirty="0"/>
              <a:t>A = A</a:t>
            </a:r>
            <a:r>
              <a:rPr lang="en-US" baseline="-25000" dirty="0"/>
              <a:t>1</a:t>
            </a:r>
            <a:r>
              <a:rPr lang="en-US" dirty="0"/>
              <a:t> ∪ A</a:t>
            </a:r>
            <a:r>
              <a:rPr lang="en-US" baseline="-25000" dirty="0"/>
              <a:t>2</a:t>
            </a:r>
            <a:r>
              <a:rPr lang="en-US" dirty="0"/>
              <a:t> ∪ ... ∪ A</a:t>
            </a:r>
            <a:r>
              <a:rPr lang="en-US" baseline="-25000" dirty="0"/>
              <a:t>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546" y="3717638"/>
            <a:ext cx="2920999" cy="29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8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question:</a:t>
            </a:r>
          </a:p>
          <a:p>
            <a:r>
              <a:rPr lang="en-US" dirty="0" smtClean="0"/>
              <a:t>Suppose </a:t>
            </a:r>
            <a:r>
              <a:rPr lang="en-US" dirty="0"/>
              <a:t>that every student </a:t>
            </a:r>
            <a:r>
              <a:rPr lang="en-US" dirty="0" smtClean="0"/>
              <a:t>is </a:t>
            </a:r>
            <a:r>
              <a:rPr lang="en-US" dirty="0"/>
              <a:t>assigned a unique 8-digit ID number.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-25000" dirty="0" smtClean="0"/>
              <a:t>i</a:t>
            </a:r>
            <a:r>
              <a:rPr lang="en-US" dirty="0" smtClean="0"/>
              <a:t> : the </a:t>
            </a:r>
            <a:r>
              <a:rPr lang="en-US" dirty="0"/>
              <a:t>set </a:t>
            </a:r>
            <a:r>
              <a:rPr lang="en-US" dirty="0" smtClean="0"/>
              <a:t>students </a:t>
            </a:r>
            <a:r>
              <a:rPr lang="en-US" dirty="0"/>
              <a:t>whose ID number begins with the digit </a:t>
            </a:r>
            <a:r>
              <a:rPr lang="en-US" dirty="0" err="1"/>
              <a:t>i</a:t>
            </a:r>
            <a:r>
              <a:rPr lang="en-US" dirty="0" smtClean="0"/>
              <a:t>.</a:t>
            </a:r>
          </a:p>
          <a:p>
            <a:r>
              <a:rPr lang="en-US" dirty="0"/>
              <a:t>Assume that for each digit, </a:t>
            </a:r>
            <a:r>
              <a:rPr lang="en-US" dirty="0" err="1"/>
              <a:t>i</a:t>
            </a:r>
            <a:r>
              <a:rPr lang="en-US" dirty="0"/>
              <a:t>, there is at least one student whose ID starts with </a:t>
            </a:r>
            <a:r>
              <a:rPr lang="en-US" dirty="0" err="1"/>
              <a:t>i</a:t>
            </a:r>
            <a:r>
              <a:rPr lang="en-US" dirty="0"/>
              <a:t>.</a:t>
            </a:r>
          </a:p>
          <a:p>
            <a:r>
              <a:rPr lang="en-US" dirty="0" smtClean="0"/>
              <a:t>Do </a:t>
            </a:r>
            <a:r>
              <a:rPr lang="en-US" dirty="0"/>
              <a:t>the sets A</a:t>
            </a:r>
            <a:r>
              <a:rPr lang="en-US" baseline="-25000" dirty="0"/>
              <a:t>0</a:t>
            </a:r>
            <a:r>
              <a:rPr lang="en-US" dirty="0"/>
              <a:t>, …, A</a:t>
            </a:r>
            <a:r>
              <a:rPr lang="en-US" baseline="-25000" dirty="0"/>
              <a:t>9</a:t>
            </a:r>
            <a:r>
              <a:rPr lang="en-US" dirty="0"/>
              <a:t> form </a:t>
            </a:r>
            <a:r>
              <a:rPr lang="en-US" dirty="0" smtClean="0"/>
              <a:t>a partition of the set of students?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0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6675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natural </a:t>
            </a:r>
            <a:r>
              <a:rPr lang="en-US" sz="2400" dirty="0" smtClean="0"/>
              <a:t>numbers	</a:t>
            </a:r>
            <a:r>
              <a:rPr lang="en-US" sz="2400" b="1" dirty="0" smtClean="0">
                <a:latin typeface="Times New Roman" charset="0"/>
              </a:rPr>
              <a:t>N </a:t>
            </a:r>
            <a:r>
              <a:rPr lang="en-US" sz="2400" dirty="0" smtClean="0">
                <a:latin typeface="Times New Roman" charset="0"/>
              </a:rPr>
              <a:t>= {0,1,2,3…}</a:t>
            </a:r>
            <a:endParaRPr lang="en-US" sz="2400" b="1" dirty="0" smtClean="0">
              <a:latin typeface="Times New Roman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/>
              <a:t>The integers			</a:t>
            </a:r>
            <a:r>
              <a:rPr lang="en-US" sz="2400" b="1" dirty="0" smtClean="0">
                <a:latin typeface="Times New Roman" charset="0"/>
              </a:rPr>
              <a:t>Z </a:t>
            </a:r>
            <a:r>
              <a:rPr lang="en-US" sz="2400" dirty="0" smtClean="0">
                <a:latin typeface="Times New Roman" charset="0"/>
              </a:rPr>
              <a:t>= {…,-2,-1,0,1,2,…}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/>
              <a:t>positive </a:t>
            </a:r>
            <a:r>
              <a:rPr lang="en-US" sz="2400" dirty="0" smtClean="0"/>
              <a:t>integers	</a:t>
            </a:r>
            <a:r>
              <a:rPr lang="en-US" sz="2400" b="1" dirty="0" smtClean="0">
                <a:latin typeface="Times New Roman" charset="0"/>
              </a:rPr>
              <a:t>Z</a:t>
            </a:r>
            <a:r>
              <a:rPr lang="en-US" sz="2400" b="1" baseline="30000" dirty="0" smtClean="0">
                <a:latin typeface="Times New Roman" charset="0"/>
              </a:rPr>
              <a:t>+</a:t>
            </a:r>
            <a:r>
              <a:rPr lang="en-US" sz="2400" b="1" dirty="0" smtClean="0">
                <a:latin typeface="Times New Roman" charset="0"/>
              </a:rPr>
              <a:t> </a:t>
            </a:r>
            <a:r>
              <a:rPr lang="en-US" sz="2400" dirty="0" smtClean="0">
                <a:latin typeface="Times New Roman" charset="0"/>
              </a:rPr>
              <a:t>= {1,2,…}</a:t>
            </a:r>
            <a:r>
              <a:rPr lang="en-US" sz="2400" b="1" dirty="0" smtClean="0">
                <a:latin typeface="Times New Roman" charset="0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cs typeface="Times New Roman"/>
              </a:rPr>
              <a:t>T</a:t>
            </a:r>
            <a:r>
              <a:rPr lang="en-US" sz="2400" dirty="0" smtClean="0">
                <a:cs typeface="Times New Roman"/>
              </a:rPr>
              <a:t>he rational numbers	</a:t>
            </a:r>
            <a:r>
              <a:rPr lang="en-US" sz="2400" b="1" dirty="0" smtClean="0">
                <a:latin typeface="Times New Roman"/>
                <a:cs typeface="Times New Roman"/>
              </a:rPr>
              <a:t>Q</a:t>
            </a:r>
            <a:endParaRPr lang="en-US" sz="2400" dirty="0" smtClean="0">
              <a:cs typeface="Times New Roman"/>
            </a:endParaRPr>
          </a:p>
          <a:p>
            <a:endParaRPr lang="en-US" sz="1800" dirty="0" smtClean="0"/>
          </a:p>
          <a:p>
            <a:r>
              <a:rPr lang="en-US" sz="2400" dirty="0" smtClean="0">
                <a:solidFill>
                  <a:srgbClr val="800000"/>
                </a:solidFill>
              </a:rPr>
              <a:t>Cardinality </a:t>
            </a:r>
            <a:r>
              <a:rPr lang="en-US" sz="2400" dirty="0" smtClean="0"/>
              <a:t>of a set:  number of distinct elements in the set.  Denoted by |S|.</a:t>
            </a:r>
          </a:p>
          <a:p>
            <a:r>
              <a:rPr lang="en-US" sz="2400" dirty="0" smtClean="0"/>
              <a:t>A set is </a:t>
            </a:r>
            <a:r>
              <a:rPr lang="en-US" sz="2400" dirty="0" smtClean="0">
                <a:solidFill>
                  <a:srgbClr val="800000"/>
                </a:solidFill>
              </a:rPr>
              <a:t>finite </a:t>
            </a:r>
            <a:r>
              <a:rPr lang="en-US" sz="2400" dirty="0" smtClean="0"/>
              <a:t>if its cardinality is finite (and </a:t>
            </a:r>
            <a:r>
              <a:rPr lang="en-US" sz="2400" dirty="0" smtClean="0">
                <a:solidFill>
                  <a:srgbClr val="800000"/>
                </a:solidFill>
              </a:rPr>
              <a:t>infinite </a:t>
            </a:r>
            <a:r>
              <a:rPr lang="en-US" sz="2400" dirty="0" smtClean="0"/>
              <a:t>otherwise)</a:t>
            </a:r>
          </a:p>
          <a:p>
            <a:endParaRPr lang="en-US" sz="2400" dirty="0"/>
          </a:p>
          <a:p>
            <a:r>
              <a:rPr lang="en-US" sz="2400" dirty="0">
                <a:latin typeface="Times New Roman"/>
                <a:cs typeface="Times New Roman"/>
                <a:sym typeface="Symbol" pitchFamily="-65" charset="2"/>
              </a:rPr>
              <a:t>A = { x  </a:t>
            </a:r>
            <a:r>
              <a:rPr lang="en-US" sz="2400" b="1" dirty="0">
                <a:latin typeface="Times New Roman"/>
                <a:cs typeface="Times New Roman"/>
                <a:sym typeface="Symbol" pitchFamily="-65" charset="2"/>
              </a:rPr>
              <a:t>N</a:t>
            </a:r>
            <a:r>
              <a:rPr lang="en-US" sz="2400" dirty="0">
                <a:latin typeface="Times New Roman"/>
                <a:cs typeface="Times New Roman"/>
                <a:sym typeface="Symbol" pitchFamily="-65" charset="2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Symbol" pitchFamily="-65" charset="2"/>
              </a:rPr>
              <a:t>: </a:t>
            </a:r>
            <a:r>
              <a:rPr lang="en-US" sz="2400" dirty="0">
                <a:latin typeface="Times New Roman"/>
                <a:cs typeface="Times New Roman"/>
                <a:sym typeface="Symbol" pitchFamily="-65" charset="2"/>
              </a:rPr>
              <a:t>x  2000 }    </a:t>
            </a:r>
            <a:r>
              <a:rPr lang="en-US" sz="2400" dirty="0">
                <a:sym typeface="Symbol" pitchFamily="-65" charset="2"/>
              </a:rPr>
              <a:t>what is |A| ?</a:t>
            </a:r>
          </a:p>
          <a:p>
            <a:r>
              <a:rPr lang="en-US" sz="2400" dirty="0">
                <a:latin typeface="Times New Roman"/>
                <a:cs typeface="Times New Roman"/>
                <a:sym typeface="Symbol" pitchFamily="-65" charset="2"/>
              </a:rPr>
              <a:t>B = { x  </a:t>
            </a:r>
            <a:r>
              <a:rPr lang="en-US" sz="2400" b="1" dirty="0">
                <a:latin typeface="Times New Roman"/>
                <a:cs typeface="Times New Roman"/>
                <a:sym typeface="Symbol" pitchFamily="-65" charset="2"/>
              </a:rPr>
              <a:t>N</a:t>
            </a:r>
            <a:r>
              <a:rPr lang="en-US" sz="2400" dirty="0">
                <a:latin typeface="Times New Roman"/>
                <a:cs typeface="Times New Roman"/>
                <a:sym typeface="Symbol" pitchFamily="-65" charset="2"/>
              </a:rPr>
              <a:t> </a:t>
            </a:r>
            <a:r>
              <a:rPr lang="en-US" sz="2400" dirty="0" smtClean="0">
                <a:latin typeface="Times New Roman"/>
                <a:cs typeface="Times New Roman"/>
                <a:sym typeface="Symbol" pitchFamily="-65" charset="2"/>
              </a:rPr>
              <a:t>: </a:t>
            </a:r>
            <a:r>
              <a:rPr lang="en-US" sz="2400" dirty="0">
                <a:latin typeface="Times New Roman"/>
                <a:cs typeface="Times New Roman"/>
                <a:sym typeface="Symbol" pitchFamily="-65" charset="2"/>
              </a:rPr>
              <a:t>x  2000 }    </a:t>
            </a:r>
            <a:r>
              <a:rPr lang="en-US" sz="2400" dirty="0">
                <a:sym typeface="Symbol" pitchFamily="-65" charset="2"/>
              </a:rPr>
              <a:t>what is |B| ?</a:t>
            </a:r>
          </a:p>
          <a:p>
            <a:endParaRPr lang="en-US" sz="2400" dirty="0">
              <a:sym typeface="Symbol" pitchFamily="-65" charset="2"/>
            </a:endParaRPr>
          </a:p>
          <a:p>
            <a:endParaRPr lang="en-US" sz="2400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82" y="1408545"/>
            <a:ext cx="257464" cy="257464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811" y="1858818"/>
            <a:ext cx="220979" cy="251112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14" y="2505364"/>
            <a:ext cx="246967" cy="31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30725"/>
          </a:xfrm>
        </p:spPr>
        <p:txBody>
          <a:bodyPr/>
          <a:lstStyle/>
          <a:p>
            <a:r>
              <a:rPr lang="en-US" sz="2200" dirty="0" smtClean="0"/>
              <a:t>Sometimes it’s hard to list all the elements of the set explicitly</a:t>
            </a:r>
          </a:p>
          <a:p>
            <a:r>
              <a:rPr lang="en-US" sz="2200" dirty="0" smtClean="0"/>
              <a:t>E.g. the set of all odd numbers less than 100:</a:t>
            </a:r>
          </a:p>
          <a:p>
            <a:pPr>
              <a:buNone/>
            </a:pPr>
            <a:r>
              <a:rPr lang="en-US" sz="2200" dirty="0" smtClean="0"/>
              <a:t>	O = {1,3,5,</a:t>
            </a:r>
            <a:r>
              <a:rPr lang="en-US" sz="2200" dirty="0" smtClean="0">
                <a:solidFill>
                  <a:srgbClr val="800000"/>
                </a:solidFill>
              </a:rPr>
              <a:t>…</a:t>
            </a:r>
            <a:r>
              <a:rPr lang="en-US" sz="2200" dirty="0" smtClean="0"/>
              <a:t>,99} </a:t>
            </a:r>
          </a:p>
          <a:p>
            <a:pPr>
              <a:buNone/>
            </a:pPr>
            <a:r>
              <a:rPr lang="en-US" sz="2200" dirty="0" smtClean="0">
                <a:solidFill>
                  <a:srgbClr val="800000"/>
                </a:solidFill>
              </a:rPr>
              <a:t>Ellipsis</a:t>
            </a:r>
            <a:r>
              <a:rPr lang="en-US" sz="2200" dirty="0" smtClean="0"/>
              <a:t> </a:t>
            </a:r>
            <a:r>
              <a:rPr lang="en-US" sz="2200" dirty="0" smtClean="0"/>
              <a:t>“</a:t>
            </a:r>
            <a:r>
              <a:rPr lang="mr-IN" sz="2200" dirty="0" smtClean="0"/>
              <a:t>…</a:t>
            </a:r>
            <a:r>
              <a:rPr lang="en-US" sz="2200" dirty="0" smtClean="0"/>
              <a:t>” is </a:t>
            </a:r>
            <a:r>
              <a:rPr lang="en-US" sz="2200" dirty="0" smtClean="0"/>
              <a:t>used instead of the omitted elements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Instead we can characterize the set by the property its elements satisfy:</a:t>
            </a:r>
          </a:p>
          <a:p>
            <a:pPr>
              <a:buNone/>
            </a:pPr>
            <a:r>
              <a:rPr lang="en-US" sz="2200" dirty="0"/>
              <a:t>	</a:t>
            </a:r>
            <a:r>
              <a:rPr lang="en-US" sz="2200" dirty="0" smtClean="0"/>
              <a:t>O = {x : x is an odd positive integer less than 100}</a:t>
            </a:r>
            <a:endParaRPr lang="en-US" sz="2200" dirty="0"/>
          </a:p>
          <a:p>
            <a:pPr>
              <a:buNone/>
            </a:pPr>
            <a:r>
              <a:rPr lang="en-US" sz="2200" dirty="0" smtClean="0"/>
              <a:t>This is called </a:t>
            </a:r>
            <a:r>
              <a:rPr lang="en-US" sz="2200" dirty="0" smtClean="0">
                <a:solidFill>
                  <a:srgbClr val="800000"/>
                </a:solidFill>
              </a:rPr>
              <a:t>set builder notation</a:t>
            </a:r>
            <a:endParaRPr lang="en-US" sz="22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builder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200" dirty="0" smtClean="0"/>
              <a:t>We can express the set O </a:t>
            </a:r>
            <a:r>
              <a:rPr lang="en-US" sz="2200" dirty="0"/>
              <a:t>= {1,3,5,</a:t>
            </a:r>
            <a:r>
              <a:rPr lang="en-US" sz="2200" dirty="0">
                <a:solidFill>
                  <a:srgbClr val="800000"/>
                </a:solidFill>
              </a:rPr>
              <a:t>…</a:t>
            </a:r>
            <a:r>
              <a:rPr lang="en-US" sz="2200" dirty="0"/>
              <a:t>,99</a:t>
            </a:r>
            <a:r>
              <a:rPr lang="en-US" sz="2200" dirty="0" smtClean="0"/>
              <a:t>} using set builder notation:</a:t>
            </a:r>
            <a:endParaRPr lang="en-US" sz="2200" dirty="0"/>
          </a:p>
          <a:p>
            <a:r>
              <a:rPr lang="en-US" sz="2200" dirty="0" smtClean="0">
                <a:latin typeface="Times New Roman"/>
                <a:cs typeface="Times New Roman"/>
              </a:rPr>
              <a:t>		O = {x</a:t>
            </a:r>
            <a:r>
              <a:rPr lang="en-US" sz="2200" dirty="0" smtClean="0"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sz="2200" b="1" dirty="0">
                <a:latin typeface="Times New Roman"/>
                <a:cs typeface="Times New Roman"/>
              </a:rPr>
              <a:t> Z</a:t>
            </a:r>
            <a:r>
              <a:rPr lang="en-US" sz="2200" b="1" baseline="30000" dirty="0">
                <a:latin typeface="Times New Roman"/>
                <a:cs typeface="Times New Roman"/>
              </a:rPr>
              <a:t>+</a:t>
            </a:r>
            <a:r>
              <a:rPr lang="en-US" sz="2200" b="1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:</a:t>
            </a:r>
            <a:r>
              <a:rPr lang="en-US" sz="2200" b="1" dirty="0" smtClean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x is odd and x &lt; 100</a:t>
            </a:r>
            <a:r>
              <a:rPr lang="en-US" sz="2200" dirty="0" smtClean="0">
                <a:latin typeface="Times New Roman"/>
                <a:cs typeface="Times New Roman"/>
              </a:rPr>
              <a:t>}</a:t>
            </a:r>
            <a:endParaRPr lang="en-US" sz="2200" dirty="0" smtClean="0"/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Definition of set builder notation:</a:t>
            </a:r>
            <a:endParaRPr lang="en-US" sz="2200" dirty="0"/>
          </a:p>
          <a:p>
            <a:pPr lvl="0"/>
            <a:r>
              <a:rPr lang="en-US" sz="2200" dirty="0" smtClean="0">
                <a:latin typeface="Times New Roman"/>
                <a:cs typeface="Times New Roman"/>
              </a:rPr>
              <a:t>		A </a:t>
            </a:r>
            <a:r>
              <a:rPr lang="en-US" sz="2200" dirty="0">
                <a:latin typeface="Times New Roman"/>
                <a:cs typeface="Times New Roman"/>
              </a:rPr>
              <a:t>= {x</a:t>
            </a:r>
            <a:r>
              <a:rPr lang="en-US" sz="2200" dirty="0"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sz="2200" dirty="0">
                <a:latin typeface="Times New Roman"/>
                <a:cs typeface="Times New Roman"/>
              </a:rPr>
              <a:t> S</a:t>
            </a:r>
            <a:r>
              <a:rPr lang="en-US" sz="2200" dirty="0" smtClean="0">
                <a:latin typeface="Times New Roman"/>
                <a:cs typeface="Times New Roman"/>
              </a:rPr>
              <a:t> : P(x)}</a:t>
            </a:r>
          </a:p>
          <a:p>
            <a:pPr lvl="0"/>
            <a:r>
              <a:rPr lang="en-US" sz="2200" dirty="0" smtClean="0">
                <a:latin typeface="Times New Roman"/>
                <a:cs typeface="Times New Roman"/>
              </a:rPr>
              <a:t>or		</a:t>
            </a:r>
          </a:p>
          <a:p>
            <a:pPr lvl="0"/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	A </a:t>
            </a:r>
            <a:r>
              <a:rPr lang="en-US" sz="2200" dirty="0">
                <a:latin typeface="Times New Roman"/>
                <a:cs typeface="Times New Roman"/>
              </a:rPr>
              <a:t>= {x</a:t>
            </a:r>
            <a:r>
              <a:rPr lang="en-US" sz="2200" dirty="0"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sz="2200" dirty="0">
                <a:latin typeface="Times New Roman"/>
                <a:cs typeface="Times New Roman"/>
              </a:rPr>
              <a:t> S |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>
                <a:latin typeface="Times New Roman"/>
                <a:cs typeface="Times New Roman"/>
              </a:rPr>
              <a:t>P(x)</a:t>
            </a:r>
            <a:r>
              <a:rPr lang="en-US" sz="2200" dirty="0" smtClean="0">
                <a:latin typeface="Times New Roman"/>
                <a:cs typeface="Times New Roman"/>
              </a:rPr>
              <a:t>}</a:t>
            </a:r>
            <a:endParaRPr lang="en-US" sz="2200" dirty="0">
              <a:latin typeface="Times New Roman"/>
              <a:cs typeface="Times New Roman"/>
            </a:endParaRPr>
          </a:p>
          <a:p>
            <a:pPr lvl="0"/>
            <a:r>
              <a:rPr lang="en-US" sz="2200" dirty="0" smtClean="0">
                <a:latin typeface="Times New Roman"/>
                <a:cs typeface="Times New Roman"/>
              </a:rPr>
              <a:t>S – </a:t>
            </a:r>
            <a:r>
              <a:rPr lang="en-US" sz="2200" dirty="0" smtClean="0">
                <a:latin typeface="+mj-lt"/>
                <a:cs typeface="Times New Roman"/>
              </a:rPr>
              <a:t>a set</a:t>
            </a:r>
          </a:p>
          <a:p>
            <a:pPr lvl="0"/>
            <a:r>
              <a:rPr lang="en-US" sz="2200" dirty="0" smtClean="0">
                <a:latin typeface="Times New Roman"/>
                <a:cs typeface="Times New Roman"/>
              </a:rPr>
              <a:t>P(x) – </a:t>
            </a:r>
            <a:r>
              <a:rPr lang="en-US" sz="2200" dirty="0" smtClean="0">
                <a:latin typeface="+mj-lt"/>
                <a:cs typeface="Times New Roman"/>
              </a:rPr>
              <a:t>a predicate</a:t>
            </a:r>
            <a:endParaRPr lang="en-US" sz="22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Example:	</a:t>
            </a:r>
            <a:r>
              <a:rPr lang="hr-HR" sz="2200" dirty="0" smtClean="0">
                <a:latin typeface="Times New Roman"/>
                <a:cs typeface="Times New Roman"/>
              </a:rPr>
              <a:t>D </a:t>
            </a:r>
            <a:r>
              <a:rPr lang="hr-HR" sz="2200" dirty="0">
                <a:latin typeface="Times New Roman"/>
                <a:cs typeface="Times New Roman"/>
              </a:rPr>
              <a:t>= { x </a:t>
            </a:r>
            <a:r>
              <a:rPr lang="en-US" sz="2200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hr-HR" sz="2200" dirty="0" smtClean="0">
                <a:latin typeface="Times New Roman"/>
                <a:cs typeface="Times New Roman"/>
              </a:rPr>
              <a:t>R </a:t>
            </a:r>
            <a:r>
              <a:rPr lang="hr-HR" sz="2200" dirty="0">
                <a:latin typeface="Times New Roman"/>
                <a:cs typeface="Times New Roman"/>
              </a:rPr>
              <a:t>: |x| &lt;1 </a:t>
            </a:r>
            <a:r>
              <a:rPr lang="hr-HR" sz="2200" dirty="0" smtClean="0">
                <a:latin typeface="Times New Roman"/>
                <a:cs typeface="Times New Roman"/>
              </a:rPr>
              <a:t>}</a:t>
            </a:r>
          </a:p>
          <a:p>
            <a:r>
              <a:rPr lang="hr-HR" sz="2200" dirty="0" smtClean="0">
                <a:latin typeface="+mj-lt"/>
                <a:cs typeface="Times New Roman"/>
              </a:rPr>
              <a:t>Can also be written as </a:t>
            </a:r>
            <a:r>
              <a:rPr lang="hr-HR" sz="2200" dirty="0">
                <a:latin typeface="+mj-lt"/>
                <a:cs typeface="Times New Roman"/>
              </a:rPr>
              <a:t>:  </a:t>
            </a:r>
            <a:r>
              <a:rPr lang="hr-HR" sz="2200" dirty="0">
                <a:latin typeface="Times New Roman"/>
                <a:cs typeface="Times New Roman"/>
              </a:rPr>
              <a:t>D = { </a:t>
            </a:r>
            <a:r>
              <a:rPr lang="hr-HR" sz="2200" dirty="0" smtClean="0">
                <a:latin typeface="Times New Roman"/>
                <a:cs typeface="Times New Roman"/>
              </a:rPr>
              <a:t>x</a:t>
            </a:r>
            <a:r>
              <a:rPr lang="en-US" sz="2200" dirty="0" smtClean="0">
                <a:latin typeface="Times New Roman"/>
                <a:cs typeface="Times New Roman"/>
                <a:sym typeface="Symbol" charset="2"/>
              </a:rPr>
              <a:t> </a:t>
            </a:r>
            <a:r>
              <a:rPr lang="hr-HR" sz="2200" dirty="0" smtClean="0">
                <a:latin typeface="Times New Roman"/>
                <a:cs typeface="Times New Roman"/>
              </a:rPr>
              <a:t>: </a:t>
            </a:r>
            <a:r>
              <a:rPr lang="hr-HR" sz="2200" dirty="0">
                <a:latin typeface="Times New Roman"/>
                <a:cs typeface="Times New Roman"/>
              </a:rPr>
              <a:t>x </a:t>
            </a:r>
            <a:r>
              <a:rPr lang="en-US" sz="2200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hr-HR" sz="2200" dirty="0">
                <a:latin typeface="Times New Roman"/>
                <a:cs typeface="Times New Roman"/>
              </a:rPr>
              <a:t>R </a:t>
            </a:r>
            <a:r>
              <a:rPr lang="hr-HR" sz="2200" dirty="0" smtClean="0">
                <a:latin typeface="Times New Roman"/>
                <a:cs typeface="Times New Roman"/>
              </a:rPr>
              <a:t>and </a:t>
            </a:r>
            <a:r>
              <a:rPr lang="hr-HR" sz="2200" dirty="0">
                <a:latin typeface="Times New Roman"/>
                <a:cs typeface="Times New Roman"/>
              </a:rPr>
              <a:t>|x| &lt;1 }</a:t>
            </a:r>
          </a:p>
          <a:p>
            <a:endParaRPr lang="hr-HR" sz="2200" dirty="0">
              <a:latin typeface="Times New Roman"/>
              <a:cs typeface="Times New Roman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773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en-US" sz="2200" dirty="0" smtClean="0"/>
              <a:t>A set A is said to be a </a:t>
            </a:r>
            <a:r>
              <a:rPr lang="en-US" sz="2200" dirty="0" smtClean="0">
                <a:solidFill>
                  <a:srgbClr val="800000"/>
                </a:solidFill>
              </a:rPr>
              <a:t>subset</a:t>
            </a:r>
            <a:r>
              <a:rPr lang="en-US" sz="2200" b="1" dirty="0" smtClean="0">
                <a:solidFill>
                  <a:srgbClr val="800000"/>
                </a:solidFill>
              </a:rPr>
              <a:t> </a:t>
            </a:r>
            <a:r>
              <a:rPr lang="en-US" sz="2200" dirty="0" smtClean="0"/>
              <a:t>of a set B if and only if every element of A is also an element of B.</a:t>
            </a:r>
          </a:p>
          <a:p>
            <a:r>
              <a:rPr lang="en-US" sz="2200" dirty="0"/>
              <a:t>Notation:  </a:t>
            </a:r>
            <a:r>
              <a:rPr lang="en-US" sz="2200" dirty="0">
                <a:latin typeface="Times New Roman"/>
                <a:cs typeface="Times New Roman"/>
              </a:rPr>
              <a:t>A </a:t>
            </a:r>
            <a:r>
              <a:rPr lang="en-US" sz="2200" dirty="0">
                <a:latin typeface="Times New Roman"/>
                <a:cs typeface="Times New Roman"/>
                <a:sym typeface="Symbol" charset="2"/>
              </a:rPr>
              <a:t></a:t>
            </a:r>
            <a:r>
              <a:rPr lang="en-US" sz="2200" dirty="0">
                <a:latin typeface="Times New Roman"/>
                <a:cs typeface="Times New Roman"/>
              </a:rPr>
              <a:t> B</a:t>
            </a:r>
          </a:p>
          <a:p>
            <a:r>
              <a:rPr lang="en-US" sz="2200" dirty="0" smtClean="0"/>
              <a:t>Using logic:</a:t>
            </a:r>
          </a:p>
          <a:p>
            <a:r>
              <a:rPr lang="en-US" sz="2200" dirty="0" smtClean="0">
                <a:latin typeface="Times New Roman"/>
                <a:cs typeface="Times New Roman"/>
              </a:rPr>
              <a:t>	</a:t>
            </a:r>
            <a:r>
              <a:rPr lang="en-US" sz="2200" dirty="0">
                <a:latin typeface="Times New Roman"/>
                <a:cs typeface="Times New Roman"/>
              </a:rPr>
              <a:t>A </a:t>
            </a:r>
            <a:r>
              <a:rPr lang="en-US" sz="2200" dirty="0">
                <a:latin typeface="Times New Roman"/>
                <a:cs typeface="Times New Roman"/>
                <a:sym typeface="Symbol" charset="2"/>
              </a:rPr>
              <a:t>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</a:rPr>
              <a:t>B  </a:t>
            </a:r>
            <a:r>
              <a:rPr kumimoji="0" lang="en-US" sz="2400" dirty="0">
                <a:sym typeface="Symbol" charset="2"/>
              </a:rPr>
              <a:t> </a:t>
            </a:r>
            <a:r>
              <a:rPr lang="en-US" sz="2200" dirty="0" smtClean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sz="2200" dirty="0" smtClean="0">
                <a:latin typeface="Times New Roman"/>
                <a:cs typeface="Times New Roman"/>
              </a:rPr>
              <a:t>x  (x </a:t>
            </a:r>
            <a:r>
              <a:rPr lang="en-US" sz="2200" dirty="0" smtClean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sz="2200" dirty="0" smtClean="0">
                <a:latin typeface="Times New Roman"/>
                <a:cs typeface="Times New Roman"/>
              </a:rPr>
              <a:t>A </a:t>
            </a:r>
            <a:r>
              <a:rPr lang="en-US" sz="2200" dirty="0" smtClean="0">
                <a:latin typeface="Times New Roman"/>
                <a:cs typeface="Times New Roman"/>
                <a:sym typeface="Symbol" charset="2"/>
              </a:rPr>
              <a:t>  </a:t>
            </a:r>
            <a:r>
              <a:rPr lang="en-US" sz="2200" dirty="0">
                <a:latin typeface="Times New Roman"/>
                <a:cs typeface="Times New Roman"/>
              </a:rPr>
              <a:t>x </a:t>
            </a:r>
            <a:r>
              <a:rPr lang="en-US" sz="2200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sz="2200" dirty="0" smtClean="0">
                <a:latin typeface="Times New Roman"/>
                <a:cs typeface="Times New Roman"/>
                <a:sym typeface="Symbol" charset="2"/>
              </a:rPr>
              <a:t>B)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Symbol" charset="2"/>
              </a:rPr>
              <a:t> </a:t>
            </a:r>
            <a:endParaRPr lang="en-US" sz="2200" dirty="0" smtClean="0"/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/>
              <a:t>Example:  </a:t>
            </a:r>
            <a:r>
              <a:rPr lang="en-US" sz="2200" dirty="0" smtClean="0">
                <a:latin typeface="Times New Roman"/>
                <a:cs typeface="Times New Roman"/>
              </a:rPr>
              <a:t>{1, 2, 4} </a:t>
            </a:r>
            <a:r>
              <a:rPr lang="en-US" sz="2200" dirty="0" smtClean="0">
                <a:latin typeface="Times New Roman"/>
                <a:cs typeface="Times New Roman"/>
                <a:sym typeface="Symbol" charset="2"/>
              </a:rPr>
              <a:t> {1, 2, 3, 4, 5}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631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{1, 2, 3} </a:t>
            </a:r>
            <a:r>
              <a:rPr lang="en-US" sz="2400" dirty="0" smtClean="0">
                <a:sym typeface="Symbol" charset="2"/>
              </a:rPr>
              <a:t> {2, 3} ?</a:t>
            </a:r>
          </a:p>
          <a:p>
            <a:r>
              <a:rPr lang="en-US" sz="2400" dirty="0"/>
              <a:t>{1, 2, 3} </a:t>
            </a:r>
            <a:r>
              <a:rPr lang="en-US" sz="2400" dirty="0">
                <a:sym typeface="Symbol" charset="2"/>
              </a:rPr>
              <a:t> {1, 2, 3} ?</a:t>
            </a:r>
          </a:p>
          <a:p>
            <a:endParaRPr lang="en-US" sz="2400" dirty="0" smtClean="0">
              <a:sym typeface="Symbol" charset="2"/>
            </a:endParaRPr>
          </a:p>
          <a:p>
            <a:r>
              <a:rPr lang="en-US" sz="2400" dirty="0" smtClean="0">
                <a:sym typeface="Symbol" charset="2"/>
              </a:rPr>
              <a:t>What can we say about the relationship between the cardinalities of A and B if </a:t>
            </a:r>
            <a:r>
              <a:rPr lang="en-US" sz="2400" dirty="0" smtClean="0"/>
              <a:t>A </a:t>
            </a:r>
            <a:r>
              <a:rPr lang="en-US" sz="2400" dirty="0" err="1" smtClean="0">
                <a:sym typeface="Symbol" charset="2"/>
              </a:rPr>
              <a:t></a:t>
            </a:r>
            <a:r>
              <a:rPr lang="en-US" sz="2400" dirty="0" smtClean="0"/>
              <a:t> B?</a:t>
            </a:r>
            <a:endParaRPr lang="en-US" sz="2400" dirty="0" smtClean="0">
              <a:sym typeface="Symbol" charset="2"/>
            </a:endParaRPr>
          </a:p>
          <a:p>
            <a:pPr>
              <a:buNone/>
            </a:pPr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056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54706</TotalTime>
  <Words>1730</Words>
  <Application>Microsoft Macintosh PowerPoint</Application>
  <PresentationFormat>On-screen Show (4:3)</PresentationFormat>
  <Paragraphs>348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Comic Sans MS</vt:lpstr>
      <vt:lpstr>Helvetica CE</vt:lpstr>
      <vt:lpstr>Impact</vt:lpstr>
      <vt:lpstr>Mangal</vt:lpstr>
      <vt:lpstr>Monotype Sorts</vt:lpstr>
      <vt:lpstr>ＭＳ Ｐゴシック</vt:lpstr>
      <vt:lpstr>Symbol</vt:lpstr>
      <vt:lpstr>Times New Roman</vt:lpstr>
      <vt:lpstr>Wingdings</vt:lpstr>
      <vt:lpstr>Arial</vt:lpstr>
      <vt:lpstr>alg-design</vt:lpstr>
      <vt:lpstr>CS 220: Discrete Structures and their Applications </vt:lpstr>
      <vt:lpstr>sets</vt:lpstr>
      <vt:lpstr>sets</vt:lpstr>
      <vt:lpstr>Examples</vt:lpstr>
      <vt:lpstr>Examples</vt:lpstr>
      <vt:lpstr>Building sets</vt:lpstr>
      <vt:lpstr>Set builder notation</vt:lpstr>
      <vt:lpstr>Subsets</vt:lpstr>
      <vt:lpstr>Questions</vt:lpstr>
      <vt:lpstr>Proper subsets</vt:lpstr>
      <vt:lpstr>Venn diagrams</vt:lpstr>
      <vt:lpstr>Example</vt:lpstr>
      <vt:lpstr>Set equality</vt:lpstr>
      <vt:lpstr>The empty set</vt:lpstr>
      <vt:lpstr>Questions</vt:lpstr>
      <vt:lpstr>sets of sets</vt:lpstr>
      <vt:lpstr>The power set</vt:lpstr>
      <vt:lpstr>The power set</vt:lpstr>
      <vt:lpstr>Set Operations</vt:lpstr>
      <vt:lpstr>set intersection</vt:lpstr>
      <vt:lpstr>set intersection</vt:lpstr>
      <vt:lpstr>set union</vt:lpstr>
      <vt:lpstr>operations on multiple sets</vt:lpstr>
      <vt:lpstr>intersection/union of many sets</vt:lpstr>
      <vt:lpstr>set difference</vt:lpstr>
      <vt:lpstr>symmetric difference</vt:lpstr>
      <vt:lpstr>set complement</vt:lpstr>
      <vt:lpstr>set complement</vt:lpstr>
      <vt:lpstr>summary of set operations</vt:lpstr>
      <vt:lpstr>expressing sets operations using logic</vt:lpstr>
      <vt:lpstr>DeMorgan's laws for sets</vt:lpstr>
      <vt:lpstr>set identities</vt:lpstr>
      <vt:lpstr>PowerPoint Presentation</vt:lpstr>
      <vt:lpstr>tuples</vt:lpstr>
      <vt:lpstr>tuples</vt:lpstr>
      <vt:lpstr>cartesian products</vt:lpstr>
      <vt:lpstr>cartesian products</vt:lpstr>
      <vt:lpstr>cartesian products</vt:lpstr>
      <vt:lpstr>cartesian products</vt:lpstr>
      <vt:lpstr>cartesian products</vt:lpstr>
      <vt:lpstr>cartesian products of a set with itself</vt:lpstr>
      <vt:lpstr>strings</vt:lpstr>
      <vt:lpstr>partitions</vt:lpstr>
      <vt:lpstr>partitions</vt:lpstr>
    </vt:vector>
  </TitlesOfParts>
  <Company>Dell Computer Corporation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867</cp:revision>
  <cp:lastPrinted>2017-09-14T17:26:40Z</cp:lastPrinted>
  <dcterms:created xsi:type="dcterms:W3CDTF">2011-01-03T17:49:16Z</dcterms:created>
  <dcterms:modified xsi:type="dcterms:W3CDTF">2018-01-09T22:56:55Z</dcterms:modified>
</cp:coreProperties>
</file>