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23"/>
  </p:notesMasterIdLst>
  <p:handoutMasterIdLst>
    <p:handoutMasterId r:id="rId24"/>
  </p:handoutMasterIdLst>
  <p:sldIdLst>
    <p:sldId id="436" r:id="rId2"/>
    <p:sldId id="627" r:id="rId3"/>
    <p:sldId id="625" r:id="rId4"/>
    <p:sldId id="626" r:id="rId5"/>
    <p:sldId id="629" r:id="rId6"/>
    <p:sldId id="630" r:id="rId7"/>
    <p:sldId id="631" r:id="rId8"/>
    <p:sldId id="628" r:id="rId9"/>
    <p:sldId id="632" r:id="rId10"/>
    <p:sldId id="633" r:id="rId11"/>
    <p:sldId id="645" r:id="rId12"/>
    <p:sldId id="634" r:id="rId13"/>
    <p:sldId id="636" r:id="rId14"/>
    <p:sldId id="637" r:id="rId15"/>
    <p:sldId id="639" r:id="rId16"/>
    <p:sldId id="640" r:id="rId17"/>
    <p:sldId id="641" r:id="rId18"/>
    <p:sldId id="638" r:id="rId19"/>
    <p:sldId id="642" r:id="rId20"/>
    <p:sldId id="644" r:id="rId21"/>
    <p:sldId id="643" r:id="rId22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7F7F7F"/>
    <a:srgbClr val="006600"/>
    <a:srgbClr val="990033"/>
    <a:srgbClr val="CC0000"/>
    <a:srgbClr val="003399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8" autoAdjust="0"/>
    <p:restoredTop sz="93632" autoAdjust="0"/>
  </p:normalViewPr>
  <p:slideViewPr>
    <p:cSldViewPr snapToGrid="0">
      <p:cViewPr varScale="1">
        <p:scale>
          <a:sx n="66" d="100"/>
          <a:sy n="66" d="100"/>
        </p:scale>
        <p:origin x="8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10/4/19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10/4/19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No, ambiguity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61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they are more than balanced! From left to right there are never more )s than (s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8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887" y="2674573"/>
            <a:ext cx="5733556" cy="276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Recursive objects and structural induction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6.9 – 6.10 in </a:t>
            </a:r>
            <a:r>
              <a:rPr lang="en-US" sz="3200" dirty="0" err="1">
                <a:solidFill>
                  <a:srgbClr val="4C4C4C"/>
                </a:solidFill>
              </a:rPr>
              <a:t>zybooks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35" y="5972753"/>
            <a:ext cx="16383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79819"/>
            <a:ext cx="2502497" cy="1876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Times"/>
              </a:rPr>
              <a:t>The set of all binary strings:</a:t>
            </a:r>
          </a:p>
          <a:p>
            <a:endParaRPr lang="en-US" dirty="0">
              <a:latin typeface="+mj-lt"/>
              <a:cs typeface="Times"/>
            </a:endParaRPr>
          </a:p>
          <a:p>
            <a:endParaRPr lang="en-US" dirty="0">
              <a:latin typeface="+mj-lt"/>
              <a:cs typeface="Times"/>
            </a:endParaRPr>
          </a:p>
          <a:p>
            <a:r>
              <a:rPr lang="en-US" dirty="0">
                <a:latin typeface="+mj-lt"/>
                <a:cs typeface="Times"/>
              </a:rPr>
              <a:t>This set can be defined recursively:</a:t>
            </a:r>
          </a:p>
          <a:p>
            <a:endParaRPr lang="en-US" dirty="0">
              <a:latin typeface="+mj-lt"/>
              <a:cs typeface="Times"/>
            </a:endParaRPr>
          </a:p>
          <a:p>
            <a:r>
              <a:rPr lang="en-US" dirty="0">
                <a:latin typeface="+mj-lt"/>
                <a:cs typeface="Times"/>
              </a:rPr>
              <a:t>Base case: </a:t>
            </a:r>
            <a:r>
              <a:rPr lang="en-US" i="1" dirty="0" err="1">
                <a:latin typeface="Times"/>
                <a:cs typeface="Times"/>
              </a:rPr>
              <a:t>λ</a:t>
            </a:r>
            <a:r>
              <a:rPr lang="en-US" dirty="0">
                <a:latin typeface="+mj-lt"/>
                <a:cs typeface="Times"/>
              </a:rPr>
              <a:t> ∈ B*</a:t>
            </a:r>
          </a:p>
          <a:p>
            <a:r>
              <a:rPr lang="en-US" dirty="0">
                <a:latin typeface="+mj-lt"/>
                <a:cs typeface="Times"/>
              </a:rPr>
              <a:t>Recursive rule: if x ∈ B* then 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>
                <a:latin typeface="+mj-lt"/>
                <a:cs typeface="Times"/>
              </a:rPr>
              <a:t>x0 ∈ B*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>
                <a:latin typeface="+mj-lt"/>
                <a:cs typeface="Times"/>
              </a:rPr>
              <a:t>x1 ∈ B*</a:t>
            </a:r>
          </a:p>
          <a:p>
            <a:endParaRPr lang="en-US" dirty="0">
              <a:latin typeface="+mj-lt"/>
              <a:cs typeface="Time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81" y="1672358"/>
            <a:ext cx="3586019" cy="3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41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Example:  </a:t>
            </a:r>
            <a:r>
              <a:rPr lang="en-US" dirty="0"/>
              <a:t>length of a string</a:t>
            </a:r>
          </a:p>
          <a:p>
            <a:r>
              <a:rPr lang="en-US" dirty="0"/>
              <a:t>Let </a:t>
            </a:r>
            <a:r>
              <a:rPr lang="en-US" dirty="0" err="1">
                <a:cs typeface="Times"/>
              </a:rPr>
              <a:t>Σ</a:t>
            </a:r>
            <a:r>
              <a:rPr lang="en-US" dirty="0">
                <a:cs typeface="Times"/>
              </a:rPr>
              <a:t> </a:t>
            </a:r>
            <a:r>
              <a:rPr lang="en-US" dirty="0"/>
              <a:t>be an alphabet</a:t>
            </a:r>
          </a:p>
          <a:p>
            <a:r>
              <a:rPr lang="en-US" dirty="0"/>
              <a:t>The length of a string over the alphabet </a:t>
            </a:r>
            <a:r>
              <a:rPr lang="en-US" dirty="0" err="1">
                <a:cs typeface="Times"/>
              </a:rPr>
              <a:t>Σ</a:t>
            </a:r>
            <a:r>
              <a:rPr lang="en-US" dirty="0"/>
              <a:t> can be defined recursively:</a:t>
            </a:r>
          </a:p>
          <a:p>
            <a:endParaRPr lang="en-US" dirty="0"/>
          </a:p>
          <a:p>
            <a:r>
              <a:rPr lang="en-US" i="1" dirty="0">
                <a:latin typeface="Times"/>
                <a:cs typeface="Times"/>
              </a:rPr>
              <a:t>l(</a:t>
            </a:r>
            <a:r>
              <a:rPr lang="en-US" i="1" dirty="0" err="1">
                <a:latin typeface="Times"/>
                <a:cs typeface="Times"/>
              </a:rPr>
              <a:t>λ</a:t>
            </a:r>
            <a:r>
              <a:rPr lang="en-US" i="1" dirty="0">
                <a:latin typeface="Times"/>
                <a:cs typeface="Times"/>
              </a:rPr>
              <a:t>) = 0</a:t>
            </a:r>
          </a:p>
          <a:p>
            <a:r>
              <a:rPr lang="en-US" i="1" dirty="0">
                <a:latin typeface="Times"/>
                <a:cs typeface="Times"/>
              </a:rPr>
              <a:t>l(</a:t>
            </a:r>
            <a:r>
              <a:rPr lang="en-US" i="1" dirty="0" err="1">
                <a:latin typeface="Times"/>
                <a:cs typeface="Times"/>
              </a:rPr>
              <a:t>wx</a:t>
            </a:r>
            <a:r>
              <a:rPr lang="en-US" i="1" dirty="0">
                <a:latin typeface="Times"/>
                <a:cs typeface="Times"/>
              </a:rPr>
              <a:t>) = l(w) + 1 if w ∈ </a:t>
            </a:r>
            <a:r>
              <a:rPr lang="en-US" i="1" dirty="0" err="1">
                <a:latin typeface="Times"/>
                <a:cs typeface="Times"/>
              </a:rPr>
              <a:t>Σ</a:t>
            </a:r>
            <a:r>
              <a:rPr lang="en-US" i="1" dirty="0">
                <a:latin typeface="Times"/>
                <a:cs typeface="Times"/>
              </a:rPr>
              <a:t>* and x ∈ </a:t>
            </a:r>
            <a:r>
              <a:rPr lang="en-US" i="1" dirty="0" err="1">
                <a:latin typeface="Times"/>
                <a:cs typeface="Times"/>
              </a:rPr>
              <a:t>Σ</a:t>
            </a:r>
            <a:endParaRPr lang="en-US" i="1" dirty="0">
              <a:latin typeface="Times"/>
              <a:cs typeface="Times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3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binary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Basis:</a:t>
            </a:r>
            <a:r>
              <a:rPr lang="en-US" dirty="0"/>
              <a:t> A single vertex with no edges is a perfect binary tree.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Recursive rule:  </a:t>
            </a:r>
            <a:r>
              <a:rPr lang="en-US" dirty="0"/>
              <a:t>If T is a perfect binary tree, a new perfect binary tree T' can be constructed by taking two copies of T, adding a new vertex v and adding edges between v and the roots of each copy of T. The new vertex v is the root of T'.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275" y="1571337"/>
            <a:ext cx="1813251" cy="6222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646" y="4115955"/>
            <a:ext cx="39751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2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binary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Basis:</a:t>
            </a:r>
            <a:r>
              <a:rPr lang="en-US" dirty="0"/>
              <a:t> A single vertex with no edges is a perfect binary tree.</a:t>
            </a:r>
          </a:p>
          <a:p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Recursive rule:  </a:t>
            </a:r>
            <a:r>
              <a:rPr lang="en-US" dirty="0"/>
              <a:t>If T is a perfect binary tree, a new perfect binary tree T' can be constructed by taking two copies of T, adding a new vertex v and adding edges between v and the roots of each copy of T. The new vertex v is the root of T'.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3550228"/>
            <a:ext cx="39751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1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induction to prove properties of recursively defined objects.</a:t>
            </a:r>
          </a:p>
          <a:p>
            <a:endParaRPr lang="en-US" dirty="0"/>
          </a:p>
          <a:p>
            <a:r>
              <a:rPr lang="en-US" dirty="0"/>
              <a:t>This is called structural induction.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As an example, we'll prove the following:</a:t>
            </a:r>
          </a:p>
          <a:p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Theorem:</a:t>
            </a:r>
            <a:r>
              <a:rPr lang="en-US" dirty="0"/>
              <a:t> Properly nested strings of left and right parentheses are balanced.</a:t>
            </a:r>
          </a:p>
          <a:p>
            <a:endParaRPr lang="en-US" dirty="0"/>
          </a:p>
          <a:p>
            <a:r>
              <a:rPr lang="en-US" dirty="0"/>
              <a:t>A string of parentheses x is called </a:t>
            </a:r>
            <a:r>
              <a:rPr lang="en-US" dirty="0">
                <a:solidFill>
                  <a:srgbClr val="800000"/>
                </a:solidFill>
              </a:rPr>
              <a:t>balanced</a:t>
            </a:r>
            <a:r>
              <a:rPr lang="en-US" dirty="0"/>
              <a:t> if left[x] = right[x],</a:t>
            </a:r>
          </a:p>
          <a:p>
            <a:r>
              <a:rPr lang="en-US" dirty="0"/>
              <a:t>where left[x]  (right[x]) is the number of left (right) parentheses in x.   In fact, they are more than balanced (as defined above).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5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Theorem:</a:t>
            </a:r>
            <a:r>
              <a:rPr lang="en-US" dirty="0"/>
              <a:t> Properly nested strings of left and right parentheses are balanced.</a:t>
            </a:r>
          </a:p>
          <a:p>
            <a:endParaRPr lang="en-US" dirty="0"/>
          </a:p>
          <a:p>
            <a:r>
              <a:rPr lang="en-US" dirty="0"/>
              <a:t>Proof.</a:t>
            </a:r>
          </a:p>
          <a:p>
            <a:r>
              <a:rPr lang="en-US" dirty="0"/>
              <a:t>By induction.</a:t>
            </a:r>
          </a:p>
          <a:p>
            <a:r>
              <a:rPr lang="en-US" dirty="0">
                <a:solidFill>
                  <a:srgbClr val="800000"/>
                </a:solidFill>
              </a:rPr>
              <a:t>Base case</a:t>
            </a:r>
            <a:r>
              <a:rPr lang="en-US" dirty="0"/>
              <a:t>: () is properly nested. left[ () ] = right[ () ] = 1.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89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Inductive step: </a:t>
            </a:r>
            <a:r>
              <a:rPr lang="en-US" dirty="0"/>
              <a:t>If x is a string of properly nested parentheses then x was constructed by applying a sequence of recursive rules starting with the string (). We consider two cases, depending on the last recursive rule that was applied to construct x.</a:t>
            </a:r>
          </a:p>
          <a:p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Case 1:</a:t>
            </a:r>
            <a:r>
              <a:rPr lang="en-US" dirty="0"/>
              <a:t> Rule 1 is the last rule applied to construct x. Then x = (u), where u is properly nested. We assume that left[u] = right[u] and prove that left[x] = right[x]: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18" y="4072081"/>
            <a:ext cx="6311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6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Inductive step: </a:t>
            </a:r>
            <a:r>
              <a:rPr lang="en-US" dirty="0"/>
              <a:t>If x is a string of properly nested parentheses then x was constructed by applying a sequence of recursive rules starting with the string (). We consider two cases, depending on the last recursive rule that was applied to construct x.</a:t>
            </a:r>
          </a:p>
          <a:p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Case 2:</a:t>
            </a:r>
            <a:r>
              <a:rPr lang="en-US" dirty="0"/>
              <a:t>  rule 2 is the last rule applied to construct x. Then x = </a:t>
            </a:r>
            <a:r>
              <a:rPr lang="en-US" dirty="0" err="1"/>
              <a:t>uv</a:t>
            </a:r>
            <a:r>
              <a:rPr lang="en-US" dirty="0"/>
              <a:t>, where u and v are properly nested. We assume that left[u] = right[u] and left[v] = right[v] and then prove that left[x] = right[x]: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061" y="4427682"/>
            <a:ext cx="6750093" cy="20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69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vertices in a perfect binary tree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Theorem:</a:t>
            </a:r>
            <a:r>
              <a:rPr lang="en-US" dirty="0"/>
              <a:t>  Let T be a perfect binary tree. Then the number of vertices in T is 2</a:t>
            </a:r>
            <a:r>
              <a:rPr lang="en-US" baseline="30000" dirty="0"/>
              <a:t>k</a:t>
            </a:r>
            <a:r>
              <a:rPr lang="en-US" dirty="0"/>
              <a:t> - 1 for some positive integer 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v(T):  the number of vertices in 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2" y="2109354"/>
            <a:ext cx="6400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46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vertices in a perfect binary tree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Theorem:</a:t>
            </a:r>
            <a:r>
              <a:rPr lang="en-US" dirty="0"/>
              <a:t>  Let T be a perfect binary tree. Then the number of vertices in T is 2</a:t>
            </a:r>
            <a:r>
              <a:rPr lang="en-US" baseline="30000" dirty="0"/>
              <a:t>k</a:t>
            </a:r>
            <a:r>
              <a:rPr lang="en-US" dirty="0"/>
              <a:t> - 1 for some positive integer k.</a:t>
            </a:r>
          </a:p>
          <a:p>
            <a:endParaRPr lang="en-US" dirty="0"/>
          </a:p>
          <a:p>
            <a:r>
              <a:rPr lang="en-US" dirty="0"/>
              <a:t>Proof.  </a:t>
            </a:r>
          </a:p>
          <a:p>
            <a:r>
              <a:rPr lang="en-US" dirty="0"/>
              <a:t>By induction.</a:t>
            </a:r>
          </a:p>
          <a:p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Base case: </a:t>
            </a:r>
            <a:r>
              <a:rPr lang="en-US" dirty="0"/>
              <a:t>the tree with one vertex has 2</a:t>
            </a:r>
            <a:r>
              <a:rPr lang="en-US" baseline="30000" dirty="0"/>
              <a:t>1</a:t>
            </a:r>
            <a:r>
              <a:rPr lang="en-US" dirty="0"/>
              <a:t> – 1 = 1 leaves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25" y="2309091"/>
            <a:ext cx="1294037" cy="172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2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recursion to define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recursion to define functions:</a:t>
            </a:r>
          </a:p>
          <a:p>
            <a:endParaRPr lang="en-US" dirty="0"/>
          </a:p>
          <a:p>
            <a:r>
              <a:rPr lang="en-US" dirty="0"/>
              <a:t>The factorial function can be defined as:</a:t>
            </a:r>
          </a:p>
          <a:p>
            <a:pPr>
              <a:buNone/>
            </a:pPr>
            <a:r>
              <a:rPr lang="en-US" dirty="0"/>
              <a:t>	n! = 1  for  n = 0;  otherwise    </a:t>
            </a:r>
          </a:p>
          <a:p>
            <a:pPr>
              <a:buNone/>
            </a:pPr>
            <a:r>
              <a:rPr lang="en-US" dirty="0"/>
              <a:t>	n! = n (n - 1)!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This gives us a way of computing the function for any value of 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82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vertices in a perfect binary tree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Theorem:</a:t>
            </a:r>
            <a:r>
              <a:rPr lang="en-US" dirty="0"/>
              <a:t>  Let T be a perfect binary tree. Then the number of vertices in T is 2</a:t>
            </a:r>
            <a:r>
              <a:rPr lang="en-US" baseline="30000" dirty="0"/>
              <a:t>k</a:t>
            </a:r>
            <a:r>
              <a:rPr lang="en-US" dirty="0"/>
              <a:t> - 1 for some positive integer k.</a:t>
            </a:r>
          </a:p>
          <a:p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Inductive step: </a:t>
            </a:r>
            <a:r>
              <a:rPr lang="en-US" dirty="0"/>
              <a:t>Let T' be a perfect binary tree. The last recursive rule that is applied to create T' takes a perfect binary tree T, duplicates T and adds a new vertex v with edges to each of the roots of the two copies of T. We assume that v(T) = 2</a:t>
            </a:r>
            <a:r>
              <a:rPr lang="en-US" baseline="30000" dirty="0"/>
              <a:t>k</a:t>
            </a:r>
            <a:r>
              <a:rPr lang="en-US" dirty="0"/>
              <a:t> - 1, for some positive integer k and prove that v(T') = 2</a:t>
            </a:r>
            <a:r>
              <a:rPr lang="en-US" baseline="30000" dirty="0"/>
              <a:t>j</a:t>
            </a:r>
            <a:r>
              <a:rPr lang="en-US" dirty="0"/>
              <a:t> - 1 for some positive integer j.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55" y="4404592"/>
            <a:ext cx="39751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3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vertices in a perfect binary tree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Theorem:</a:t>
            </a:r>
            <a:r>
              <a:rPr lang="en-US" dirty="0"/>
              <a:t>  Let T be a perfect binary tree. Then the number of vertices in T is 2</a:t>
            </a:r>
            <a:r>
              <a:rPr lang="en-US" baseline="30000" dirty="0"/>
              <a:t>k</a:t>
            </a:r>
            <a:r>
              <a:rPr lang="en-US" dirty="0"/>
              <a:t> - 1 for some positive integer k.</a:t>
            </a:r>
          </a:p>
          <a:p>
            <a:endParaRPr lang="en-US" dirty="0"/>
          </a:p>
          <a:p>
            <a:r>
              <a:rPr lang="en-US" dirty="0"/>
              <a:t>The number of vertices in T' is twice the number of vertices in T (because of the two copies of T) plus 1 (because of the vertex v that is added), so v(T') = 2·v(T) + 1. By the inductive hypothesis, v(T) = 2</a:t>
            </a:r>
            <a:r>
              <a:rPr lang="en-US" baseline="30000" dirty="0"/>
              <a:t>k</a:t>
            </a:r>
            <a:r>
              <a:rPr lang="en-US" dirty="0"/>
              <a:t> - 1 for some positive integer k. Therefore</a:t>
            </a:r>
          </a:p>
          <a:p>
            <a:endParaRPr lang="en-US" dirty="0"/>
          </a:p>
          <a:p>
            <a:r>
              <a:rPr lang="en-US" dirty="0"/>
              <a:t>v(T') = 2·v(T) + 1 = 2(2</a:t>
            </a:r>
            <a:r>
              <a:rPr lang="en-US" baseline="30000" dirty="0"/>
              <a:t>k</a:t>
            </a:r>
            <a:r>
              <a:rPr lang="en-US" dirty="0"/>
              <a:t> - 1) + 1 = 2·2</a:t>
            </a:r>
            <a:r>
              <a:rPr lang="en-US" baseline="30000" dirty="0"/>
              <a:t>k</a:t>
            </a:r>
            <a:r>
              <a:rPr lang="en-US" dirty="0"/>
              <a:t> - 2 + 1 = 2</a:t>
            </a:r>
            <a:r>
              <a:rPr lang="en-US" baseline="30000" dirty="0"/>
              <a:t>k+1</a:t>
            </a:r>
            <a:r>
              <a:rPr lang="en-US" dirty="0"/>
              <a:t> – 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555" y="4404592"/>
            <a:ext cx="39751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7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This is all we need to put together the function:</a:t>
            </a:r>
          </a:p>
          <a:p>
            <a:pPr lvl="1">
              <a:buFontTx/>
              <a:buNone/>
            </a:pPr>
            <a:endParaRPr lang="en-US" sz="2000" dirty="0">
              <a:latin typeface="Courier New" pitchFamily="-109" charset="0"/>
            </a:endParaRPr>
          </a:p>
          <a:p>
            <a:pPr lvl="1">
              <a:buFontTx/>
              <a:buNone/>
            </a:pPr>
            <a:r>
              <a:rPr lang="en-US" sz="2000" b="1" dirty="0" err="1">
                <a:latin typeface="Courier New" pitchFamily="-109" charset="0"/>
              </a:rPr>
              <a:t>def</a:t>
            </a:r>
            <a:r>
              <a:rPr lang="en-US" sz="2000" b="1" dirty="0">
                <a:latin typeface="Courier New" pitchFamily="-109" charset="0"/>
              </a:rPr>
              <a:t> factorial(n):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-109" charset="0"/>
              </a:rPr>
              <a:t>    # precondition:  n is an integer &gt;= 0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-109" charset="0"/>
              </a:rPr>
              <a:t>    if (n == 0) 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-109" charset="0"/>
              </a:rPr>
              <a:t>        return 1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-109" charset="0"/>
              </a:rPr>
              <a:t>    else :</a:t>
            </a:r>
          </a:p>
          <a:p>
            <a:pPr lvl="1">
              <a:buFontTx/>
              <a:buNone/>
            </a:pPr>
            <a:r>
              <a:rPr lang="en-US" sz="2000" b="1" dirty="0">
                <a:latin typeface="Courier New" pitchFamily="-109" charset="0"/>
              </a:rPr>
              <a:t>        return n * factorial(n-1);</a:t>
            </a:r>
          </a:p>
          <a:p>
            <a:pPr lvl="1">
              <a:buFontTx/>
              <a:buNone/>
            </a:pPr>
            <a:r>
              <a:rPr lang="en-US" sz="2000" dirty="0">
                <a:latin typeface="Courier New" pitchFamily="-109" charset="0"/>
              </a:rPr>
              <a:t>    </a:t>
            </a:r>
          </a:p>
          <a:p>
            <a:pPr>
              <a:buNone/>
            </a:pPr>
            <a:r>
              <a:rPr lang="en-US" dirty="0"/>
              <a:t>    </a:t>
            </a:r>
          </a:p>
        </p:txBody>
      </p:sp>
    </p:spTree>
    <p:extLst>
      <p:ext uri="{BB962C8B-B14F-4D97-AF65-F5344CB8AC3E}">
        <p14:creationId xmlns:p14="http://schemas.microsoft.com/office/powerpoint/2010/main" val="363937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sets are most naturally specified by recursive definitions. </a:t>
            </a:r>
          </a:p>
          <a:p>
            <a:r>
              <a:rPr lang="en-US" dirty="0"/>
              <a:t>A recursive definition of a set shows how to construct elements in the set by putting together simpler elements.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Example:</a:t>
            </a:r>
            <a:r>
              <a:rPr lang="en-US" dirty="0"/>
              <a:t>  balanced parentheses</a:t>
            </a:r>
          </a:p>
          <a:p>
            <a:r>
              <a:rPr lang="en-US" dirty="0"/>
              <a:t>(()(())) is balanced </a:t>
            </a:r>
          </a:p>
          <a:p>
            <a:r>
              <a:rPr lang="en-US" dirty="0"/>
              <a:t>()) and ())()(() are not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4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sets are most naturally specified by recursive definitions. </a:t>
            </a:r>
          </a:p>
          <a:p>
            <a:r>
              <a:rPr lang="en-US" dirty="0"/>
              <a:t>A recursive definition of a set shows how to construct elements in the set by putting together simpler elements.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Example:</a:t>
            </a:r>
            <a:r>
              <a:rPr lang="en-US" dirty="0"/>
              <a:t>  balanced parentheses</a:t>
            </a:r>
          </a:p>
          <a:p>
            <a:r>
              <a:rPr lang="en-US" dirty="0">
                <a:solidFill>
                  <a:srgbClr val="800000"/>
                </a:solidFill>
              </a:rPr>
              <a:t>Basis:</a:t>
            </a:r>
            <a:r>
              <a:rPr lang="en-US" dirty="0"/>
              <a:t> The sequence () is properly nested.</a:t>
            </a:r>
          </a:p>
          <a:p>
            <a:r>
              <a:rPr lang="en-US" dirty="0">
                <a:solidFill>
                  <a:srgbClr val="800000"/>
                </a:solidFill>
              </a:rPr>
              <a:t>Recursive rules: </a:t>
            </a:r>
            <a:r>
              <a:rPr lang="en-US" dirty="0"/>
              <a:t>If u and v are properly-nested sequences of parentheses then: 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dirty="0"/>
              <a:t>(u) is properly nested.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dirty="0" err="1"/>
              <a:t>uv</a:t>
            </a:r>
            <a:r>
              <a:rPr lang="en-US" dirty="0"/>
              <a:t> is properly nested.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5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Example:</a:t>
            </a:r>
            <a:r>
              <a:rPr lang="en-US" dirty="0"/>
              <a:t>  balanced parentheses</a:t>
            </a:r>
          </a:p>
          <a:p>
            <a:r>
              <a:rPr lang="en-US" dirty="0">
                <a:solidFill>
                  <a:srgbClr val="800000"/>
                </a:solidFill>
              </a:rPr>
              <a:t>Basis:</a:t>
            </a:r>
            <a:r>
              <a:rPr lang="en-US" dirty="0"/>
              <a:t> The sequence () is properly nested.</a:t>
            </a:r>
          </a:p>
          <a:p>
            <a:r>
              <a:rPr lang="en-US" dirty="0">
                <a:solidFill>
                  <a:srgbClr val="800000"/>
                </a:solidFill>
              </a:rPr>
              <a:t>Recursive rules: </a:t>
            </a:r>
            <a:r>
              <a:rPr lang="en-US" dirty="0"/>
              <a:t>If u and v are properly-nested sequences of parentheses then: 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dirty="0"/>
              <a:t>(u) is properly nested.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dirty="0" err="1"/>
              <a:t>uv</a:t>
            </a:r>
            <a:r>
              <a:rPr lang="en-US" dirty="0"/>
              <a:t> is properly nested.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91" y="2740891"/>
            <a:ext cx="43053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6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parentheses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Basis:</a:t>
            </a:r>
            <a:r>
              <a:rPr lang="en-US" dirty="0"/>
              <a:t> The sequence () is properly nested.</a:t>
            </a:r>
          </a:p>
          <a:p>
            <a:r>
              <a:rPr lang="en-US" dirty="0">
                <a:solidFill>
                  <a:srgbClr val="800000"/>
                </a:solidFill>
              </a:rPr>
              <a:t>Recursive rules: </a:t>
            </a:r>
            <a:r>
              <a:rPr lang="en-US" dirty="0"/>
              <a:t>If u and v are properly-nested sequences of parentheses then: 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dirty="0"/>
              <a:t>(u) is properly nested.</a:t>
            </a:r>
          </a:p>
          <a:p>
            <a:pPr marL="457200" indent="-457200">
              <a:buFont typeface="Wingdings" charset="2"/>
              <a:buAutoNum type="arabicPlain"/>
            </a:pPr>
            <a:r>
              <a:rPr lang="en-US" dirty="0" err="1"/>
              <a:t>uv</a:t>
            </a:r>
            <a:r>
              <a:rPr lang="en-US" dirty="0"/>
              <a:t> is properly nested.</a:t>
            </a:r>
          </a:p>
          <a:p>
            <a:endParaRPr lang="en-US" dirty="0"/>
          </a:p>
          <a:p>
            <a:r>
              <a:rPr lang="en-US" dirty="0"/>
              <a:t>Is there a unique way to construct ()()()  ?</a:t>
            </a:r>
          </a:p>
        </p:txBody>
      </p:sp>
    </p:spTree>
    <p:extLst>
      <p:ext uri="{BB962C8B-B14F-4D97-AF65-F5344CB8AC3E}">
        <p14:creationId xmlns:p14="http://schemas.microsoft.com/office/powerpoint/2010/main" val="183191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sets are most naturally specified with recursive definitions.  A recursive definition of a set shows how to construct elements in the set by putting together simpler elements.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basis</a:t>
            </a:r>
            <a:r>
              <a:rPr lang="en-US" dirty="0"/>
              <a:t> explicitly states that one or more specific elements are in the set.</a:t>
            </a:r>
          </a:p>
          <a:p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Recursive rules </a:t>
            </a:r>
            <a:r>
              <a:rPr lang="en-US" dirty="0"/>
              <a:t>show how to construct more complex elements from elements already known to be in the set. </a:t>
            </a:r>
          </a:p>
        </p:txBody>
      </p:sp>
    </p:spTree>
    <p:extLst>
      <p:ext uri="{BB962C8B-B14F-4D97-AF65-F5344CB8AC3E}">
        <p14:creationId xmlns:p14="http://schemas.microsoft.com/office/powerpoint/2010/main" val="2283109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B = {0, 1}</a:t>
            </a:r>
          </a:p>
          <a:p>
            <a:r>
              <a:rPr lang="en-US" dirty="0"/>
              <a:t>B</a:t>
            </a:r>
            <a:r>
              <a:rPr lang="en-US" baseline="30000" dirty="0"/>
              <a:t>k</a:t>
            </a:r>
            <a:r>
              <a:rPr lang="en-US" dirty="0"/>
              <a:t>:  the set of binary strings of length k:  {0, 1}</a:t>
            </a:r>
            <a:r>
              <a:rPr lang="en-US" baseline="30000" dirty="0"/>
              <a:t>k</a:t>
            </a:r>
            <a:endParaRPr lang="en-US" dirty="0"/>
          </a:p>
          <a:p>
            <a:r>
              <a:rPr lang="en-US" dirty="0"/>
              <a:t>The empty string:  </a:t>
            </a:r>
            <a:r>
              <a:rPr lang="en-US" i="1" dirty="0" err="1">
                <a:latin typeface="Times"/>
                <a:cs typeface="Times"/>
              </a:rPr>
              <a:t>λ</a:t>
            </a:r>
            <a:r>
              <a:rPr lang="en-US" i="1" dirty="0">
                <a:latin typeface="Times"/>
                <a:cs typeface="Times"/>
              </a:rPr>
              <a:t>  </a:t>
            </a:r>
          </a:p>
          <a:p>
            <a:r>
              <a:rPr lang="en-US" dirty="0"/>
              <a:t>B</a:t>
            </a:r>
            <a:r>
              <a:rPr lang="en-US" baseline="30000" dirty="0"/>
              <a:t>0</a:t>
            </a:r>
            <a:r>
              <a:rPr lang="en-US" dirty="0"/>
              <a:t> = {</a:t>
            </a:r>
            <a:r>
              <a:rPr lang="en-US" i="1" dirty="0" err="1">
                <a:latin typeface="Times"/>
                <a:cs typeface="Times"/>
              </a:rPr>
              <a:t>λ</a:t>
            </a:r>
            <a:r>
              <a:rPr lang="en-US" dirty="0"/>
              <a:t>}</a:t>
            </a:r>
          </a:p>
          <a:p>
            <a:endParaRPr lang="en-US" i="1" dirty="0">
              <a:latin typeface="Times"/>
              <a:cs typeface="Times"/>
            </a:endParaRPr>
          </a:p>
          <a:p>
            <a:r>
              <a:rPr lang="en-US" dirty="0">
                <a:latin typeface="+mj-lt"/>
                <a:cs typeface="Times"/>
              </a:rPr>
              <a:t>The set of all binary strings: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3565813"/>
            <a:ext cx="3586019" cy="3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49120"/>
      </p:ext>
    </p:extLst>
  </p:cSld>
  <p:clrMapOvr>
    <a:masterClrMapping/>
  </p:clrMapOvr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58993</TotalTime>
  <Words>1369</Words>
  <Application>Microsoft Macintosh PowerPoint</Application>
  <PresentationFormat>On-screen Show (4:3)</PresentationFormat>
  <Paragraphs>169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Comic Sans MS</vt:lpstr>
      <vt:lpstr>Courier New</vt:lpstr>
      <vt:lpstr>Monotype Sorts</vt:lpstr>
      <vt:lpstr>Times</vt:lpstr>
      <vt:lpstr>Wingdings</vt:lpstr>
      <vt:lpstr>alg-design</vt:lpstr>
      <vt:lpstr>CS 220: Discrete Structures and their Applications </vt:lpstr>
      <vt:lpstr>Using recursion to define objects</vt:lpstr>
      <vt:lpstr>factorial</vt:lpstr>
      <vt:lpstr>recursive sets</vt:lpstr>
      <vt:lpstr>recursive sets</vt:lpstr>
      <vt:lpstr>recursive sets</vt:lpstr>
      <vt:lpstr>balanced parentheses</vt:lpstr>
      <vt:lpstr>recursive sets</vt:lpstr>
      <vt:lpstr>binary strings</vt:lpstr>
      <vt:lpstr>binary strings</vt:lpstr>
      <vt:lpstr>strings</vt:lpstr>
      <vt:lpstr>perfect binary trees</vt:lpstr>
      <vt:lpstr>perfect binary trees</vt:lpstr>
      <vt:lpstr>structural induction</vt:lpstr>
      <vt:lpstr>structural induction</vt:lpstr>
      <vt:lpstr>structural induction</vt:lpstr>
      <vt:lpstr>structural induction</vt:lpstr>
      <vt:lpstr>number of vertices in a perfect binary tree </vt:lpstr>
      <vt:lpstr>number of vertices in a perfect binary tree </vt:lpstr>
      <vt:lpstr>number of vertices in a perfect binary tree </vt:lpstr>
      <vt:lpstr>number of vertices in a perfect binary tree </vt:lpstr>
    </vt:vector>
  </TitlesOfParts>
  <Company>Dell Computer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831</cp:revision>
  <cp:lastPrinted>2017-10-09T15:48:29Z</cp:lastPrinted>
  <dcterms:created xsi:type="dcterms:W3CDTF">2011-01-03T17:49:16Z</dcterms:created>
  <dcterms:modified xsi:type="dcterms:W3CDTF">2019-10-04T20:17:56Z</dcterms:modified>
</cp:coreProperties>
</file>