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12"/>
  </p:notesMasterIdLst>
  <p:handoutMasterIdLst>
    <p:handoutMasterId r:id="rId13"/>
  </p:handoutMasterIdLst>
  <p:sldIdLst>
    <p:sldId id="436" r:id="rId2"/>
    <p:sldId id="447" r:id="rId3"/>
    <p:sldId id="448" r:id="rId4"/>
    <p:sldId id="449" r:id="rId5"/>
    <p:sldId id="450" r:id="rId6"/>
    <p:sldId id="453" r:id="rId7"/>
    <p:sldId id="451" r:id="rId8"/>
    <p:sldId id="452" r:id="rId9"/>
    <p:sldId id="454" r:id="rId10"/>
    <p:sldId id="455" r:id="rId11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9" autoAdjust="0"/>
    <p:restoredTop sz="92217" autoAdjust="0"/>
  </p:normalViewPr>
  <p:slideViewPr>
    <p:cSldViewPr snapToGrid="0">
      <p:cViewPr varScale="1">
        <p:scale>
          <a:sx n="65" d="100"/>
          <a:sy n="65" d="100"/>
        </p:scale>
        <p:origin x="89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3/9/18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3/9/18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877454" y="2663027"/>
            <a:ext cx="75853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Counting:  the </a:t>
            </a:r>
            <a:r>
              <a:rPr lang="en-US" sz="3200" dirty="0" err="1">
                <a:solidFill>
                  <a:srgbClr val="4C4C4C"/>
                </a:solidFill>
              </a:rPr>
              <a:t>bijection</a:t>
            </a:r>
            <a:r>
              <a:rPr lang="en-US" sz="3200" dirty="0">
                <a:solidFill>
                  <a:srgbClr val="4C4C4C"/>
                </a:solidFill>
              </a:rPr>
              <a:t> rule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 err="1">
                <a:solidFill>
                  <a:srgbClr val="4C4C4C"/>
                </a:solidFill>
              </a:rPr>
              <a:t>zybooks</a:t>
            </a:r>
            <a:r>
              <a:rPr lang="en-US" sz="3200" dirty="0">
                <a:solidFill>
                  <a:srgbClr val="4C4C4C"/>
                </a:solidFill>
              </a:rPr>
              <a:t> 7.3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  <p:pic>
        <p:nvPicPr>
          <p:cNvPr id="10" name="Content Placeholder 3"/>
          <p:cNvPicPr>
            <a:picLocks noChangeAspect="1"/>
          </p:cNvPicPr>
          <p:nvPr/>
        </p:nvPicPr>
        <p:blipFill rotWithShape="1">
          <a:blip r:embed="rId4"/>
          <a:srcRect l="-742" t="-2855" r="-5678"/>
          <a:stretch/>
        </p:blipFill>
        <p:spPr bwMode="auto">
          <a:xfrm>
            <a:off x="5296266" y="3962400"/>
            <a:ext cx="3517253" cy="2760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32074" y="6463476"/>
            <a:ext cx="22236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http://</a:t>
            </a:r>
            <a:r>
              <a:rPr lang="en-US" sz="1400" dirty="0" err="1"/>
              <a:t>www.xkcd.com</a:t>
            </a:r>
            <a:r>
              <a:rPr lang="en-US" sz="1400" dirty="0"/>
              <a:t>/936/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 kids line up for recess:</a:t>
            </a:r>
          </a:p>
          <a:p>
            <a:r>
              <a:rPr lang="en-US" dirty="0"/>
              <a:t>{Abe, Ben, Cam, Don, Eli, Fran, Gene, Hal, Ike, Jan}.</a:t>
            </a:r>
          </a:p>
          <a:p>
            <a:r>
              <a:rPr lang="en-US" dirty="0"/>
              <a:t>Let S be the set of all possible ways to line up the kids. For example, one ordering might be:</a:t>
            </a:r>
          </a:p>
          <a:p>
            <a:r>
              <a:rPr lang="en-US" dirty="0"/>
              <a:t>(Fran, Gene, Hal, Jan, Abe, Don, Cam, Eli, Ike, Ben)</a:t>
            </a:r>
          </a:p>
          <a:p>
            <a:r>
              <a:rPr lang="en-US" dirty="0"/>
              <a:t>Let T be the set of all possible ways to line up the kids in which </a:t>
            </a:r>
            <a:r>
              <a:rPr lang="en-US" dirty="0">
                <a:solidFill>
                  <a:srgbClr val="800000"/>
                </a:solidFill>
              </a:rPr>
              <a:t>Gene is ahead of Don</a:t>
            </a:r>
            <a:r>
              <a:rPr lang="en-US" dirty="0"/>
              <a:t>. Note that Gene does not have to be immediately ahead of Don. </a:t>
            </a:r>
          </a:p>
          <a:p>
            <a:endParaRPr lang="en-US" dirty="0"/>
          </a:p>
          <a:p>
            <a:r>
              <a:rPr lang="en-US" dirty="0"/>
              <a:t>Define a function f whose domain is S and whose target is T. Let x be an element of S, so x is one possible way to order the kids. If Gene is ahead of Don in the ordering x, then f(x) = x. If Don is ahead of Gene in x, then f(x) is the ordering that is the same as x, except that Don and Gene have swapped places.</a:t>
            </a:r>
          </a:p>
          <a:p>
            <a:r>
              <a:rPr lang="en-US" dirty="0"/>
              <a:t>What does this tell us about |T| ?</a:t>
            </a:r>
          </a:p>
        </p:txBody>
      </p:sp>
    </p:spTree>
    <p:extLst>
      <p:ext uri="{BB962C8B-B14F-4D97-AF65-F5344CB8AC3E}">
        <p14:creationId xmlns:p14="http://schemas.microsoft.com/office/powerpoint/2010/main" val="29853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Show that the number of different subsets of a finite set X is 2</a:t>
            </a:r>
            <a:r>
              <a:rPr lang="en-US" sz="2200" baseline="30000" dirty="0"/>
              <a:t>|X|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197100"/>
            <a:ext cx="6680200" cy="2463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2101273" y="3232727"/>
            <a:ext cx="496454" cy="40409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triangle" w="sm" len="sm"/>
          </a:ln>
          <a:effectLst/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331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subsets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/>
              <a:t>Show that the number of different subsets of a finite set X is 2</a:t>
            </a:r>
            <a:r>
              <a:rPr lang="en-US" sz="2200" baseline="30000" dirty="0"/>
              <a:t>|X|</a:t>
            </a:r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endParaRPr lang="en-US" sz="2200" baseline="30000" dirty="0"/>
          </a:p>
          <a:p>
            <a:r>
              <a:rPr lang="en-US" sz="2200" dirty="0"/>
              <a:t>The correspondence between subsets and bit strings is a </a:t>
            </a:r>
            <a:r>
              <a:rPr lang="en-US" sz="2200" dirty="0" err="1"/>
              <a:t>bijection</a:t>
            </a:r>
            <a:endParaRPr lang="en-US" sz="2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197100"/>
            <a:ext cx="66802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790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bijection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The </a:t>
            </a:r>
            <a:r>
              <a:rPr lang="en-US" sz="2200" dirty="0" err="1">
                <a:solidFill>
                  <a:srgbClr val="800000"/>
                </a:solidFill>
              </a:rPr>
              <a:t>bijection</a:t>
            </a:r>
            <a:r>
              <a:rPr lang="en-US" sz="2200" dirty="0">
                <a:solidFill>
                  <a:srgbClr val="800000"/>
                </a:solidFill>
              </a:rPr>
              <a:t> rule</a:t>
            </a:r>
            <a:endParaRPr lang="en-US" sz="2200" dirty="0"/>
          </a:p>
          <a:p>
            <a:r>
              <a:rPr lang="en-US" sz="2200" dirty="0"/>
              <a:t>Let S and T be two finite sets. If there is a </a:t>
            </a:r>
            <a:r>
              <a:rPr lang="en-US" sz="2200" dirty="0" err="1"/>
              <a:t>bijection</a:t>
            </a:r>
            <a:r>
              <a:rPr lang="en-US" sz="2200" dirty="0"/>
              <a:t> from S to T, then |S| = |T|.</a:t>
            </a:r>
          </a:p>
        </p:txBody>
      </p:sp>
    </p:spTree>
    <p:extLst>
      <p:ext uri="{BB962C8B-B14F-4D97-AF65-F5344CB8AC3E}">
        <p14:creationId xmlns:p14="http://schemas.microsoft.com/office/powerpoint/2010/main" val="476267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bijection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solidFill>
                  <a:srgbClr val="800000"/>
                </a:solidFill>
              </a:rPr>
              <a:t>The </a:t>
            </a:r>
            <a:r>
              <a:rPr lang="en-US" sz="2200" dirty="0" err="1">
                <a:solidFill>
                  <a:srgbClr val="800000"/>
                </a:solidFill>
              </a:rPr>
              <a:t>bijection</a:t>
            </a:r>
            <a:r>
              <a:rPr lang="en-US" sz="2200" dirty="0">
                <a:solidFill>
                  <a:srgbClr val="800000"/>
                </a:solidFill>
              </a:rPr>
              <a:t> rule</a:t>
            </a:r>
            <a:endParaRPr lang="en-US" sz="2200" dirty="0"/>
          </a:p>
          <a:p>
            <a:r>
              <a:rPr lang="en-US" sz="2200" dirty="0"/>
              <a:t>Let S and T be two finite sets. If there is a </a:t>
            </a:r>
            <a:r>
              <a:rPr lang="en-US" sz="2200" dirty="0" err="1"/>
              <a:t>bijection</a:t>
            </a:r>
            <a:r>
              <a:rPr lang="en-US" sz="2200" dirty="0"/>
              <a:t> from S to T, then |S| = |T|.</a:t>
            </a:r>
          </a:p>
          <a:p>
            <a:endParaRPr lang="en-US" sz="2200" dirty="0"/>
          </a:p>
          <a:p>
            <a:r>
              <a:rPr lang="en-US" sz="2200" dirty="0">
                <a:solidFill>
                  <a:schemeClr val="tx1"/>
                </a:solidFill>
              </a:rPr>
              <a:t>Example:  </a:t>
            </a:r>
            <a:r>
              <a:rPr lang="en-US" sz="2200" dirty="0"/>
              <a:t>Suppose that every person in a theater must submit a ticket to an usher in order to enter. One way to count the number of people in the theater is to count the number of tickets submitted. 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912" y="4110181"/>
            <a:ext cx="5376798" cy="2482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948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counting palindromes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x is a string, then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is the reverse of the string. For example, if x = 1011, then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= 1101. A string x is a </a:t>
            </a:r>
            <a:r>
              <a:rPr lang="en-US" dirty="0">
                <a:solidFill>
                  <a:srgbClr val="800000"/>
                </a:solidFill>
              </a:rPr>
              <a:t>palindrome</a:t>
            </a:r>
            <a:r>
              <a:rPr lang="en-US" dirty="0"/>
              <a:t> if x =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.  Let B = {0, 1}. The set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is the set of all length n bit strings. Let </a:t>
            </a:r>
            <a:r>
              <a:rPr lang="en-US" dirty="0" err="1"/>
              <a:t>P</a:t>
            </a:r>
            <a:r>
              <a:rPr lang="en-US" baseline="30000" dirty="0" err="1"/>
              <a:t>n</a:t>
            </a:r>
            <a:r>
              <a:rPr lang="en-US" dirty="0"/>
              <a:t> be the set of all strings in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that are palindromes.</a:t>
            </a:r>
          </a:p>
          <a:p>
            <a:endParaRPr lang="en-US" dirty="0"/>
          </a:p>
          <a:p>
            <a:r>
              <a:rPr lang="en-US" dirty="0"/>
              <a:t>(a) Show a </a:t>
            </a:r>
            <a:r>
              <a:rPr lang="en-US" dirty="0" err="1"/>
              <a:t>bijection</a:t>
            </a:r>
            <a:r>
              <a:rPr lang="en-US" dirty="0"/>
              <a:t> between P</a:t>
            </a:r>
            <a:r>
              <a:rPr lang="en-US" baseline="30000" dirty="0"/>
              <a:t>6</a:t>
            </a:r>
            <a:r>
              <a:rPr lang="en-US" dirty="0"/>
              <a:t> and B</a:t>
            </a:r>
            <a:r>
              <a:rPr lang="en-US" baseline="30000" dirty="0"/>
              <a:t>3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(b) What is |P</a:t>
            </a:r>
            <a:r>
              <a:rPr lang="en-US" baseline="30000" dirty="0"/>
              <a:t>6</a:t>
            </a:r>
            <a:r>
              <a:rPr lang="en-US" dirty="0"/>
              <a:t>|?</a:t>
            </a:r>
          </a:p>
          <a:p>
            <a:endParaRPr lang="en-US" dirty="0"/>
          </a:p>
          <a:p>
            <a:r>
              <a:rPr lang="en-US" dirty="0"/>
              <a:t>(c)  Determine the cardinality of P</a:t>
            </a:r>
            <a:r>
              <a:rPr lang="en-US" baseline="30000" dirty="0"/>
              <a:t>7</a:t>
            </a:r>
            <a:r>
              <a:rPr lang="en-US" dirty="0"/>
              <a:t> by showing a </a:t>
            </a:r>
            <a:r>
              <a:rPr lang="en-US" dirty="0" err="1"/>
              <a:t>bijection</a:t>
            </a:r>
            <a:r>
              <a:rPr lang="en-US" dirty="0"/>
              <a:t> between P</a:t>
            </a:r>
            <a:r>
              <a:rPr lang="en-US" baseline="30000" dirty="0"/>
              <a:t>7</a:t>
            </a:r>
            <a:r>
              <a:rPr lang="en-US" dirty="0"/>
              <a:t> and </a:t>
            </a:r>
            <a:r>
              <a:rPr lang="en-US" dirty="0" err="1"/>
              <a:t>B</a:t>
            </a:r>
            <a:r>
              <a:rPr lang="en-US" baseline="30000" dirty="0" err="1"/>
              <a:t>n</a:t>
            </a:r>
            <a:r>
              <a:rPr lang="en-US" dirty="0"/>
              <a:t> for some n.</a:t>
            </a:r>
          </a:p>
        </p:txBody>
      </p:sp>
    </p:spTree>
    <p:extLst>
      <p:ext uri="{BB962C8B-B14F-4D97-AF65-F5344CB8AC3E}">
        <p14:creationId xmlns:p14="http://schemas.microsoft.com/office/powerpoint/2010/main" val="1205656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k-to-1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kids at a slumber party all leave their shoes in a big pile at the door.  How to count the kids?  Count the shoes and divide by two.</a:t>
            </a:r>
          </a:p>
          <a:p>
            <a:endParaRPr lang="en-US" dirty="0"/>
          </a:p>
          <a:p>
            <a:r>
              <a:rPr lang="en-US" dirty="0"/>
              <a:t>This assumes a well defined function that maps each shoe to the kid who owns it.  This is an example of a k-to-1 correspondence:</a:t>
            </a:r>
          </a:p>
          <a:p>
            <a:endParaRPr lang="en-US" dirty="0"/>
          </a:p>
          <a:p>
            <a:r>
              <a:rPr lang="en-US" dirty="0"/>
              <a:t>Let X and Y be finite sets.  A function </a:t>
            </a:r>
            <a:r>
              <a:rPr lang="en-US" dirty="0" err="1"/>
              <a:t>f:X→Y</a:t>
            </a:r>
            <a:r>
              <a:rPr lang="en-US" dirty="0"/>
              <a:t> is a </a:t>
            </a:r>
            <a:r>
              <a:rPr lang="en-US" dirty="0">
                <a:solidFill>
                  <a:srgbClr val="800000"/>
                </a:solidFill>
              </a:rPr>
              <a:t>k-to-1 correspondence </a:t>
            </a:r>
            <a:r>
              <a:rPr lang="en-US" dirty="0"/>
              <a:t>if for every y ∈ Y, there are exactly k different x ∈ X such that f(x) = 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255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k-to-1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X and Y be finite sets.  A function </a:t>
            </a:r>
            <a:r>
              <a:rPr lang="en-US" dirty="0" err="1"/>
              <a:t>f:X→Y</a:t>
            </a:r>
            <a:r>
              <a:rPr lang="en-US" dirty="0"/>
              <a:t> is a </a:t>
            </a:r>
            <a:r>
              <a:rPr lang="en-US" dirty="0">
                <a:solidFill>
                  <a:srgbClr val="800000"/>
                </a:solidFill>
              </a:rPr>
              <a:t>k-to-1 correspondence </a:t>
            </a:r>
            <a:r>
              <a:rPr lang="en-US" dirty="0"/>
              <a:t>if for every y ∈ Y, there are exactly k different x ∈ X such that f(x) = y.</a:t>
            </a:r>
          </a:p>
          <a:p>
            <a:endParaRPr lang="en-US" dirty="0"/>
          </a:p>
          <a:p>
            <a:r>
              <a:rPr lang="en-US" dirty="0">
                <a:solidFill>
                  <a:srgbClr val="800000"/>
                </a:solidFill>
              </a:rPr>
              <a:t>The k-to-1 rule.</a:t>
            </a:r>
          </a:p>
          <a:p>
            <a:r>
              <a:rPr lang="en-US" dirty="0"/>
              <a:t>Suppose there is a k-to-1 correspondence from a finite set A to a finite set B. Then |B| = |A|/k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07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 kids line up for recess:</a:t>
            </a:r>
          </a:p>
          <a:p>
            <a:r>
              <a:rPr lang="en-US" dirty="0"/>
              <a:t>{Abe, Ben, Cam, Don, Eli, Fran, Gene, Hal, Ike, Jan}.</a:t>
            </a:r>
          </a:p>
          <a:p>
            <a:r>
              <a:rPr lang="en-US" dirty="0"/>
              <a:t>Let S be the set of all possible ways to line up the kids. For example, one ordering might be:</a:t>
            </a:r>
          </a:p>
          <a:p>
            <a:r>
              <a:rPr lang="en-US" dirty="0"/>
              <a:t>(Fran, Gene, Hal, Jan, Abe, Don, Cam, Eli, Ike, Ben)</a:t>
            </a:r>
          </a:p>
          <a:p>
            <a:r>
              <a:rPr lang="en-US" dirty="0"/>
              <a:t>Let T be the set of all possible ways to line up the kids in which </a:t>
            </a:r>
            <a:r>
              <a:rPr lang="en-US" dirty="0">
                <a:solidFill>
                  <a:srgbClr val="800000"/>
                </a:solidFill>
              </a:rPr>
              <a:t>Gene is ahead of Don</a:t>
            </a:r>
            <a:r>
              <a:rPr lang="en-US" dirty="0"/>
              <a:t>. Note that Gene does not have to be immediately ahead of Don. </a:t>
            </a:r>
          </a:p>
          <a:p>
            <a:endParaRPr lang="en-US" dirty="0"/>
          </a:p>
          <a:p>
            <a:r>
              <a:rPr lang="en-US" dirty="0"/>
              <a:t>It's easy to count |S|.  Computing |T| is harder.</a:t>
            </a:r>
          </a:p>
        </p:txBody>
      </p:sp>
    </p:spTree>
    <p:extLst>
      <p:ext uri="{BB962C8B-B14F-4D97-AF65-F5344CB8AC3E}">
        <p14:creationId xmlns:p14="http://schemas.microsoft.com/office/powerpoint/2010/main" val="283523072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50502</TotalTime>
  <Words>803</Words>
  <Application>Microsoft Macintosh PowerPoint</Application>
  <PresentationFormat>On-screen Show (4:3)</PresentationFormat>
  <Paragraphs>67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Comic Sans MS</vt:lpstr>
      <vt:lpstr>Monotype Sorts</vt:lpstr>
      <vt:lpstr>Wingdings</vt:lpstr>
      <vt:lpstr>alg-design</vt:lpstr>
      <vt:lpstr>CS 220: Discrete Structures and their Applications </vt:lpstr>
      <vt:lpstr>counting subsets</vt:lpstr>
      <vt:lpstr>counting subsets</vt:lpstr>
      <vt:lpstr>the bijection rule</vt:lpstr>
      <vt:lpstr>the bijection rule</vt:lpstr>
      <vt:lpstr>counting palindromes</vt:lpstr>
      <vt:lpstr>the k-to-1 rule</vt:lpstr>
      <vt:lpstr>the k-to-1 rule</vt:lpstr>
      <vt:lpstr>example</vt:lpstr>
      <vt:lpstr>example</vt:lpstr>
    </vt:vector>
  </TitlesOfParts>
  <Company>Dell Computer Corporation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817</cp:revision>
  <cp:lastPrinted>2017-10-24T01:09:25Z</cp:lastPrinted>
  <dcterms:created xsi:type="dcterms:W3CDTF">2011-01-03T17:49:16Z</dcterms:created>
  <dcterms:modified xsi:type="dcterms:W3CDTF">2018-03-09T19:50:38Z</dcterms:modified>
</cp:coreProperties>
</file>