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14"/>
  </p:notesMasterIdLst>
  <p:handoutMasterIdLst>
    <p:handoutMasterId r:id="rId15"/>
  </p:handoutMasterIdLst>
  <p:sldIdLst>
    <p:sldId id="436" r:id="rId2"/>
    <p:sldId id="594" r:id="rId3"/>
    <p:sldId id="603" r:id="rId4"/>
    <p:sldId id="595" r:id="rId5"/>
    <p:sldId id="605" r:id="rId6"/>
    <p:sldId id="596" r:id="rId7"/>
    <p:sldId id="606" r:id="rId8"/>
    <p:sldId id="597" r:id="rId9"/>
    <p:sldId id="599" r:id="rId10"/>
    <p:sldId id="600" r:id="rId11"/>
    <p:sldId id="601" r:id="rId12"/>
    <p:sldId id="602" r:id="rId13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 autoAdjust="0"/>
    <p:restoredTop sz="89033" autoAdjust="0"/>
  </p:normalViewPr>
  <p:slideViewPr>
    <p:cSldViewPr snapToGrid="0">
      <p:cViewPr>
        <p:scale>
          <a:sx n="110" d="100"/>
          <a:sy n="110" d="100"/>
        </p:scale>
        <p:origin x="84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1/8/18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1/8/18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1313" y="527050"/>
            <a:ext cx="3506787" cy="2632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 is a formal language which is helps us formulate problems and algorithms so</a:t>
            </a:r>
            <a:r>
              <a:rPr lang="en-US" baseline="0" dirty="0" smtClean="0"/>
              <a:t> that we can write programs, which are another very formal language!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E4C2A5-AE85-EC4D-90C7-67B8045677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1313" y="527050"/>
            <a:ext cx="3506787" cy="2632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E4C2A5-AE85-EC4D-90C7-67B8045677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1313" y="527050"/>
            <a:ext cx="3506787" cy="2632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E4C2A5-AE85-EC4D-90C7-67B8045677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1313" y="527050"/>
            <a:ext cx="3506787" cy="2632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E4C2A5-AE85-EC4D-90C7-67B8045677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1313" y="527050"/>
            <a:ext cx="3506787" cy="2632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E4C2A5-AE85-EC4D-90C7-67B8045677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301">
              <a:defRPr/>
            </a:pPr>
            <a:r>
              <a:rPr lang="en-US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Taking or giving work. Pretending authorship.</a:t>
            </a:r>
            <a:r>
              <a:rPr lang="en-US" baseline="0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baseline="0" smtClean="0">
                <a:latin typeface="Times New Roman" charset="0"/>
                <a:ea typeface="ＭＳ Ｐゴシック" charset="-128"/>
                <a:cs typeface="ＭＳ Ｐゴシック" charset="-128"/>
              </a:rPr>
              <a:t>NOT: </a:t>
            </a:r>
            <a:r>
              <a:rPr lang="en-US" smtClean="0">
                <a:latin typeface="Times New Roman" charset="0"/>
                <a:ea typeface="ＭＳ Ｐゴシック" charset="-128"/>
                <a:cs typeface="ＭＳ Ｐゴシック" charset="-128"/>
              </a:rPr>
              <a:t>Talking </a:t>
            </a:r>
            <a:r>
              <a:rPr lang="en-US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about a</a:t>
            </a:r>
            <a:r>
              <a:rPr lang="en-US" baseline="0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 problem, an abstract solution.</a:t>
            </a:r>
          </a:p>
          <a:p>
            <a:pPr defTabSz="897301">
              <a:defRPr/>
            </a:pPr>
            <a:r>
              <a:rPr lang="en-US" baseline="0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Professional Conduct (Syllabus)</a:t>
            </a:r>
            <a:r>
              <a:rPr lang="en-US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 </a:t>
            </a:r>
          </a:p>
          <a:p>
            <a:pPr defTabSz="897301">
              <a:defRPr/>
            </a:pPr>
            <a:r>
              <a:rPr lang="en-US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Gained:</a:t>
            </a:r>
            <a:r>
              <a:rPr lang="en-US" baseline="0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 you get the points w/o doing the work.</a:t>
            </a:r>
          </a:p>
          <a:p>
            <a:pPr defTabSz="897301">
              <a:defRPr/>
            </a:pPr>
            <a:r>
              <a:rPr lang="en-US" baseline="0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Lost: experience of doing the work, next task will be MUCH harder</a:t>
            </a:r>
          </a:p>
          <a:p>
            <a:pPr defTabSz="897301">
              <a:defRPr/>
            </a:pPr>
            <a:r>
              <a:rPr lang="en-US" baseline="0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Loss of points, Univ. record</a:t>
            </a:r>
          </a:p>
          <a:p>
            <a:pPr defTabSz="897301">
              <a:defRPr/>
            </a:pPr>
            <a:r>
              <a:rPr lang="en-US" baseline="0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Time trouble, time management</a:t>
            </a: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defTabSz="897301">
              <a:defRPr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defTabSz="897301">
              <a:defRPr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defTabSz="897301">
              <a:defRPr/>
            </a:pPr>
            <a:r>
              <a:rPr lang="en-US" dirty="0" smtClean="0">
                <a:latin typeface="Times New Roman" charset="0"/>
                <a:ea typeface="ＭＳ Ｐゴシック" charset="-128"/>
                <a:cs typeface="ＭＳ Ｐゴシック" charset="-128"/>
              </a:rPr>
              <a:t>“</a:t>
            </a:r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If everyone is thinking alike, then somebody isn't thinking.”  General George S. Patton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E4C2A5-AE85-EC4D-90C7-67B8045677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7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cs.colostate.edu/~cs161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 smtClean="0">
                <a:solidFill>
                  <a:srgbClr val="4C4C4C"/>
                </a:solidFill>
              </a:rPr>
              <a:t>Course Introduction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can get into the Unix lab (CSB 120)!</a:t>
            </a:r>
          </a:p>
          <a:p>
            <a:pPr lvl="1">
              <a:buNone/>
            </a:pPr>
            <a:r>
              <a:rPr lang="en-US" dirty="0" smtClean="0"/>
              <a:t>If you have keycard access problems:</a:t>
            </a:r>
          </a:p>
          <a:p>
            <a:pPr lvl="1"/>
            <a:r>
              <a:rPr lang="en-US" dirty="0" smtClean="0"/>
              <a:t>CS students: talk to a CS accounting person (Kim</a:t>
            </a:r>
            <a:r>
              <a:rPr lang="en-US" dirty="0"/>
              <a:t> </a:t>
            </a:r>
            <a:r>
              <a:rPr lang="en-US" dirty="0" smtClean="0"/>
              <a:t>or student  employee)</a:t>
            </a:r>
          </a:p>
          <a:p>
            <a:pPr lvl="1"/>
            <a:r>
              <a:rPr lang="en-US" dirty="0" smtClean="0"/>
              <a:t>Non CS students: Key Desk at Facilities Management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class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all have to have respect for each other, independent of race, gender, ability</a:t>
            </a:r>
          </a:p>
          <a:p>
            <a:endParaRPr lang="en-US" dirty="0" smtClean="0"/>
          </a:p>
          <a:p>
            <a:r>
              <a:rPr lang="en-US" dirty="0" smtClean="0"/>
              <a:t>Laptop usage:  use the back row of the class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820000"/>
                </a:solidFill>
              </a:rPr>
              <a:t>THERE ARE NO STUPID QUESTIONS</a:t>
            </a:r>
          </a:p>
          <a:p>
            <a:pPr lvl="1"/>
            <a:r>
              <a:rPr lang="en-US" dirty="0" smtClean="0"/>
              <a:t>Your classmates will be grateful you asked.</a:t>
            </a:r>
          </a:p>
          <a:p>
            <a:pPr lvl="1"/>
            <a:r>
              <a:rPr lang="en-US" dirty="0" smtClean="0"/>
              <a:t>Questions outside of class:  use Piazza rather than emailing your instructor/TA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cheating?  What is not?</a:t>
            </a:r>
          </a:p>
          <a:p>
            <a:endParaRPr lang="en-US" dirty="0"/>
          </a:p>
          <a:p>
            <a:r>
              <a:rPr lang="en-US" dirty="0" smtClean="0"/>
              <a:t>Where is it defined?</a:t>
            </a:r>
          </a:p>
          <a:p>
            <a:pPr marL="671512" lvl="2" indent="0">
              <a:buNone/>
            </a:pPr>
            <a:endParaRPr lang="en-US" b="1" dirty="0" smtClean="0">
              <a:solidFill>
                <a:srgbClr val="003399"/>
              </a:solidFill>
            </a:endParaRPr>
          </a:p>
          <a:p>
            <a:r>
              <a:rPr lang="en-US" dirty="0" smtClean="0"/>
              <a:t>What is gained / lost when cheating?</a:t>
            </a:r>
          </a:p>
          <a:p>
            <a:endParaRPr lang="en-US" b="1" dirty="0" smtClean="0"/>
          </a:p>
          <a:p>
            <a:r>
              <a:rPr lang="en-US" dirty="0" smtClean="0"/>
              <a:t>What are the consequences?</a:t>
            </a:r>
          </a:p>
          <a:p>
            <a:endParaRPr lang="en-US" b="1" dirty="0" smtClean="0"/>
          </a:p>
          <a:p>
            <a:r>
              <a:rPr lang="en-US" dirty="0" smtClean="0"/>
              <a:t>When / how does it happen?</a:t>
            </a:r>
          </a:p>
          <a:p>
            <a:pPr lvl="2"/>
            <a:r>
              <a:rPr lang="en-US" dirty="0" smtClean="0"/>
              <a:t>How can cheating be avoided?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This is a math </a:t>
            </a:r>
            <a:r>
              <a:rPr lang="en-US" sz="2400" dirty="0" smtClean="0"/>
              <a:t>course.</a:t>
            </a:r>
          </a:p>
          <a:p>
            <a:pPr lvl="2"/>
            <a:r>
              <a:rPr lang="en-US" sz="2200" dirty="0" smtClean="0">
                <a:solidFill>
                  <a:schemeClr val="bg2"/>
                </a:solidFill>
              </a:rPr>
              <a:t>Why </a:t>
            </a:r>
            <a:r>
              <a:rPr lang="en-US" sz="2200" dirty="0">
                <a:solidFill>
                  <a:schemeClr val="bg2"/>
                </a:solidFill>
              </a:rPr>
              <a:t>is math important to us? What does it have to do with computer science</a:t>
            </a:r>
            <a:r>
              <a:rPr lang="en-US" sz="2200" dirty="0" smtClean="0">
                <a:solidFill>
                  <a:schemeClr val="bg2"/>
                </a:solidFill>
              </a:rPr>
              <a:t>?</a:t>
            </a:r>
          </a:p>
          <a:p>
            <a:pPr lvl="3">
              <a:buFont typeface="Wingdings" charset="2"/>
              <a:buChar char="§"/>
            </a:pPr>
            <a:r>
              <a:rPr lang="en-US" sz="2200" dirty="0" smtClean="0">
                <a:solidFill>
                  <a:schemeClr val="bg2"/>
                </a:solidFill>
              </a:rPr>
              <a:t>We need to be able to reason about our programs</a:t>
            </a:r>
          </a:p>
          <a:p>
            <a:pPr marL="742950" lvl="3" indent="0">
              <a:buNone/>
            </a:pPr>
            <a:r>
              <a:rPr lang="en-US" sz="2200" dirty="0" smtClean="0">
                <a:solidFill>
                  <a:schemeClr val="bg2"/>
                </a:solidFill>
              </a:rPr>
              <a:t>      1. Is our program correct?</a:t>
            </a:r>
          </a:p>
          <a:p>
            <a:pPr marL="742950" lvl="3" indent="0">
              <a:buNone/>
            </a:pPr>
            <a:r>
              <a:rPr lang="en-US" sz="2200" dirty="0" smtClean="0">
                <a:solidFill>
                  <a:schemeClr val="bg2"/>
                </a:solidFill>
              </a:rPr>
              <a:t>      2. How much time  and space does it take </a:t>
            </a:r>
            <a:endParaRPr lang="en-US" sz="2200" dirty="0">
              <a:solidFill>
                <a:schemeClr val="bg2"/>
              </a:solidFill>
            </a:endParaRPr>
          </a:p>
          <a:p>
            <a:pPr marL="114300" lvl="1" indent="0">
              <a:buNone/>
            </a:pPr>
            <a:endParaRPr lang="en-US" sz="2400" dirty="0" smtClean="0">
              <a:solidFill>
                <a:schemeClr val="bg2"/>
              </a:solidFill>
            </a:endParaRPr>
          </a:p>
          <a:p>
            <a:endParaRPr lang="en-US" sz="2600" dirty="0" smtClean="0">
              <a:solidFill>
                <a:schemeClr val="bg2"/>
              </a:solidFill>
            </a:endParaRPr>
          </a:p>
          <a:p>
            <a:pPr marL="457200" indent="-457200">
              <a:buFont typeface="Wingdings" charset="2"/>
              <a:buChar char="§"/>
            </a:pPr>
            <a:r>
              <a:rPr lang="en-US" sz="2600" dirty="0" smtClean="0"/>
              <a:t>We will also write </a:t>
            </a:r>
            <a:r>
              <a:rPr lang="en-US" sz="2600" dirty="0" smtClean="0"/>
              <a:t>programs.</a:t>
            </a:r>
          </a:p>
          <a:p>
            <a:pPr marL="803275" lvl="1" indent="-457200">
              <a:buFont typeface="Wingdings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Programming </a:t>
            </a:r>
            <a:r>
              <a:rPr lang="en-US" sz="2200" dirty="0" smtClean="0">
                <a:solidFill>
                  <a:schemeClr val="tx1"/>
                </a:solidFill>
              </a:rPr>
              <a:t>language:  Python!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charset="2"/>
              <a:buChar char="ü"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4351" y="3798455"/>
            <a:ext cx="2656294" cy="256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269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59633"/>
            <a:ext cx="7848600" cy="5410200"/>
          </a:xfrm>
        </p:spPr>
        <p:txBody>
          <a:bodyPr/>
          <a:lstStyle/>
          <a:p>
            <a:r>
              <a:rPr lang="en-US" dirty="0" smtClean="0"/>
              <a:t>We will use Python to </a:t>
            </a:r>
            <a:r>
              <a:rPr lang="en-US" dirty="0" smtClean="0"/>
              <a:t>demonstrate mathematical </a:t>
            </a:r>
            <a:r>
              <a:rPr lang="en-US" dirty="0" smtClean="0"/>
              <a:t>concepts.</a:t>
            </a:r>
          </a:p>
          <a:p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Why Python?</a:t>
            </a:r>
          </a:p>
          <a:p>
            <a:pPr marL="457200" indent="-457200">
              <a:lnSpc>
                <a:spcPct val="90000"/>
              </a:lnSpc>
              <a:buFont typeface="Wingdings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Simple</a:t>
            </a:r>
            <a:r>
              <a:rPr lang="en-US" dirty="0">
                <a:solidFill>
                  <a:schemeClr val="tx1"/>
                </a:solidFill>
              </a:rPr>
              <a:t>, easy to learn syntax</a:t>
            </a:r>
          </a:p>
          <a:p>
            <a:pPr marL="457200" indent="-457200">
              <a:lnSpc>
                <a:spcPct val="90000"/>
              </a:lnSpc>
              <a:buFont typeface="Wingdings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Highly readable, compact </a:t>
            </a:r>
            <a:r>
              <a:rPr lang="en-US" dirty="0" smtClean="0">
                <a:solidFill>
                  <a:schemeClr val="tx1"/>
                </a:solidFill>
              </a:rPr>
              <a:t>code: almost like pseudo-code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lnSpc>
                <a:spcPct val="90000"/>
              </a:lnSpc>
              <a:buFont typeface="Wingdings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One of the most highly used programming languages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What makes Python different from Java?</a:t>
            </a:r>
          </a:p>
          <a:p>
            <a:pPr marL="342900" indent="-342900">
              <a:lnSpc>
                <a:spcPct val="90000"/>
              </a:lnSpc>
              <a:buFont typeface="Wingdings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Java is </a:t>
            </a:r>
            <a:r>
              <a:rPr lang="en-US" b="1" dirty="0" smtClean="0">
                <a:solidFill>
                  <a:srgbClr val="FF0000"/>
                </a:solidFill>
              </a:rPr>
              <a:t>statically </a:t>
            </a:r>
            <a:r>
              <a:rPr lang="en-US" dirty="0" smtClean="0">
                <a:solidFill>
                  <a:schemeClr val="tx1"/>
                </a:solidFill>
              </a:rPr>
              <a:t>typed, i.e. variables are bound to           types at compile time. This avoids run time errors, but    makes java programs more rigid.</a:t>
            </a:r>
          </a:p>
          <a:p>
            <a:pPr marL="342900" indent="-342900">
              <a:lnSpc>
                <a:spcPct val="90000"/>
              </a:lnSpc>
              <a:buFont typeface="Wingdings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ython is </a:t>
            </a:r>
            <a:r>
              <a:rPr lang="en-US" b="1" dirty="0" smtClean="0">
                <a:solidFill>
                  <a:srgbClr val="FF0000"/>
                </a:solidFill>
              </a:rPr>
              <a:t>dynamically</a:t>
            </a:r>
            <a:r>
              <a:rPr lang="en-US" dirty="0" smtClean="0">
                <a:solidFill>
                  <a:schemeClr val="tx1"/>
                </a:solidFill>
              </a:rPr>
              <a:t> typed, i.e. a variable takes on some            type at run time, and its type can change. This                makes python programs more flexible, but can                cause strange run time errors.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7" descr="H:\!scanned images\LovePython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7828" y="4029363"/>
            <a:ext cx="2062996" cy="205524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627322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" pitchFamily="-110" charset="0"/>
              </a:rPr>
              <a:t>image from: ftp://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-110" charset="0"/>
              </a:rPr>
              <a:t>www.mindview.net/pub/eckel/LovePython.zip</a:t>
            </a:r>
            <a:endParaRPr lang="en-US" sz="1200" dirty="0">
              <a:solidFill>
                <a:srgbClr val="000000"/>
              </a:solidFill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Course </a:t>
            </a:r>
            <a:r>
              <a:rPr lang="en-US" sz="2400" dirty="0"/>
              <a:t>webpage: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>
                <a:hlinkClick r:id="rId3"/>
              </a:rPr>
              <a:t>http://www.cs.colostate.edu/</a:t>
            </a:r>
            <a:r>
              <a:rPr lang="en-US" sz="2400" dirty="0" smtClean="0">
                <a:hlinkClick r:id="rId3"/>
              </a:rPr>
              <a:t>~cs220/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Slides/recitations/assignments are posted on the course webpage’s schedule page.</a:t>
            </a:r>
          </a:p>
          <a:p>
            <a:pPr>
              <a:buFont typeface="Wingdings" charset="2"/>
              <a:buChar char="q"/>
            </a:pPr>
            <a:endParaRPr lang="en-US" sz="2400" dirty="0"/>
          </a:p>
          <a:p>
            <a:r>
              <a:rPr lang="en-US" sz="2400" dirty="0" smtClean="0"/>
              <a:t>Canvas will be used for grades</a:t>
            </a:r>
            <a:r>
              <a:rPr lang="en-US" sz="2400" dirty="0"/>
              <a:t> </a:t>
            </a:r>
            <a:r>
              <a:rPr lang="en-US" sz="2400" dirty="0" smtClean="0"/>
              <a:t>and assignments</a:t>
            </a:r>
          </a:p>
          <a:p>
            <a:pPr>
              <a:buFont typeface="Wingdings" charset="2"/>
              <a:buChar char="q"/>
            </a:pPr>
            <a:endParaRPr lang="en-US" sz="2400" dirty="0"/>
          </a:p>
          <a:p>
            <a:r>
              <a:rPr lang="en-US" sz="2400" dirty="0" smtClean="0"/>
              <a:t>Piazza will be our primary communication tool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791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Who reads the textbook anyhow?</a:t>
            </a:r>
          </a:p>
          <a:p>
            <a:endParaRPr lang="en-US" sz="2800" dirty="0"/>
          </a:p>
          <a:p>
            <a:pPr marL="457200" indent="-457200">
              <a:buFont typeface="Courier New"/>
              <a:buChar char="o"/>
            </a:pPr>
            <a:r>
              <a:rPr lang="en-US" sz="2800" dirty="0" smtClean="0"/>
              <a:t>Most textbooks are expensive</a:t>
            </a:r>
          </a:p>
          <a:p>
            <a:pPr marL="457200" indent="-457200">
              <a:buFont typeface="Courier New"/>
              <a:buChar char="o"/>
            </a:pPr>
            <a:r>
              <a:rPr lang="en-US" sz="2800" dirty="0" smtClean="0"/>
              <a:t>Are not in alignment with how most students interact with content </a:t>
            </a:r>
            <a:r>
              <a:rPr lang="en-US" sz="2800" dirty="0"/>
              <a:t>→ </a:t>
            </a:r>
            <a:r>
              <a:rPr lang="en-US" sz="2800" dirty="0" smtClean="0">
                <a:sym typeface="Wingdings"/>
              </a:rPr>
              <a:t>low usage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71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Zybooks</a:t>
            </a:r>
            <a:r>
              <a:rPr lang="en-US" sz="2400" dirty="0" smtClean="0"/>
              <a:t> online discrete math book: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If you haven’t gotten access to it: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1800" dirty="0">
                <a:solidFill>
                  <a:srgbClr val="000000"/>
                </a:solidFill>
              </a:rPr>
              <a:t>Sign in or create an account at </a:t>
            </a:r>
            <a:r>
              <a:rPr lang="en-US" sz="1800" dirty="0" err="1">
                <a:solidFill>
                  <a:srgbClr val="000000"/>
                </a:solidFill>
              </a:rPr>
              <a:t>learn.zybooks.com</a:t>
            </a:r>
            <a:endParaRPr lang="en-US" sz="1800" dirty="0">
              <a:solidFill>
                <a:srgbClr val="0000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800" dirty="0">
                <a:solidFill>
                  <a:srgbClr val="000000"/>
                </a:solidFill>
              </a:rPr>
              <a:t>Enter </a:t>
            </a:r>
            <a:r>
              <a:rPr lang="en-US" sz="1800" dirty="0" err="1">
                <a:solidFill>
                  <a:srgbClr val="000000"/>
                </a:solidFill>
              </a:rPr>
              <a:t>zyBook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code </a:t>
            </a:r>
            <a:r>
              <a:rPr lang="en-US" sz="1800" dirty="0" smtClean="0"/>
              <a:t>COLOSTATECS220Spring2018</a:t>
            </a:r>
            <a:endParaRPr lang="en-US" sz="1800" dirty="0">
              <a:solidFill>
                <a:srgbClr val="0000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800" dirty="0">
                <a:solidFill>
                  <a:srgbClr val="000000"/>
                </a:solidFill>
              </a:rPr>
              <a:t>Subscribe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1800" dirty="0">
                <a:solidFill>
                  <a:srgbClr val="000000"/>
                </a:solidFill>
              </a:rPr>
              <a:t>A subscription is $48 and will last until </a:t>
            </a:r>
            <a:r>
              <a:rPr lang="en-US" sz="1800" dirty="0" smtClean="0">
                <a:solidFill>
                  <a:srgbClr val="000000"/>
                </a:solidFill>
              </a:rPr>
              <a:t>June 13, </a:t>
            </a:r>
            <a:r>
              <a:rPr lang="en-US" sz="1800" dirty="0">
                <a:solidFill>
                  <a:srgbClr val="000000"/>
                </a:solidFill>
              </a:rPr>
              <a:t>2018.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327025" lvl="1" indent="0">
              <a:buNone/>
            </a:pPr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660" y="1694475"/>
            <a:ext cx="4927614" cy="269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5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Zybooks</a:t>
            </a:r>
            <a:r>
              <a:rPr lang="en-US" sz="2400" dirty="0" smtClean="0"/>
              <a:t> online discrete math book: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200" dirty="0" smtClean="0"/>
              <a:t>Demonstrated to be effective.</a:t>
            </a:r>
          </a:p>
          <a:p>
            <a:r>
              <a:rPr lang="en-US" sz="1600" dirty="0" smtClean="0"/>
              <a:t>A</a:t>
            </a:r>
            <a:r>
              <a:rPr lang="en-US" sz="1600" dirty="0"/>
              <a:t>. </a:t>
            </a:r>
            <a:r>
              <a:rPr lang="en-US" sz="1600" dirty="0" err="1"/>
              <a:t>Edgcomb</a:t>
            </a:r>
            <a:r>
              <a:rPr lang="en-US" sz="1600" dirty="0"/>
              <a:t>, F. </a:t>
            </a:r>
            <a:r>
              <a:rPr lang="en-US" sz="1600" dirty="0" err="1"/>
              <a:t>Vahid</a:t>
            </a:r>
            <a:r>
              <a:rPr lang="en-US" sz="1600" dirty="0"/>
              <a:t>, R. </a:t>
            </a:r>
            <a:r>
              <a:rPr lang="en-US" sz="1600" dirty="0" err="1"/>
              <a:t>Lysecky</a:t>
            </a:r>
            <a:r>
              <a:rPr lang="en-US" sz="1600" dirty="0"/>
              <a:t>, A. </a:t>
            </a:r>
            <a:r>
              <a:rPr lang="en-US" sz="1600" dirty="0" err="1"/>
              <a:t>Knoesen</a:t>
            </a:r>
            <a:r>
              <a:rPr lang="en-US" sz="1600" dirty="0"/>
              <a:t>, R. </a:t>
            </a:r>
            <a:r>
              <a:rPr lang="en-US" sz="1600" dirty="0" err="1"/>
              <a:t>Amirtharajah</a:t>
            </a:r>
            <a:r>
              <a:rPr lang="en-US" sz="1600" dirty="0"/>
              <a:t>, and M.L. </a:t>
            </a:r>
            <a:r>
              <a:rPr lang="en-US" sz="1600" dirty="0" err="1"/>
              <a:t>Dorf</a:t>
            </a:r>
            <a:r>
              <a:rPr lang="en-US" sz="1600" dirty="0"/>
              <a:t>. Student Performance Improvement using Interactive Textbooks: A Three-University Cross-Semester Analysis, Proc. of ASEE Annual Conference, Seattle, </a:t>
            </a:r>
            <a:r>
              <a:rPr lang="en-US" sz="1600" dirty="0" smtClean="0"/>
              <a:t>2015.</a:t>
            </a:r>
            <a:endParaRPr lang="en-US" dirty="0"/>
          </a:p>
          <a:p>
            <a:endParaRPr lang="en-US" sz="2400" dirty="0"/>
          </a:p>
          <a:p>
            <a:endParaRPr lang="en-US" sz="2400" dirty="0" smtClean="0"/>
          </a:p>
          <a:p>
            <a:pPr marL="327025" lvl="1" indent="0">
              <a:buNone/>
            </a:pPr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385" y="1694475"/>
            <a:ext cx="4927614" cy="269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41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200" dirty="0" smtClean="0"/>
              <a:t>Lectures</a:t>
            </a:r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200" dirty="0" smtClean="0">
                <a:solidFill>
                  <a:srgbClr val="003399"/>
                </a:solidFill>
              </a:rPr>
              <a:t>	Slides </a:t>
            </a:r>
            <a:r>
              <a:rPr lang="en-US" sz="2200" dirty="0">
                <a:solidFill>
                  <a:srgbClr val="003399"/>
                </a:solidFill>
              </a:rPr>
              <a:t>are posted ahead of </a:t>
            </a:r>
            <a:r>
              <a:rPr lang="en-US" sz="2200" dirty="0" smtClean="0">
                <a:solidFill>
                  <a:srgbClr val="003399"/>
                </a:solidFill>
              </a:rPr>
              <a:t>time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Zybooks</a:t>
            </a:r>
            <a:r>
              <a:rPr lang="en-US" sz="2200" dirty="0" smtClean="0"/>
              <a:t> reading assignments</a:t>
            </a:r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200" dirty="0" smtClean="0"/>
              <a:t>	</a:t>
            </a:r>
            <a:r>
              <a:rPr lang="en-US" sz="2200" dirty="0" smtClean="0">
                <a:solidFill>
                  <a:srgbClr val="003399"/>
                </a:solidFill>
              </a:rPr>
              <a:t>Help prepare/reinforce lecture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Recitations</a:t>
            </a:r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200" dirty="0" smtClean="0">
                <a:solidFill>
                  <a:srgbClr val="003399"/>
                </a:solidFill>
              </a:rPr>
              <a:t>	Help </a:t>
            </a:r>
            <a:r>
              <a:rPr lang="en-US" sz="2200" dirty="0">
                <a:solidFill>
                  <a:srgbClr val="003399"/>
                </a:solidFill>
              </a:rPr>
              <a:t>you with written/programming assignments</a:t>
            </a:r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200" dirty="0">
                <a:solidFill>
                  <a:srgbClr val="003399"/>
                </a:solidFill>
              </a:rPr>
              <a:t>	Reinforce material from </a:t>
            </a:r>
            <a:r>
              <a:rPr lang="en-US" sz="2200" dirty="0" smtClean="0">
                <a:solidFill>
                  <a:srgbClr val="003399"/>
                </a:solidFill>
              </a:rPr>
              <a:t>lecture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Written</a:t>
            </a:r>
            <a:r>
              <a:rPr lang="en-US" sz="2200" dirty="0"/>
              <a:t>/Canvas </a:t>
            </a:r>
            <a:r>
              <a:rPr lang="en-US" sz="2200" dirty="0" smtClean="0"/>
              <a:t>assignments</a:t>
            </a:r>
            <a:endParaRPr lang="en-US" sz="2200" dirty="0"/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200" dirty="0" smtClean="0">
                <a:solidFill>
                  <a:srgbClr val="003399"/>
                </a:solidFill>
              </a:rPr>
              <a:t>	Do you understand the theory?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Programming assignments</a:t>
            </a:r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200" dirty="0">
                <a:solidFill>
                  <a:srgbClr val="003399"/>
                </a:solidFill>
              </a:rPr>
              <a:t>	</a:t>
            </a:r>
            <a:r>
              <a:rPr lang="en-US" sz="2200" dirty="0" smtClean="0">
                <a:solidFill>
                  <a:srgbClr val="003399"/>
                </a:solidFill>
              </a:rPr>
              <a:t>Can you implement it?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Tests</a:t>
            </a:r>
            <a:endParaRPr lang="en-US" sz="2200" i="1" dirty="0" smtClean="0"/>
          </a:p>
          <a:p>
            <a:pPr lvl="1">
              <a:lnSpc>
                <a:spcPct val="90000"/>
              </a:lnSpc>
              <a:buFont typeface="Wingdings" pitchFamily="-112" charset="2"/>
              <a:buNone/>
            </a:pPr>
            <a:r>
              <a:rPr lang="en-US" sz="2200" dirty="0" smtClean="0">
                <a:solidFill>
                  <a:srgbClr val="003399"/>
                </a:solidFill>
              </a:rPr>
              <a:t>      	What have you learned?</a:t>
            </a:r>
          </a:p>
        </p:txBody>
      </p:sp>
    </p:spTree>
    <p:extLst>
      <p:ext uri="{BB962C8B-B14F-4D97-AF65-F5344CB8AC3E}">
        <p14:creationId xmlns:p14="http://schemas.microsoft.com/office/powerpoint/2010/main" val="10602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endParaRPr lang="en-US" sz="2400" dirty="0" smtClean="0"/>
          </a:p>
          <a:p>
            <a:pPr>
              <a:buFont typeface="Wingdings" pitchFamily="-112" charset="2"/>
              <a:buNone/>
            </a:pPr>
            <a:r>
              <a:rPr lang="en-US" sz="2400" dirty="0" smtClean="0"/>
              <a:t>	Written/Canvas assignments</a:t>
            </a:r>
          </a:p>
          <a:p>
            <a:pPr>
              <a:buFont typeface="Wingdings" pitchFamily="-112" charset="2"/>
              <a:buNone/>
            </a:pPr>
            <a:r>
              <a:rPr lang="en-US" sz="2400" dirty="0"/>
              <a:t>	</a:t>
            </a:r>
            <a:r>
              <a:rPr lang="en-US" sz="2400" dirty="0" smtClean="0"/>
              <a:t>Programming assignments (~3)</a:t>
            </a:r>
          </a:p>
          <a:p>
            <a:pPr>
              <a:buFont typeface="Wingdings" pitchFamily="-112" charset="2"/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Zybooks</a:t>
            </a:r>
            <a:r>
              <a:rPr lang="en-US" sz="2400" dirty="0" smtClean="0"/>
              <a:t> activities	</a:t>
            </a:r>
            <a:endParaRPr lang="en-US" sz="2400" i="1" dirty="0" smtClean="0"/>
          </a:p>
          <a:p>
            <a:pPr>
              <a:buFont typeface="Wingdings" pitchFamily="-112" charset="2"/>
              <a:buNone/>
            </a:pPr>
            <a:r>
              <a:rPr lang="en-US" sz="2400" dirty="0" smtClean="0"/>
              <a:t>	Recitation (attendance + completion) </a:t>
            </a:r>
            <a:endParaRPr lang="en-US" sz="2400" i="1" dirty="0" smtClean="0"/>
          </a:p>
          <a:p>
            <a:pPr>
              <a:buFont typeface="Wingdings" pitchFamily="-112" charset="2"/>
              <a:buNone/>
            </a:pPr>
            <a:r>
              <a:rPr lang="en-US" sz="2400" dirty="0" smtClean="0"/>
              <a:t>	Midterm</a:t>
            </a:r>
          </a:p>
          <a:p>
            <a:pPr>
              <a:buFont typeface="Wingdings" pitchFamily="-112" charset="2"/>
              <a:buNone/>
            </a:pPr>
            <a:r>
              <a:rPr lang="en-US" sz="2400" dirty="0" smtClean="0"/>
              <a:t>	Final		</a:t>
            </a:r>
          </a:p>
          <a:p>
            <a:pPr>
              <a:buFont typeface="Wingdings" pitchFamily="-112" charset="2"/>
              <a:buNone/>
            </a:pPr>
            <a:r>
              <a:rPr lang="en-US" sz="2400" dirty="0" smtClean="0"/>
              <a:t>		</a:t>
            </a:r>
            <a:r>
              <a:rPr lang="en-US" dirty="0" smtClean="0"/>
              <a:t>	</a:t>
            </a:r>
            <a:endParaRPr lang="en-US" sz="2000" i="1" dirty="0" smtClean="0"/>
          </a:p>
          <a:p>
            <a:pPr>
              <a:buFont typeface="Wingdings" pitchFamily="-11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	For the percentages see course website.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65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52991</TotalTime>
  <Words>585</Words>
  <Application>Microsoft Macintosh PowerPoint</Application>
  <PresentationFormat>On-screen Show (4:3)</PresentationFormat>
  <Paragraphs>143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Comic Sans MS</vt:lpstr>
      <vt:lpstr>Courier New</vt:lpstr>
      <vt:lpstr>Monotype Sorts</vt:lpstr>
      <vt:lpstr>ＭＳ Ｐゴシック</vt:lpstr>
      <vt:lpstr>Times New Roman</vt:lpstr>
      <vt:lpstr>Wingdings</vt:lpstr>
      <vt:lpstr>alg-design</vt:lpstr>
      <vt:lpstr>CS 220: Discrete Structures and their Applications </vt:lpstr>
      <vt:lpstr>About this course</vt:lpstr>
      <vt:lpstr>Python</vt:lpstr>
      <vt:lpstr>About this course</vt:lpstr>
      <vt:lpstr>Textbook</vt:lpstr>
      <vt:lpstr>Textbook</vt:lpstr>
      <vt:lpstr>Textbook</vt:lpstr>
      <vt:lpstr>Components of the course</vt:lpstr>
      <vt:lpstr>Grading</vt:lpstr>
      <vt:lpstr>CS building</vt:lpstr>
      <vt:lpstr>Professional class behavior</vt:lpstr>
      <vt:lpstr>Cheating</vt:lpstr>
    </vt:vector>
  </TitlesOfParts>
  <Company>Dell Computer Corporation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817</cp:revision>
  <cp:lastPrinted>2017-08-21T23:55:10Z</cp:lastPrinted>
  <dcterms:created xsi:type="dcterms:W3CDTF">2011-01-03T17:49:16Z</dcterms:created>
  <dcterms:modified xsi:type="dcterms:W3CDTF">2018-01-08T17:40:17Z</dcterms:modified>
</cp:coreProperties>
</file>