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36"/>
  </p:notesMasterIdLst>
  <p:handoutMasterIdLst>
    <p:handoutMasterId r:id="rId37"/>
  </p:handoutMasterIdLst>
  <p:sldIdLst>
    <p:sldId id="436" r:id="rId2"/>
    <p:sldId id="620" r:id="rId3"/>
    <p:sldId id="642" r:id="rId4"/>
    <p:sldId id="643" r:id="rId5"/>
    <p:sldId id="644" r:id="rId6"/>
    <p:sldId id="645" r:id="rId7"/>
    <p:sldId id="623" r:id="rId8"/>
    <p:sldId id="625" r:id="rId9"/>
    <p:sldId id="626" r:id="rId10"/>
    <p:sldId id="627" r:id="rId11"/>
    <p:sldId id="646" r:id="rId12"/>
    <p:sldId id="628" r:id="rId13"/>
    <p:sldId id="647" r:id="rId14"/>
    <p:sldId id="648" r:id="rId15"/>
    <p:sldId id="629" r:id="rId16"/>
    <p:sldId id="630" r:id="rId17"/>
    <p:sldId id="631" r:id="rId18"/>
    <p:sldId id="653" r:id="rId19"/>
    <p:sldId id="655" r:id="rId20"/>
    <p:sldId id="656" r:id="rId21"/>
    <p:sldId id="657" r:id="rId22"/>
    <p:sldId id="665" r:id="rId23"/>
    <p:sldId id="658" r:id="rId24"/>
    <p:sldId id="659" r:id="rId25"/>
    <p:sldId id="660" r:id="rId26"/>
    <p:sldId id="669" r:id="rId27"/>
    <p:sldId id="662" r:id="rId28"/>
    <p:sldId id="664" r:id="rId29"/>
    <p:sldId id="666" r:id="rId30"/>
    <p:sldId id="667" r:id="rId31"/>
    <p:sldId id="670" r:id="rId32"/>
    <p:sldId id="671" r:id="rId33"/>
    <p:sldId id="672" r:id="rId34"/>
    <p:sldId id="668" r:id="rId35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37" autoAdjust="0"/>
    <p:restoredTop sz="88982" autoAdjust="0"/>
  </p:normalViewPr>
  <p:slideViewPr>
    <p:cSldViewPr snapToGrid="0">
      <p:cViewPr>
        <p:scale>
          <a:sx n="110" d="100"/>
          <a:sy n="110" d="100"/>
        </p:scale>
        <p:origin x="840" y="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1/8/18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1/8/18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that there are several ways to express</a:t>
            </a:r>
            <a:r>
              <a:rPr lang="en-US" baseline="0" dirty="0" smtClean="0"/>
              <a:t> these statements</a:t>
            </a:r>
          </a:p>
          <a:p>
            <a:r>
              <a:rPr lang="en-US" baseline="0" dirty="0" smtClean="0"/>
              <a:t>the parka statement:  equivalent to everyone in the class either doesn’t wear a park or doesn’t </a:t>
            </a:r>
            <a:r>
              <a:rPr lang="en-US" baseline="0" smtClean="0"/>
              <a:t>wear shorts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7735-7607-0C46-9C22-7B5732D6B07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2782AC-23A5-AC4A-9546-92F080DC3D09}" type="slidenum">
              <a:rPr lang="en-US"/>
              <a:pPr/>
              <a:t>28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1313" y="527050"/>
            <a:ext cx="3506787" cy="2632075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time the negation sign moves past a quantifier, the quantifier changes type from universal to existential or from existential to universal: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16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Typed parameter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47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7735-7607-0C46-9C22-7B5732D6B0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7735-7607-0C46-9C22-7B5732D6B0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Platipus</a:t>
            </a:r>
            <a:r>
              <a:rPr lang="en-US" dirty="0" smtClean="0"/>
              <a:t>, 4 species of echidna (spiny anteaters) from Australia, New Guinea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45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Yes!  2 is a prime number that</a:t>
            </a:r>
            <a:r>
              <a:rPr lang="en-US" baseline="0" dirty="0" smtClean="0"/>
              <a:t> is not odd.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80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 is the predicate that states that the distance between cities </a:t>
            </a:r>
            <a:r>
              <a:rPr lang="en-US" dirty="0" err="1" smtClean="0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y</a:t>
            </a:r>
            <a:r>
              <a:rPr lang="en-US" dirty="0" smtClean="0"/>
              <a:t> is </a:t>
            </a:r>
            <a:r>
              <a:rPr lang="en-US" smtClean="0"/>
              <a:t>less than </a:t>
            </a:r>
            <a:r>
              <a:rPr lang="en-US" dirty="0" err="1" smtClean="0"/>
              <a:t>z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7735-7607-0C46-9C22-7B5732D6B0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that there are several ways to express</a:t>
            </a:r>
            <a:r>
              <a:rPr lang="en-US" baseline="0" dirty="0" smtClean="0"/>
              <a:t> these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7735-7607-0C46-9C22-7B5732D6B07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other way of specifying this other than thru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7735-7607-0C46-9C22-7B5732D6B07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 smtClean="0">
                <a:solidFill>
                  <a:srgbClr val="4C4C4C"/>
                </a:solidFill>
              </a:rPr>
              <a:t>Predicate Logic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 smtClean="0">
                <a:solidFill>
                  <a:srgbClr val="4C4C4C"/>
                </a:solidFill>
              </a:rPr>
              <a:t>Section 1.6-1.10 in </a:t>
            </a:r>
            <a:r>
              <a:rPr lang="en-US" sz="3200" dirty="0" err="1" smtClean="0">
                <a:solidFill>
                  <a:srgbClr val="4C4C4C"/>
                </a:solidFill>
              </a:rPr>
              <a:t>zybooks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quantification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7505"/>
            <a:ext cx="8229600" cy="4530725"/>
          </a:xfrm>
        </p:spPr>
        <p:txBody>
          <a:bodyPr/>
          <a:lstStyle/>
          <a:p>
            <a:r>
              <a:rPr lang="en-US" dirty="0" smtClean="0">
                <a:solidFill>
                  <a:srgbClr val="820000"/>
                </a:solidFill>
              </a:rPr>
              <a:t>Universal quantification</a:t>
            </a:r>
            <a:r>
              <a:rPr lang="en-US" b="1" dirty="0" smtClean="0">
                <a:solidFill>
                  <a:srgbClr val="820000"/>
                </a:solidFill>
              </a:rPr>
              <a:t> </a:t>
            </a:r>
            <a:r>
              <a:rPr lang="en-US" dirty="0" smtClean="0"/>
              <a:t>is the statement</a:t>
            </a:r>
          </a:p>
          <a:p>
            <a:pPr lvl="1">
              <a:buNone/>
            </a:pPr>
            <a:r>
              <a:rPr lang="en-US" sz="2000" dirty="0" smtClean="0"/>
              <a:t>	“P(x) for all values of x in the domain of P”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Notation: </a:t>
            </a:r>
            <a:r>
              <a:rPr lang="en-US" dirty="0" smtClean="0">
                <a:solidFill>
                  <a:srgbClr val="820000"/>
                </a:solidFill>
                <a:sym typeface="Symbol" charset="2"/>
              </a:rPr>
              <a:t></a:t>
            </a:r>
            <a:r>
              <a:rPr lang="en-US" dirty="0" smtClean="0"/>
              <a:t>x P(x) </a:t>
            </a:r>
          </a:p>
          <a:p>
            <a:pPr>
              <a:buNone/>
            </a:pPr>
            <a:r>
              <a:rPr lang="en-US" dirty="0" smtClean="0">
                <a:solidFill>
                  <a:srgbClr val="820000"/>
                </a:solidFill>
                <a:sym typeface="Symbol" charset="2"/>
              </a:rPr>
              <a:t></a:t>
            </a:r>
            <a:r>
              <a:rPr lang="en-US" dirty="0" smtClean="0">
                <a:sym typeface="Symbol" charset="2"/>
              </a:rPr>
              <a:t> is called the universal quantifier</a:t>
            </a:r>
          </a:p>
          <a:p>
            <a:endParaRPr lang="en-US" dirty="0" smtClean="0"/>
          </a:p>
          <a:p>
            <a:r>
              <a:rPr lang="en-US" dirty="0" smtClean="0"/>
              <a:t>If the domain of P contains a finite number of elements</a:t>
            </a:r>
          </a:p>
          <a:p>
            <a:r>
              <a:rPr lang="is-IS" dirty="0" smtClean="0"/>
              <a:t>a</a:t>
            </a:r>
            <a:r>
              <a:rPr lang="is-IS" baseline="-25000" dirty="0" smtClean="0"/>
              <a:t>1</a:t>
            </a:r>
            <a:r>
              <a:rPr lang="is-IS" dirty="0" smtClean="0"/>
              <a:t>, a</a:t>
            </a:r>
            <a:r>
              <a:rPr lang="is-IS" baseline="-25000" dirty="0" smtClean="0"/>
              <a:t>2</a:t>
            </a:r>
            <a:r>
              <a:rPr lang="is-IS" dirty="0" smtClean="0"/>
              <a:t>,</a:t>
            </a:r>
            <a:r>
              <a:rPr lang="is-IS" dirty="0"/>
              <a:t>...</a:t>
            </a:r>
            <a:r>
              <a:rPr lang="is-IS" dirty="0" smtClean="0"/>
              <a:t>, a</a:t>
            </a:r>
            <a:r>
              <a:rPr lang="is-IS" baseline="-25000" dirty="0" smtClean="0"/>
              <a:t>k</a:t>
            </a:r>
            <a:r>
              <a:rPr lang="is-IS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is-IS" dirty="0"/>
              <a:t>∀x P(x)  </a:t>
            </a:r>
            <a:r>
              <a:rPr lang="is-IS" sz="1600" dirty="0"/>
              <a:t>≡  </a:t>
            </a:r>
            <a:r>
              <a:rPr lang="is-IS" dirty="0"/>
              <a:t>P(a</a:t>
            </a:r>
            <a:r>
              <a:rPr lang="is-IS" baseline="-25000" dirty="0"/>
              <a:t>1</a:t>
            </a:r>
            <a:r>
              <a:rPr lang="is-IS" dirty="0"/>
              <a:t>) </a:t>
            </a:r>
            <a:r>
              <a:rPr kumimoji="0" lang="en-US" dirty="0" smtClean="0">
                <a:sym typeface="Symbol" charset="2"/>
              </a:rPr>
              <a:t> </a:t>
            </a:r>
            <a:r>
              <a:rPr lang="is-IS" dirty="0" smtClean="0"/>
              <a:t>P</a:t>
            </a:r>
            <a:r>
              <a:rPr lang="is-IS" dirty="0"/>
              <a:t>(a</a:t>
            </a:r>
            <a:r>
              <a:rPr lang="is-IS" baseline="-25000" dirty="0"/>
              <a:t>2</a:t>
            </a:r>
            <a:r>
              <a:rPr lang="is-IS" dirty="0"/>
              <a:t>) </a:t>
            </a:r>
            <a:r>
              <a:rPr kumimoji="0" lang="en-US" dirty="0" smtClean="0">
                <a:sym typeface="Symbol" charset="2"/>
              </a:rPr>
              <a:t> </a:t>
            </a:r>
            <a:r>
              <a:rPr lang="is-IS" dirty="0" smtClean="0"/>
              <a:t>,.</a:t>
            </a:r>
            <a:r>
              <a:rPr lang="is-IS" dirty="0"/>
              <a:t>.</a:t>
            </a:r>
            <a:r>
              <a:rPr lang="is-IS" dirty="0" smtClean="0"/>
              <a:t>., </a:t>
            </a:r>
            <a:r>
              <a:rPr kumimoji="0" lang="en-US" dirty="0" smtClean="0">
                <a:sym typeface="Symbol" charset="2"/>
              </a:rPr>
              <a:t> </a:t>
            </a:r>
            <a:r>
              <a:rPr lang="is-IS" dirty="0" smtClean="0"/>
              <a:t>P</a:t>
            </a:r>
            <a:r>
              <a:rPr lang="is-IS" dirty="0"/>
              <a:t>(a</a:t>
            </a:r>
            <a:r>
              <a:rPr lang="is-IS" baseline="-25000" dirty="0"/>
              <a:t>k</a:t>
            </a:r>
            <a:r>
              <a:rPr lang="is-IS" dirty="0"/>
              <a:t>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quantification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7505"/>
            <a:ext cx="8229600" cy="4530725"/>
          </a:xfrm>
        </p:spPr>
        <p:txBody>
          <a:bodyPr/>
          <a:lstStyle/>
          <a:p>
            <a:r>
              <a:rPr lang="en-US" dirty="0" smtClean="0">
                <a:solidFill>
                  <a:srgbClr val="820000"/>
                </a:solidFill>
              </a:rPr>
              <a:t>Universal quantification</a:t>
            </a:r>
            <a:r>
              <a:rPr lang="en-US" b="1" dirty="0" smtClean="0">
                <a:solidFill>
                  <a:srgbClr val="820000"/>
                </a:solidFill>
              </a:rPr>
              <a:t> </a:t>
            </a:r>
            <a:r>
              <a:rPr lang="en-US" dirty="0" smtClean="0"/>
              <a:t>is the statement</a:t>
            </a:r>
          </a:p>
          <a:p>
            <a:pPr lvl="1">
              <a:buNone/>
            </a:pPr>
            <a:r>
              <a:rPr lang="en-US" sz="2000" dirty="0" smtClean="0"/>
              <a:t>	“P(x) for all values of x in the domain of P”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Notation: </a:t>
            </a:r>
            <a:r>
              <a:rPr lang="en-US" dirty="0" smtClean="0">
                <a:solidFill>
                  <a:srgbClr val="820000"/>
                </a:solidFill>
                <a:sym typeface="Symbol" charset="2"/>
              </a:rPr>
              <a:t></a:t>
            </a:r>
            <a:r>
              <a:rPr lang="en-US" dirty="0" smtClean="0"/>
              <a:t>x P(x) </a:t>
            </a:r>
          </a:p>
          <a:p>
            <a:pPr>
              <a:buNone/>
            </a:pPr>
            <a:r>
              <a:rPr lang="en-US" dirty="0" smtClean="0">
                <a:solidFill>
                  <a:srgbClr val="820000"/>
                </a:solidFill>
                <a:sym typeface="Symbol" charset="2"/>
              </a:rPr>
              <a:t></a:t>
            </a:r>
            <a:r>
              <a:rPr lang="en-US" dirty="0" smtClean="0">
                <a:sym typeface="Symbol" charset="2"/>
              </a:rPr>
              <a:t> is called the universal quantifier</a:t>
            </a:r>
          </a:p>
          <a:p>
            <a:endParaRPr lang="en-US" dirty="0" smtClean="0"/>
          </a:p>
          <a:p>
            <a:r>
              <a:rPr lang="en-US" dirty="0" smtClean="0"/>
              <a:t>An element x for which P(x) is false is called a </a:t>
            </a:r>
            <a:r>
              <a:rPr lang="en-US" i="1" dirty="0" smtClean="0">
                <a:solidFill>
                  <a:srgbClr val="800000"/>
                </a:solidFill>
              </a:rPr>
              <a:t>counterexample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Example:</a:t>
            </a:r>
            <a:r>
              <a:rPr lang="en-US" dirty="0" smtClean="0"/>
              <a:t>  Let P be the predicate “x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&gt;</a:t>
            </a:r>
            <a:r>
              <a:rPr lang="en-US" dirty="0" smtClean="0"/>
              <a:t> </a:t>
            </a:r>
            <a:r>
              <a:rPr lang="en-US" dirty="0"/>
              <a:t>x</a:t>
            </a:r>
            <a:r>
              <a:rPr lang="en-US" dirty="0" smtClean="0"/>
              <a:t>” with the domain of real numbers.  Give a counterexample.</a:t>
            </a:r>
          </a:p>
          <a:p>
            <a:endParaRPr lang="en-US" dirty="0" smtClean="0"/>
          </a:p>
          <a:p>
            <a:r>
              <a:rPr lang="en-US" dirty="0" smtClean="0"/>
              <a:t>What does the existence of a counterexample tell us about the truth value of </a:t>
            </a:r>
            <a:r>
              <a:rPr lang="en-US" dirty="0" smtClean="0">
                <a:sym typeface="Symbol" charset="2"/>
              </a:rPr>
              <a:t></a:t>
            </a:r>
            <a:r>
              <a:rPr lang="en-US" dirty="0" smtClean="0"/>
              <a:t>x P(x) ?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2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Existential quantification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6025"/>
            <a:ext cx="8229600" cy="4530725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Existential quantification </a:t>
            </a:r>
            <a:r>
              <a:rPr lang="en-US" dirty="0" smtClean="0"/>
              <a:t>of </a:t>
            </a:r>
            <a:r>
              <a:rPr lang="en-US" dirty="0" err="1" smtClean="0"/>
              <a:t>P(x</a:t>
            </a:r>
            <a:r>
              <a:rPr lang="en-US" dirty="0" smtClean="0"/>
              <a:t>) is the statement</a:t>
            </a:r>
          </a:p>
          <a:p>
            <a:pPr lvl="1">
              <a:buNone/>
            </a:pPr>
            <a:r>
              <a:rPr lang="en-US" sz="2000" dirty="0" smtClean="0"/>
              <a:t>	There exists an element </a:t>
            </a:r>
            <a:r>
              <a:rPr lang="en-US" sz="2000" dirty="0" err="1" smtClean="0"/>
              <a:t>x</a:t>
            </a:r>
            <a:r>
              <a:rPr lang="en-US" sz="2000" dirty="0" smtClean="0"/>
              <a:t> in the domain of P such that </a:t>
            </a:r>
            <a:r>
              <a:rPr lang="en-US" sz="2000" dirty="0" err="1" smtClean="0"/>
              <a:t>P(x</a:t>
            </a:r>
            <a:r>
              <a:rPr lang="en-US" sz="2000" dirty="0" smtClean="0"/>
              <a:t>)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003399"/>
                </a:solidFill>
              </a:rPr>
              <a:t>Notation: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820000"/>
                </a:solidFill>
                <a:sym typeface="Symbol" charset="2"/>
              </a:rPr>
              <a:t></a:t>
            </a:r>
            <a:r>
              <a:rPr lang="en-US" sz="2000" dirty="0" smtClean="0">
                <a:solidFill>
                  <a:srgbClr val="003399"/>
                </a:solidFill>
                <a:sym typeface="Symbol" charset="2"/>
              </a:rPr>
              <a:t>x P(x)</a:t>
            </a:r>
          </a:p>
          <a:p>
            <a:pPr lvl="1">
              <a:buNone/>
            </a:pPr>
            <a:r>
              <a:rPr lang="en-US" sz="2000" dirty="0" err="1" smtClean="0">
                <a:solidFill>
                  <a:srgbClr val="820000"/>
                </a:solidFill>
                <a:sym typeface="Symbol" charset="2"/>
              </a:rPr>
              <a:t></a:t>
            </a:r>
            <a:r>
              <a:rPr lang="en-US" sz="2000" dirty="0" smtClean="0">
                <a:solidFill>
                  <a:srgbClr val="820000"/>
                </a:solidFill>
                <a:sym typeface="Symbol" charset="2"/>
              </a:rPr>
              <a:t> </a:t>
            </a:r>
            <a:r>
              <a:rPr lang="en-US" sz="2000" dirty="0" smtClean="0">
                <a:solidFill>
                  <a:srgbClr val="003399"/>
                </a:solidFill>
                <a:sym typeface="Symbol" charset="2"/>
              </a:rPr>
              <a:t>is called the existential quantifier</a:t>
            </a:r>
          </a:p>
          <a:p>
            <a:pPr marL="114300" lvl="1" indent="0">
              <a:buNone/>
            </a:pPr>
            <a:endParaRPr lang="en-US" sz="2000" dirty="0" smtClean="0">
              <a:solidFill>
                <a:srgbClr val="003399"/>
              </a:solidFill>
            </a:endParaRPr>
          </a:p>
          <a:p>
            <a:pPr marL="114300" lvl="1" indent="0">
              <a:buNone/>
            </a:pPr>
            <a:r>
              <a:rPr lang="en-US" sz="2000" dirty="0" smtClean="0">
                <a:solidFill>
                  <a:srgbClr val="003399"/>
                </a:solidFill>
              </a:rPr>
              <a:t>Example:  </a:t>
            </a:r>
          </a:p>
          <a:p>
            <a:pPr marL="114300" lvl="1" indent="0">
              <a:buNone/>
            </a:pPr>
            <a:r>
              <a:rPr lang="en-US" sz="2000" dirty="0" smtClean="0">
                <a:solidFill>
                  <a:srgbClr val="003399"/>
                </a:solidFill>
              </a:rPr>
              <a:t>M(x) - “x is a mammal” and  </a:t>
            </a:r>
          </a:p>
          <a:p>
            <a:pPr marL="114300" lvl="1" indent="0">
              <a:buNone/>
            </a:pPr>
            <a:r>
              <a:rPr lang="en-US" sz="2000" dirty="0" smtClean="0">
                <a:solidFill>
                  <a:srgbClr val="003399"/>
                </a:solidFill>
              </a:rPr>
              <a:t>E(x) - “x lays eggs” </a:t>
            </a:r>
            <a:endParaRPr lang="en-US" sz="2000" dirty="0" smtClean="0">
              <a:solidFill>
                <a:srgbClr val="003399"/>
              </a:solidFill>
            </a:endParaRPr>
          </a:p>
          <a:p>
            <a:pPr marL="114300" lvl="1" indent="0">
              <a:buNone/>
            </a:pPr>
            <a:r>
              <a:rPr lang="en-US" sz="2000" dirty="0" smtClean="0">
                <a:solidFill>
                  <a:srgbClr val="003399"/>
                </a:solidFill>
              </a:rPr>
              <a:t>(</a:t>
            </a:r>
            <a:r>
              <a:rPr lang="en-US" sz="2000" dirty="0" smtClean="0">
                <a:solidFill>
                  <a:srgbClr val="003399"/>
                </a:solidFill>
              </a:rPr>
              <a:t>both with the domain of “animals”).   </a:t>
            </a:r>
          </a:p>
          <a:p>
            <a:pPr marL="114300" lvl="1" indent="0">
              <a:buNone/>
            </a:pPr>
            <a:r>
              <a:rPr lang="en-US" sz="2000" dirty="0" smtClean="0">
                <a:solidFill>
                  <a:srgbClr val="003399"/>
                </a:solidFill>
              </a:rPr>
              <a:t>What is the truth value of </a:t>
            </a:r>
            <a:r>
              <a:rPr lang="en-US" sz="2000" dirty="0">
                <a:solidFill>
                  <a:srgbClr val="003399"/>
                </a:solidFill>
                <a:sym typeface="Symbol" charset="2"/>
              </a:rPr>
              <a:t>x </a:t>
            </a:r>
            <a:r>
              <a:rPr lang="en-US" sz="2000" dirty="0" smtClean="0">
                <a:solidFill>
                  <a:srgbClr val="003399"/>
                </a:solidFill>
                <a:sym typeface="Symbol" charset="2"/>
              </a:rPr>
              <a:t>(M(</a:t>
            </a:r>
            <a:r>
              <a:rPr lang="en-US" sz="2000" dirty="0">
                <a:solidFill>
                  <a:srgbClr val="003399"/>
                </a:solidFill>
                <a:sym typeface="Symbol" charset="2"/>
              </a:rPr>
              <a:t>x</a:t>
            </a:r>
            <a:r>
              <a:rPr lang="en-US" sz="2000" dirty="0" smtClean="0">
                <a:solidFill>
                  <a:srgbClr val="003399"/>
                </a:solidFill>
                <a:sym typeface="Symbol" charset="2"/>
              </a:rPr>
              <a:t>)</a:t>
            </a:r>
            <a:r>
              <a:rPr lang="is-IS" sz="2000" dirty="0">
                <a:solidFill>
                  <a:srgbClr val="003399"/>
                </a:solidFill>
              </a:rPr>
              <a:t> </a:t>
            </a:r>
            <a:r>
              <a:rPr kumimoji="0" lang="en-US" sz="2000" dirty="0" smtClean="0">
                <a:solidFill>
                  <a:srgbClr val="003399"/>
                </a:solidFill>
                <a:sym typeface="Symbol" charset="2"/>
              </a:rPr>
              <a:t></a:t>
            </a:r>
            <a:r>
              <a:rPr kumimoji="0" lang="en-US" sz="2000" dirty="0" smtClean="0">
                <a:sym typeface="Symbol" charset="2"/>
              </a:rPr>
              <a:t> </a:t>
            </a:r>
            <a:r>
              <a:rPr lang="is-IS" sz="2000" dirty="0" smtClean="0">
                <a:solidFill>
                  <a:srgbClr val="003399"/>
                </a:solidFill>
              </a:rPr>
              <a:t>E(x</a:t>
            </a:r>
            <a:r>
              <a:rPr lang="is-IS" sz="2000" dirty="0" smtClean="0">
                <a:solidFill>
                  <a:srgbClr val="003399"/>
                </a:solidFill>
              </a:rPr>
              <a:t>))?</a:t>
            </a:r>
          </a:p>
          <a:p>
            <a:pPr marL="114300" lvl="1" indent="0">
              <a:buNone/>
            </a:pPr>
            <a:r>
              <a:rPr lang="is-IS" sz="2000" dirty="0">
                <a:solidFill>
                  <a:srgbClr val="003399"/>
                </a:solidFill>
                <a:sym typeface="Symbol" charset="2"/>
              </a:rPr>
              <a:t> </a:t>
            </a:r>
            <a:r>
              <a:rPr lang="is-IS" sz="2000" dirty="0" smtClean="0">
                <a:solidFill>
                  <a:srgbClr val="003399"/>
                </a:solidFill>
                <a:sym typeface="Symbol" charset="2"/>
              </a:rPr>
              <a:t>    </a:t>
            </a:r>
            <a:r>
              <a:rPr lang="is-IS" sz="2000" b="1" dirty="0" smtClean="0">
                <a:solidFill>
                  <a:srgbClr val="FF0000"/>
                </a:solidFill>
                <a:sym typeface="Symbol" charset="2"/>
              </a:rPr>
              <a:t>True (</a:t>
            </a:r>
            <a:r>
              <a:rPr lang="en-US" sz="2000" b="1" dirty="0" err="1" smtClean="0">
                <a:solidFill>
                  <a:srgbClr val="FF0000"/>
                </a:solidFill>
              </a:rPr>
              <a:t>Platipus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  <a:p>
            <a:pPr marL="114300" lvl="1" indent="0">
              <a:buNone/>
            </a:pPr>
            <a:endParaRPr lang="en-US" sz="2000" b="1" dirty="0">
              <a:solidFill>
                <a:srgbClr val="FF0000"/>
              </a:solidFill>
              <a:sym typeface="Symbol" charset="2"/>
            </a:endParaRPr>
          </a:p>
          <a:p>
            <a:pPr marL="114300" lvl="1" indent="0">
              <a:buNone/>
            </a:pPr>
            <a:endParaRPr lang="en-US" sz="2000" dirty="0" smtClean="0">
              <a:solidFill>
                <a:srgbClr val="003399"/>
              </a:solidFill>
            </a:endParaRPr>
          </a:p>
          <a:p>
            <a:pPr lvl="1">
              <a:buNone/>
            </a:pPr>
            <a:r>
              <a:rPr lang="en-US" sz="2000" dirty="0" smtClean="0">
                <a:solidFill>
                  <a:srgbClr val="003399"/>
                </a:solidFill>
              </a:rPr>
              <a:t>		</a:t>
            </a:r>
          </a:p>
          <a:p>
            <a:pPr lv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883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Existential quantification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6025"/>
            <a:ext cx="8229600" cy="4530725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Existential quantification </a:t>
            </a:r>
            <a:r>
              <a:rPr lang="en-US" dirty="0" smtClean="0"/>
              <a:t>of </a:t>
            </a:r>
            <a:r>
              <a:rPr lang="en-US" dirty="0" err="1" smtClean="0"/>
              <a:t>P(x</a:t>
            </a:r>
            <a:r>
              <a:rPr lang="en-US" dirty="0" smtClean="0"/>
              <a:t>) is the statement</a:t>
            </a:r>
          </a:p>
          <a:p>
            <a:pPr lvl="1">
              <a:buNone/>
            </a:pPr>
            <a:r>
              <a:rPr lang="en-US" sz="2000" dirty="0" smtClean="0"/>
              <a:t>	There exists an element </a:t>
            </a:r>
            <a:r>
              <a:rPr lang="en-US" sz="2000" dirty="0" err="1" smtClean="0"/>
              <a:t>x</a:t>
            </a:r>
            <a:r>
              <a:rPr lang="en-US" sz="2000" dirty="0" smtClean="0"/>
              <a:t> in the domain of P such that </a:t>
            </a:r>
            <a:r>
              <a:rPr lang="en-US" sz="2000" dirty="0" err="1" smtClean="0"/>
              <a:t>P(x</a:t>
            </a:r>
            <a:r>
              <a:rPr lang="en-US" sz="2000" dirty="0" smtClean="0"/>
              <a:t>)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003399"/>
                </a:solidFill>
              </a:rPr>
              <a:t>Notation: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820000"/>
                </a:solidFill>
                <a:sym typeface="Symbol" charset="2"/>
              </a:rPr>
              <a:t></a:t>
            </a:r>
            <a:r>
              <a:rPr lang="en-US" sz="2000" dirty="0" smtClean="0">
                <a:solidFill>
                  <a:srgbClr val="003399"/>
                </a:solidFill>
                <a:sym typeface="Symbol" charset="2"/>
              </a:rPr>
              <a:t>x P(x)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820000"/>
                </a:solidFill>
                <a:sym typeface="Symbol" charset="2"/>
              </a:rPr>
              <a:t> </a:t>
            </a:r>
            <a:r>
              <a:rPr lang="en-US" sz="2000" dirty="0" smtClean="0">
                <a:solidFill>
                  <a:srgbClr val="003399"/>
                </a:solidFill>
                <a:sym typeface="Symbol" charset="2"/>
              </a:rPr>
              <a:t>is called the existential quantifier</a:t>
            </a:r>
          </a:p>
          <a:p>
            <a:pPr lvl="1">
              <a:buNone/>
            </a:pPr>
            <a:endParaRPr lang="en-US" sz="2000" dirty="0" smtClean="0">
              <a:solidFill>
                <a:srgbClr val="003399"/>
              </a:solidFill>
            </a:endParaRPr>
          </a:p>
          <a:p>
            <a:r>
              <a:rPr lang="en-US" dirty="0"/>
              <a:t>If the domain of P contains a finite number of elements</a:t>
            </a:r>
          </a:p>
          <a:p>
            <a:r>
              <a:rPr lang="is-IS" dirty="0"/>
              <a:t>a</a:t>
            </a:r>
            <a:r>
              <a:rPr lang="is-IS" baseline="-25000" dirty="0"/>
              <a:t>1</a:t>
            </a:r>
            <a:r>
              <a:rPr lang="is-IS" dirty="0"/>
              <a:t>, a</a:t>
            </a:r>
            <a:r>
              <a:rPr lang="is-IS" baseline="-25000" dirty="0"/>
              <a:t>2</a:t>
            </a:r>
            <a:r>
              <a:rPr lang="is-IS" dirty="0"/>
              <a:t>,..., a</a:t>
            </a:r>
            <a:r>
              <a:rPr lang="is-IS" baseline="-25000" dirty="0"/>
              <a:t>k</a:t>
            </a:r>
            <a:r>
              <a:rPr lang="is-IS" dirty="0"/>
              <a:t>: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820000"/>
                </a:solidFill>
                <a:sym typeface="Symbol" charset="2"/>
              </a:rPr>
              <a:t></a:t>
            </a:r>
            <a:r>
              <a:rPr lang="is-IS" dirty="0" smtClean="0"/>
              <a:t>x </a:t>
            </a:r>
            <a:r>
              <a:rPr lang="is-IS" dirty="0"/>
              <a:t>P(x)  </a:t>
            </a:r>
            <a:r>
              <a:rPr lang="is-IS" sz="1400" dirty="0"/>
              <a:t>≡  </a:t>
            </a:r>
            <a:r>
              <a:rPr lang="is-IS" dirty="0"/>
              <a:t>P(a</a:t>
            </a:r>
            <a:r>
              <a:rPr lang="is-IS" baseline="-25000" dirty="0"/>
              <a:t>1</a:t>
            </a:r>
            <a:r>
              <a:rPr lang="is-IS" dirty="0"/>
              <a:t>) </a:t>
            </a:r>
            <a:r>
              <a:rPr kumimoji="0" lang="en-US" dirty="0" smtClean="0">
                <a:sym typeface="Symbol" charset="2"/>
              </a:rPr>
              <a:t> </a:t>
            </a:r>
            <a:r>
              <a:rPr lang="is-IS" dirty="0" smtClean="0"/>
              <a:t>P</a:t>
            </a:r>
            <a:r>
              <a:rPr lang="is-IS" dirty="0"/>
              <a:t>(a</a:t>
            </a:r>
            <a:r>
              <a:rPr lang="is-IS" baseline="-25000" dirty="0"/>
              <a:t>2</a:t>
            </a:r>
            <a:r>
              <a:rPr lang="is-IS" dirty="0"/>
              <a:t>) </a:t>
            </a:r>
            <a:r>
              <a:rPr kumimoji="0" lang="en-US" dirty="0">
                <a:sym typeface="Symbol" charset="2"/>
              </a:rPr>
              <a:t></a:t>
            </a:r>
            <a:r>
              <a:rPr lang="is-IS" dirty="0" smtClean="0"/>
              <a:t>,</a:t>
            </a:r>
            <a:r>
              <a:rPr lang="is-IS" dirty="0"/>
              <a:t>..., </a:t>
            </a:r>
            <a:r>
              <a:rPr kumimoji="0" lang="en-US" dirty="0" smtClean="0">
                <a:sym typeface="Symbol" charset="2"/>
              </a:rPr>
              <a:t> </a:t>
            </a:r>
            <a:r>
              <a:rPr lang="is-IS" dirty="0" smtClean="0"/>
              <a:t>P</a:t>
            </a:r>
            <a:r>
              <a:rPr lang="is-IS" dirty="0"/>
              <a:t>(a</a:t>
            </a:r>
            <a:r>
              <a:rPr lang="is-IS" baseline="-25000" dirty="0"/>
              <a:t>k</a:t>
            </a:r>
            <a:r>
              <a:rPr lang="is-IS" dirty="0"/>
              <a:t>)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003399"/>
                </a:solidFill>
              </a:rPr>
              <a:t>		</a:t>
            </a:r>
          </a:p>
          <a:p>
            <a:pPr lv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791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Quantified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predicates:</a:t>
            </a:r>
          </a:p>
          <a:p>
            <a:r>
              <a:rPr lang="en-US" dirty="0" smtClean="0"/>
              <a:t>P</a:t>
            </a:r>
            <a:r>
              <a:rPr lang="en-US" dirty="0"/>
              <a:t>(x): x is </a:t>
            </a:r>
            <a:r>
              <a:rPr lang="en-US" dirty="0" smtClean="0"/>
              <a:t>prime</a:t>
            </a:r>
            <a:endParaRPr lang="en-US" dirty="0"/>
          </a:p>
          <a:p>
            <a:r>
              <a:rPr lang="en-US" dirty="0"/>
              <a:t>O(x): x is odd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proposition ∃x (P(x) </a:t>
            </a:r>
            <a:r>
              <a:rPr kumimoji="0" lang="en-US" dirty="0">
                <a:sym typeface="Symbol" charset="2"/>
              </a:rPr>
              <a:t> </a:t>
            </a:r>
            <a:r>
              <a:rPr lang="en-US" dirty="0" smtClean="0"/>
              <a:t>¬</a:t>
            </a:r>
            <a:r>
              <a:rPr lang="en-US" dirty="0"/>
              <a:t>O(x)) states that there exists a positive number that is prime and not odd. </a:t>
            </a:r>
            <a:endParaRPr lang="en-US" dirty="0" smtClean="0"/>
          </a:p>
          <a:p>
            <a:r>
              <a:rPr lang="en-US" dirty="0" smtClean="0"/>
              <a:t>Is this true?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 err="1" smtClean="0"/>
              <a:t>about∀</a:t>
            </a:r>
            <a:r>
              <a:rPr lang="en-US" dirty="0" err="1"/>
              <a:t>x</a:t>
            </a:r>
            <a:r>
              <a:rPr lang="en-US" dirty="0"/>
              <a:t> (P(x) → O(x)) </a:t>
            </a:r>
            <a:r>
              <a:rPr lang="en-US" dirty="0" smtClean="0"/>
              <a:t>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474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of quantifiers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r>
              <a:rPr lang="en-US" dirty="0" smtClean="0"/>
              <a:t>The quantifiers : </a:t>
            </a:r>
            <a:r>
              <a:rPr lang="en-US" dirty="0" err="1" smtClean="0">
                <a:solidFill>
                  <a:srgbClr val="333333"/>
                </a:solidFill>
                <a:sym typeface="Symbol" charset="2"/>
              </a:rPr>
              <a:t></a:t>
            </a:r>
            <a:r>
              <a:rPr lang="en-US" dirty="0" smtClean="0">
                <a:solidFill>
                  <a:srgbClr val="333333"/>
                </a:solidFill>
                <a:sym typeface="Symbol" charset="2"/>
              </a:rPr>
              <a:t> and </a:t>
            </a:r>
            <a:r>
              <a:rPr lang="en-US" dirty="0" err="1" smtClean="0">
                <a:sym typeface="Symbol" charset="2"/>
              </a:rPr>
              <a:t></a:t>
            </a:r>
            <a:r>
              <a:rPr lang="en-US" dirty="0" smtClean="0">
                <a:sym typeface="Symbol" charset="2"/>
              </a:rPr>
              <a:t> have higher precedence than the logical operators from propositional logic.</a:t>
            </a:r>
          </a:p>
          <a:p>
            <a:r>
              <a:rPr lang="en-US" dirty="0" smtClean="0">
                <a:solidFill>
                  <a:srgbClr val="333333"/>
                </a:solidFill>
                <a:sym typeface="Symbol" charset="2"/>
              </a:rPr>
              <a:t>Therefore:</a:t>
            </a:r>
          </a:p>
          <a:p>
            <a:r>
              <a:rPr lang="en-US" dirty="0" smtClean="0">
                <a:sym typeface="Symbol" charset="2"/>
              </a:rPr>
              <a:t>	x P(x) </a:t>
            </a:r>
            <a:r>
              <a:rPr lang="en-US" b="1" dirty="0" smtClean="0">
                <a:solidFill>
                  <a:srgbClr val="333333"/>
                </a:solidFill>
                <a:latin typeface="Times New Roman" charset="0"/>
                <a:sym typeface="Symbol" charset="2"/>
              </a:rPr>
              <a:t></a:t>
            </a:r>
            <a:r>
              <a:rPr lang="en-US" b="1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ym typeface="Symbol" charset="2"/>
              </a:rPr>
              <a:t>Q(x) means: </a:t>
            </a:r>
          </a:p>
          <a:p>
            <a:pPr>
              <a:buNone/>
            </a:pPr>
            <a:r>
              <a:rPr lang="en-US" dirty="0" smtClean="0">
                <a:sym typeface="Symbol" charset="2"/>
              </a:rPr>
              <a:t>	(x P(x)) </a:t>
            </a:r>
            <a:r>
              <a:rPr lang="en-US" b="1" dirty="0" smtClean="0">
                <a:solidFill>
                  <a:srgbClr val="333333"/>
                </a:solidFill>
                <a:latin typeface="Times New Roman" charset="0"/>
                <a:sym typeface="Symbol" charset="2"/>
              </a:rPr>
              <a:t></a:t>
            </a:r>
            <a:r>
              <a:rPr lang="en-US" b="1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ym typeface="Symbol" charset="2"/>
              </a:rPr>
              <a:t>Q(x) rather than:</a:t>
            </a:r>
          </a:p>
          <a:p>
            <a:pPr>
              <a:buNone/>
            </a:pPr>
            <a:r>
              <a:rPr lang="en-US" dirty="0" smtClean="0">
                <a:sym typeface="Symbol" charset="2"/>
              </a:rPr>
              <a:t>	</a:t>
            </a:r>
            <a:r>
              <a:rPr lang="en-US" dirty="0" err="1" smtClean="0">
                <a:sym typeface="Symbol" charset="2"/>
              </a:rPr>
              <a:t>x</a:t>
            </a:r>
            <a:r>
              <a:rPr lang="en-US" dirty="0" smtClean="0">
                <a:sym typeface="Symbol" charset="2"/>
              </a:rPr>
              <a:t> (</a:t>
            </a:r>
            <a:r>
              <a:rPr lang="en-US" dirty="0" err="1" smtClean="0">
                <a:sym typeface="Symbol" charset="2"/>
              </a:rPr>
              <a:t>P(x</a:t>
            </a:r>
            <a:r>
              <a:rPr lang="en-US" dirty="0" smtClean="0">
                <a:sym typeface="Symbol" charset="2"/>
              </a:rPr>
              <a:t>) </a:t>
            </a:r>
            <a:r>
              <a:rPr lang="en-US" b="1" dirty="0" err="1" smtClean="0">
                <a:solidFill>
                  <a:srgbClr val="333333"/>
                </a:solidFill>
                <a:latin typeface="Times New Roman" charset="0"/>
                <a:sym typeface="Symbol" charset="2"/>
              </a:rPr>
              <a:t></a:t>
            </a:r>
            <a:r>
              <a:rPr lang="en-US" b="1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Q(x</a:t>
            </a:r>
            <a:r>
              <a:rPr lang="en-US" dirty="0" smtClean="0">
                <a:sym typeface="Symbol" charset="2"/>
              </a:rPr>
              <a:t>))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156" y="4341091"/>
            <a:ext cx="1606216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52091" y="6165273"/>
            <a:ext cx="2691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Image from:</a:t>
            </a:r>
          </a:p>
          <a:p>
            <a:r>
              <a:rPr lang="en-US" sz="1400" dirty="0" smtClean="0"/>
              <a:t>http</a:t>
            </a:r>
            <a:r>
              <a:rPr lang="en-US" sz="1400" dirty="0"/>
              <a:t>://</a:t>
            </a:r>
            <a:r>
              <a:rPr lang="en-US" sz="1400" dirty="0" err="1"/>
              <a:t>mrthinkyt.tumblr.com</a:t>
            </a:r>
            <a:r>
              <a:rPr lang="en-US" sz="14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735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dirty="0" smtClean="0"/>
              <a:t>When a quantifier is used on a variable </a:t>
            </a:r>
            <a:r>
              <a:rPr lang="en-US" dirty="0" err="1" smtClean="0"/>
              <a:t>x</a:t>
            </a:r>
            <a:r>
              <a:rPr lang="en-US" dirty="0" smtClean="0"/>
              <a:t>, we say that this occurrence of </a:t>
            </a:r>
            <a:r>
              <a:rPr lang="en-US" dirty="0" err="1" smtClean="0"/>
              <a:t>x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800000"/>
                </a:solidFill>
              </a:rPr>
              <a:t>bound</a:t>
            </a:r>
          </a:p>
          <a:p>
            <a:r>
              <a:rPr lang="en-US" dirty="0" smtClean="0"/>
              <a:t>All variables that occur in a predicate must be bound or assigned a value to turn it into a proposition</a:t>
            </a:r>
          </a:p>
          <a:p>
            <a:r>
              <a:rPr lang="en-US" dirty="0" smtClean="0"/>
              <a:t>Example:  </a:t>
            </a:r>
            <a:r>
              <a:rPr lang="en-US" dirty="0" smtClean="0">
                <a:sym typeface="Symbol" charset="2"/>
              </a:rPr>
              <a:t>x D(x, Denver, 60) </a:t>
            </a:r>
          </a:p>
        </p:txBody>
      </p:sp>
    </p:spTree>
    <p:extLst>
      <p:ext uri="{BB962C8B-B14F-4D97-AF65-F5344CB8AC3E}">
        <p14:creationId xmlns:p14="http://schemas.microsoft.com/office/powerpoint/2010/main" val="388043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2890"/>
            <a:ext cx="8229600" cy="4530725"/>
          </a:xfrm>
        </p:spPr>
        <p:txBody>
          <a:bodyPr/>
          <a:lstStyle/>
          <a:p>
            <a:r>
              <a:rPr lang="en-US" sz="2200" dirty="0" smtClean="0"/>
              <a:t>In the statement </a:t>
            </a:r>
            <a:r>
              <a:rPr lang="en-US" sz="2200" dirty="0" smtClean="0">
                <a:sym typeface="Symbol" charset="2"/>
              </a:rPr>
              <a:t>x (x + y = 1) x is bound</a:t>
            </a:r>
          </a:p>
          <a:p>
            <a:endParaRPr lang="en-US" sz="2200" dirty="0" smtClean="0">
              <a:sym typeface="Symbol" charset="2"/>
            </a:endParaRPr>
          </a:p>
          <a:p>
            <a:r>
              <a:rPr lang="en-US" sz="2200" dirty="0" smtClean="0"/>
              <a:t>In the statement </a:t>
            </a:r>
            <a:r>
              <a:rPr lang="en-US" sz="2200" dirty="0" smtClean="0">
                <a:sym typeface="Symbol" charset="2"/>
              </a:rPr>
              <a:t>x P(x) </a:t>
            </a:r>
            <a:r>
              <a:rPr lang="en-US" sz="2200" dirty="0" smtClean="0">
                <a:latin typeface="Arial" charset="0"/>
                <a:sym typeface="Symbol" charset="2"/>
              </a:rPr>
              <a:t></a:t>
            </a:r>
            <a:r>
              <a:rPr lang="en-US" sz="2200" dirty="0" smtClean="0">
                <a:sym typeface="Symbol" charset="2"/>
              </a:rPr>
              <a:t> x R(x) all variables are bound  </a:t>
            </a:r>
          </a:p>
          <a:p>
            <a:r>
              <a:rPr lang="en-US" sz="2200" dirty="0" smtClean="0">
                <a:sym typeface="Symbol" charset="2"/>
              </a:rPr>
              <a:t>Can also be written as: x P(x) </a:t>
            </a:r>
            <a:r>
              <a:rPr kumimoji="0" lang="en-US" sz="2200" dirty="0">
                <a:sym typeface="Symbol" charset="2"/>
              </a:rPr>
              <a:t></a:t>
            </a:r>
            <a:r>
              <a:rPr lang="en-US" sz="2200" dirty="0" smtClean="0">
                <a:sym typeface="Symbol" charset="2"/>
              </a:rPr>
              <a:t> y R(y) </a:t>
            </a:r>
          </a:p>
          <a:p>
            <a:endParaRPr lang="en-US" sz="2200" dirty="0" smtClean="0">
              <a:sym typeface="Symbol" charset="2"/>
            </a:endParaRPr>
          </a:p>
          <a:p>
            <a:r>
              <a:rPr lang="en-US" sz="2200" dirty="0" smtClean="0">
                <a:sym typeface="Symbol" charset="2"/>
              </a:rPr>
              <a:t>What about x P(x) </a:t>
            </a:r>
            <a:r>
              <a:rPr lang="en-US" sz="2200" b="1" dirty="0" smtClean="0">
                <a:solidFill>
                  <a:srgbClr val="333333"/>
                </a:solidFill>
                <a:latin typeface="Times New Roman" charset="0"/>
                <a:sym typeface="Symbol" charset="2"/>
              </a:rPr>
              <a:t></a:t>
            </a:r>
            <a:r>
              <a:rPr lang="en-US" sz="2200" b="1" dirty="0" smtClean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200" dirty="0" smtClean="0">
                <a:sym typeface="Symbol" charset="2"/>
              </a:rPr>
              <a:t>Q(x) ?</a:t>
            </a:r>
          </a:p>
          <a:p>
            <a:endParaRPr lang="en-US" sz="2200" dirty="0">
              <a:sym typeface="Symbol" charset="2"/>
            </a:endParaRPr>
          </a:p>
          <a:p>
            <a:r>
              <a:rPr lang="en-US" sz="2200" dirty="0" smtClean="0">
                <a:sym typeface="Symbol" charset="2"/>
              </a:rPr>
              <a:t>Better to express this as</a:t>
            </a:r>
          </a:p>
          <a:p>
            <a:r>
              <a:rPr lang="en-US" sz="2200" dirty="0">
                <a:sym typeface="Symbol" charset="2"/>
              </a:rPr>
              <a:t>What about x P(x) </a:t>
            </a:r>
            <a:r>
              <a:rPr lang="en-US" sz="2200" b="1" dirty="0">
                <a:solidFill>
                  <a:srgbClr val="333333"/>
                </a:solidFill>
                <a:latin typeface="Times New Roman" charset="0"/>
                <a:sym typeface="Symbol" charset="2"/>
              </a:rPr>
              <a:t></a:t>
            </a:r>
            <a:r>
              <a:rPr lang="en-US" sz="2200" b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200" dirty="0">
                <a:sym typeface="Symbol" charset="2"/>
              </a:rPr>
              <a:t>Q</a:t>
            </a:r>
            <a:r>
              <a:rPr lang="en-US" sz="2200" dirty="0" smtClean="0">
                <a:sym typeface="Symbol" charset="2"/>
              </a:rPr>
              <a:t>(y) </a:t>
            </a:r>
            <a:endParaRPr lang="en-US" sz="2200" dirty="0"/>
          </a:p>
          <a:p>
            <a:endParaRPr lang="en-US" sz="2200" dirty="0" smtClean="0"/>
          </a:p>
          <a:p>
            <a:pPr lvl="1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7604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to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student in CS220 has visited Mexico</a:t>
            </a:r>
          </a:p>
          <a:p>
            <a:r>
              <a:rPr lang="en-US" dirty="0" smtClean="0"/>
              <a:t>Every student in CS220 has visited Mexico or Canada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7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Negating quantified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530725"/>
          </a:xfrm>
        </p:spPr>
        <p:txBody>
          <a:bodyPr/>
          <a:lstStyle/>
          <a:p>
            <a:r>
              <a:rPr lang="en-US" dirty="0" smtClean="0"/>
              <a:t>Suppose we want to negate the statement:</a:t>
            </a:r>
          </a:p>
          <a:p>
            <a:pPr>
              <a:buNone/>
            </a:pPr>
            <a:r>
              <a:rPr lang="en-US" dirty="0" smtClean="0"/>
              <a:t>	“Every student in CS220 has taken Math160”</a:t>
            </a:r>
          </a:p>
          <a:p>
            <a:r>
              <a:rPr lang="en-US" dirty="0" smtClean="0"/>
              <a:t>Translation into logic:</a:t>
            </a:r>
          </a:p>
          <a:p>
            <a:pPr>
              <a:buNone/>
            </a:pPr>
            <a:r>
              <a:rPr lang="en-US" dirty="0" smtClean="0">
                <a:sym typeface="Symbol" charset="2"/>
              </a:rPr>
              <a:t>x P(x) where P is the predicate “x has taken Math160”, with the domain of CS220 students.</a:t>
            </a:r>
          </a:p>
          <a:p>
            <a:r>
              <a:rPr lang="en-US" dirty="0" smtClean="0">
                <a:sym typeface="Symbol" charset="2"/>
              </a:rPr>
              <a:t>The negation:  “not every student in CS220 has taken Math160”, or “there exists a student in CS220 who hasn’t taken Math160” i.e.:</a:t>
            </a:r>
          </a:p>
          <a:p>
            <a:pPr>
              <a:buNone/>
            </a:pPr>
            <a:r>
              <a:rPr lang="en-US" dirty="0" smtClean="0">
                <a:sym typeface="Symbol" charset="2"/>
              </a:rPr>
              <a:t>			</a:t>
            </a:r>
            <a:r>
              <a:rPr lang="en-US" dirty="0" err="1" smtClean="0">
                <a:solidFill>
                  <a:srgbClr val="333333"/>
                </a:solidFill>
                <a:sym typeface="Symbol" charset="2"/>
              </a:rPr>
              <a:t>x</a:t>
            </a:r>
            <a:r>
              <a:rPr lang="en-US" dirty="0" smtClean="0">
                <a:solidFill>
                  <a:srgbClr val="333333"/>
                </a:solidFill>
                <a:sym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sym typeface="Symbol" charset="2"/>
              </a:rPr>
              <a:t>P(x</a:t>
            </a:r>
            <a:r>
              <a:rPr lang="en-US" dirty="0" smtClean="0">
                <a:solidFill>
                  <a:srgbClr val="333333"/>
                </a:solidFill>
                <a:sym typeface="Symbol" charset="2"/>
              </a:rPr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6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propositional to predicate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consider the statement</a:t>
            </a:r>
          </a:p>
          <a:p>
            <a:r>
              <a:rPr lang="en-US" dirty="0"/>
              <a:t>	</a:t>
            </a:r>
            <a:r>
              <a:rPr lang="en-US" dirty="0" smtClean="0"/>
              <a:t>“x is an odd number”</a:t>
            </a:r>
          </a:p>
          <a:p>
            <a:endParaRPr lang="en-US" dirty="0"/>
          </a:p>
          <a:p>
            <a:r>
              <a:rPr lang="en-US" dirty="0" smtClean="0"/>
              <a:t>Its truth value depends on the the value of the variable x.</a:t>
            </a:r>
          </a:p>
          <a:p>
            <a:r>
              <a:rPr lang="en-US" dirty="0" smtClean="0"/>
              <a:t>Once we assign x a value, it becomes a proposition.</a:t>
            </a:r>
          </a:p>
          <a:p>
            <a:endParaRPr lang="en-US" dirty="0"/>
          </a:p>
          <a:p>
            <a:r>
              <a:rPr lang="en-US" dirty="0" smtClean="0"/>
              <a:t>Predicate logic will allow us to reason about statements with variables without having to assign values to them.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Alternative way of expressing the statement</a:t>
            </a:r>
          </a:p>
          <a:p>
            <a:pPr>
              <a:buNone/>
            </a:pPr>
            <a:r>
              <a:rPr lang="en-US" sz="2200" dirty="0" smtClean="0"/>
              <a:t>	“Every student in CS220 has taken Math160”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>
                <a:sym typeface="Symbol" charset="2"/>
              </a:rPr>
              <a:t>x (takes(x, CS220)</a:t>
            </a:r>
            <a:r>
              <a:rPr lang="en-US" sz="2200" b="1" dirty="0" smtClean="0">
                <a:solidFill>
                  <a:schemeClr val="tx2"/>
                </a:solidFill>
                <a:sym typeface="Symbol" charset="2"/>
              </a:rPr>
              <a:t> </a:t>
            </a:r>
            <a:r>
              <a:rPr lang="en-US" sz="2200" b="1" dirty="0" smtClean="0">
                <a:sym typeface="Symbol" charset="2"/>
              </a:rPr>
              <a:t></a:t>
            </a:r>
            <a:r>
              <a:rPr lang="en-US" sz="2200" dirty="0" smtClean="0">
                <a:sym typeface="Symbol" charset="2"/>
              </a:rPr>
              <a:t> </a:t>
            </a:r>
            <a:r>
              <a:rPr lang="en-US" sz="2200" dirty="0" err="1" smtClean="0">
                <a:sym typeface="Symbol" charset="2"/>
              </a:rPr>
              <a:t>hasTaken</a:t>
            </a:r>
            <a:r>
              <a:rPr lang="en-US" sz="2200" dirty="0" smtClean="0">
                <a:sym typeface="Symbol" charset="2"/>
              </a:rPr>
              <a:t>(x, math160)) </a:t>
            </a:r>
          </a:p>
          <a:p>
            <a:pPr>
              <a:buNone/>
            </a:pPr>
            <a:r>
              <a:rPr lang="en-US" sz="2200" dirty="0" smtClean="0">
                <a:sym typeface="Symbol" charset="2"/>
              </a:rPr>
              <a:t>	or</a:t>
            </a:r>
          </a:p>
          <a:p>
            <a:pPr>
              <a:buNone/>
            </a:pPr>
            <a:r>
              <a:rPr lang="en-US" sz="2200" dirty="0" smtClean="0">
                <a:solidFill>
                  <a:srgbClr val="003399"/>
                </a:solidFill>
                <a:sym typeface="Symbol" charset="2"/>
              </a:rPr>
              <a:t>x (takesCS220(x)</a:t>
            </a:r>
            <a:r>
              <a:rPr lang="en-US" sz="2200" b="1" dirty="0" smtClean="0">
                <a:solidFill>
                  <a:srgbClr val="003399"/>
                </a:solidFill>
                <a:sym typeface="Symbol" charset="2"/>
              </a:rPr>
              <a:t> </a:t>
            </a:r>
            <a:r>
              <a:rPr lang="en-US" sz="2200" dirty="0" smtClean="0">
                <a:solidFill>
                  <a:srgbClr val="003399"/>
                </a:solidFill>
                <a:sym typeface="Symbol" charset="2"/>
              </a:rPr>
              <a:t> hasTakenMath160(x)) </a:t>
            </a:r>
            <a:endParaRPr lang="en-US" sz="2200" dirty="0" smtClean="0">
              <a:solidFill>
                <a:srgbClr val="003399"/>
              </a:solidFill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6152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Morgan’s laws for quantifiers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018" y="1101437"/>
            <a:ext cx="8229600" cy="4530725"/>
          </a:xfrm>
        </p:spPr>
        <p:txBody>
          <a:bodyPr/>
          <a:lstStyle/>
          <a:p>
            <a:r>
              <a:rPr lang="en-US" sz="2200" dirty="0" smtClean="0"/>
              <a:t>We have illustrated the logical equivalence:</a:t>
            </a:r>
          </a:p>
          <a:p>
            <a:endParaRPr lang="en-US" sz="2200" dirty="0" smtClean="0"/>
          </a:p>
          <a:p>
            <a:r>
              <a:rPr lang="is-IS" sz="2200" dirty="0" smtClean="0"/>
              <a:t>		¬</a:t>
            </a:r>
            <a:r>
              <a:rPr lang="is-IS" sz="2200" dirty="0"/>
              <a:t>∀x </a:t>
            </a:r>
            <a:r>
              <a:rPr lang="is-IS" sz="2200" dirty="0" smtClean="0"/>
              <a:t>P(</a:t>
            </a:r>
            <a:r>
              <a:rPr lang="is-IS" sz="2200" dirty="0"/>
              <a:t>x) </a:t>
            </a:r>
            <a:r>
              <a:rPr lang="is-IS" sz="1800" dirty="0"/>
              <a:t>≡ </a:t>
            </a:r>
            <a:r>
              <a:rPr lang="is-IS" sz="2200" dirty="0"/>
              <a:t>∃x </a:t>
            </a:r>
            <a:r>
              <a:rPr lang="is-IS" sz="2200" dirty="0" smtClean="0"/>
              <a:t>¬P(</a:t>
            </a:r>
            <a:r>
              <a:rPr lang="is-IS" sz="2200" dirty="0"/>
              <a:t>x</a:t>
            </a:r>
            <a:r>
              <a:rPr lang="is-IS" sz="2200" dirty="0" smtClean="0"/>
              <a:t>)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A similar equivalence holds for the existential quantifier:</a:t>
            </a:r>
          </a:p>
          <a:p>
            <a:endParaRPr lang="en-US" sz="2200" dirty="0" smtClean="0"/>
          </a:p>
          <a:p>
            <a:r>
              <a:rPr lang="en-US" sz="2200" dirty="0"/>
              <a:t>	</a:t>
            </a:r>
            <a:r>
              <a:rPr lang="en-US" sz="2200" dirty="0" smtClean="0"/>
              <a:t>	</a:t>
            </a:r>
            <a:r>
              <a:rPr lang="is-IS" sz="2200" dirty="0"/>
              <a:t>¬∃x P(x) ≡ ∀x ¬P(x).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solidFill>
                  <a:schemeClr val="tx1"/>
                </a:solidFill>
              </a:rPr>
              <a:t>Example:</a:t>
            </a:r>
            <a:r>
              <a:rPr lang="en-US" sz="2200" dirty="0" smtClean="0"/>
              <a:t> There does not exist someone who likes to go to the dentist.  Same as: everyone does not like to go to the dentist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7055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Morgan’s laws for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Example:</a:t>
            </a:r>
          </a:p>
          <a:p>
            <a:pPr>
              <a:lnSpc>
                <a:spcPct val="80000"/>
              </a:lnSpc>
            </a:pPr>
            <a:r>
              <a:rPr lang="en-US" dirty="0"/>
              <a:t>E</a:t>
            </a:r>
            <a:r>
              <a:rPr lang="en-US" dirty="0" smtClean="0"/>
              <a:t>ach quantifier be </a:t>
            </a:r>
            <a:r>
              <a:rPr lang="en-US" dirty="0"/>
              <a:t>expressed using the </a:t>
            </a:r>
            <a:r>
              <a:rPr lang="en-US" dirty="0" smtClean="0"/>
              <a:t>other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sym typeface="Symbol" charset="2"/>
              </a:rPr>
              <a:t>	x</a:t>
            </a:r>
            <a:r>
              <a:rPr lang="en-US" dirty="0"/>
              <a:t> Likes(</a:t>
            </a:r>
            <a:r>
              <a:rPr lang="en-US" dirty="0" err="1"/>
              <a:t>x,IceCream</a:t>
            </a:r>
            <a:r>
              <a:rPr lang="en-US" dirty="0"/>
              <a:t>)	</a:t>
            </a:r>
            <a:r>
              <a:rPr lang="en-US" dirty="0" smtClean="0"/>
              <a:t>	</a:t>
            </a:r>
            <a:r>
              <a:rPr lang="en-US" dirty="0" smtClean="0">
                <a:sym typeface="Symbol" charset="2"/>
              </a:rPr>
              <a:t></a:t>
            </a:r>
            <a:r>
              <a:rPr lang="en-US" dirty="0">
                <a:sym typeface="Symbol" charset="2"/>
              </a:rPr>
              <a:t></a:t>
            </a:r>
            <a:r>
              <a:rPr lang="en-US" dirty="0"/>
              <a:t>x </a:t>
            </a:r>
            <a:r>
              <a:rPr lang="en-US" dirty="0">
                <a:sym typeface="Symbol" charset="2"/>
              </a:rPr>
              <a:t></a:t>
            </a:r>
            <a:r>
              <a:rPr lang="en-US" dirty="0"/>
              <a:t>Likes(</a:t>
            </a:r>
            <a:r>
              <a:rPr lang="en-US" dirty="0" err="1"/>
              <a:t>x,IceCream</a:t>
            </a:r>
            <a:r>
              <a:rPr lang="en-US" dirty="0" smtClean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sym typeface="Symbol" charset="2"/>
              </a:rPr>
              <a:t>	</a:t>
            </a:r>
            <a:r>
              <a:rPr lang="en-US" dirty="0"/>
              <a:t>x Likes(</a:t>
            </a:r>
            <a:r>
              <a:rPr lang="en-US" dirty="0" err="1"/>
              <a:t>x,Broccoli</a:t>
            </a:r>
            <a:r>
              <a:rPr lang="en-US" dirty="0"/>
              <a:t>) 		</a:t>
            </a:r>
            <a:r>
              <a:rPr lang="en-US" dirty="0">
                <a:sym typeface="Symbol" charset="2"/>
              </a:rPr>
              <a:t>x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</a:t>
            </a:r>
            <a:r>
              <a:rPr lang="en-US" dirty="0"/>
              <a:t>Likes(</a:t>
            </a:r>
            <a:r>
              <a:rPr lang="en-US" dirty="0" err="1"/>
              <a:t>x,Broccoli</a:t>
            </a:r>
            <a:r>
              <a:rPr lang="en-US" dirty="0"/>
              <a:t>)</a:t>
            </a:r>
            <a:endParaRPr lang="en-US" sz="1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to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in this class is wearing shorts and a ski parka.</a:t>
            </a:r>
          </a:p>
          <a:p>
            <a:r>
              <a:rPr lang="en-US" dirty="0" smtClean="0"/>
              <a:t>Some lions do not drink coffee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9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quantifiers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predicate has more than one variable, each variable must be bound by a separate quantifier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The logical expression is a proposition if all the variables are bound.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271" y="2158999"/>
            <a:ext cx="6658666" cy="200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quantifiers of the same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Example: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/>
              <a:t>M</a:t>
            </a:r>
            <a:r>
              <a:rPr lang="en-US" dirty="0"/>
              <a:t>(x, y): x sent an email to </a:t>
            </a:r>
            <a:r>
              <a:rPr lang="en-US" dirty="0" smtClean="0"/>
              <a:t>y, with the domain of people.</a:t>
            </a:r>
            <a:endParaRPr lang="en-US" dirty="0"/>
          </a:p>
          <a:p>
            <a:r>
              <a:rPr lang="en-US" dirty="0" smtClean="0"/>
              <a:t>Consider the statement</a:t>
            </a:r>
          </a:p>
          <a:p>
            <a:r>
              <a:rPr lang="en-US" dirty="0"/>
              <a:t>	</a:t>
            </a:r>
            <a:r>
              <a:rPr lang="en-US" dirty="0" smtClean="0"/>
              <a:t>∀</a:t>
            </a:r>
            <a:r>
              <a:rPr lang="en-US" dirty="0"/>
              <a:t>x ∀y M(x, 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In English:  Every person sent </a:t>
            </a:r>
            <a:r>
              <a:rPr lang="en-US" dirty="0"/>
              <a:t>an email to </a:t>
            </a:r>
            <a:r>
              <a:rPr lang="en-US" dirty="0" smtClean="0"/>
              <a:t>everyone.  </a:t>
            </a:r>
          </a:p>
          <a:p>
            <a:r>
              <a:rPr lang="en-US" dirty="0" smtClean="0"/>
              <a:t>This is a statement on all pairs </a:t>
            </a:r>
            <a:r>
              <a:rPr lang="en-US" dirty="0" err="1" smtClean="0"/>
              <a:t>x,y</a:t>
            </a:r>
            <a:r>
              <a:rPr lang="en-US" dirty="0" smtClean="0"/>
              <a:t>:</a:t>
            </a:r>
          </a:p>
          <a:p>
            <a:r>
              <a:rPr lang="en-US" dirty="0" smtClean="0"/>
              <a:t>For every pair of people, </a:t>
            </a:r>
            <a:r>
              <a:rPr lang="en-US" dirty="0" err="1" smtClean="0"/>
              <a:t>x,y</a:t>
            </a:r>
            <a:r>
              <a:rPr lang="en-US" dirty="0" smtClean="0"/>
              <a:t> it is true that x sent y a mail.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3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quantifiers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Example:</a:t>
            </a:r>
          </a:p>
          <a:p>
            <a:r>
              <a:rPr lang="en-US" dirty="0"/>
              <a:t>M(x, y): x sent an email to y, with the domain of people.</a:t>
            </a:r>
          </a:p>
          <a:p>
            <a:r>
              <a:rPr lang="en-US" dirty="0"/>
              <a:t>Consider the statement</a:t>
            </a:r>
          </a:p>
          <a:p>
            <a:r>
              <a:rPr lang="en-US" dirty="0"/>
              <a:t>	∀x ∀y M(x, y)</a:t>
            </a:r>
          </a:p>
          <a:p>
            <a:r>
              <a:rPr lang="en-US" dirty="0"/>
              <a:t>In English:  Every person sent an email to </a:t>
            </a:r>
            <a:r>
              <a:rPr lang="en-US" dirty="0" smtClean="0"/>
              <a:t>everyone</a:t>
            </a:r>
            <a:r>
              <a:rPr lang="en-US" dirty="0"/>
              <a:t> </a:t>
            </a:r>
            <a:r>
              <a:rPr lang="en-US" dirty="0" smtClean="0"/>
              <a:t>– including themselves.  But what if we would like to exclude the self emails?</a:t>
            </a:r>
          </a:p>
          <a:p>
            <a:r>
              <a:rPr lang="en-US" dirty="0" smtClean="0"/>
              <a:t>	</a:t>
            </a:r>
            <a:r>
              <a:rPr lang="en-US" dirty="0"/>
              <a:t>∀x ∀y </a:t>
            </a:r>
            <a:r>
              <a:rPr lang="en-US" dirty="0" smtClean="0"/>
              <a:t>(</a:t>
            </a:r>
            <a:r>
              <a:rPr lang="is-IS" dirty="0" smtClean="0"/>
              <a:t>(</a:t>
            </a:r>
            <a:r>
              <a:rPr lang="is-IS" dirty="0"/>
              <a:t>x ≠ y) → M(x, y</a:t>
            </a:r>
            <a:r>
              <a:rPr lang="is-IS" dirty="0" smtClean="0"/>
              <a:t>))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quantifiers of the same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Example: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/>
              <a:t>M</a:t>
            </a:r>
            <a:r>
              <a:rPr lang="en-US" dirty="0"/>
              <a:t>(x, y): x sent an email to </a:t>
            </a:r>
            <a:r>
              <a:rPr lang="en-US" dirty="0" smtClean="0"/>
              <a:t>y, with the domain of people.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Express the following in English:</a:t>
            </a:r>
          </a:p>
          <a:p>
            <a:r>
              <a:rPr lang="en-US" dirty="0" smtClean="0"/>
              <a:t>∃</a:t>
            </a:r>
            <a:r>
              <a:rPr lang="en-US" dirty="0"/>
              <a:t>x ∃y M(x, y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Order does not matter: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sym typeface="Symbol" charset="2"/>
              </a:rPr>
              <a:t>x y</a:t>
            </a:r>
            <a:r>
              <a:rPr lang="en-US" dirty="0"/>
              <a:t> is the same as </a:t>
            </a:r>
            <a:r>
              <a:rPr lang="en-US" dirty="0">
                <a:sym typeface="Symbol" charset="2"/>
              </a:rPr>
              <a:t>y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x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sym typeface="Symbol" charset="2"/>
              </a:rPr>
              <a:t>x y</a:t>
            </a:r>
            <a:r>
              <a:rPr lang="en-US" dirty="0"/>
              <a:t> is the same as </a:t>
            </a:r>
            <a:r>
              <a:rPr lang="en-US" dirty="0">
                <a:sym typeface="Symbol" charset="2"/>
              </a:rPr>
              <a:t>y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x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8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Alternating nested quantifiers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ym typeface="Symbol" charset="2"/>
              </a:rPr>
              <a:t></a:t>
            </a:r>
            <a:r>
              <a:rPr lang="en-US" sz="2000" dirty="0"/>
              <a:t>x </a:t>
            </a:r>
            <a:r>
              <a:rPr lang="en-US" sz="2000" dirty="0">
                <a:sym typeface="Symbol" charset="2"/>
              </a:rPr>
              <a:t>y</a:t>
            </a:r>
            <a:r>
              <a:rPr lang="en-US" sz="2000" dirty="0"/>
              <a:t> is </a:t>
            </a:r>
            <a:r>
              <a:rPr lang="en-US" sz="2000" dirty="0">
                <a:solidFill>
                  <a:srgbClr val="800000"/>
                </a:solidFill>
              </a:rPr>
              <a:t>not </a:t>
            </a:r>
            <a:r>
              <a:rPr lang="en-US" sz="2000" dirty="0"/>
              <a:t>the same as </a:t>
            </a:r>
            <a:r>
              <a:rPr lang="en-US" sz="2000" dirty="0">
                <a:sym typeface="Symbol" charset="2"/>
              </a:rPr>
              <a:t>y</a:t>
            </a:r>
            <a:r>
              <a:rPr lang="en-US" sz="2000" dirty="0"/>
              <a:t> </a:t>
            </a:r>
            <a:r>
              <a:rPr lang="en-US" sz="2000" dirty="0">
                <a:sym typeface="Symbol" charset="2"/>
              </a:rPr>
              <a:t>x: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sz="15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ym typeface="Symbol" charset="2"/>
              </a:rPr>
              <a:t></a:t>
            </a:r>
            <a:r>
              <a:rPr lang="en-US" sz="2000" dirty="0"/>
              <a:t>x </a:t>
            </a:r>
            <a:r>
              <a:rPr lang="en-US" sz="2000" dirty="0">
                <a:sym typeface="Symbol" charset="2"/>
              </a:rPr>
              <a:t>y</a:t>
            </a:r>
            <a:r>
              <a:rPr lang="en-US" sz="2000" dirty="0"/>
              <a:t> </a:t>
            </a:r>
            <a:r>
              <a:rPr lang="en-US" sz="2000" dirty="0" smtClean="0"/>
              <a:t>Likes(</a:t>
            </a:r>
            <a:r>
              <a:rPr lang="en-US" sz="2000" dirty="0"/>
              <a:t>x</a:t>
            </a:r>
            <a:r>
              <a:rPr lang="en-US" sz="2000" dirty="0" smtClean="0"/>
              <a:t>, y</a:t>
            </a:r>
            <a:r>
              <a:rPr lang="en-US" sz="20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“There is a person </a:t>
            </a:r>
            <a:r>
              <a:rPr lang="en-US" sz="2000"/>
              <a:t>who </a:t>
            </a:r>
            <a:r>
              <a:rPr lang="en-US" sz="2000" smtClean="0"/>
              <a:t>likes everyone</a:t>
            </a:r>
            <a:r>
              <a:rPr lang="en-US" sz="2000" dirty="0" smtClean="0"/>
              <a:t>”</a:t>
            </a: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ym typeface="Symbol" charset="2"/>
              </a:rPr>
              <a:t>y</a:t>
            </a:r>
            <a:r>
              <a:rPr lang="en-US" sz="2000" dirty="0"/>
              <a:t> </a:t>
            </a:r>
            <a:r>
              <a:rPr lang="en-US" sz="2000" dirty="0">
                <a:sym typeface="Symbol" charset="2"/>
              </a:rPr>
              <a:t></a:t>
            </a:r>
            <a:r>
              <a:rPr lang="en-US" sz="2000" dirty="0"/>
              <a:t>x </a:t>
            </a:r>
            <a:r>
              <a:rPr lang="en-US" sz="2000" dirty="0" smtClean="0"/>
              <a:t>Likes(</a:t>
            </a:r>
            <a:r>
              <a:rPr lang="en-US" sz="2000" dirty="0"/>
              <a:t>x</a:t>
            </a:r>
            <a:r>
              <a:rPr lang="en-US" sz="2000" dirty="0" smtClean="0"/>
              <a:t>, y</a:t>
            </a:r>
            <a:r>
              <a:rPr lang="en-US" sz="20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“Everyone </a:t>
            </a:r>
            <a:r>
              <a:rPr lang="en-US" sz="2000" dirty="0" smtClean="0"/>
              <a:t>is liked by </a:t>
            </a:r>
            <a:r>
              <a:rPr lang="en-US" sz="2000" dirty="0"/>
              <a:t>at least one person”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229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quantifiers as a two person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players:  the </a:t>
            </a:r>
            <a:r>
              <a:rPr lang="en-US" dirty="0" smtClean="0">
                <a:solidFill>
                  <a:srgbClr val="800000"/>
                </a:solidFill>
              </a:rPr>
              <a:t>Universal</a:t>
            </a:r>
            <a:r>
              <a:rPr lang="en-US" dirty="0" smtClean="0"/>
              <a:t> player, and the </a:t>
            </a:r>
            <a:r>
              <a:rPr lang="en-US" dirty="0" smtClean="0">
                <a:solidFill>
                  <a:srgbClr val="800000"/>
                </a:solidFill>
              </a:rPr>
              <a:t>Existential</a:t>
            </a:r>
            <a:r>
              <a:rPr lang="en-US" dirty="0" smtClean="0"/>
              <a:t> player.</a:t>
            </a:r>
          </a:p>
          <a:p>
            <a:r>
              <a:rPr lang="en-US" dirty="0" smtClean="0"/>
              <a:t>Each selects values for their variables.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00"/>
                </a:solidFill>
              </a:rPr>
              <a:t>Example:</a:t>
            </a:r>
            <a:r>
              <a:rPr lang="en-US" dirty="0" smtClean="0"/>
              <a:t>  </a:t>
            </a:r>
            <a:r>
              <a:rPr lang="es-ES_tradnl" dirty="0" smtClean="0"/>
              <a:t>∀</a:t>
            </a:r>
            <a:r>
              <a:rPr lang="es-ES_tradnl" dirty="0"/>
              <a:t>x ∃y (x + y = 0</a:t>
            </a:r>
            <a:r>
              <a:rPr lang="es-ES_tradnl" dirty="0" smtClean="0"/>
              <a:t>)</a:t>
            </a:r>
          </a:p>
          <a:p>
            <a:endParaRPr lang="es-ES_tradnl" dirty="0" smtClean="0"/>
          </a:p>
          <a:p>
            <a:r>
              <a:rPr lang="es-ES_tradnl" dirty="0" err="1" smtClean="0"/>
              <a:t>The</a:t>
            </a:r>
            <a:r>
              <a:rPr lang="es-ES_tradnl" dirty="0" smtClean="0"/>
              <a:t> Universal </a:t>
            </a:r>
            <a:r>
              <a:rPr lang="es-ES_tradnl" dirty="0" err="1" smtClean="0"/>
              <a:t>player</a:t>
            </a:r>
            <a:r>
              <a:rPr lang="es-ES_tradnl" dirty="0" smtClean="0"/>
              <a:t> </a:t>
            </a:r>
            <a:r>
              <a:rPr lang="es-ES_tradnl" dirty="0" err="1" smtClean="0"/>
              <a:t>selects</a:t>
            </a:r>
            <a:r>
              <a:rPr lang="es-ES_tradnl" dirty="0" smtClean="0"/>
              <a:t> a </a:t>
            </a:r>
            <a:r>
              <a:rPr lang="es-ES_tradnl" dirty="0" err="1" smtClean="0"/>
              <a:t>value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Given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value</a:t>
            </a:r>
            <a:r>
              <a:rPr lang="es-ES_tradnl" dirty="0" smtClean="0"/>
              <a:t> </a:t>
            </a:r>
            <a:r>
              <a:rPr lang="es-ES_tradnl" dirty="0" err="1" smtClean="0"/>
              <a:t>chosen</a:t>
            </a:r>
            <a:r>
              <a:rPr lang="es-ES_tradnl" dirty="0" smtClean="0"/>
              <a:t>,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Existential</a:t>
            </a:r>
            <a:r>
              <a:rPr lang="es-ES_tradnl" dirty="0" smtClean="0"/>
              <a:t> </a:t>
            </a:r>
            <a:r>
              <a:rPr lang="es-ES_tradnl" dirty="0" err="1" smtClean="0"/>
              <a:t>player</a:t>
            </a:r>
            <a:r>
              <a:rPr lang="es-ES_tradnl" dirty="0" smtClean="0"/>
              <a:t> </a:t>
            </a:r>
            <a:r>
              <a:rPr lang="es-ES_tradnl" dirty="0" err="1" smtClean="0"/>
              <a:t>chooses</a:t>
            </a:r>
            <a:r>
              <a:rPr lang="es-ES_tradnl" dirty="0" smtClean="0"/>
              <a:t> </a:t>
            </a:r>
            <a:r>
              <a:rPr lang="es-ES_tradnl" dirty="0" err="1" smtClean="0"/>
              <a:t>its</a:t>
            </a:r>
            <a:r>
              <a:rPr lang="es-ES_tradnl" dirty="0" smtClean="0"/>
              <a:t> </a:t>
            </a:r>
            <a:r>
              <a:rPr lang="es-ES_tradnl" dirty="0" err="1" smtClean="0"/>
              <a:t>value</a:t>
            </a:r>
            <a:r>
              <a:rPr lang="es-ES_tradnl" dirty="0" smtClean="0"/>
              <a:t>,</a:t>
            </a:r>
            <a:r>
              <a:rPr lang="es-ES_tradnl" dirty="0" smtClean="0"/>
              <a:t> </a:t>
            </a:r>
            <a:r>
              <a:rPr lang="es-ES_tradnl" dirty="0" err="1" smtClean="0"/>
              <a:t>making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statement</a:t>
            </a:r>
            <a:r>
              <a:rPr lang="es-ES_tradnl" dirty="0" smtClean="0"/>
              <a:t> true.</a:t>
            </a:r>
          </a:p>
          <a:p>
            <a:endParaRPr lang="es-ES_trad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7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Predicate:</a:t>
            </a:r>
            <a:r>
              <a:rPr lang="en-US" dirty="0" smtClean="0"/>
              <a:t>  A </a:t>
            </a:r>
            <a:r>
              <a:rPr lang="en-US" dirty="0"/>
              <a:t>logical statement whose truth value is a function of one or more </a:t>
            </a:r>
            <a:r>
              <a:rPr lang="en-US" dirty="0" smtClean="0"/>
              <a:t>variables.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Examples:</a:t>
            </a:r>
          </a:p>
          <a:p>
            <a:r>
              <a:rPr lang="en-US" dirty="0"/>
              <a:t>x</a:t>
            </a:r>
            <a:r>
              <a:rPr lang="en-US" dirty="0" smtClean="0"/>
              <a:t> is an odd number</a:t>
            </a:r>
          </a:p>
          <a:p>
            <a:r>
              <a:rPr lang="en-US" dirty="0" smtClean="0"/>
              <a:t>Computer x is under attack</a:t>
            </a:r>
          </a:p>
          <a:p>
            <a:r>
              <a:rPr lang="en-US" dirty="0" smtClean="0"/>
              <a:t>The distance between cities x and y is less than z</a:t>
            </a:r>
          </a:p>
          <a:p>
            <a:endParaRPr lang="en-US" dirty="0"/>
          </a:p>
          <a:p>
            <a:r>
              <a:rPr lang="en-US" dirty="0" smtClean="0"/>
              <a:t>When the variables are assigned a value, the predicate becomes a proposition and can be assigned a truth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2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quantifiers as a two person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players:  the Universal player, and the Existential player.</a:t>
            </a:r>
          </a:p>
          <a:p>
            <a:r>
              <a:rPr lang="en-US" dirty="0" smtClean="0"/>
              <a:t>Each selects values for their variables.</a:t>
            </a:r>
          </a:p>
          <a:p>
            <a:endParaRPr lang="en-US" dirty="0"/>
          </a:p>
          <a:p>
            <a:r>
              <a:rPr lang="en-US" dirty="0" smtClean="0"/>
              <a:t>What happens </a:t>
            </a:r>
            <a:r>
              <a:rPr lang="en-US" dirty="0" smtClean="0"/>
              <a:t>in this situation:  </a:t>
            </a:r>
            <a:r>
              <a:rPr lang="es-ES_tradnl" dirty="0"/>
              <a:t>∃x ∀y (x + y = 0</a:t>
            </a:r>
            <a:r>
              <a:rPr lang="es-ES_tradnl" dirty="0" smtClean="0"/>
              <a:t>) ?</a:t>
            </a:r>
          </a:p>
          <a:p>
            <a:endParaRPr lang="es-ES_trad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0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uniqueness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L(x):  x was late</a:t>
            </a:r>
          </a:p>
          <a:p>
            <a:r>
              <a:rPr lang="en-US" dirty="0" smtClean="0"/>
              <a:t>How do we express the statement that exactly one person was late?</a:t>
            </a:r>
          </a:p>
          <a:p>
            <a:endParaRPr lang="en-US" dirty="0"/>
          </a:p>
          <a:p>
            <a:r>
              <a:rPr lang="en-US" dirty="0" smtClean="0"/>
              <a:t>What’s wrong with </a:t>
            </a:r>
            <a:r>
              <a:rPr lang="fr-FR" dirty="0" smtClean="0"/>
              <a:t>∃</a:t>
            </a:r>
            <a:r>
              <a:rPr lang="fr-FR" dirty="0"/>
              <a:t>x L(x</a:t>
            </a:r>
            <a:r>
              <a:rPr lang="fr-FR" dirty="0" smtClean="0"/>
              <a:t>) 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0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uniqueness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L(x):  x was late</a:t>
            </a:r>
          </a:p>
          <a:p>
            <a:r>
              <a:rPr lang="en-US" dirty="0" smtClean="0"/>
              <a:t>How do we express the statement that exactly one person was late?</a:t>
            </a:r>
          </a:p>
          <a:p>
            <a:endParaRPr lang="en-US" dirty="0"/>
          </a:p>
          <a:p>
            <a:r>
              <a:rPr lang="en-US" dirty="0" smtClean="0"/>
              <a:t>What’s wrong with </a:t>
            </a:r>
            <a:r>
              <a:rPr lang="fr-FR" dirty="0" smtClean="0"/>
              <a:t>∃</a:t>
            </a:r>
            <a:r>
              <a:rPr lang="fr-FR" dirty="0"/>
              <a:t>x L(x</a:t>
            </a:r>
            <a:r>
              <a:rPr lang="fr-FR" dirty="0" smtClean="0"/>
              <a:t>)  ?</a:t>
            </a:r>
          </a:p>
          <a:p>
            <a:endParaRPr lang="fr-FR" dirty="0"/>
          </a:p>
          <a:p>
            <a:r>
              <a:rPr lang="fr-FR" dirty="0" err="1" smtClean="0"/>
              <a:t>Instead</a:t>
            </a:r>
            <a:r>
              <a:rPr lang="fr-FR" dirty="0" smtClean="0"/>
              <a:t>:</a:t>
            </a:r>
          </a:p>
          <a:p>
            <a:endParaRPr lang="fr-FR" dirty="0"/>
          </a:p>
          <a:p>
            <a:r>
              <a:rPr lang="is-IS" dirty="0"/>
              <a:t>∃x (L(x) </a:t>
            </a:r>
            <a:r>
              <a:rPr lang="en-US" b="1" dirty="0">
                <a:latin typeface="Times New Roman" charset="0"/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is-IS" dirty="0" smtClean="0"/>
              <a:t>∀</a:t>
            </a:r>
            <a:r>
              <a:rPr lang="is-IS" dirty="0"/>
              <a:t>y((x ≠ y) → ¬L(y)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0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quantifiers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L(x):  x was late</a:t>
            </a:r>
          </a:p>
          <a:p>
            <a:r>
              <a:rPr lang="en-US" dirty="0" smtClean="0"/>
              <a:t>How do we express the statement that exactly one person was late?</a:t>
            </a:r>
          </a:p>
          <a:p>
            <a:endParaRPr lang="fr-FR" dirty="0"/>
          </a:p>
          <a:p>
            <a:r>
              <a:rPr lang="is-IS" dirty="0"/>
              <a:t>∃x (L(x) </a:t>
            </a:r>
            <a:r>
              <a:rPr lang="en-US" b="1" dirty="0">
                <a:latin typeface="Times New Roman" charset="0"/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is-IS" dirty="0" smtClean="0"/>
              <a:t>∀</a:t>
            </a:r>
            <a:r>
              <a:rPr lang="is-IS" dirty="0"/>
              <a:t>y((x ≠ y) → ¬L(y</a:t>
            </a:r>
            <a:r>
              <a:rPr lang="is-IS" dirty="0" smtClean="0"/>
              <a:t>))</a:t>
            </a:r>
          </a:p>
          <a:p>
            <a:endParaRPr lang="is-IS" dirty="0"/>
          </a:p>
          <a:p>
            <a:r>
              <a:rPr lang="is-IS" dirty="0" smtClean="0"/>
              <a:t>Equivalent to: </a:t>
            </a:r>
          </a:p>
          <a:p>
            <a:r>
              <a:rPr lang="is-IS" dirty="0"/>
              <a:t>∃x ∀y </a:t>
            </a:r>
            <a:r>
              <a:rPr lang="is-IS" dirty="0" smtClean="0"/>
              <a:t>(</a:t>
            </a:r>
            <a:r>
              <a:rPr lang="is-IS" dirty="0"/>
              <a:t>L(x) </a:t>
            </a:r>
            <a:r>
              <a:rPr lang="en-US" b="1" dirty="0">
                <a:latin typeface="Times New Roman" charset="0"/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is-IS" dirty="0" smtClean="0"/>
              <a:t>(</a:t>
            </a:r>
            <a:r>
              <a:rPr lang="is-IS" dirty="0"/>
              <a:t>(x ≠ y) → ¬L(y))</a:t>
            </a:r>
          </a:p>
          <a:p>
            <a:endParaRPr lang="is-I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9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Morgan’s laws with nested quantifiers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¬∀x ∀</a:t>
            </a:r>
            <a:r>
              <a:rPr lang="de-DE" dirty="0" err="1"/>
              <a:t>y</a:t>
            </a:r>
            <a:r>
              <a:rPr lang="de-DE" dirty="0"/>
              <a:t> P(x, </a:t>
            </a:r>
            <a:r>
              <a:rPr lang="de-DE" dirty="0" err="1"/>
              <a:t>y</a:t>
            </a:r>
            <a:r>
              <a:rPr lang="de-DE" dirty="0"/>
              <a:t>)  </a:t>
            </a:r>
            <a:r>
              <a:rPr lang="de-DE" sz="1600" dirty="0"/>
              <a:t>≡  </a:t>
            </a:r>
            <a:r>
              <a:rPr lang="de-DE" dirty="0"/>
              <a:t>∃x ∃</a:t>
            </a:r>
            <a:r>
              <a:rPr lang="de-DE" dirty="0" err="1"/>
              <a:t>y</a:t>
            </a:r>
            <a:r>
              <a:rPr lang="de-DE" dirty="0"/>
              <a:t> ¬P(x, </a:t>
            </a:r>
            <a:r>
              <a:rPr lang="de-DE" dirty="0" err="1"/>
              <a:t>y</a:t>
            </a:r>
            <a:r>
              <a:rPr lang="de-DE" dirty="0"/>
              <a:t>)</a:t>
            </a:r>
          </a:p>
          <a:p>
            <a:r>
              <a:rPr lang="de-DE" dirty="0"/>
              <a:t>¬∀x ∃</a:t>
            </a:r>
            <a:r>
              <a:rPr lang="de-DE" dirty="0" err="1"/>
              <a:t>y</a:t>
            </a:r>
            <a:r>
              <a:rPr lang="de-DE" dirty="0"/>
              <a:t> P(x, </a:t>
            </a:r>
            <a:r>
              <a:rPr lang="de-DE" dirty="0" err="1"/>
              <a:t>y</a:t>
            </a:r>
            <a:r>
              <a:rPr lang="de-DE" dirty="0"/>
              <a:t>)  </a:t>
            </a:r>
            <a:r>
              <a:rPr lang="de-DE" sz="1600" dirty="0"/>
              <a:t>≡  </a:t>
            </a:r>
            <a:r>
              <a:rPr lang="de-DE" dirty="0" smtClean="0"/>
              <a:t>∃</a:t>
            </a:r>
            <a:r>
              <a:rPr lang="de-DE" dirty="0"/>
              <a:t>x ∀</a:t>
            </a:r>
            <a:r>
              <a:rPr lang="de-DE" dirty="0" err="1"/>
              <a:t>y</a:t>
            </a:r>
            <a:r>
              <a:rPr lang="de-DE" dirty="0"/>
              <a:t> ¬P(x, </a:t>
            </a:r>
            <a:r>
              <a:rPr lang="de-DE" dirty="0" err="1"/>
              <a:t>y</a:t>
            </a:r>
            <a:r>
              <a:rPr lang="de-DE" dirty="0"/>
              <a:t>)</a:t>
            </a:r>
          </a:p>
          <a:p>
            <a:r>
              <a:rPr lang="de-DE" dirty="0"/>
              <a:t>¬∃x ∀</a:t>
            </a:r>
            <a:r>
              <a:rPr lang="de-DE" dirty="0" err="1"/>
              <a:t>y</a:t>
            </a:r>
            <a:r>
              <a:rPr lang="de-DE" dirty="0"/>
              <a:t> P(x, </a:t>
            </a:r>
            <a:r>
              <a:rPr lang="de-DE" dirty="0" err="1"/>
              <a:t>y</a:t>
            </a:r>
            <a:r>
              <a:rPr lang="de-DE" dirty="0"/>
              <a:t>)  </a:t>
            </a:r>
            <a:r>
              <a:rPr lang="de-DE" sz="1600" dirty="0" smtClean="0"/>
              <a:t>≡  </a:t>
            </a:r>
            <a:r>
              <a:rPr lang="de-DE" dirty="0" smtClean="0"/>
              <a:t>∀</a:t>
            </a:r>
            <a:r>
              <a:rPr lang="de-DE" dirty="0"/>
              <a:t>x ∃</a:t>
            </a:r>
            <a:r>
              <a:rPr lang="de-DE" dirty="0" err="1"/>
              <a:t>y</a:t>
            </a:r>
            <a:r>
              <a:rPr lang="de-DE" dirty="0"/>
              <a:t> ¬P(x, </a:t>
            </a:r>
            <a:r>
              <a:rPr lang="de-DE" dirty="0" err="1"/>
              <a:t>y</a:t>
            </a:r>
            <a:r>
              <a:rPr lang="de-DE" dirty="0"/>
              <a:t>)</a:t>
            </a:r>
          </a:p>
          <a:p>
            <a:r>
              <a:rPr lang="de-DE" dirty="0"/>
              <a:t>¬∃x ∃</a:t>
            </a:r>
            <a:r>
              <a:rPr lang="de-DE" dirty="0" err="1"/>
              <a:t>y</a:t>
            </a:r>
            <a:r>
              <a:rPr lang="de-DE" dirty="0"/>
              <a:t> P(x, </a:t>
            </a:r>
            <a:r>
              <a:rPr lang="de-DE" dirty="0" err="1"/>
              <a:t>y</a:t>
            </a:r>
            <a:r>
              <a:rPr lang="de-DE" dirty="0"/>
              <a:t>)  </a:t>
            </a:r>
            <a:r>
              <a:rPr lang="de-DE" sz="1600" dirty="0" smtClean="0"/>
              <a:t>≡  </a:t>
            </a:r>
            <a:r>
              <a:rPr lang="de-DE" dirty="0" smtClean="0"/>
              <a:t>∀</a:t>
            </a:r>
            <a:r>
              <a:rPr lang="de-DE" dirty="0"/>
              <a:t>x ∀</a:t>
            </a:r>
            <a:r>
              <a:rPr lang="de-DE" dirty="0" err="1"/>
              <a:t>y</a:t>
            </a:r>
            <a:r>
              <a:rPr lang="de-DE" dirty="0"/>
              <a:t> ¬P(x, </a:t>
            </a:r>
            <a:r>
              <a:rPr lang="de-DE" dirty="0" err="1"/>
              <a:t>y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dirty="0" err="1" smtClean="0">
                <a:solidFill>
                  <a:schemeClr val="tx1"/>
                </a:solidFill>
              </a:rPr>
              <a:t>Example</a:t>
            </a:r>
            <a:r>
              <a:rPr lang="de-DE" dirty="0" smtClean="0">
                <a:solidFill>
                  <a:schemeClr val="tx1"/>
                </a:solidFill>
              </a:rPr>
              <a:t>:</a:t>
            </a:r>
          </a:p>
          <a:p>
            <a:r>
              <a:rPr lang="de-DE" dirty="0" smtClean="0"/>
              <a:t>∃</a:t>
            </a:r>
            <a:r>
              <a:rPr lang="de-DE" dirty="0"/>
              <a:t>x ∀</a:t>
            </a:r>
            <a:r>
              <a:rPr lang="de-DE" dirty="0" err="1"/>
              <a:t>y</a:t>
            </a:r>
            <a:r>
              <a:rPr lang="de-DE" dirty="0"/>
              <a:t> </a:t>
            </a:r>
            <a:r>
              <a:rPr lang="de-DE" dirty="0" err="1" smtClean="0"/>
              <a:t>Likes</a:t>
            </a:r>
            <a:r>
              <a:rPr lang="de-DE" dirty="0" smtClean="0"/>
              <a:t>(</a:t>
            </a:r>
            <a:r>
              <a:rPr lang="de-DE" dirty="0"/>
              <a:t>x, </a:t>
            </a:r>
            <a:r>
              <a:rPr lang="de-DE" dirty="0" err="1"/>
              <a:t>y</a:t>
            </a:r>
            <a:r>
              <a:rPr lang="de-DE" dirty="0"/>
              <a:t> ) </a:t>
            </a:r>
            <a:r>
              <a:rPr lang="de-DE" dirty="0" smtClean="0"/>
              <a:t>: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/>
              <a:t>likes</a:t>
            </a:r>
            <a:r>
              <a:rPr lang="de-DE" dirty="0"/>
              <a:t> </a:t>
            </a:r>
            <a:r>
              <a:rPr lang="de-DE" dirty="0" err="1" smtClean="0"/>
              <a:t>everyone</a:t>
            </a:r>
            <a:endParaRPr lang="de-DE" dirty="0"/>
          </a:p>
          <a:p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negation</a:t>
            </a:r>
            <a:r>
              <a:rPr lang="de-DE" dirty="0" smtClean="0"/>
              <a:t>:</a:t>
            </a:r>
            <a:endParaRPr lang="de-DE" dirty="0"/>
          </a:p>
          <a:p>
            <a:r>
              <a:rPr lang="de-DE" dirty="0"/>
              <a:t>¬∃x ∀</a:t>
            </a:r>
            <a:r>
              <a:rPr lang="de-DE" dirty="0" err="1"/>
              <a:t>y</a:t>
            </a:r>
            <a:r>
              <a:rPr lang="de-DE" dirty="0"/>
              <a:t> </a:t>
            </a:r>
            <a:r>
              <a:rPr lang="de-DE" dirty="0" err="1" smtClean="0"/>
              <a:t>Likes</a:t>
            </a:r>
            <a:r>
              <a:rPr lang="de-DE" dirty="0" smtClean="0"/>
              <a:t>(</a:t>
            </a:r>
            <a:r>
              <a:rPr lang="de-DE" dirty="0"/>
              <a:t>x, </a:t>
            </a:r>
            <a:r>
              <a:rPr lang="de-DE" dirty="0" err="1"/>
              <a:t>y</a:t>
            </a:r>
            <a:r>
              <a:rPr lang="de-DE" dirty="0"/>
              <a:t> ) </a:t>
            </a:r>
            <a:r>
              <a:rPr lang="de-DE" dirty="0" smtClean="0"/>
              <a:t> : 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/>
              <a:t>likes</a:t>
            </a:r>
            <a:r>
              <a:rPr lang="de-DE" dirty="0"/>
              <a:t> </a:t>
            </a:r>
            <a:r>
              <a:rPr lang="de-DE" dirty="0" err="1" smtClean="0"/>
              <a:t>everyone</a:t>
            </a:r>
            <a:r>
              <a:rPr lang="de-DE" dirty="0" smtClean="0"/>
              <a:t>.</a:t>
            </a:r>
            <a:endParaRPr lang="de-DE" dirty="0"/>
          </a:p>
          <a:p>
            <a:r>
              <a:rPr lang="de-DE" dirty="0" smtClean="0"/>
              <a:t>¬</a:t>
            </a:r>
            <a:r>
              <a:rPr lang="de-DE" dirty="0"/>
              <a:t>∃x ∀</a:t>
            </a:r>
            <a:r>
              <a:rPr lang="de-DE" dirty="0" err="1"/>
              <a:t>y</a:t>
            </a:r>
            <a:r>
              <a:rPr lang="de-DE" dirty="0"/>
              <a:t> </a:t>
            </a:r>
            <a:r>
              <a:rPr lang="de-DE" dirty="0" err="1" smtClean="0"/>
              <a:t>Likes</a:t>
            </a:r>
            <a:r>
              <a:rPr lang="de-DE" dirty="0" smtClean="0"/>
              <a:t>(</a:t>
            </a:r>
            <a:r>
              <a:rPr lang="de-DE" dirty="0"/>
              <a:t>x, </a:t>
            </a:r>
            <a:r>
              <a:rPr lang="de-DE" dirty="0" err="1"/>
              <a:t>y</a:t>
            </a:r>
            <a:r>
              <a:rPr lang="de-DE" dirty="0"/>
              <a:t> ) </a:t>
            </a:r>
            <a:r>
              <a:rPr lang="de-DE" sz="1600" dirty="0"/>
              <a:t>≡ </a:t>
            </a:r>
            <a:r>
              <a:rPr lang="de-DE" dirty="0"/>
              <a:t>∀x ∃</a:t>
            </a:r>
            <a:r>
              <a:rPr lang="de-DE" dirty="0" err="1"/>
              <a:t>y</a:t>
            </a:r>
            <a:r>
              <a:rPr lang="de-DE" dirty="0"/>
              <a:t> ¬</a:t>
            </a:r>
            <a:r>
              <a:rPr lang="de-DE" dirty="0" err="1" smtClean="0"/>
              <a:t>Likes</a:t>
            </a:r>
            <a:r>
              <a:rPr lang="de-DE" dirty="0" smtClean="0"/>
              <a:t>(</a:t>
            </a:r>
            <a:r>
              <a:rPr lang="de-DE" dirty="0"/>
              <a:t>x, </a:t>
            </a:r>
            <a:r>
              <a:rPr lang="de-DE" dirty="0" err="1"/>
              <a:t>y</a:t>
            </a:r>
            <a:r>
              <a:rPr lang="de-DE" dirty="0"/>
              <a:t> </a:t>
            </a:r>
            <a:r>
              <a:rPr lang="de-DE" dirty="0" smtClean="0"/>
              <a:t>) :  Every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/>
              <a:t>someone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do not </a:t>
            </a:r>
            <a:r>
              <a:rPr lang="de-DE" dirty="0" err="1"/>
              <a:t>like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8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truth value of </a:t>
            </a:r>
            <a:r>
              <a:rPr lang="en-US" dirty="0" smtClean="0"/>
              <a:t>a predicate can </a:t>
            </a:r>
            <a:r>
              <a:rPr lang="en-US" dirty="0"/>
              <a:t>be expressed as a function </a:t>
            </a:r>
            <a:r>
              <a:rPr lang="en-US" dirty="0" smtClean="0"/>
              <a:t> </a:t>
            </a:r>
            <a:r>
              <a:rPr lang="en-US" dirty="0"/>
              <a:t>of the </a:t>
            </a:r>
            <a:r>
              <a:rPr lang="en-US" dirty="0" smtClean="0"/>
              <a:t>variables, for example:</a:t>
            </a:r>
            <a:endParaRPr lang="en-US" dirty="0"/>
          </a:p>
          <a:p>
            <a:pPr marL="395288" lvl="2" indent="0">
              <a:buNone/>
            </a:pPr>
            <a:r>
              <a:rPr lang="en-US" sz="2000" dirty="0" smtClean="0">
                <a:solidFill>
                  <a:srgbClr val="003399"/>
                </a:solidFill>
              </a:rPr>
              <a:t>“x is an odd number”</a:t>
            </a:r>
          </a:p>
          <a:p>
            <a:pPr marL="395288" lvl="2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c</a:t>
            </a:r>
            <a:r>
              <a:rPr lang="en-US" sz="2000" dirty="0" smtClean="0">
                <a:solidFill>
                  <a:srgbClr val="003399"/>
                </a:solidFill>
              </a:rPr>
              <a:t>an be expressed as P(x).</a:t>
            </a:r>
          </a:p>
          <a:p>
            <a:pPr marL="395288" lvl="2" indent="0">
              <a:buNone/>
            </a:pPr>
            <a:r>
              <a:rPr lang="en-US" sz="2000" dirty="0" smtClean="0">
                <a:solidFill>
                  <a:srgbClr val="003399"/>
                </a:solidFill>
              </a:rPr>
              <a:t>So, the statement P(5) is the same as </a:t>
            </a:r>
            <a:r>
              <a:rPr lang="en-US" sz="2000" dirty="0">
                <a:solidFill>
                  <a:srgbClr val="003399"/>
                </a:solidFill>
              </a:rPr>
              <a:t>"5 is an odd </a:t>
            </a:r>
            <a:r>
              <a:rPr lang="en-US" sz="2000" dirty="0" smtClean="0">
                <a:solidFill>
                  <a:srgbClr val="003399"/>
                </a:solidFill>
              </a:rPr>
              <a:t>number”.</a:t>
            </a:r>
          </a:p>
          <a:p>
            <a:pPr marL="395288" lvl="2" indent="0">
              <a:buNone/>
            </a:pPr>
            <a:endParaRPr lang="en-US" sz="2000" dirty="0">
              <a:solidFill>
                <a:srgbClr val="003399"/>
              </a:solidFill>
            </a:endParaRPr>
          </a:p>
          <a:p>
            <a:pPr marL="395288" lvl="2" indent="0">
              <a:buNone/>
            </a:pPr>
            <a:r>
              <a:rPr lang="en-US" sz="2000" dirty="0" smtClean="0">
                <a:solidFill>
                  <a:srgbClr val="003399"/>
                </a:solidFill>
              </a:rPr>
              <a:t>“The </a:t>
            </a:r>
            <a:r>
              <a:rPr lang="en-US" sz="2000" dirty="0">
                <a:solidFill>
                  <a:srgbClr val="003399"/>
                </a:solidFill>
              </a:rPr>
              <a:t>distance between cities x and y is less than </a:t>
            </a:r>
            <a:r>
              <a:rPr lang="en-US" sz="2000" dirty="0" smtClean="0">
                <a:solidFill>
                  <a:srgbClr val="003399"/>
                </a:solidFill>
              </a:rPr>
              <a:t>z miles”</a:t>
            </a:r>
            <a:endParaRPr lang="en-US" sz="2000" dirty="0">
              <a:solidFill>
                <a:srgbClr val="003399"/>
              </a:solidFill>
            </a:endParaRPr>
          </a:p>
          <a:p>
            <a:pPr marL="395288" lvl="2" indent="0">
              <a:buNone/>
            </a:pPr>
            <a:r>
              <a:rPr lang="en-US" sz="2000" dirty="0" smtClean="0">
                <a:solidFill>
                  <a:srgbClr val="003399"/>
                </a:solidFill>
              </a:rPr>
              <a:t>Represented by a predicate function D(x, y, z)</a:t>
            </a:r>
            <a:endParaRPr lang="en-US" sz="2000" dirty="0">
              <a:solidFill>
                <a:srgbClr val="003399"/>
              </a:solidFill>
            </a:endParaRPr>
          </a:p>
          <a:p>
            <a:pPr marL="395288" lvl="2" indent="0">
              <a:buNone/>
            </a:pPr>
            <a:r>
              <a:rPr lang="en-US" sz="2000" dirty="0" smtClean="0">
                <a:solidFill>
                  <a:srgbClr val="003399"/>
                </a:solidFill>
              </a:rPr>
              <a:t>D(fort-</a:t>
            </a:r>
            <a:r>
              <a:rPr lang="en-US" sz="2000" dirty="0" err="1" smtClean="0">
                <a:solidFill>
                  <a:srgbClr val="003399"/>
                </a:solidFill>
              </a:rPr>
              <a:t>collins</a:t>
            </a:r>
            <a:r>
              <a:rPr lang="en-US" sz="2000" dirty="0" smtClean="0">
                <a:solidFill>
                  <a:srgbClr val="003399"/>
                </a:solidFill>
              </a:rPr>
              <a:t>, </a:t>
            </a:r>
            <a:r>
              <a:rPr lang="en-US" sz="2000" dirty="0" err="1" smtClean="0">
                <a:solidFill>
                  <a:srgbClr val="003399"/>
                </a:solidFill>
              </a:rPr>
              <a:t>denver</a:t>
            </a:r>
            <a:r>
              <a:rPr lang="en-US" sz="2000" dirty="0" smtClean="0">
                <a:solidFill>
                  <a:srgbClr val="003399"/>
                </a:solidFill>
              </a:rPr>
              <a:t>, 100) is true.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domain of a 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domain</a:t>
            </a:r>
            <a:r>
              <a:rPr lang="en-US" dirty="0"/>
              <a:t> of a variable in a predicate is the set of all possible values for the variable.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Examples:</a:t>
            </a:r>
          </a:p>
          <a:p>
            <a:r>
              <a:rPr lang="en-US" dirty="0"/>
              <a:t>T</a:t>
            </a:r>
            <a:r>
              <a:rPr lang="en-US" dirty="0" smtClean="0"/>
              <a:t>he domain of the </a:t>
            </a:r>
            <a:r>
              <a:rPr lang="en-US" dirty="0"/>
              <a:t>predicate "x is an odd number" </a:t>
            </a:r>
            <a:r>
              <a:rPr lang="en-US" dirty="0" smtClean="0"/>
              <a:t>is the </a:t>
            </a:r>
            <a:r>
              <a:rPr lang="en-US" dirty="0"/>
              <a:t>set of all </a:t>
            </a:r>
            <a:r>
              <a:rPr lang="en-US" dirty="0" smtClean="0"/>
              <a:t>integers.</a:t>
            </a:r>
          </a:p>
          <a:p>
            <a:r>
              <a:rPr lang="en-US" dirty="0" smtClean="0"/>
              <a:t>In general, the domain of a predicate should be defined with the predicate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Compare domain to type. Compare predicate to a java method declaration.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about the predicate:</a:t>
            </a:r>
            <a:endParaRPr lang="en-US" dirty="0"/>
          </a:p>
          <a:p>
            <a:r>
              <a:rPr lang="en-US" dirty="0"/>
              <a:t>The distance between cities x and y is less than z </a:t>
            </a:r>
            <a:r>
              <a:rPr lang="en-US" dirty="0" smtClean="0"/>
              <a:t>miles?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6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predicate S(x, y, z) which is the statement that </a:t>
            </a:r>
          </a:p>
          <a:p>
            <a:r>
              <a:rPr lang="en-US" dirty="0" smtClean="0"/>
              <a:t>“x + y = z”</a:t>
            </a:r>
          </a:p>
          <a:p>
            <a:endParaRPr lang="en-US" dirty="0" smtClean="0"/>
          </a:p>
          <a:p>
            <a:r>
              <a:rPr lang="en-US" dirty="0" smtClean="0"/>
              <a:t>What is the domain of the variables in the predicate?</a:t>
            </a:r>
          </a:p>
          <a:p>
            <a:endParaRPr lang="en-US" dirty="0"/>
          </a:p>
          <a:p>
            <a:r>
              <a:rPr lang="en-US" dirty="0" smtClean="0"/>
              <a:t>What is the truth value of:</a:t>
            </a:r>
          </a:p>
          <a:p>
            <a:pPr marL="342900" indent="-342900">
              <a:buFont typeface="Wingdings" charset="2"/>
              <a:buChar char="²"/>
            </a:pPr>
            <a:r>
              <a:rPr lang="en-US" dirty="0" smtClean="0"/>
              <a:t>S(1, -1, 0)</a:t>
            </a:r>
          </a:p>
          <a:p>
            <a:pPr marL="342900" indent="-342900">
              <a:buFont typeface="Wingdings" charset="2"/>
              <a:buChar char="²"/>
            </a:pPr>
            <a:r>
              <a:rPr lang="en-US" dirty="0" smtClean="0"/>
              <a:t>S(1, 2, 5)</a:t>
            </a:r>
          </a:p>
        </p:txBody>
      </p:sp>
    </p:spTree>
    <p:extLst>
      <p:ext uri="{BB962C8B-B14F-4D97-AF65-F5344CB8AC3E}">
        <p14:creationId xmlns:p14="http://schemas.microsoft.com/office/powerpoint/2010/main" val="374713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Let R(x, y) denote: x beats y in rock-paper-scissors with the standard rules</a:t>
            </a:r>
            <a:r>
              <a:rPr lang="en-US" sz="2400" dirty="0"/>
              <a:t>.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What are the truth values of:</a:t>
            </a:r>
          </a:p>
          <a:p>
            <a:pPr marL="114300" lvl="1" indent="0">
              <a:lnSpc>
                <a:spcPct val="9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R(Rock, Paper)</a:t>
            </a:r>
          </a:p>
          <a:p>
            <a:pPr marL="460375" lvl="2" indent="0">
              <a:lnSpc>
                <a:spcPct val="90000"/>
              </a:lnSpc>
              <a:buNone/>
            </a:pPr>
            <a:r>
              <a:rPr lang="en-US" sz="2400" dirty="0" smtClean="0"/>
              <a:t>	R(Scissors, Paper)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066800" y="6172200"/>
            <a:ext cx="65849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image from http://</a:t>
            </a:r>
            <a:r>
              <a:rPr lang="en-US" sz="1600" dirty="0" err="1" smtClean="0"/>
              <a:t>en.wikipedia.org</a:t>
            </a:r>
            <a:r>
              <a:rPr lang="en-US" sz="1600" dirty="0" smtClean="0"/>
              <a:t>/wiki/Rock-paper-scissors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926" y="2124364"/>
            <a:ext cx="3572252" cy="341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1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predicate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Verifying program correctness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Consider the following snippet of code: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dirty="0" smtClean="0">
                <a:latin typeface="Courier New" charset="0"/>
              </a:rPr>
              <a:t>if (</a:t>
            </a:r>
            <a:r>
              <a:rPr lang="en-US" sz="2000" dirty="0" err="1" smtClean="0">
                <a:latin typeface="Courier New" charset="0"/>
              </a:rPr>
              <a:t>x</a:t>
            </a:r>
            <a:r>
              <a:rPr lang="en-US" sz="2000" dirty="0" smtClean="0">
                <a:latin typeface="Courier New" charset="0"/>
              </a:rPr>
              <a:t> &lt; 0) </a:t>
            </a:r>
            <a:br>
              <a:rPr lang="en-US" sz="2000" dirty="0" smtClean="0">
                <a:latin typeface="Courier New" charset="0"/>
              </a:rPr>
            </a:br>
            <a:r>
              <a:rPr lang="en-US" sz="2000" dirty="0" smtClean="0">
                <a:latin typeface="Courier New" charset="0"/>
              </a:rPr>
              <a:t> </a:t>
            </a:r>
            <a:r>
              <a:rPr lang="en-US" sz="2000" dirty="0" err="1" smtClean="0">
                <a:latin typeface="Courier New" charset="0"/>
              </a:rPr>
              <a:t>x</a:t>
            </a:r>
            <a:r>
              <a:rPr lang="en-US" sz="2000" dirty="0" smtClean="0">
                <a:latin typeface="Courier New" charset="0"/>
              </a:rPr>
              <a:t> = -</a:t>
            </a:r>
            <a:r>
              <a:rPr lang="en-US" sz="2000" dirty="0" err="1" smtClean="0">
                <a:latin typeface="Courier New" charset="0"/>
              </a:rPr>
              <a:t>x</a:t>
            </a:r>
            <a:r>
              <a:rPr lang="en-US" sz="2000" dirty="0" smtClean="0">
                <a:latin typeface="Courier New" charset="0"/>
              </a:rPr>
              <a:t>;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What is true before? (called </a:t>
            </a:r>
            <a:r>
              <a:rPr lang="en-US" sz="2400" i="1" dirty="0" smtClean="0">
                <a:solidFill>
                  <a:srgbClr val="800000"/>
                </a:solidFill>
              </a:rPr>
              <a:t>precondition</a:t>
            </a:r>
            <a:r>
              <a:rPr lang="en-US" sz="24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2400" dirty="0" err="1" smtClean="0"/>
              <a:t>x</a:t>
            </a:r>
            <a:r>
              <a:rPr lang="en-US" sz="2400" dirty="0" smtClean="0"/>
              <a:t> has some value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What is true after? (called </a:t>
            </a:r>
            <a:r>
              <a:rPr lang="en-US" sz="2400" i="1" dirty="0" err="1" smtClean="0">
                <a:solidFill>
                  <a:srgbClr val="800000"/>
                </a:solidFill>
              </a:rPr>
              <a:t>postcondition</a:t>
            </a:r>
            <a:r>
              <a:rPr lang="en-US" sz="24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2400" dirty="0" err="1" smtClean="0"/>
              <a:t>greaterThan(x</a:t>
            </a:r>
            <a:r>
              <a:rPr lang="en-US" sz="2400" dirty="0" smtClean="0"/>
              <a:t>, 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6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9135"/>
            <a:ext cx="8229600" cy="4530725"/>
          </a:xfrm>
        </p:spPr>
        <p:txBody>
          <a:bodyPr/>
          <a:lstStyle/>
          <a:p>
            <a:r>
              <a:rPr lang="en-US" dirty="0" smtClean="0"/>
              <a:t>Assigning values to variables is one way to provide them with a truth value.</a:t>
            </a:r>
          </a:p>
          <a:p>
            <a:r>
              <a:rPr lang="en-US" dirty="0" smtClean="0"/>
              <a:t>Alternative:  Say that a predicate is satisfied for </a:t>
            </a:r>
            <a:r>
              <a:rPr lang="en-US" dirty="0" smtClean="0">
                <a:solidFill>
                  <a:srgbClr val="800000"/>
                </a:solidFill>
              </a:rPr>
              <a:t>every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value (</a:t>
            </a:r>
            <a:r>
              <a:rPr lang="en-US" dirty="0" smtClean="0">
                <a:solidFill>
                  <a:srgbClr val="820000"/>
                </a:solidFill>
              </a:rPr>
              <a:t>universal quantification</a:t>
            </a:r>
            <a:r>
              <a:rPr lang="en-US" dirty="0" smtClean="0"/>
              <a:t>), or that it holds for </a:t>
            </a:r>
            <a:r>
              <a:rPr lang="en-US" dirty="0" smtClean="0">
                <a:solidFill>
                  <a:srgbClr val="800000"/>
                </a:solidFill>
              </a:rPr>
              <a:t>some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value (</a:t>
            </a:r>
            <a:r>
              <a:rPr lang="en-US" dirty="0" smtClean="0">
                <a:solidFill>
                  <a:srgbClr val="820000"/>
                </a:solidFill>
              </a:rPr>
              <a:t>existential quantification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Example:</a:t>
            </a:r>
          </a:p>
          <a:p>
            <a:pPr>
              <a:buNone/>
            </a:pPr>
            <a:r>
              <a:rPr lang="en-US" dirty="0" smtClean="0"/>
              <a:t>Let P(x) be the statement  x + 1 &gt; x.  </a:t>
            </a:r>
          </a:p>
          <a:p>
            <a:pPr>
              <a:buNone/>
            </a:pPr>
            <a:r>
              <a:rPr lang="en-US" dirty="0" smtClean="0"/>
              <a:t>This holds regardless of the value of x</a:t>
            </a:r>
          </a:p>
          <a:p>
            <a:r>
              <a:rPr lang="en-US" dirty="0" smtClean="0"/>
              <a:t>We express this as: </a:t>
            </a:r>
            <a:r>
              <a:rPr lang="en-US" dirty="0">
                <a:solidFill>
                  <a:srgbClr val="820000"/>
                </a:solidFill>
                <a:sym typeface="Symbol" charset="2"/>
              </a:rPr>
              <a:t></a:t>
            </a:r>
            <a:r>
              <a:rPr lang="en-US" dirty="0"/>
              <a:t>x P(x)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0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63023</TotalTime>
  <Words>1492</Words>
  <Application>Microsoft Macintosh PowerPoint</Application>
  <PresentationFormat>On-screen Show (4:3)</PresentationFormat>
  <Paragraphs>307</Paragraphs>
  <Slides>34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Comic Sans MS</vt:lpstr>
      <vt:lpstr>Courier New</vt:lpstr>
      <vt:lpstr>Monotype Sorts</vt:lpstr>
      <vt:lpstr>ＭＳ Ｐゴシック</vt:lpstr>
      <vt:lpstr>Symbol</vt:lpstr>
      <vt:lpstr>Times New Roman</vt:lpstr>
      <vt:lpstr>Wingdings</vt:lpstr>
      <vt:lpstr>Arial</vt:lpstr>
      <vt:lpstr>alg-design</vt:lpstr>
      <vt:lpstr>CS 220: Discrete Structures and their Applications </vt:lpstr>
      <vt:lpstr>From propositional to predicate logic</vt:lpstr>
      <vt:lpstr>Predicates</vt:lpstr>
      <vt:lpstr>Predicates</vt:lpstr>
      <vt:lpstr>The domain of a predicate</vt:lpstr>
      <vt:lpstr>Predicates</vt:lpstr>
      <vt:lpstr>Predicates</vt:lpstr>
      <vt:lpstr>Uses of predicate logic</vt:lpstr>
      <vt:lpstr>Quantifiers</vt:lpstr>
      <vt:lpstr>Universal quantification</vt:lpstr>
      <vt:lpstr>Universal quantification</vt:lpstr>
      <vt:lpstr>Existential quantification</vt:lpstr>
      <vt:lpstr>Existential quantification</vt:lpstr>
      <vt:lpstr>Quantified statements</vt:lpstr>
      <vt:lpstr>Precedence of quantifiers</vt:lpstr>
      <vt:lpstr>Binding variables</vt:lpstr>
      <vt:lpstr>Examples</vt:lpstr>
      <vt:lpstr>English to Logic</vt:lpstr>
      <vt:lpstr>Negating quantified statements</vt:lpstr>
      <vt:lpstr>Note</vt:lpstr>
      <vt:lpstr>De Morgan’s laws for quantifiers</vt:lpstr>
      <vt:lpstr>De Morgan’s laws for quantifiers</vt:lpstr>
      <vt:lpstr>English to Logic</vt:lpstr>
      <vt:lpstr>Nested quantifiers</vt:lpstr>
      <vt:lpstr>Nested quantifiers of the same type</vt:lpstr>
      <vt:lpstr>Nested quantifiers</vt:lpstr>
      <vt:lpstr>Nested quantifiers of the same type</vt:lpstr>
      <vt:lpstr>Alternating nested quantifiers</vt:lpstr>
      <vt:lpstr>Nested quantifiers as a two person game</vt:lpstr>
      <vt:lpstr>Nested quantifiers as a two person game</vt:lpstr>
      <vt:lpstr>Expressing uniqueness</vt:lpstr>
      <vt:lpstr>Expressing uniqueness</vt:lpstr>
      <vt:lpstr>Moving quantifiers</vt:lpstr>
      <vt:lpstr>De Morgan’s laws with nested quantifiers</vt:lpstr>
    </vt:vector>
  </TitlesOfParts>
  <Company>Dell Computer Corporation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882</cp:revision>
  <cp:lastPrinted>2015-04-06T21:53:51Z</cp:lastPrinted>
  <dcterms:created xsi:type="dcterms:W3CDTF">2011-01-03T17:49:16Z</dcterms:created>
  <dcterms:modified xsi:type="dcterms:W3CDTF">2018-01-08T21:26:17Z</dcterms:modified>
</cp:coreProperties>
</file>