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33" r:id="rId2"/>
    <p:sldId id="418" r:id="rId3"/>
    <p:sldId id="372" r:id="rId4"/>
    <p:sldId id="398" r:id="rId5"/>
    <p:sldId id="386" r:id="rId6"/>
    <p:sldId id="391" r:id="rId7"/>
    <p:sldId id="392" r:id="rId8"/>
    <p:sldId id="393" r:id="rId9"/>
    <p:sldId id="419" r:id="rId10"/>
    <p:sldId id="387" r:id="rId11"/>
    <p:sldId id="415" r:id="rId12"/>
    <p:sldId id="416" r:id="rId13"/>
    <p:sldId id="337" r:id="rId14"/>
    <p:sldId id="338" r:id="rId15"/>
    <p:sldId id="339" r:id="rId16"/>
    <p:sldId id="336" r:id="rId17"/>
    <p:sldId id="437" r:id="rId18"/>
    <p:sldId id="421" r:id="rId19"/>
    <p:sldId id="422" r:id="rId20"/>
    <p:sldId id="423" r:id="rId21"/>
    <p:sldId id="412" r:id="rId22"/>
    <p:sldId id="411" r:id="rId23"/>
    <p:sldId id="340" r:id="rId24"/>
    <p:sldId id="395" r:id="rId25"/>
    <p:sldId id="389" r:id="rId26"/>
    <p:sldId id="429" r:id="rId27"/>
    <p:sldId id="430" r:id="rId28"/>
    <p:sldId id="431" r:id="rId29"/>
    <p:sldId id="436" r:id="rId30"/>
    <p:sldId id="424" r:id="rId31"/>
    <p:sldId id="352" r:id="rId32"/>
    <p:sldId id="354" r:id="rId33"/>
    <p:sldId id="353" r:id="rId34"/>
    <p:sldId id="368" r:id="rId35"/>
    <p:sldId id="341" r:id="rId36"/>
    <p:sldId id="343" r:id="rId37"/>
    <p:sldId id="414" r:id="rId38"/>
    <p:sldId id="428" r:id="rId39"/>
    <p:sldId id="432" r:id="rId40"/>
    <p:sldId id="369" r:id="rId41"/>
    <p:sldId id="355" r:id="rId42"/>
    <p:sldId id="356" r:id="rId43"/>
    <p:sldId id="390" r:id="rId44"/>
    <p:sldId id="426" r:id="rId45"/>
    <p:sldId id="427" r:id="rId46"/>
    <p:sldId id="433" r:id="rId47"/>
    <p:sldId id="434" r:id="rId48"/>
    <p:sldId id="357" r:id="rId49"/>
    <p:sldId id="358" r:id="rId50"/>
    <p:sldId id="435" r:id="rId51"/>
    <p:sldId id="363" r:id="rId52"/>
    <p:sldId id="364" r:id="rId53"/>
    <p:sldId id="365" r:id="rId54"/>
    <p:sldId id="366" r:id="rId55"/>
    <p:sldId id="385" r:id="rId56"/>
    <p:sldId id="404" r:id="rId57"/>
    <p:sldId id="406" r:id="rId58"/>
    <p:sldId id="407" r:id="rId59"/>
    <p:sldId id="405" r:id="rId60"/>
    <p:sldId id="371" r:id="rId61"/>
    <p:sldId id="400" r:id="rId62"/>
    <p:sldId id="374" r:id="rId63"/>
    <p:sldId id="262" r:id="rId64"/>
    <p:sldId id="263" r:id="rId65"/>
    <p:sldId id="377" r:id="rId66"/>
    <p:sldId id="378" r:id="rId67"/>
    <p:sldId id="375" r:id="rId68"/>
    <p:sldId id="275" r:id="rId69"/>
    <p:sldId id="402" r:id="rId70"/>
    <p:sldId id="408" r:id="rId71"/>
    <p:sldId id="342" r:id="rId72"/>
    <p:sldId id="399" r:id="rId73"/>
    <p:sldId id="397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sz="1200" i="1" kern="1200">
        <a:solidFill>
          <a:schemeClr val="tx1"/>
        </a:solidFill>
        <a:latin typeface="Arial Rounded MT Bold" pitchFamily="-65" charset="0"/>
        <a:ea typeface="Arial" pitchFamily="-65" charset="0"/>
        <a:cs typeface="Arial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3300"/>
    <a:srgbClr val="FFCC00"/>
    <a:srgbClr val="A50021"/>
    <a:srgbClr val="CC3300"/>
    <a:srgbClr val="F9572B"/>
    <a:srgbClr val="CC99FF"/>
    <a:srgbClr val="00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0"/>
    <p:restoredTop sz="93372"/>
  </p:normalViewPr>
  <p:slideViewPr>
    <p:cSldViewPr>
      <p:cViewPr varScale="1">
        <p:scale>
          <a:sx n="91" d="100"/>
          <a:sy n="91" d="100"/>
        </p:scale>
        <p:origin x="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fld id="{83999B83-1A76-BD4F-B576-6F0B3A180DE0}" type="datetime1">
              <a:rPr lang="en-US"/>
              <a:pPr>
                <a:defRPr/>
              </a:pPr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fld id="{FAA279C1-3A7E-F844-97D5-BA254BAB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0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 Rounded MT Bold" pitchFamily="19" charset="0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fld id="{A01503C2-77C8-0543-8A8D-446979654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9" charset="0"/>
        <a:ea typeface="Arial" pitchFamily="19" charset="0"/>
        <a:cs typeface="Arial" pitchFamily="1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9" charset="0"/>
        <a:ea typeface="Arial" pitchFamily="19" charset="0"/>
        <a:cs typeface="Arial" pitchFamily="1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9" charset="0"/>
        <a:ea typeface="Arial" pitchFamily="19" charset="0"/>
        <a:cs typeface="Arial" pitchFamily="1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9" charset="0"/>
        <a:ea typeface="Arial" pitchFamily="19" charset="0"/>
        <a:cs typeface="Arial" pitchFamily="1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9" charset="0"/>
        <a:ea typeface="Arial" pitchFamily="19" charset="0"/>
        <a:cs typeface="Arial" pitchFamily="1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03C2-77C8-0543-8A8D-4469796542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F7956-AFA2-4239-81C7-24C4A363CED5}" type="slidenum">
              <a:rPr lang="en-US"/>
              <a:pPr/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8E89D-3FB4-4CAB-81A9-D527869E8FC5}" type="slidenum">
              <a:rPr lang="en-US"/>
              <a:pPr/>
              <a:t>32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3" tIns="45786" rIns="91573" bIns="4578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14EA1-22C9-476F-B906-4AB6E5995558}" type="slidenum">
              <a:rPr lang="en-US"/>
              <a:pPr/>
              <a:t>33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3B269-BCEE-4883-868C-C95BF8365757}" type="slidenum">
              <a:rPr lang="en-US"/>
              <a:pPr/>
              <a:t>41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0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20BFC-DDB4-4C76-B4B7-D96857EC0CCF}" type="slidenum">
              <a:rPr lang="en-US"/>
              <a:pPr/>
              <a:t>42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64DEC-B5D8-4EB8-B1E7-7ADD9497D691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62010-2005-4377-9B24-C9D901AC3991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58BB4-F8A8-4022-8BE2-BAC9594F2005}" type="slidenum">
              <a:rPr lang="en-US"/>
              <a:pPr/>
              <a:t>51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2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8D3F7-A6BD-48D4-B53B-D9B9CB681202}" type="slidenum">
              <a:rPr lang="en-US"/>
              <a:pPr/>
              <a:t>52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5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2F8CC-85AD-455A-B5AE-1FCD37844C63}" type="slidenum">
              <a:rPr lang="en-US"/>
              <a:pPr/>
              <a:t>53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BF79C-721F-6541-95E2-B534CA63898F}" type="slidenum">
              <a:rPr lang="en-US">
                <a:latin typeface="Arial Rounded MT Bold" pitchFamily="-65" charset="0"/>
                <a:ea typeface="Arial" pitchFamily="-65" charset="0"/>
                <a:cs typeface="Arial" pitchFamily="-65" charset="0"/>
              </a:rPr>
              <a:pPr/>
              <a:t>11</a:t>
            </a:fld>
            <a:endParaRPr lang="en-US">
              <a:latin typeface="Arial Rounded MT Bol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6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21DA6-20C9-4A59-AD12-115BC851F741}" type="slidenum">
              <a:rPr lang="en-US"/>
              <a:pPr/>
              <a:t>54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EC926-C54B-E44C-B8F3-F81103DE2986}" type="slidenum">
              <a:rPr lang="fr-FR"/>
              <a:pPr/>
              <a:t>57</a:t>
            </a:fld>
            <a:endParaRPr lang="fr-FR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87C1F-8BCA-1E4C-8206-7016EBF25309}" type="slidenum">
              <a:rPr lang="fr-FR"/>
              <a:pPr/>
              <a:t>58</a:t>
            </a:fld>
            <a:endParaRPr lang="fr-FR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9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35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BF79C-721F-6541-95E2-B534CA63898F}" type="slidenum">
              <a:rPr lang="en-US">
                <a:latin typeface="Arial Rounded MT Bold" pitchFamily="-65" charset="0"/>
                <a:ea typeface="Arial" pitchFamily="-65" charset="0"/>
                <a:cs typeface="Arial" pitchFamily="-65" charset="0"/>
              </a:rPr>
              <a:pPr/>
              <a:t>61</a:t>
            </a:fld>
            <a:endParaRPr lang="en-US">
              <a:latin typeface="Arial Rounded MT Bol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1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according to animation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data set as such is not safe since SSN and Name are visible</a:t>
            </a:r>
          </a:p>
          <a:p>
            <a:pPr marL="228600" indent="-228600">
              <a:buAutoNum type="arabicParenR"/>
            </a:pPr>
            <a:r>
              <a:rPr lang="en-US" baseline="0" dirty="0"/>
              <a:t>So, we remove SSN and Name; but still it may not be safe because of linking attacks</a:t>
            </a:r>
          </a:p>
          <a:p>
            <a:pPr marL="228600" indent="-228600">
              <a:buAutoNum type="arabicParenR"/>
            </a:pPr>
            <a:r>
              <a:rPr lang="en-US" baseline="0" dirty="0"/>
              <a:t>Say there is another data set with no potential sensitive information (voters list)</a:t>
            </a:r>
          </a:p>
          <a:p>
            <a:pPr marL="228600" indent="-228600">
              <a:buAutoNum type="arabicParenR"/>
            </a:pPr>
            <a:r>
              <a:rPr lang="en-US" baseline="0" dirty="0"/>
              <a:t>Attacker knows J. Young’s information is also in medical data set; so it observes the combination 4/21/69 + F + 80549 only appears once in voters list as well</a:t>
            </a:r>
          </a:p>
          <a:p>
            <a:pPr marL="228600" indent="-228600">
              <a:buAutoNum type="arabicParenR"/>
            </a:pPr>
            <a:r>
              <a:rPr lang="en-US" baseline="0" dirty="0"/>
              <a:t>J. Young is related to chest pain</a:t>
            </a:r>
          </a:p>
          <a:p>
            <a:pPr marL="228600" indent="-228600">
              <a:buNone/>
            </a:pPr>
            <a:r>
              <a:rPr lang="en-US" baseline="0" dirty="0"/>
              <a:t>So, a privacy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1286-3524-4C4F-B42F-FF5244AE9A4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6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6970-BC16-7E4D-8530-847E42D150FC}" type="slidenum">
              <a:rPr lang="en-US">
                <a:latin typeface="Arial Rounded MT Bold" pitchFamily="-65" charset="0"/>
                <a:ea typeface="Arial" pitchFamily="-65" charset="0"/>
                <a:cs typeface="Arial" pitchFamily="-65" charset="0"/>
              </a:rPr>
              <a:pPr/>
              <a:t>63</a:t>
            </a:fld>
            <a:endParaRPr lang="en-US">
              <a:latin typeface="Arial Rounded MT Bol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09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E9183-F8F2-0B48-87EA-42F669856ABB}" type="slidenum">
              <a:rPr lang="en-US">
                <a:latin typeface="Arial Rounded MT Bold" pitchFamily="-65" charset="0"/>
                <a:ea typeface="Arial" pitchFamily="-65" charset="0"/>
                <a:cs typeface="Arial" pitchFamily="-65" charset="0"/>
              </a:rPr>
              <a:pPr/>
              <a:t>64</a:t>
            </a:fld>
            <a:endParaRPr lang="en-US">
              <a:latin typeface="Arial Rounded MT Bol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6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shows</a:t>
            </a:r>
            <a:r>
              <a:rPr lang="en-US" baseline="0" dirty="0"/>
              <a:t> what a DGH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1286-3524-4C4F-B42F-FF5244AE9A47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6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how a tuple is anonymized using DGHs and a given generalization</a:t>
            </a:r>
            <a:r>
              <a:rPr lang="en-US" baseline="0" dirty="0"/>
              <a:t> vector (1 0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1286-3524-4C4F-B42F-FF5244AE9A47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6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we generalize</a:t>
            </a:r>
            <a:r>
              <a:rPr lang="en-US" baseline="0" dirty="0"/>
              <a:t> different attributes into larger semantic groups. </a:t>
            </a:r>
          </a:p>
          <a:p>
            <a:r>
              <a:rPr lang="en-US" baseline="0" dirty="0"/>
              <a:t>For DOB, we keep only year, for ZIP we remove last digit</a:t>
            </a:r>
          </a:p>
          <a:p>
            <a:r>
              <a:rPr lang="en-US" baseline="0" dirty="0"/>
              <a:t>This results in equivalence classes; J. Young’s info (and everyone else’s) can be linked to at least two different individuals</a:t>
            </a:r>
          </a:p>
          <a:p>
            <a:r>
              <a:rPr lang="en-US" baseline="0" dirty="0"/>
              <a:t>Introduce k-anonymity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1286-3524-4C4F-B42F-FF5244AE9A47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according to animation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data set as such is not safe since SSN and Name are visible</a:t>
            </a:r>
          </a:p>
          <a:p>
            <a:pPr marL="228600" indent="-228600">
              <a:buAutoNum type="arabicParenR"/>
            </a:pPr>
            <a:r>
              <a:rPr lang="en-US" baseline="0" dirty="0"/>
              <a:t>So, we remove SSN and Name; but still it may not be safe because of linking attacks</a:t>
            </a:r>
          </a:p>
          <a:p>
            <a:pPr marL="228600" indent="-228600">
              <a:buAutoNum type="arabicParenR"/>
            </a:pPr>
            <a:r>
              <a:rPr lang="en-US" baseline="0" dirty="0"/>
              <a:t>Say there is another data set with no potential sensitive information (voters list)</a:t>
            </a:r>
          </a:p>
          <a:p>
            <a:pPr marL="228600" indent="-228600">
              <a:buAutoNum type="arabicParenR"/>
            </a:pPr>
            <a:r>
              <a:rPr lang="en-US" baseline="0" dirty="0"/>
              <a:t>Attacker knows J. Young’s information is also in medical data set; so it observes the combination 4/21/69 + F + 80549 only appears once in voters list as well</a:t>
            </a:r>
          </a:p>
          <a:p>
            <a:pPr marL="228600" indent="-228600">
              <a:buAutoNum type="arabicParenR"/>
            </a:pPr>
            <a:r>
              <a:rPr lang="en-US" baseline="0" dirty="0"/>
              <a:t>J. Young is related to chest pain</a:t>
            </a:r>
          </a:p>
          <a:p>
            <a:pPr marL="228600" indent="-228600">
              <a:buNone/>
            </a:pPr>
            <a:r>
              <a:rPr lang="en-US" baseline="0" dirty="0"/>
              <a:t>So, a privacy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1286-3524-4C4F-B42F-FF5244AE9A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0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E2E9B-5110-234C-A221-F811EAD195A0}" type="slidenum">
              <a:rPr lang="en-US">
                <a:latin typeface="Arial Rounded MT Bold" pitchFamily="-65" charset="0"/>
                <a:ea typeface="Arial" pitchFamily="-65" charset="0"/>
                <a:cs typeface="Arial" pitchFamily="-65" charset="0"/>
              </a:rPr>
              <a:pPr/>
              <a:t>68</a:t>
            </a:fld>
            <a:endParaRPr lang="en-US">
              <a:latin typeface="Arial Rounded MT Bol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48FFB-2229-441A-9649-E5776B53F8E9}" type="slidenum">
              <a:rPr lang="en-US"/>
              <a:pPr/>
              <a:t>13</a:t>
            </a:fld>
            <a:endParaRPr lang="en-US"/>
          </a:p>
        </p:txBody>
      </p:sp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22D7C-1139-4732-BE3B-73AB4EEA7E2E}" type="slidenum">
              <a:rPr lang="en-US"/>
              <a:pPr/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94FBC-61A4-4ECF-AF9B-66905F9FDA0F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3FFFD-0023-4C0E-A383-68588A477429}" type="slidenum">
              <a:rPr lang="en-US"/>
              <a:pPr/>
              <a:t>16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03C2-77C8-0543-8A8D-4469796542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1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2D0B8-42F8-DD4A-93A8-9A1F616F91F0}" type="slidenum">
              <a:rPr lang="en-US">
                <a:latin typeface="Arial Rounded MT Bold" pitchFamily="-108" charset="0"/>
                <a:ea typeface="Arial" pitchFamily="-108" charset="0"/>
                <a:cs typeface="Arial" pitchFamily="-108" charset="0"/>
              </a:rPr>
              <a:pPr/>
              <a:t>25</a:t>
            </a:fld>
            <a:endParaRPr lang="en-US">
              <a:latin typeface="Arial Rounded MT Bold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FD80-14E6-1441-A4AF-5769CE08D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3345-755B-144F-87AD-03BD1EA29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6073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6073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7542-FDCC-2F4E-A4C6-24617FA9C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44575"/>
            <a:ext cx="43434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44575"/>
            <a:ext cx="43434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355A-37ED-EE4E-AC66-68C73176A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44575"/>
            <a:ext cx="43434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445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EF50-25B4-054A-AB21-AA71BFFF3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44575"/>
            <a:ext cx="43434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4575"/>
            <a:ext cx="43434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CAC5-7542-EB46-A591-3EF75B1E7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44575"/>
            <a:ext cx="8839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787775"/>
            <a:ext cx="8839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17D2-44F2-2743-9BCA-07ADD6E72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445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445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7877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7775"/>
            <a:ext cx="43434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B769-03F9-8F43-BB41-708391322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8932-F759-0844-A0D6-57D10A848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C312-B0D8-AF4D-B478-B7B67F8DB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44575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4575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08FC-A66E-CE4C-92CE-63194F044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375-E30B-C046-A459-58F9D6699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4EEA-C6AD-D145-95E2-0D1C31037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A48B-7019-C94A-BB39-ED5145681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E37E-355F-624F-8EB4-49C76FD72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12D8-5259-FE49-8B1F-53BCB4007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cs.colostate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44575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37325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CC3300"/>
                </a:solidFill>
              </a:defRPr>
            </a:lvl1pPr>
          </a:lstStyle>
          <a:p>
            <a:r>
              <a:rPr lang="en-US"/>
              <a:t>Dr. Indrajit Ray, Professor, Computer Science Department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73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 smtClean="0">
                <a:solidFill>
                  <a:schemeClr val="hlink"/>
                </a:solidFill>
                <a:latin typeface="+mn-ea"/>
                <a:ea typeface="Arial" pitchFamily="19" charset="0"/>
                <a:cs typeface="Arial" pitchFamily="19" charset="0"/>
              </a:defRPr>
            </a:lvl1pPr>
          </a:lstStyle>
          <a:p>
            <a:pPr>
              <a:defRPr/>
            </a:pPr>
            <a:fld id="{78694CBF-94FF-9D4B-8DC3-0AB21EB51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" y="6400800"/>
            <a:ext cx="88392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9572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  <p:pic>
        <p:nvPicPr>
          <p:cNvPr id="1031" name="Picture 69" descr="univ_seal-trans-1"/>
          <p:cNvPicPr>
            <a:picLocks noChangeAspect="1" noChangeArrowheads="1"/>
          </p:cNvPicPr>
          <p:nvPr/>
        </p:nvPicPr>
        <p:blipFill>
          <a:blip r:embed="rId19">
            <a:lum bright="70000" contrast="-70000"/>
          </a:blip>
          <a:srcRect/>
          <a:stretch>
            <a:fillRect/>
          </a:stretch>
        </p:blipFill>
        <p:spPr bwMode="auto">
          <a:xfrm>
            <a:off x="7896225" y="5603875"/>
            <a:ext cx="11874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00" i="0" dirty="0">
                <a:solidFill>
                  <a:srgbClr val="FFFF00"/>
                </a:solidFill>
                <a:latin typeface="Arial Rounded MT Bold" pitchFamily="19" charset="0"/>
                <a:ea typeface="Arial" pitchFamily="19" charset="0"/>
                <a:cs typeface="Arial" pitchFamily="19" charset="0"/>
              </a:rPr>
              <a:t>Computer Science Department, Colorado State University, Fort Collins, CO 80523, </a:t>
            </a:r>
            <a:r>
              <a:rPr lang="en-US" sz="900" i="0" dirty="0">
                <a:solidFill>
                  <a:srgbClr val="FFFF00"/>
                </a:solidFill>
                <a:latin typeface="Arial Rounded MT Bold" pitchFamily="19" charset="0"/>
                <a:ea typeface="Arial" pitchFamily="19" charset="0"/>
                <a:cs typeface="Arial" pitchFamily="19" charset="0"/>
                <a:hlinkClick r:id="rId20"/>
              </a:rPr>
              <a:t>http://www.cs.colostate.edu</a:t>
            </a:r>
            <a:r>
              <a:rPr lang="en-US" sz="900" i="0" dirty="0">
                <a:solidFill>
                  <a:srgbClr val="FFFF00"/>
                </a:solidFill>
                <a:latin typeface="Arial Rounded MT Bold" pitchFamily="19" charset="0"/>
                <a:ea typeface="Arial" pitchFamily="19" charset="0"/>
                <a:cs typeface="Arial" pitchFamily="19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build="p" bldLvl="5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19" charset="0"/>
          <a:ea typeface="Arial" pitchFamily="19" charset="0"/>
          <a:cs typeface="Arial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S5pvSThqSpo/TybEM8zoloI/AAAAAAAACIQ/LQ08g1XQ_Ec/s640/BB+is+watching+you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Privacy.net%20Analyzer%20Result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ups.cs.cmu.edu/antiphishing_phi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emf"/><Relationship Id="rId5" Type="http://schemas.openxmlformats.org/officeDocument/2006/relationships/image" Target="../media/image48.jpeg"/><Relationship Id="rId4" Type="http://schemas.openxmlformats.org/officeDocument/2006/relationships/image" Target="../media/image4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project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Privacy.net-Analyzer-Results-WithTor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fact-statistic/identity-theft-and-cybercrime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How Private Is Your Cyber Identity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What Can You Do to Protect It?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Indrajit Ray</a:t>
            </a:r>
          </a:p>
          <a:p>
            <a:r>
              <a:rPr lang="en-US" dirty="0"/>
              <a:t>Professor, CS Department</a:t>
            </a:r>
          </a:p>
          <a:p>
            <a:r>
              <a:rPr lang="en-US" dirty="0"/>
              <a:t>Colorado State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95" y="385283"/>
            <a:ext cx="1605609" cy="122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172200"/>
            <a:ext cx="807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accent1">
                    <a:lumMod val="50000"/>
                  </a:schemeClr>
                </a:solidFill>
              </a:rPr>
              <a:t>Big brother picture from </a:t>
            </a:r>
            <a:r>
              <a:rPr lang="en-US" sz="800" i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http://1.bp.blogspot.com/-S5pvSThqSpo/TybEM8zoloI/AAAAAAAACIQ/LQ08g1XQ_Ec/s640/BB+is+watching+you.png</a:t>
            </a:r>
            <a:r>
              <a:rPr lang="en-US" sz="800" i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Violation Case Study #2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Demographic Re-identification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Its Consequences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Collection and Dissemination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Personally identifiable information collected whenever a user</a:t>
            </a:r>
          </a:p>
          <a:p>
            <a:pPr lvl="1" eaLnBrk="1" hangingPunct="1">
              <a:defRPr/>
            </a:pPr>
            <a:r>
              <a:rPr lang="en-US" dirty="0"/>
              <a:t>creates an account</a:t>
            </a:r>
          </a:p>
          <a:p>
            <a:pPr lvl="1" eaLnBrk="1" hangingPunct="1">
              <a:defRPr/>
            </a:pPr>
            <a:r>
              <a:rPr lang="en-US" dirty="0"/>
              <a:t>submits an application</a:t>
            </a:r>
          </a:p>
          <a:p>
            <a:pPr lvl="1" eaLnBrk="1" hangingPunct="1">
              <a:defRPr/>
            </a:pPr>
            <a:r>
              <a:rPr lang="en-US" dirty="0"/>
              <a:t>signs up for newsletter</a:t>
            </a:r>
          </a:p>
          <a:p>
            <a:pPr lvl="1" eaLnBrk="1" hangingPunct="1">
              <a:defRPr/>
            </a:pPr>
            <a:r>
              <a:rPr lang="en-US" dirty="0"/>
              <a:t>participates in a survey</a:t>
            </a:r>
          </a:p>
          <a:p>
            <a:pPr lvl="1" eaLnBrk="1" hangingPunct="1">
              <a:defRPr/>
            </a:pPr>
            <a:r>
              <a:rPr lang="en-US" dirty="0"/>
              <a:t>…</a:t>
            </a:r>
          </a:p>
          <a:p>
            <a:pPr eaLnBrk="1" hangingPunct="1">
              <a:defRPr/>
            </a:pPr>
            <a:r>
              <a:rPr lang="en-US" dirty="0"/>
              <a:t>Data sharing and dissemination is often useful and may be done</a:t>
            </a:r>
          </a:p>
          <a:p>
            <a:pPr lvl="1" eaLnBrk="1" hangingPunct="1">
              <a:defRPr/>
            </a:pPr>
            <a:r>
              <a:rPr lang="en-US" dirty="0"/>
              <a:t>to study trends or to make useful statistical inference</a:t>
            </a:r>
          </a:p>
          <a:p>
            <a:pPr lvl="1" eaLnBrk="1" hangingPunct="1">
              <a:defRPr/>
            </a:pPr>
            <a:r>
              <a:rPr lang="en-US" dirty="0"/>
              <a:t>to share knowledge</a:t>
            </a:r>
          </a:p>
          <a:p>
            <a:pPr lvl="1" eaLnBrk="1" hangingPunct="1">
              <a:defRPr/>
            </a:pPr>
            <a:r>
              <a:rPr lang="en-US" dirty="0"/>
              <a:t>to outsource the management of data</a:t>
            </a:r>
          </a:p>
          <a:p>
            <a:pPr lvl="1" eaLnBrk="1" hangingPunct="1">
              <a:defRPr/>
            </a:pPr>
            <a:r>
              <a:rPr lang="en-US" dirty="0"/>
              <a:t>….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375C7-4EAE-4945-AB57-CAAD5DA7DBD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2836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Link Data from Different Sources</a:t>
            </a:r>
          </a:p>
        </p:txBody>
      </p:sp>
      <p:graphicFrame>
        <p:nvGraphicFramePr>
          <p:cNvPr id="5" name="Group 122"/>
          <p:cNvGraphicFramePr>
            <a:graphicFrameLocks noGrp="1"/>
          </p:cNvGraphicFramePr>
          <p:nvPr/>
        </p:nvGraphicFramePr>
        <p:xfrm>
          <a:off x="740410" y="1295401"/>
          <a:ext cx="4767580" cy="2499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Disease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123456789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W.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Carter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04/12/67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234567891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P. 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345678912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Robert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456789123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D.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03/13/63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567891234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678912345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K.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03/18/64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80538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789123456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F.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10/22/64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891234567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912345678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04/22/69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Group 122"/>
          <p:cNvGraphicFramePr>
            <a:graphicFrameLocks noGrp="1"/>
          </p:cNvGraphicFramePr>
          <p:nvPr/>
        </p:nvGraphicFramePr>
        <p:xfrm>
          <a:off x="3428999" y="4437159"/>
          <a:ext cx="4989513" cy="1188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Address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...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J.</a:t>
                      </a:r>
                      <a:r>
                        <a:rPr lang="en-US" sz="1000" baseline="0" dirty="0"/>
                        <a:t> Young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4/21/69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600 Welker Av. Mead, CO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43999" y="1793400"/>
            <a:ext cx="2768600" cy="17726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4000" y="1793399"/>
            <a:ext cx="2768601" cy="17726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2893218" y="3505200"/>
            <a:ext cx="3811588" cy="1739680"/>
            <a:chOff x="2894806" y="3963194"/>
            <a:chExt cx="3811588" cy="1524794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2895601" y="5486400"/>
              <a:ext cx="533399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00300" y="4991100"/>
              <a:ext cx="990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5600" y="4496594"/>
              <a:ext cx="381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438503" y="4229497"/>
              <a:ext cx="5341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507990" y="3963194"/>
              <a:ext cx="1196816" cy="1588"/>
            </a:xfrm>
            <a:prstGeom prst="line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90600" y="5867400"/>
            <a:ext cx="727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Breach: </a:t>
            </a:r>
            <a:r>
              <a:rPr lang="en-US" sz="1800" dirty="0">
                <a:solidFill>
                  <a:srgbClr val="326064"/>
                </a:solidFill>
                <a:latin typeface="Calisto MT" pitchFamily="-112" charset="0"/>
              </a:rPr>
              <a:t>J. Young who lives at 600 Welker Av., Mead, CO suffers from</a:t>
            </a:r>
            <a:r>
              <a:rPr lang="en-US" sz="1800" i="1" dirty="0">
                <a:solidFill>
                  <a:srgbClr val="326064"/>
                </a:solidFill>
                <a:latin typeface="Calisto MT" pitchFamily="-112" charset="0"/>
              </a:rPr>
              <a:t> chest pain.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17810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/>
          </p:cNvSpPr>
          <p:nvPr/>
        </p:nvSpPr>
        <p:spPr bwMode="auto">
          <a:xfrm>
            <a:off x="1516063" y="5030788"/>
            <a:ext cx="6105525" cy="374650"/>
          </a:xfrm>
          <a:prstGeom prst="rect">
            <a:avLst/>
          </a:prstGeom>
          <a:noFill/>
          <a:ln w="9525">
            <a:solidFill>
              <a:srgbClr val="000000">
                <a:alpha val="80075"/>
              </a:srgbClr>
            </a:solidFill>
            <a:miter lim="800000"/>
            <a:headEnd/>
            <a:tailEnd/>
          </a:ln>
          <a:effectLst>
            <a:outerShdw blurRad="25400" dist="50799" dir="7439948" algn="ctr" rotWithShape="0">
              <a:srgbClr val="434343">
                <a:alpha val="75000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GIC (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zip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dob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gender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diagnosis, procedure, ...)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Data from Various Sources (1)</a:t>
            </a: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In Massachusetts, the Group Insurance Commission (GIC) is responsible for purchasing health insurance for state employees</a:t>
            </a:r>
          </a:p>
          <a:p>
            <a:r>
              <a:rPr lang="en-US"/>
              <a:t>GIC has to publish the data for research purposes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/>
          </p:cNvSpPr>
          <p:nvPr/>
        </p:nvSpPr>
        <p:spPr bwMode="auto">
          <a:xfrm>
            <a:off x="1819275" y="5183188"/>
            <a:ext cx="5502275" cy="374650"/>
          </a:xfrm>
          <a:prstGeom prst="rect">
            <a:avLst/>
          </a:prstGeom>
          <a:noFill/>
          <a:ln w="9525">
            <a:solidFill>
              <a:srgbClr val="000000">
                <a:alpha val="80075"/>
              </a:srgbClr>
            </a:solidFill>
            <a:miter lim="800000"/>
            <a:headEnd/>
            <a:tailEnd/>
          </a:ln>
          <a:effectLst>
            <a:outerShdw blurRad="25400" dist="50799" dir="7439948" algn="ctr" rotWithShape="0">
              <a:srgbClr val="434343">
                <a:alpha val="75000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VOTER (name, party, ...,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zip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dob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gender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)</a:t>
            </a:r>
          </a:p>
        </p:txBody>
      </p:sp>
      <p:sp>
        <p:nvSpPr>
          <p:cNvPr id="323589" name="Rectangle 5"/>
          <p:cNvSpPr>
            <a:spLocks/>
          </p:cNvSpPr>
          <p:nvPr/>
        </p:nvSpPr>
        <p:spPr bwMode="auto">
          <a:xfrm>
            <a:off x="1516063" y="4468813"/>
            <a:ext cx="6105525" cy="374650"/>
          </a:xfrm>
          <a:prstGeom prst="rect">
            <a:avLst/>
          </a:prstGeom>
          <a:noFill/>
          <a:ln w="9525">
            <a:solidFill>
              <a:srgbClr val="000000">
                <a:alpha val="80075"/>
              </a:srgbClr>
            </a:solidFill>
            <a:miter lim="800000"/>
            <a:headEnd/>
            <a:tailEnd/>
          </a:ln>
          <a:effectLst>
            <a:outerShdw blurRad="25400" dist="50799" dir="7439948" algn="ctr" rotWithShape="0">
              <a:srgbClr val="434343">
                <a:alpha val="75000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GIC (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zip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dob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</a:t>
            </a:r>
            <a:r>
              <a:rPr lang="en-US" sz="24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gender</a:t>
            </a:r>
            <a:r>
              <a:rPr lang="en-US" sz="2400" i="0">
                <a:effectLst>
                  <a:outerShdw blurRad="38100" dist="38100" dir="2700000" algn="tl">
                    <a:srgbClr val="FFFFFF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, diagnosis, procedure, ...)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Data from Various Sources (2)</a:t>
            </a:r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Researcher paid $20 and bought the voter registration list for Cambridge, 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/>
      <p:bldP spid="3235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Data from Various Sources (3)</a:t>
            </a:r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William Weld (former governor) lives in Cambridge, hence is in VOTER</a:t>
            </a:r>
          </a:p>
          <a:p>
            <a:r>
              <a:rPr lang="en-US" dirty="0"/>
              <a:t>6 people in VOTER share his date of birth</a:t>
            </a:r>
          </a:p>
          <a:p>
            <a:r>
              <a:rPr lang="en-US" dirty="0"/>
              <a:t>Only 3 of them were men (same gender)</a:t>
            </a:r>
          </a:p>
          <a:p>
            <a:r>
              <a:rPr lang="en-US" dirty="0"/>
              <a:t>Weld was the only one in that zip</a:t>
            </a:r>
          </a:p>
          <a:p>
            <a:r>
              <a:rPr lang="en-US" dirty="0">
                <a:solidFill>
                  <a:srgbClr val="FF3300"/>
                </a:solidFill>
              </a:rPr>
              <a:t>Researcher learned Weld’s medical records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Records Misuse (USA Case Study)</a:t>
            </a: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Burlington Northern “allegedly” obtained genetic tests results on employees who had filed worker’s compensation claims for carpal tunnel syndrome, without their knowledge. </a:t>
            </a:r>
          </a:p>
          <a:p>
            <a:pPr lvl="1"/>
            <a:r>
              <a:rPr lang="en-US" dirty="0"/>
              <a:t>The company’s intention was presumably to be able to reject some claims because of genetic predisposition to the condition.</a:t>
            </a:r>
          </a:p>
        </p:txBody>
      </p:sp>
      <p:sp>
        <p:nvSpPr>
          <p:cNvPr id="328708" name="Rectangle 4"/>
          <p:cNvSpPr>
            <a:spLocks/>
          </p:cNvSpPr>
          <p:nvPr/>
        </p:nvSpPr>
        <p:spPr bwMode="auto">
          <a:xfrm>
            <a:off x="228600" y="4572000"/>
            <a:ext cx="8686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/>
            <a:r>
              <a:rPr lang="en-US" sz="15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pitchFamily="17" charset="0"/>
                <a:ea typeface="Hoefler Text" pitchFamily="17" charset="0"/>
                <a:cs typeface="Hoefler Text" pitchFamily="17" charset="0"/>
                <a:sym typeface="Hoefler Text" pitchFamily="17" charset="0"/>
              </a:rPr>
              <a:t>Source - The Dark Side of Genetic Testing: Railroad Workers Allege Secret Testing, by Dana Hawkins, U.S. News and World Report, February 11 (19), 2001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9932" y="547691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/>
              <a:t>Genetic Information Nondiscrimination Act of 2008 addresses privacy related issues with </a:t>
            </a:r>
            <a:r>
              <a:rPr lang="en-US" sz="1600" i="0"/>
              <a:t>genetic testing.</a:t>
            </a:r>
            <a:endParaRPr lang="en-US" sz="16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Data Can Be Misused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101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8577"/>
            <a:ext cx="4953000" cy="62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247900"/>
            <a:ext cx="7480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Health Record Systems Store Medical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5105400" cy="338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77" y="3276600"/>
            <a:ext cx="5873123" cy="2971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4EB2E-A0DE-45EB-BDD1-1C1837F9763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3746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 dirty="0"/>
              <a:t>Examples of Privacy Policy for PHR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2832" y="1307068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WebMD Personal Health Record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4EB2E-A0DE-45EB-BDD1-1C1837F9763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webmd-policy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0282"/>
            <a:ext cx="7239000" cy="39909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1727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63627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79700"/>
            <a:ext cx="68580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76750"/>
            <a:ext cx="68072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 dirty="0"/>
              <a:t>Examples of Privacy Policy for PHR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2832" y="1307068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WebMD Personal Health Record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4EB2E-A0DE-45EB-BDD1-1C1837F9763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webmd-policy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848041"/>
            <a:ext cx="6941053" cy="38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228600"/>
            <a:ext cx="7505700" cy="93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39" y="828858"/>
            <a:ext cx="3261661" cy="6790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27"/>
            <a:ext cx="6400800" cy="33159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4859010"/>
            <a:ext cx="6388100" cy="1500324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6629400" y="4859010"/>
            <a:ext cx="2286000" cy="32259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27300" y="5105400"/>
            <a:ext cx="6388100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5410200"/>
            <a:ext cx="41148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27300" y="4531135"/>
            <a:ext cx="3873500" cy="26946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8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4" y="1536516"/>
            <a:ext cx="8227646" cy="28578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5000" y="673100"/>
            <a:ext cx="8204200" cy="4965700"/>
            <a:chOff x="23446" y="381000"/>
            <a:chExt cx="8204200" cy="4965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" y="381000"/>
              <a:ext cx="5029200" cy="7713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" y="4267200"/>
              <a:ext cx="82042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46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So, How Do They Get My Data?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Are Unwitting Accomplices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misplace valuable data items</a:t>
            </a:r>
          </a:p>
          <a:p>
            <a:r>
              <a:rPr lang="en-US" dirty="0"/>
              <a:t>Users post many personal details on social network sites like Facebook, MySpace, Instagram, Snapchat, </a:t>
            </a:r>
            <a:r>
              <a:rPr lang="en-US" dirty="0" err="1"/>
              <a:t>Bebo</a:t>
            </a:r>
            <a:r>
              <a:rPr lang="en-US" dirty="0"/>
              <a:t> etc</a:t>
            </a:r>
          </a:p>
          <a:p>
            <a:pPr lvl="1"/>
            <a:r>
              <a:rPr lang="en-US" dirty="0"/>
              <a:t>Can be combined with information from other sources to create profile</a:t>
            </a:r>
          </a:p>
          <a:p>
            <a:r>
              <a:rPr lang="en-US" dirty="0"/>
              <a:t>Users tend to be law abiding citizens</a:t>
            </a:r>
          </a:p>
          <a:p>
            <a:pPr lvl="1"/>
            <a:r>
              <a:rPr lang="en-US" dirty="0"/>
              <a:t>Give out many information voluntarily when asked by anybody appearing to be authority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>
            <a:normAutofit fontScale="90000"/>
          </a:bodyPr>
          <a:lstStyle/>
          <a:p>
            <a:pPr eaLnBrk="1" hangingPunct="1"/>
            <a:r>
              <a:rPr lang="en-US" sz="3400" dirty="0"/>
              <a:t>Carnegie Melon University Heinz School Study of </a:t>
            </a:r>
            <a:r>
              <a:rPr lang="en-US" sz="3400" dirty="0" err="1"/>
              <a:t>Facebook</a:t>
            </a:r>
            <a:endParaRPr lang="en-US" sz="3400" dirty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762" y="1114990"/>
            <a:ext cx="6498638" cy="520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Falls Victim to Phishing Attacks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137150" cy="5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Falls Victim to Phishing Attacks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5496"/>
            <a:ext cx="6248400" cy="49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Spyware Gets Installed on Machines Without Users Realizing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1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are Sloppy with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4" y="2659062"/>
            <a:ext cx="2669693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" y="1143000"/>
            <a:ext cx="5975903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83802"/>
            <a:ext cx="3581400" cy="2182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50" y="3935935"/>
            <a:ext cx="5720950" cy="21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of Personal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information is more than just one’s name, address or social security number</a:t>
            </a:r>
          </a:p>
          <a:p>
            <a:pPr lvl="1"/>
            <a:r>
              <a:rPr lang="en-US" dirty="0"/>
              <a:t>Medical history, Work history, Shopping habits, Driving record, Political views, Credit score and many more 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r>
              <a:rPr lang="en-US" dirty="0"/>
              <a:t>Privacy is an interest that the user has in maintaining such information securely under control without that control being compromised by others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Insider Threat is Also a Concern</a:t>
            </a:r>
          </a:p>
        </p:txBody>
      </p:sp>
      <p:pic>
        <p:nvPicPr>
          <p:cNvPr id="6" name="Picture 5" descr="google-inciden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7988300" cy="1600200"/>
          </a:xfrm>
          <a:prstGeom prst="rect">
            <a:avLst/>
          </a:prstGeom>
        </p:spPr>
      </p:pic>
      <p:pic>
        <p:nvPicPr>
          <p:cNvPr id="7" name="Picture 6" descr="080214_goo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895600"/>
            <a:ext cx="914400" cy="685800"/>
          </a:xfrm>
          <a:prstGeom prst="rect">
            <a:avLst/>
          </a:prstGeom>
        </p:spPr>
      </p:pic>
      <p:pic>
        <p:nvPicPr>
          <p:cNvPr id="8" name="Picture 7" descr="google-incident-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648200"/>
            <a:ext cx="7975600" cy="952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2286000" y="4921409"/>
            <a:ext cx="57912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H="1">
            <a:off x="685800" y="5115401"/>
            <a:ext cx="3581400" cy="190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5334000"/>
            <a:ext cx="48768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cnet-new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05000"/>
            <a:ext cx="2362200" cy="9906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4EB2E-A0DE-45EB-BDD1-1C1837F9763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119331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Workplace Monitoring</a:t>
            </a: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80+% of employers monitor their employees’ website visit</a:t>
            </a:r>
          </a:p>
          <a:p>
            <a:pPr lvl="1"/>
            <a:r>
              <a:rPr lang="en-US" dirty="0"/>
              <a:t>Most computer monitoring equipment allows monitoring remotely without user’s knowledge</a:t>
            </a:r>
          </a:p>
          <a:p>
            <a:r>
              <a:rPr lang="en-US" dirty="0"/>
              <a:t>Almost all employers review employee email</a:t>
            </a:r>
          </a:p>
          <a:p>
            <a:pPr lvl="1"/>
            <a:r>
              <a:rPr lang="en-US" dirty="0"/>
              <a:t>Deleted emails are not really deleted</a:t>
            </a:r>
          </a:p>
          <a:p>
            <a:r>
              <a:rPr lang="en-US" dirty="0"/>
              <a:t>50% track keystrokes and time spent at the keyboard</a:t>
            </a:r>
          </a:p>
          <a:p>
            <a:r>
              <a:rPr lang="en-US" dirty="0"/>
              <a:t>Currently there are very few laws regulating employee monitoring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Browser Chatter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Browsers chatter about</a:t>
            </a:r>
          </a:p>
          <a:p>
            <a:pPr lvl="1"/>
            <a:r>
              <a:rPr lang="en-US"/>
              <a:t>IP address, domain name, organization, </a:t>
            </a:r>
          </a:p>
          <a:p>
            <a:pPr lvl="1"/>
            <a:r>
              <a:rPr lang="en-US"/>
              <a:t>Referring page</a:t>
            </a:r>
          </a:p>
          <a:p>
            <a:pPr lvl="1"/>
            <a:r>
              <a:rPr lang="en-US"/>
              <a:t>Platform: O/S, browser </a:t>
            </a:r>
          </a:p>
          <a:p>
            <a:pPr lvl="1"/>
            <a:r>
              <a:rPr lang="en-US"/>
              <a:t>What information is requested</a:t>
            </a:r>
          </a:p>
          <a:p>
            <a:pPr lvl="2"/>
            <a:r>
              <a:rPr lang="en-US"/>
              <a:t>URLs and search terms</a:t>
            </a:r>
          </a:p>
          <a:p>
            <a:pPr lvl="1"/>
            <a:r>
              <a:rPr lang="en-US"/>
              <a:t>Cookies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To anyone who might be listening</a:t>
            </a:r>
          </a:p>
          <a:p>
            <a:pPr lvl="1"/>
            <a:r>
              <a:rPr lang="en-US"/>
              <a:t>End servers</a:t>
            </a:r>
          </a:p>
          <a:p>
            <a:pPr lvl="1"/>
            <a:r>
              <a:rPr lang="en-US"/>
              <a:t>System administrators</a:t>
            </a:r>
          </a:p>
          <a:p>
            <a:pPr lvl="1"/>
            <a:r>
              <a:rPr lang="en-US"/>
              <a:t>Internet Service Providers</a:t>
            </a:r>
          </a:p>
          <a:p>
            <a:pPr lvl="1"/>
            <a:r>
              <a:rPr lang="en-US"/>
              <a:t>Other third parties</a:t>
            </a:r>
          </a:p>
          <a:p>
            <a:pPr lvl="2"/>
            <a:r>
              <a:rPr lang="en-US"/>
              <a:t>Advertising networks</a:t>
            </a:r>
          </a:p>
          <a:p>
            <a:pPr lvl="1"/>
            <a:r>
              <a:rPr lang="en-US"/>
              <a:t>Anyone who might subpoena log files later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E308FC-A66E-CE4C-92CE-63194F0441E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49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on the Internet - What your browsing reveals</a:t>
            </a:r>
          </a:p>
        </p:txBody>
      </p:sp>
      <p:sp>
        <p:nvSpPr>
          <p:cNvPr id="316461" name="Rectangle 4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09800"/>
            <a:ext cx="6400800" cy="1752600"/>
          </a:xfrm>
          <a:ln/>
        </p:spPr>
        <p:txBody>
          <a:bodyPr/>
          <a:lstStyle/>
          <a:p>
            <a:pPr algn="ctr">
              <a:buNone/>
            </a:pPr>
            <a:r>
              <a:rPr lang="en-US" dirty="0">
                <a:hlinkClick r:id="rId3" action="ppaction://hlinkfile"/>
              </a:rPr>
              <a:t>Privacy.Net Browsing Analysis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Gets Linked Via Cookies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33825" y="4332288"/>
            <a:ext cx="1717675" cy="2036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Ad company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can get your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name and 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address from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CD order and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link them to </a:t>
            </a:r>
            <a:br>
              <a:rPr lang="en-US" sz="1800">
                <a:solidFill>
                  <a:schemeClr val="tx2"/>
                </a:solidFill>
                <a:latin typeface="Verdana" pitchFamily="17" charset="0"/>
              </a:rPr>
            </a:br>
            <a:r>
              <a:rPr lang="en-US" sz="1800">
                <a:solidFill>
                  <a:schemeClr val="tx2"/>
                </a:solidFill>
                <a:latin typeface="Verdana" pitchFamily="17" charset="0"/>
              </a:rPr>
              <a:t>your search</a:t>
            </a:r>
            <a:endParaRPr lang="en-US" sz="1800">
              <a:latin typeface="Verdana" pitchFamily="17" charset="0"/>
            </a:endParaRPr>
          </a:p>
        </p:txBody>
      </p:sp>
      <p:pic>
        <p:nvPicPr>
          <p:cNvPr id="35844" name="Picture 4" descr="C:\Documents and Settings\langhein\Application Data\Microsoft\Media Catalog\Downloaded Clips\cl2\BD0550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143000"/>
            <a:ext cx="1606550" cy="1447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3124200"/>
            <a:ext cx="2649538" cy="2819400"/>
            <a:chOff x="528" y="2256"/>
            <a:chExt cx="1669" cy="1776"/>
          </a:xfrm>
        </p:grpSpPr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3"/>
            <a:srcRect r="41251" b="21875"/>
            <a:stretch>
              <a:fillRect/>
            </a:stretch>
          </p:blipFill>
          <p:spPr bwMode="auto">
            <a:xfrm>
              <a:off x="528" y="2256"/>
              <a:ext cx="1669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056" y="2498"/>
              <a:ext cx="1056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de-CH" sz="1200">
                  <a:latin typeface="Verdana" pitchFamily="17" charset="0"/>
                </a:rPr>
                <a:t>Ad</a:t>
              </a:r>
              <a:endParaRPr lang="en-US" sz="1200">
                <a:latin typeface="Verdana" pitchFamily="17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0" y="3124200"/>
            <a:ext cx="2649538" cy="2819400"/>
            <a:chOff x="3840" y="2256"/>
            <a:chExt cx="1669" cy="1776"/>
          </a:xfrm>
        </p:grpSpPr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4"/>
            <a:srcRect r="41251" b="21875"/>
            <a:stretch>
              <a:fillRect/>
            </a:stretch>
          </p:blipFill>
          <p:spPr bwMode="auto">
            <a:xfrm>
              <a:off x="3840" y="2256"/>
              <a:ext cx="1669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128" y="2495"/>
              <a:ext cx="1056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de-CH" sz="1200">
                  <a:latin typeface="Verdana" pitchFamily="17" charset="0"/>
                </a:rPr>
                <a:t>Ad</a:t>
              </a:r>
              <a:endParaRPr lang="en-US" sz="1200">
                <a:latin typeface="Verdana" pitchFamily="17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33600" y="1666875"/>
            <a:ext cx="1676400" cy="1381125"/>
            <a:chOff x="1344" y="1050"/>
            <a:chExt cx="1056" cy="87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44" y="1056"/>
              <a:ext cx="1056" cy="864"/>
              <a:chOff x="1344" y="1056"/>
              <a:chExt cx="1056" cy="1056"/>
            </a:xfrm>
          </p:grpSpPr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 flipH="1">
                <a:off x="1344" y="1056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1344" y="1056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1344" y="1050"/>
              <a:ext cx="98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de-CH" sz="1800">
                  <a:solidFill>
                    <a:schemeClr val="accent2"/>
                  </a:solidFill>
                  <a:latin typeface="Verdana" pitchFamily="17" charset="0"/>
                </a:rPr>
                <a:t>search for medical information</a:t>
              </a:r>
              <a:endParaRPr lang="en-US" sz="1800">
                <a:solidFill>
                  <a:schemeClr val="accent2"/>
                </a:solidFill>
                <a:latin typeface="Verdana" pitchFamily="17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71800" y="2514600"/>
            <a:ext cx="1219200" cy="1066800"/>
            <a:chOff x="1872" y="1776"/>
            <a:chExt cx="768" cy="816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112" y="1776"/>
              <a:ext cx="528" cy="816"/>
              <a:chOff x="2112" y="1776"/>
              <a:chExt cx="528" cy="816"/>
            </a:xfrm>
          </p:grpSpPr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 flipV="1">
                <a:off x="2640" y="177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1872" y="1968"/>
              <a:ext cx="76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de-CH" sz="1600">
                  <a:latin typeface="Verdana" pitchFamily="17" charset="0"/>
                </a:rPr>
                <a:t>set cookie</a:t>
              </a:r>
              <a:endParaRPr lang="en-US" sz="1600">
                <a:latin typeface="Verdana" pitchFamily="17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791200" y="1749425"/>
            <a:ext cx="1711325" cy="1146175"/>
            <a:chOff x="3648" y="1102"/>
            <a:chExt cx="1078" cy="722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 flipH="1">
              <a:off x="3648" y="1104"/>
              <a:ext cx="1056" cy="720"/>
              <a:chOff x="1344" y="1056"/>
              <a:chExt cx="1056" cy="1056"/>
            </a:xfrm>
          </p:grpSpPr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 flipH="1">
                <a:off x="1344" y="1056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1344" y="1056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3744" y="1102"/>
              <a:ext cx="9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de-CH" sz="1800">
                  <a:solidFill>
                    <a:schemeClr val="accent2"/>
                  </a:solidFill>
                  <a:latin typeface="Verdana" pitchFamily="17" charset="0"/>
                </a:rPr>
                <a:t>buy CD</a:t>
              </a:r>
              <a:endParaRPr lang="en-US" sz="1800">
                <a:solidFill>
                  <a:schemeClr val="accent2"/>
                </a:solidFill>
                <a:latin typeface="Verdana" pitchFamily="17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222875" y="2514600"/>
            <a:ext cx="1547813" cy="1055688"/>
            <a:chOff x="3290" y="1584"/>
            <a:chExt cx="975" cy="665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290" y="1584"/>
              <a:ext cx="821" cy="665"/>
              <a:chOff x="3360" y="1776"/>
              <a:chExt cx="768" cy="816"/>
            </a:xfrm>
          </p:grpSpPr>
          <p:sp>
            <p:nvSpPr>
              <p:cNvPr id="35868" name="Line 28"/>
              <p:cNvSpPr>
                <a:spLocks noChangeShapeType="1"/>
              </p:cNvSpPr>
              <p:nvPr/>
            </p:nvSpPr>
            <p:spPr bwMode="auto">
              <a:xfrm>
                <a:off x="3360" y="177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/>
            </p:nvSpPr>
            <p:spPr bwMode="auto">
              <a:xfrm>
                <a:off x="3360" y="2592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 anchor="b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3298" y="1742"/>
              <a:ext cx="96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de-CH" sz="1600">
                  <a:latin typeface="Verdana" pitchFamily="17" charset="0"/>
                </a:rPr>
                <a:t>replay cookie</a:t>
              </a:r>
              <a:endParaRPr lang="en-US" sz="1600">
                <a:latin typeface="Verdana" pitchFamily="17" charset="0"/>
              </a:endParaRPr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1371600" y="6015038"/>
            <a:ext cx="16589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de-DE" sz="1400" b="1">
                <a:latin typeface="Verdana" pitchFamily="17" charset="0"/>
              </a:rPr>
              <a:t>Search Service</a:t>
            </a:r>
            <a:endParaRPr lang="en-US" sz="1400" b="1">
              <a:latin typeface="Verdana" pitchFamily="17" charset="0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43725" y="6015038"/>
            <a:ext cx="10572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de-DE" sz="1400" b="1">
                <a:latin typeface="Verdana" pitchFamily="17" charset="0"/>
              </a:rPr>
              <a:t>CD Store</a:t>
            </a:r>
            <a:endParaRPr lang="en-US" sz="1400" b="1">
              <a:latin typeface="Verdana" pitchFamily="17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On-line Privacy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often collected silently</a:t>
            </a:r>
          </a:p>
          <a:p>
            <a:pPr lvl="1"/>
            <a:r>
              <a:rPr lang="en-US" dirty="0"/>
              <a:t>Web allows large quantities of data to be collected inexpensively and unobtrusively</a:t>
            </a:r>
          </a:p>
          <a:p>
            <a:r>
              <a:rPr lang="en-US" dirty="0"/>
              <a:t>Data from multiple sources may be merged</a:t>
            </a:r>
          </a:p>
          <a:p>
            <a:pPr lvl="1"/>
            <a:r>
              <a:rPr lang="en-US" dirty="0"/>
              <a:t>Non-identifiable information can become identifiable when merged</a:t>
            </a:r>
          </a:p>
          <a:p>
            <a:r>
              <a:rPr lang="en-US" dirty="0"/>
              <a:t>Data collected for business purposes may be used in civil and criminal proceedings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Should We Be Worried?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Users given no meaningful choice</a:t>
            </a:r>
            <a:br>
              <a:rPr lang="en-US" dirty="0"/>
            </a:br>
            <a:r>
              <a:rPr lang="en-US" dirty="0"/>
              <a:t>Few sites offer alternatives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 Reports Are Regulated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consumers are in the dark about the very existence of specialty consumer reports from CRAs</a:t>
            </a:r>
          </a:p>
          <a:p>
            <a:pPr lvl="1"/>
            <a:r>
              <a:rPr lang="en-US" dirty="0"/>
              <a:t>Know about these only after having been denied a job, insurance, or an apartment rental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Consumers have right to access their files to view what data CRA maintains about them</a:t>
            </a:r>
          </a:p>
          <a:p>
            <a:pPr lvl="1"/>
            <a:r>
              <a:rPr lang="en-US" dirty="0"/>
              <a:t>Consumers have a right to correct errors</a:t>
            </a:r>
          </a:p>
          <a:p>
            <a:pPr lvl="1"/>
            <a:r>
              <a:rPr lang="en-US" dirty="0"/>
              <a:t>Consumers have a right to opt out of certain marketing uses of their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33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Data Brokers Are Not CRAs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obtain information from a variety of sources</a:t>
            </a:r>
          </a:p>
          <a:p>
            <a:pPr lvl="1"/>
            <a:r>
              <a:rPr lang="en-US" dirty="0"/>
              <a:t>Government and public records</a:t>
            </a:r>
          </a:p>
          <a:p>
            <a:pPr lvl="1"/>
            <a:r>
              <a:rPr lang="en-US" dirty="0"/>
              <a:t>Self-reported information directly from consumers</a:t>
            </a:r>
          </a:p>
          <a:p>
            <a:pPr lvl="2"/>
            <a:r>
              <a:rPr lang="en-US" dirty="0"/>
              <a:t>Warranty cards, sweepstakes entries, contest, surveys</a:t>
            </a:r>
          </a:p>
          <a:p>
            <a:pPr lvl="1"/>
            <a:r>
              <a:rPr lang="en-US" dirty="0"/>
              <a:t>Social media sites, web browsing activities etc.</a:t>
            </a:r>
          </a:p>
          <a:p>
            <a:pPr lvl="1"/>
            <a:r>
              <a:rPr lang="en-US" dirty="0"/>
              <a:t>Purchasing or licensing information from other data brokers, retailers, financial institutions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77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Non-CRA Data Brokers Are Not Regulated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of data broker information varies widely</a:t>
            </a:r>
          </a:p>
          <a:p>
            <a:pPr lvl="1"/>
            <a:r>
              <a:rPr lang="en-US" dirty="0"/>
              <a:t>People search sites do not generally assess sources for accuracy</a:t>
            </a:r>
          </a:p>
          <a:p>
            <a:pPr lvl="1"/>
            <a:r>
              <a:rPr lang="en-US" dirty="0"/>
              <a:t>Data brokers providing marketing services rely upon the reputation of their sources</a:t>
            </a:r>
          </a:p>
          <a:p>
            <a:pPr lvl="1"/>
            <a:r>
              <a:rPr lang="en-US" dirty="0"/>
              <a:t>Data brokers providing risk mitigation services take steps to ensure reliable information</a:t>
            </a:r>
          </a:p>
          <a:p>
            <a:r>
              <a:rPr lang="en-US" dirty="0"/>
              <a:t>No laws exist requiring privacy of consumer information unless the data is used for credit, employment, housing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3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of real life incidents</a:t>
            </a:r>
          </a:p>
          <a:p>
            <a:r>
              <a:rPr lang="en-US" dirty="0"/>
              <a:t>How privacy violations occur</a:t>
            </a:r>
          </a:p>
          <a:p>
            <a:r>
              <a:rPr lang="en-US" dirty="0"/>
              <a:t>How to safeguard yourself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Information = Real Money to Companies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November 1999, </a:t>
            </a:r>
            <a:r>
              <a:rPr lang="en-US" dirty="0" err="1"/>
              <a:t>DoubleClick</a:t>
            </a:r>
            <a:r>
              <a:rPr lang="en-US" dirty="0"/>
              <a:t> purchased Abacus Direct, a company possessing detailed consumer profiles on more than 90% of US households.</a:t>
            </a:r>
          </a:p>
          <a:p>
            <a:r>
              <a:rPr lang="en-US" dirty="0"/>
              <a:t>In mid-February</a:t>
            </a:r>
            <a:r>
              <a:rPr lang="de-CH" dirty="0"/>
              <a:t> 2000</a:t>
            </a:r>
            <a:r>
              <a:rPr lang="en-US" dirty="0"/>
              <a:t> </a:t>
            </a:r>
            <a:r>
              <a:rPr lang="en-US" dirty="0" err="1"/>
              <a:t>DoubleClick</a:t>
            </a:r>
            <a:r>
              <a:rPr lang="en-US" dirty="0"/>
              <a:t> announced plans to merge “anonymous” online data with personal information obtained from offline databases</a:t>
            </a:r>
          </a:p>
          <a:p>
            <a:r>
              <a:rPr lang="en-US" dirty="0"/>
              <a:t>By the first week in March </a:t>
            </a:r>
            <a:r>
              <a:rPr lang="de-CH" dirty="0"/>
              <a:t>2000 </a:t>
            </a:r>
            <a:r>
              <a:rPr lang="en-US" dirty="0"/>
              <a:t>the plans were put on hold after complains from privacy advocates</a:t>
            </a:r>
            <a:endParaRPr lang="de-DE" dirty="0"/>
          </a:p>
          <a:p>
            <a:pPr lvl="1"/>
            <a:r>
              <a:rPr lang="de-DE" dirty="0"/>
              <a:t>Stocks </a:t>
            </a:r>
            <a:r>
              <a:rPr lang="de-DE" dirty="0" err="1"/>
              <a:t>dropped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CH" dirty="0"/>
              <a:t>$125 (12/99) to </a:t>
            </a:r>
            <a:r>
              <a:rPr lang="de-DE" dirty="0"/>
              <a:t>$80 (03/00)</a:t>
            </a:r>
            <a:endParaRPr lang="en-US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38200" y="34290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17" charset="2"/>
              <a:buChar char="§"/>
            </a:pPr>
            <a:endParaRPr lang="en-US" sz="2000">
              <a:latin typeface="Verdana" pitchFamily="17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What Can We Do About It?</a:t>
            </a:r>
            <a:br>
              <a:rPr lang="en-US" dirty="0"/>
            </a:br>
            <a:r>
              <a:rPr lang="en-US" dirty="0"/>
              <a:t>Privacy Enhancing Technologies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/>
              <a:t>Educating Users to Privacy Threats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Anti-Phishing Phil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hlinkClick r:id="rId3"/>
              </a:rPr>
              <a:t>http://cups.cs.cmu.edu/antiphishing_phil/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An interactive game that teaches users how to identify phishing URLs, where to look for cues in web browsers, and how to use search engines to find legitimate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Anti-Phishing Phil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7" descr="anti=phishing-ph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7085"/>
            <a:ext cx="7526909" cy="56661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Technology Wisely</a:t>
            </a:r>
          </a:p>
        </p:txBody>
      </p:sp>
    </p:spTree>
    <p:extLst>
      <p:ext uri="{BB962C8B-B14F-4D97-AF65-F5344CB8AC3E}">
        <p14:creationId xmlns:p14="http://schemas.microsoft.com/office/powerpoint/2010/main" val="1570339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Security/Privacy vs. Functionality vs. Ease of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854700" cy="4141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5410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FF0000"/>
                </a:solidFill>
              </a:rPr>
              <a:t>No Free Lunch!!</a:t>
            </a:r>
          </a:p>
          <a:p>
            <a:pPr algn="ctr"/>
            <a:r>
              <a:rPr lang="en-US" sz="1800" i="0" dirty="0">
                <a:solidFill>
                  <a:srgbClr val="FF0000"/>
                </a:solidFill>
              </a:rPr>
              <a:t>Think about the cost before signing up for the next best website</a:t>
            </a:r>
          </a:p>
        </p:txBody>
      </p:sp>
    </p:spTree>
    <p:extLst>
      <p:ext uri="{BB962C8B-B14F-4D97-AF65-F5344CB8AC3E}">
        <p14:creationId xmlns:p14="http://schemas.microsoft.com/office/powerpoint/2010/main" val="1943978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Browser Security and Privacy Settings Carefully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400" cy="3100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8" y="4114801"/>
            <a:ext cx="6276972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Social Networking Site’s Privacy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5" y="1066800"/>
            <a:ext cx="8441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4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Use Privacy Enhancing Technologies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1"/>
            <a:ext cx="8839200" cy="990599"/>
          </a:xfrm>
        </p:spPr>
        <p:txBody>
          <a:bodyPr/>
          <a:lstStyle/>
          <a:p>
            <a:r>
              <a:rPr lang="en-US" dirty="0"/>
              <a:t>Knowing Privacy Policies </a:t>
            </a:r>
            <a:r>
              <a:rPr lang="mr-IN" dirty="0"/>
              <a:t>–</a:t>
            </a:r>
            <a:r>
              <a:rPr lang="en-US" dirty="0"/>
              <a:t>  Platform for Privacy Preferences (P3P)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399"/>
            <a:ext cx="8839200" cy="5083175"/>
          </a:xfrm>
          <a:ln/>
        </p:spPr>
        <p:txBody>
          <a:bodyPr/>
          <a:lstStyle/>
          <a:p>
            <a:r>
              <a:rPr lang="en-US" dirty="0"/>
              <a:t>Allows websites to express their privacy practices in a machine as well human readable way</a:t>
            </a:r>
          </a:p>
          <a:p>
            <a:r>
              <a:rPr lang="en-US" dirty="0"/>
              <a:t>Can be retrieved automatically by P3P enabled web browsers and interpreted </a:t>
            </a:r>
            <a:r>
              <a:rPr lang="mr-IN" dirty="0"/>
              <a:t>–</a:t>
            </a:r>
            <a:r>
              <a:rPr lang="en-US" dirty="0"/>
              <a:t> use </a:t>
            </a:r>
          </a:p>
          <a:p>
            <a:pPr lvl="1"/>
            <a:r>
              <a:rPr lang="en-US" dirty="0"/>
              <a:t>Users can be made aware of privacy practices</a:t>
            </a:r>
          </a:p>
          <a:p>
            <a:pPr lvl="1"/>
            <a:r>
              <a:rPr lang="en-US" dirty="0"/>
              <a:t>Enables automated decision making based on these practices</a:t>
            </a:r>
          </a:p>
          <a:p>
            <a:pPr>
              <a:buFontTx/>
              <a:buNone/>
            </a:pPr>
            <a:r>
              <a:rPr lang="en-US" dirty="0"/>
              <a:t>			</a:t>
            </a:r>
          </a:p>
          <a:p>
            <a:pPr>
              <a:buFontTx/>
              <a:buNone/>
            </a:pPr>
            <a:r>
              <a:rPr lang="en-US" dirty="0"/>
              <a:t>			      http://www.w3.org/P3P/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Violation Case Study #1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Identity Fraud from Identity Theft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Good Encryption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11263"/>
            <a:ext cx="2489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1263"/>
            <a:ext cx="2489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44" y="3605130"/>
            <a:ext cx="248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84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Protocols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Makes it difficult from someone to trace back a message to its source</a:t>
            </a:r>
          </a:p>
          <a:p>
            <a:r>
              <a:rPr lang="en-US" dirty="0"/>
              <a:t>Prevents</a:t>
            </a:r>
          </a:p>
          <a:p>
            <a:pPr lvl="1"/>
            <a:r>
              <a:rPr lang="en-US" dirty="0" err="1"/>
              <a:t>Linkability</a:t>
            </a:r>
            <a:endParaRPr lang="en-US" dirty="0"/>
          </a:p>
          <a:p>
            <a:pPr lvl="1"/>
            <a:r>
              <a:rPr lang="en-US" dirty="0"/>
              <a:t>Traceability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Anonymizing Proxy and Remailers</a:t>
            </a:r>
          </a:p>
          <a:p>
            <a:pPr lvl="1"/>
            <a:r>
              <a:rPr lang="en-US" dirty="0"/>
              <a:t>Mix Networks and Onion Routing</a:t>
            </a:r>
          </a:p>
          <a:p>
            <a:pPr lvl="2"/>
            <a:r>
              <a:rPr lang="en-US" dirty="0"/>
              <a:t>Tarzan, Tor, I2P</a:t>
            </a:r>
          </a:p>
          <a:p>
            <a:pPr lvl="1"/>
            <a:r>
              <a:rPr lang="en-US" dirty="0"/>
              <a:t>Anonymous sharing</a:t>
            </a:r>
          </a:p>
          <a:p>
            <a:pPr lvl="2"/>
            <a:r>
              <a:rPr lang="en-US" dirty="0" err="1"/>
              <a:t>Freenet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Remailers</a:t>
            </a: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1000" y="2590800"/>
            <a:ext cx="1752600" cy="1516063"/>
          </a:xfrm>
          <a:prstGeom prst="rect">
            <a:avLst/>
          </a:prstGeom>
          <a:noFill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5100" y="1143000"/>
            <a:ext cx="1308100" cy="1371600"/>
          </a:xfrm>
          <a:prstGeom prst="rect">
            <a:avLst/>
          </a:prstGeom>
          <a:noFill/>
        </p:spPr>
      </p:pic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38400" y="1143000"/>
            <a:ext cx="1308100" cy="1371600"/>
          </a:xfrm>
          <a:prstGeom prst="rect">
            <a:avLst/>
          </a:prstGeom>
          <a:noFill/>
        </p:spPr>
      </p:pic>
      <p:pic>
        <p:nvPicPr>
          <p:cNvPr id="4167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613025"/>
            <a:ext cx="1752600" cy="1501775"/>
          </a:xfrm>
          <a:prstGeom prst="rect">
            <a:avLst/>
          </a:prstGeom>
          <a:noFill/>
        </p:spPr>
      </p:pic>
      <p:pic>
        <p:nvPicPr>
          <p:cNvPr id="4167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590800"/>
            <a:ext cx="2057400" cy="1543050"/>
          </a:xfrm>
          <a:prstGeom prst="rect">
            <a:avLst/>
          </a:prstGeom>
          <a:noFill/>
        </p:spPr>
      </p:pic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2500313" y="3124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9" name="AutoShape 11"/>
          <p:cNvSpPr>
            <a:spLocks noChangeArrowheads="1"/>
          </p:cNvSpPr>
          <p:nvPr/>
        </p:nvSpPr>
        <p:spPr bwMode="auto">
          <a:xfrm>
            <a:off x="5638800" y="3124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0" y="4219575"/>
            <a:ext cx="5080000" cy="1533525"/>
            <a:chOff x="1440" y="2658"/>
            <a:chExt cx="3200" cy="966"/>
          </a:xfrm>
        </p:grpSpPr>
        <p:sp>
          <p:nvSpPr>
            <p:cNvPr id="416782" name="AutoShape 14"/>
            <p:cNvSpPr>
              <a:spLocks noChangeArrowheads="1"/>
            </p:cNvSpPr>
            <p:nvPr/>
          </p:nvSpPr>
          <p:spPr bwMode="auto">
            <a:xfrm>
              <a:off x="2064" y="2658"/>
              <a:ext cx="1728" cy="366"/>
            </a:xfrm>
            <a:prstGeom prst="curvedUpArrow">
              <a:avLst>
                <a:gd name="adj1" fmla="val 94426"/>
                <a:gd name="adj2" fmla="val 18885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8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440" y="3376"/>
              <a:ext cx="3200" cy="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8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blurRad="63500" dist="45791" dir="2021404" algn="ctr" rotWithShape="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</a:rPr>
                <a:t>Traffic Analysis Can Break Anonymity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2590800" y="1905000"/>
            <a:ext cx="3886200" cy="2667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Networks and Onion Routing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000" y="2590800"/>
            <a:ext cx="1447800" cy="1252538"/>
          </a:xfrm>
          <a:prstGeom prst="rect">
            <a:avLst/>
          </a:prstGeom>
          <a:noFill/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678113"/>
            <a:ext cx="1371600" cy="1174750"/>
          </a:xfrm>
          <a:prstGeom prst="rect">
            <a:avLst/>
          </a:prstGeom>
          <a:noFill/>
        </p:spPr>
      </p:pic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300" y="2000250"/>
            <a:ext cx="1066800" cy="800100"/>
          </a:xfrm>
          <a:prstGeom prst="rect">
            <a:avLst/>
          </a:prstGeom>
          <a:noFill/>
        </p:spPr>
      </p:pic>
      <p:pic>
        <p:nvPicPr>
          <p:cNvPr id="418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000250"/>
            <a:ext cx="1066800" cy="800100"/>
          </a:xfrm>
          <a:prstGeom prst="rect">
            <a:avLst/>
          </a:prstGeom>
          <a:noFill/>
        </p:spPr>
      </p:pic>
      <p:pic>
        <p:nvPicPr>
          <p:cNvPr id="4188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300" y="3695700"/>
            <a:ext cx="1066800" cy="800100"/>
          </a:xfrm>
          <a:prstGeom prst="rect">
            <a:avLst/>
          </a:prstGeom>
          <a:noFill/>
        </p:spPr>
      </p:pic>
      <p:pic>
        <p:nvPicPr>
          <p:cNvPr id="4188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695700"/>
            <a:ext cx="1066800" cy="800100"/>
          </a:xfrm>
          <a:prstGeom prst="rect">
            <a:avLst/>
          </a:prstGeom>
          <a:noFill/>
        </p:spPr>
      </p:pic>
      <p:pic>
        <p:nvPicPr>
          <p:cNvPr id="4188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695700"/>
            <a:ext cx="1066800" cy="800100"/>
          </a:xfrm>
          <a:prstGeom prst="rect">
            <a:avLst/>
          </a:prstGeom>
          <a:noFill/>
        </p:spPr>
      </p:pic>
      <p:pic>
        <p:nvPicPr>
          <p:cNvPr id="4188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000250"/>
            <a:ext cx="1066800" cy="800100"/>
          </a:xfrm>
          <a:prstGeom prst="rect">
            <a:avLst/>
          </a:prstGeom>
          <a:noFill/>
        </p:spPr>
      </p:pic>
      <p:sp>
        <p:nvSpPr>
          <p:cNvPr id="418830" name="Line 14"/>
          <p:cNvSpPr>
            <a:spLocks noChangeShapeType="1"/>
          </p:cNvSpPr>
          <p:nvPr/>
        </p:nvSpPr>
        <p:spPr bwMode="auto">
          <a:xfrm>
            <a:off x="35814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48006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2" name="Line 16"/>
          <p:cNvSpPr>
            <a:spLocks noChangeShapeType="1"/>
          </p:cNvSpPr>
          <p:nvPr/>
        </p:nvSpPr>
        <p:spPr bwMode="auto">
          <a:xfrm flipV="1">
            <a:off x="35814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V="1">
            <a:off x="48006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33528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5" name="Line 19"/>
          <p:cNvSpPr>
            <a:spLocks noChangeShapeType="1"/>
          </p:cNvSpPr>
          <p:nvPr/>
        </p:nvSpPr>
        <p:spPr bwMode="auto">
          <a:xfrm>
            <a:off x="579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77900" y="4800600"/>
          <a:ext cx="7188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8" name="Equation" r:id="rId7" imgW="3594100" imgH="330200" progId="Equation.3">
                  <p:embed/>
                </p:oleObj>
              </mc:Choice>
              <mc:Fallback>
                <p:oleObj name="Equation" r:id="rId7" imgW="35941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800600"/>
                        <a:ext cx="7188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37" name="AutoShape 21"/>
          <p:cNvSpPr>
            <a:spLocks noChangeArrowheads="1"/>
          </p:cNvSpPr>
          <p:nvPr/>
        </p:nvSpPr>
        <p:spPr bwMode="auto">
          <a:xfrm>
            <a:off x="1905000" y="3048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8" name="AutoShape 22"/>
          <p:cNvSpPr>
            <a:spLocks noChangeArrowheads="1"/>
          </p:cNvSpPr>
          <p:nvPr/>
        </p:nvSpPr>
        <p:spPr bwMode="auto">
          <a:xfrm>
            <a:off x="6172200" y="3048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39" name="Text Box 23"/>
          <p:cNvSpPr txBox="1">
            <a:spLocks noChangeArrowheads="1"/>
          </p:cNvSpPr>
          <p:nvPr/>
        </p:nvSpPr>
        <p:spPr bwMode="auto">
          <a:xfrm>
            <a:off x="914400" y="5562600"/>
            <a:ext cx="626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latin typeface="Times New Roman" pitchFamily="17" charset="0"/>
              </a:rPr>
              <a:t>Prevent edge analysis by introducing cover traffic</a:t>
            </a:r>
          </a:p>
        </p:txBody>
      </p:sp>
      <p:sp>
        <p:nvSpPr>
          <p:cNvPr id="418840" name="AutoShape 24"/>
          <p:cNvSpPr>
            <a:spLocks noChangeArrowheads="1"/>
          </p:cNvSpPr>
          <p:nvPr/>
        </p:nvSpPr>
        <p:spPr bwMode="auto">
          <a:xfrm>
            <a:off x="304800" y="685800"/>
            <a:ext cx="1600200" cy="12144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Database of Mix</a:t>
            </a:r>
          </a:p>
          <a:p>
            <a:r>
              <a:rPr lang="en-US"/>
              <a:t>Nodes &amp; their</a:t>
            </a:r>
          </a:p>
          <a:p>
            <a:r>
              <a:rPr lang="en-US"/>
              <a:t>Public Keys</a:t>
            </a:r>
          </a:p>
        </p:txBody>
      </p:sp>
      <p:sp>
        <p:nvSpPr>
          <p:cNvPr id="418842" name="Line 26"/>
          <p:cNvSpPr>
            <a:spLocks noChangeShapeType="1"/>
          </p:cNvSpPr>
          <p:nvPr/>
        </p:nvSpPr>
        <p:spPr bwMode="auto">
          <a:xfrm>
            <a:off x="1104900" y="1981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354EEA-C6AD-D145-95E2-0D1C3103728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– Working Mix Network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From the Tor project website </a:t>
            </a:r>
            <a:r>
              <a:rPr lang="en-US" sz="2800" dirty="0">
                <a:hlinkClick r:id="rId3"/>
              </a:rPr>
              <a:t>( http://www.torproject.org )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</a:t>
            </a:r>
          </a:p>
          <a:p>
            <a:pPr>
              <a:buFontTx/>
              <a:buNone/>
            </a:pPr>
            <a:r>
              <a:rPr lang="en-US" sz="2800" dirty="0"/>
              <a:t>	Tor is a toolset for a wide range of organizations and people that want to improve their safety and security on the Internet. Using Tor can help you anonymize </a:t>
            </a:r>
            <a:r>
              <a:rPr lang="en-US" sz="2800" u="dbl" dirty="0">
                <a:solidFill>
                  <a:srgbClr val="FF3300"/>
                </a:solidFill>
              </a:rPr>
              <a:t>web browsing and publishing, instant messaging, IRC, SSH</a:t>
            </a:r>
            <a:r>
              <a:rPr lang="en-US" sz="2800" dirty="0"/>
              <a:t>, and other applications that use the TCP protocol. Tor also provides a platform on which </a:t>
            </a:r>
            <a:r>
              <a:rPr lang="en-US" sz="2800" u="dbl" dirty="0">
                <a:solidFill>
                  <a:srgbClr val="FF3300"/>
                </a:solidFill>
              </a:rPr>
              <a:t>software developers can build new applications with built-in anonymity, safety, and privacy features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with 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>
                <a:hlinkClick r:id="rId2" action="ppaction://hlinkfile"/>
              </a:rPr>
              <a:t>Privacy.net Browser Privacy Results with 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Enhancing Technology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Personal Data Servers</a:t>
            </a:r>
          </a:p>
          <a:p>
            <a:r>
              <a:rPr lang="en-US" dirty="0"/>
              <a:t>@</a:t>
            </a:r>
          </a:p>
          <a:p>
            <a:r>
              <a:rPr lang="en-US" dirty="0"/>
              <a:t>SMIS.INRIA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171450" y="1047750"/>
            <a:ext cx="3638550" cy="496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Based Personal Data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Yesterday</a:t>
            </a:r>
          </a:p>
          <a:p>
            <a:pPr lvl="1"/>
            <a:r>
              <a:rPr lang="en-US" sz="1600" dirty="0"/>
              <a:t>Many paper based personal data</a:t>
            </a:r>
          </a:p>
          <a:p>
            <a:pPr lvl="2"/>
            <a:r>
              <a:rPr lang="en-US" sz="1600" dirty="0"/>
              <a:t>Invoices, bank, salary form, …</a:t>
            </a:r>
          </a:p>
          <a:p>
            <a:pPr lvl="2"/>
            <a:r>
              <a:rPr lang="en-US" sz="1600" dirty="0"/>
              <a:t>Diplomas, official forms, …</a:t>
            </a:r>
          </a:p>
          <a:p>
            <a:pPr lvl="2"/>
            <a:r>
              <a:rPr lang="en-US" sz="1600" dirty="0"/>
              <a:t>Health folder, insurance, …</a:t>
            </a:r>
          </a:p>
          <a:p>
            <a:r>
              <a:rPr lang="en-US" sz="1800" dirty="0"/>
              <a:t>Today</a:t>
            </a:r>
          </a:p>
          <a:p>
            <a:pPr lvl="1"/>
            <a:r>
              <a:rPr lang="en-US" sz="1600" dirty="0"/>
              <a:t>More and more electronic versions</a:t>
            </a:r>
          </a:p>
          <a:p>
            <a:pPr lvl="2"/>
            <a:r>
              <a:rPr lang="en-US" sz="1600" dirty="0" err="1"/>
              <a:t>e</a:t>
            </a:r>
            <a:r>
              <a:rPr lang="en-US" sz="1600" dirty="0"/>
              <a:t>-invoice, </a:t>
            </a:r>
            <a:r>
              <a:rPr lang="en-US" sz="1600" dirty="0" err="1"/>
              <a:t>e</a:t>
            </a:r>
            <a:r>
              <a:rPr lang="en-US" sz="1600" dirty="0"/>
              <a:t>-health, </a:t>
            </a:r>
            <a:r>
              <a:rPr lang="en-US" sz="1600" dirty="0" err="1"/>
              <a:t>e</a:t>
            </a:r>
            <a:r>
              <a:rPr lang="en-US" sz="1600" dirty="0"/>
              <a:t>-government, …</a:t>
            </a:r>
          </a:p>
          <a:p>
            <a:pPr lvl="1"/>
            <a:r>
              <a:rPr lang="en-US" sz="1600" dirty="0"/>
              <a:t>And new forms of data</a:t>
            </a:r>
          </a:p>
          <a:p>
            <a:pPr lvl="2"/>
            <a:r>
              <a:rPr lang="en-US" sz="1600" dirty="0"/>
              <a:t>Bookmarks, navigation history, location tracking …</a:t>
            </a:r>
          </a:p>
          <a:p>
            <a:r>
              <a:rPr lang="en-US" sz="1800" dirty="0" err="1">
                <a:sym typeface="Wingdings" pitchFamily="-108" charset="2"/>
              </a:rPr>
              <a:t></a:t>
            </a:r>
            <a:r>
              <a:rPr lang="en-US" sz="1800" dirty="0">
                <a:sym typeface="Wingdings" pitchFamily="-108" charset="2"/>
              </a:rPr>
              <a:t> Need to store those data while ensuring important properties !!!</a:t>
            </a:r>
          </a:p>
          <a:p>
            <a:pPr lvl="1"/>
            <a:r>
              <a:rPr lang="en-US" sz="1600" dirty="0"/>
              <a:t>Availability: 24/24, 7/7, from everywhere</a:t>
            </a:r>
          </a:p>
          <a:p>
            <a:pPr lvl="1"/>
            <a:r>
              <a:rPr lang="en-US" sz="1600" dirty="0"/>
              <a:t>Durability</a:t>
            </a:r>
          </a:p>
          <a:p>
            <a:pPr lvl="1"/>
            <a:r>
              <a:rPr lang="en-US" sz="1600" dirty="0"/>
              <a:t>Query facilities</a:t>
            </a:r>
          </a:p>
          <a:p>
            <a:pPr lvl="1"/>
            <a:r>
              <a:rPr lang="en-US" sz="1600" dirty="0"/>
              <a:t>Security (confidentiality, controlled sharing)</a:t>
            </a:r>
          </a:p>
        </p:txBody>
      </p:sp>
      <p:pic>
        <p:nvPicPr>
          <p:cNvPr id="71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4038600"/>
            <a:ext cx="21431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1163638"/>
            <a:ext cx="2486025" cy="22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879" name="AutoShape 7"/>
          <p:cNvSpPr>
            <a:spLocks noChangeArrowheads="1"/>
          </p:cNvSpPr>
          <p:nvPr/>
        </p:nvSpPr>
        <p:spPr bwMode="auto">
          <a:xfrm>
            <a:off x="1371600" y="3409950"/>
            <a:ext cx="428625" cy="628650"/>
          </a:xfrm>
          <a:prstGeom prst="downArrow">
            <a:avLst>
              <a:gd name="adj1" fmla="val 50000"/>
              <a:gd name="adj2" fmla="val 3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E308FC-A66E-CE4C-92CE-63194F0441E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096000"/>
            <a:ext cx="3291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Slide courtesy of the SMIS group @ INRIA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5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525" y="4722813"/>
            <a:ext cx="2647950" cy="1674812"/>
          </a:xfrm>
          <a:prstGeom prst="rect">
            <a:avLst/>
          </a:prstGeom>
          <a:noFill/>
        </p:spPr>
      </p:pic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Baseline = Secure Portable Token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50913"/>
            <a:ext cx="8850313" cy="2249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 b="1" dirty="0" err="1">
                <a:latin typeface="Arial"/>
                <a:cs typeface="Arial"/>
              </a:rPr>
              <a:t>Embed</a:t>
            </a:r>
            <a:r>
              <a:rPr lang="fr-FR" sz="1800" b="1" dirty="0">
                <a:latin typeface="Arial"/>
                <a:cs typeface="Arial"/>
              </a:rPr>
              <a:t> the </a:t>
            </a:r>
            <a:r>
              <a:rPr lang="fr-FR" sz="1800" b="1" dirty="0" err="1">
                <a:latin typeface="Arial"/>
                <a:cs typeface="Arial"/>
              </a:rPr>
              <a:t>traditional</a:t>
            </a:r>
            <a:r>
              <a:rPr lang="fr-FR" sz="1800" b="1" dirty="0">
                <a:latin typeface="Arial"/>
                <a:cs typeface="Arial"/>
              </a:rPr>
              <a:t> </a:t>
            </a:r>
            <a:r>
              <a:rPr lang="fr-FR" sz="1800" b="1" dirty="0" err="1">
                <a:latin typeface="Arial"/>
                <a:cs typeface="Arial"/>
              </a:rPr>
              <a:t>chain</a:t>
            </a:r>
            <a:r>
              <a:rPr lang="fr-FR" sz="1800" b="1" dirty="0">
                <a:latin typeface="Arial"/>
                <a:cs typeface="Arial"/>
              </a:rPr>
              <a:t> of software in </a:t>
            </a:r>
            <a:r>
              <a:rPr lang="fr-FR" sz="1800" b="1" dirty="0" err="1">
                <a:latin typeface="Arial"/>
                <a:cs typeface="Arial"/>
              </a:rPr>
              <a:t>secure</a:t>
            </a:r>
            <a:r>
              <a:rPr lang="fr-FR" sz="1800" b="1" dirty="0">
                <a:latin typeface="Arial"/>
                <a:cs typeface="Arial"/>
              </a:rPr>
              <a:t> hardware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sym typeface="Wingdings" pitchFamily="-108" charset="2"/>
              </a:rPr>
              <a:t>Web server – Application – DBMS – </a:t>
            </a:r>
            <a:r>
              <a:rPr lang="fr-FR" sz="1400" dirty="0" err="1">
                <a:sym typeface="Wingdings" pitchFamily="-108" charset="2"/>
              </a:rPr>
              <a:t>Database</a:t>
            </a:r>
            <a:endParaRPr lang="fr-FR" sz="1400" dirty="0">
              <a:sym typeface="Wingdings" pitchFamily="-108" charset="2"/>
            </a:endParaRPr>
          </a:p>
          <a:p>
            <a:pPr>
              <a:lnSpc>
                <a:spcPct val="90000"/>
              </a:lnSpc>
            </a:pPr>
            <a:r>
              <a:rPr lang="fr-FR" sz="1800" b="1" dirty="0" err="1">
                <a:latin typeface="Arial"/>
                <a:cs typeface="Arial"/>
              </a:rPr>
              <a:t>Elements</a:t>
            </a:r>
            <a:r>
              <a:rPr lang="fr-FR" sz="1800" b="1" dirty="0">
                <a:latin typeface="Arial"/>
                <a:cs typeface="Arial"/>
              </a:rPr>
              <a:t> of trust</a:t>
            </a:r>
            <a:endParaRPr lang="en-US" sz="1800" dirty="0">
              <a:latin typeface="Arial"/>
              <a:cs typeface="Arial"/>
              <a:sym typeface="Wingdings" pitchFamily="-108" charset="2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ym typeface="Wingdings" pitchFamily="-108" charset="2"/>
              </a:rPr>
              <a:t>Negligence : data at rest always encrypted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ym typeface="Wingdings" pitchFamily="-108" charset="2"/>
              </a:rPr>
              <a:t>Abusive usage = the user is the Database Service Provider (DSP)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ym typeface="Wingdings" pitchFamily="-108" charset="2"/>
              </a:rPr>
              <a:t>External attacks = high cost (secure HW + certified code) for little benefit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ym typeface="Wingdings" pitchFamily="-108" charset="2"/>
              </a:rPr>
              <a:t>Internal attacks = no DBA</a:t>
            </a:r>
          </a:p>
          <a:p>
            <a:pPr lvl="1">
              <a:lnSpc>
                <a:spcPct val="90000"/>
              </a:lnSpc>
            </a:pPr>
            <a:endParaRPr lang="fr-FR" sz="1400" dirty="0">
              <a:sym typeface="Wingdings" pitchFamily="-108" charset="2"/>
            </a:endParaRP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600000">
            <a:off x="2687638" y="4629150"/>
            <a:ext cx="2603500" cy="1209675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7950" y="5219700"/>
            <a:ext cx="1171575" cy="425450"/>
            <a:chOff x="901" y="1752"/>
            <a:chExt cx="556" cy="212"/>
          </a:xfrm>
        </p:grpSpPr>
        <p:sp>
          <p:nvSpPr>
            <p:cNvPr id="650251" name="AutoShape 11"/>
            <p:cNvSpPr>
              <a:spLocks noChangeArrowheads="1"/>
            </p:cNvSpPr>
            <p:nvPr/>
          </p:nvSpPr>
          <p:spPr bwMode="auto">
            <a:xfrm flipH="1">
              <a:off x="901" y="1752"/>
              <a:ext cx="556" cy="212"/>
            </a:xfrm>
            <a:prstGeom prst="leftArrow">
              <a:avLst>
                <a:gd name="adj1" fmla="val 50000"/>
                <a:gd name="adj2" fmla="val 65566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50252" name="Text Box 12"/>
            <p:cNvSpPr txBox="1">
              <a:spLocks noChangeArrowheads="1"/>
            </p:cNvSpPr>
            <p:nvPr/>
          </p:nvSpPr>
          <p:spPr bwMode="auto">
            <a:xfrm flipH="1">
              <a:off x="970" y="1775"/>
              <a:ext cx="4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r-FR" sz="1600" b="1" dirty="0"/>
                <a:t>USB 2.0</a:t>
              </a:r>
            </a:p>
          </p:txBody>
        </p:sp>
      </p:grpSp>
      <p:sp>
        <p:nvSpPr>
          <p:cNvPr id="650254" name="Text Box 14"/>
          <p:cNvSpPr txBox="1">
            <a:spLocks noChangeArrowheads="1"/>
          </p:cNvSpPr>
          <p:nvPr/>
        </p:nvSpPr>
        <p:spPr bwMode="auto">
          <a:xfrm>
            <a:off x="5492750" y="3849688"/>
            <a:ext cx="285432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0264" name="Text Box 24"/>
          <p:cNvSpPr txBox="1">
            <a:spLocks noChangeArrowheads="1"/>
          </p:cNvSpPr>
          <p:nvPr/>
        </p:nvSpPr>
        <p:spPr bwMode="auto">
          <a:xfrm>
            <a:off x="6289675" y="3783013"/>
            <a:ext cx="28543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Web browser</a:t>
            </a:r>
          </a:p>
        </p:txBody>
      </p:sp>
      <p:sp>
        <p:nvSpPr>
          <p:cNvPr id="650266" name="Text Box 26"/>
          <p:cNvSpPr txBox="1">
            <a:spLocks noChangeArrowheads="1"/>
          </p:cNvSpPr>
          <p:nvPr/>
        </p:nvSpPr>
        <p:spPr bwMode="auto">
          <a:xfrm>
            <a:off x="2460625" y="60166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HTTPS</a:t>
            </a:r>
          </a:p>
        </p:txBody>
      </p:sp>
      <p:sp>
        <p:nvSpPr>
          <p:cNvPr id="650267" name="Text Box 27"/>
          <p:cNvSpPr txBox="1">
            <a:spLocks noChangeArrowheads="1"/>
          </p:cNvSpPr>
          <p:nvPr/>
        </p:nvSpPr>
        <p:spPr bwMode="auto">
          <a:xfrm>
            <a:off x="3903663" y="60340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JDBC</a:t>
            </a:r>
          </a:p>
        </p:txBody>
      </p:sp>
      <p:sp>
        <p:nvSpPr>
          <p:cNvPr id="650268" name="Text Box 28"/>
          <p:cNvSpPr txBox="1">
            <a:spLocks noChangeArrowheads="1"/>
          </p:cNvSpPr>
          <p:nvPr/>
        </p:nvSpPr>
        <p:spPr bwMode="auto">
          <a:xfrm>
            <a:off x="5195888" y="60293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SQL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33375" y="3263900"/>
            <a:ext cx="1897063" cy="2084388"/>
            <a:chOff x="3870" y="643"/>
            <a:chExt cx="1195" cy="1313"/>
          </a:xfrm>
        </p:grpSpPr>
        <p:sp>
          <p:nvSpPr>
            <p:cNvPr id="650276" name="Text Box 254"/>
            <p:cNvSpPr txBox="1">
              <a:spLocks noChangeArrowheads="1"/>
            </p:cNvSpPr>
            <p:nvPr/>
          </p:nvSpPr>
          <p:spPr bwMode="auto">
            <a:xfrm>
              <a:off x="4058" y="643"/>
              <a:ext cx="1007" cy="91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rgbClr val="232323"/>
              </a:solidFill>
              <a:prstDash val="dash"/>
              <a:miter lim="800000"/>
              <a:headEnd/>
              <a:tailEnd/>
            </a:ln>
          </p:spPr>
          <p:txBody>
            <a:bodyPr lIns="106674" tIns="53337" rIns="106674" bIns="53337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fr-FR" sz="1000" b="1">
                <a:solidFill>
                  <a:srgbClr val="000000"/>
                </a:solidFill>
              </a:endParaRPr>
            </a:p>
          </p:txBody>
        </p:sp>
        <p:sp>
          <p:nvSpPr>
            <p:cNvPr id="650277" name="Text Box 255"/>
            <p:cNvSpPr txBox="1">
              <a:spLocks noChangeArrowheads="1"/>
            </p:cNvSpPr>
            <p:nvPr/>
          </p:nvSpPr>
          <p:spPr bwMode="auto">
            <a:xfrm>
              <a:off x="3870" y="643"/>
              <a:ext cx="172" cy="919"/>
            </a:xfrm>
            <a:prstGeom prst="rect">
              <a:avLst/>
            </a:prstGeom>
            <a:solidFill>
              <a:srgbClr val="DBD600"/>
            </a:solidFill>
            <a:ln w="3175">
              <a:solidFill>
                <a:srgbClr val="232323"/>
              </a:solidFill>
              <a:prstDash val="dash"/>
              <a:miter lim="800000"/>
              <a:headEnd/>
              <a:tailEnd/>
            </a:ln>
          </p:spPr>
          <p:txBody>
            <a:bodyPr lIns="106674" tIns="53337" rIns="106674" bIns="53337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fr-FR" sz="1000" b="1">
                <a:solidFill>
                  <a:srgbClr val="000000"/>
                </a:solidFill>
              </a:endParaRPr>
            </a:p>
          </p:txBody>
        </p:sp>
        <p:sp>
          <p:nvSpPr>
            <p:cNvPr id="650278" name="AutoShape 258"/>
            <p:cNvSpPr>
              <a:spLocks noChangeArrowheads="1"/>
            </p:cNvSpPr>
            <p:nvPr/>
          </p:nvSpPr>
          <p:spPr bwMode="auto">
            <a:xfrm flipH="1">
              <a:off x="4212" y="675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Authentication</a:t>
              </a:r>
            </a:p>
          </p:txBody>
        </p:sp>
        <p:sp>
          <p:nvSpPr>
            <p:cNvPr id="650279" name="AutoShape 259"/>
            <p:cNvSpPr>
              <a:spLocks noChangeArrowheads="1"/>
            </p:cNvSpPr>
            <p:nvPr/>
          </p:nvSpPr>
          <p:spPr bwMode="auto">
            <a:xfrm flipH="1">
              <a:off x="4212" y="821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Access Control</a:t>
              </a:r>
            </a:p>
          </p:txBody>
        </p:sp>
        <p:sp>
          <p:nvSpPr>
            <p:cNvPr id="650280" name="AutoShape 260"/>
            <p:cNvSpPr>
              <a:spLocks noChangeArrowheads="1"/>
            </p:cNvSpPr>
            <p:nvPr/>
          </p:nvSpPr>
          <p:spPr bwMode="auto">
            <a:xfrm flipH="1">
              <a:off x="4212" y="1115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 dirty="0">
                  <a:solidFill>
                    <a:srgbClr val="000000"/>
                  </a:solidFill>
                </a:rPr>
                <a:t>Query manager</a:t>
              </a:r>
            </a:p>
          </p:txBody>
        </p:sp>
        <p:sp>
          <p:nvSpPr>
            <p:cNvPr id="650281" name="AutoShape 261"/>
            <p:cNvSpPr>
              <a:spLocks noChangeArrowheads="1"/>
            </p:cNvSpPr>
            <p:nvPr/>
          </p:nvSpPr>
          <p:spPr bwMode="auto">
            <a:xfrm flipH="1">
              <a:off x="4212" y="1262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Cryptography mgr</a:t>
              </a:r>
            </a:p>
          </p:txBody>
        </p:sp>
        <p:sp>
          <p:nvSpPr>
            <p:cNvPr id="650282" name="AutoShape 262"/>
            <p:cNvSpPr>
              <a:spLocks noChangeArrowheads="1"/>
            </p:cNvSpPr>
            <p:nvPr/>
          </p:nvSpPr>
          <p:spPr bwMode="auto">
            <a:xfrm flipH="1">
              <a:off x="4212" y="1409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Index / Storage</a:t>
              </a:r>
            </a:p>
          </p:txBody>
        </p:sp>
        <p:sp>
          <p:nvSpPr>
            <p:cNvPr id="650283" name="AutoShape 263"/>
            <p:cNvSpPr>
              <a:spLocks noChangeArrowheads="1"/>
            </p:cNvSpPr>
            <p:nvPr/>
          </p:nvSpPr>
          <p:spPr bwMode="auto">
            <a:xfrm rot="16200000" flipH="1">
              <a:off x="3715" y="854"/>
              <a:ext cx="477" cy="11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Web Server</a:t>
              </a:r>
            </a:p>
          </p:txBody>
        </p:sp>
        <p:sp>
          <p:nvSpPr>
            <p:cNvPr id="650284" name="AutoShape 264"/>
            <p:cNvSpPr>
              <a:spLocks noChangeArrowheads="1"/>
            </p:cNvSpPr>
            <p:nvPr/>
          </p:nvSpPr>
          <p:spPr bwMode="auto">
            <a:xfrm rot="16200000" flipH="1">
              <a:off x="3706" y="1043"/>
              <a:ext cx="853" cy="118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25200" tIns="12599" rIns="25200" bIns="18000" anchor="ctr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Synchronization</a:t>
              </a:r>
            </a:p>
          </p:txBody>
        </p:sp>
        <p:sp>
          <p:nvSpPr>
            <p:cNvPr id="650285" name="AutoShape 265"/>
            <p:cNvSpPr>
              <a:spLocks noChangeArrowheads="1"/>
            </p:cNvSpPr>
            <p:nvPr/>
          </p:nvSpPr>
          <p:spPr bwMode="auto">
            <a:xfrm rot="16200000" flipH="1">
              <a:off x="3779" y="1294"/>
              <a:ext cx="350" cy="11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Servlets</a:t>
              </a:r>
            </a:p>
          </p:txBody>
        </p:sp>
        <p:sp>
          <p:nvSpPr>
            <p:cNvPr id="650286" name="Text Box 256"/>
            <p:cNvSpPr txBox="1">
              <a:spLocks noChangeArrowheads="1"/>
            </p:cNvSpPr>
            <p:nvPr/>
          </p:nvSpPr>
          <p:spPr bwMode="auto">
            <a:xfrm>
              <a:off x="3870" y="1586"/>
              <a:ext cx="1194" cy="370"/>
            </a:xfrm>
            <a:prstGeom prst="rect">
              <a:avLst/>
            </a:prstGeom>
            <a:solidFill>
              <a:srgbClr val="FED3C6"/>
            </a:solidFill>
            <a:ln w="3175">
              <a:solidFill>
                <a:srgbClr val="232323"/>
              </a:solidFill>
              <a:prstDash val="dash"/>
              <a:miter lim="800000"/>
              <a:headEnd/>
              <a:tailEnd/>
            </a:ln>
          </p:spPr>
          <p:txBody>
            <a:bodyPr lIns="106674" tIns="53337" rIns="106674" bIns="53337">
              <a:prstTxWarp prst="textNoShape">
                <a:avLst/>
              </a:prstTxWarp>
            </a:bodyPr>
            <a:lstStyle/>
            <a:p>
              <a:pPr>
                <a:lnSpc>
                  <a:spcPct val="5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Operating system</a:t>
              </a:r>
            </a:p>
          </p:txBody>
        </p:sp>
        <p:sp>
          <p:nvSpPr>
            <p:cNvPr id="650287" name="AutoShape 257"/>
            <p:cNvSpPr>
              <a:spLocks noChangeArrowheads="1"/>
            </p:cNvSpPr>
            <p:nvPr/>
          </p:nvSpPr>
          <p:spPr bwMode="auto">
            <a:xfrm flipH="1">
              <a:off x="4193" y="1682"/>
              <a:ext cx="385" cy="257"/>
            </a:xfrm>
            <a:prstGeom prst="roundRect">
              <a:avLst>
                <a:gd name="adj" fmla="val 17009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JVM</a:t>
              </a:r>
            </a:p>
          </p:txBody>
        </p:sp>
        <p:sp>
          <p:nvSpPr>
            <p:cNvPr id="650288" name="AutoShape 266"/>
            <p:cNvSpPr>
              <a:spLocks noChangeArrowheads="1"/>
            </p:cNvSpPr>
            <p:nvPr/>
          </p:nvSpPr>
          <p:spPr bwMode="auto">
            <a:xfrm flipH="1">
              <a:off x="3890" y="1682"/>
              <a:ext cx="279" cy="257"/>
            </a:xfrm>
            <a:prstGeom prst="roundRect">
              <a:avLst>
                <a:gd name="adj" fmla="val 17009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 anchorCtr="1">
              <a:prstTxWarp prst="textNoShape">
                <a:avLst/>
              </a:prstTxWarp>
            </a:bodyPr>
            <a:lstStyle/>
            <a:p>
              <a:pPr defTabSz="1066800"/>
              <a:endParaRPr lang="en-US" sz="1000" b="1">
                <a:solidFill>
                  <a:srgbClr val="FFFF00"/>
                </a:solidFill>
              </a:endParaRPr>
            </a:p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TCP/IP</a:t>
              </a:r>
            </a:p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USB</a:t>
              </a:r>
            </a:p>
            <a:p>
              <a:pPr defTabSz="1066800"/>
              <a:endParaRPr lang="en-US" sz="1000" b="1">
                <a:solidFill>
                  <a:srgbClr val="FFFF00"/>
                </a:solidFill>
              </a:endParaRPr>
            </a:p>
          </p:txBody>
        </p:sp>
        <p:sp>
          <p:nvSpPr>
            <p:cNvPr id="650289" name="AutoShape 267"/>
            <p:cNvSpPr>
              <a:spLocks noChangeArrowheads="1"/>
            </p:cNvSpPr>
            <p:nvPr/>
          </p:nvSpPr>
          <p:spPr bwMode="auto">
            <a:xfrm flipH="1">
              <a:off x="4603" y="1682"/>
              <a:ext cx="435" cy="257"/>
            </a:xfrm>
            <a:prstGeom prst="roundRect">
              <a:avLst>
                <a:gd name="adj" fmla="val 17009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FFFF00"/>
                  </a:solidFill>
                </a:rPr>
                <a:t>OS multi - thread</a:t>
              </a:r>
            </a:p>
          </p:txBody>
        </p:sp>
        <p:sp>
          <p:nvSpPr>
            <p:cNvPr id="650323" name="AutoShape 258"/>
            <p:cNvSpPr>
              <a:spLocks noChangeArrowheads="1"/>
            </p:cNvSpPr>
            <p:nvPr/>
          </p:nvSpPr>
          <p:spPr bwMode="auto">
            <a:xfrm flipH="1">
              <a:off x="4212" y="968"/>
              <a:ext cx="828" cy="118"/>
            </a:xfrm>
            <a:prstGeom prst="roundRect">
              <a:avLst>
                <a:gd name="adj" fmla="val 17009"/>
              </a:avLst>
            </a:prstGeom>
            <a:solidFill>
              <a:srgbClr val="FFCC6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06674" tIns="0" rIns="106674" bIns="0" anchor="ctr" anchorCtr="1">
              <a:prstTxWarp prst="textNoShape">
                <a:avLst/>
              </a:prstTxWarp>
            </a:bodyPr>
            <a:lstStyle/>
            <a:p>
              <a:pPr defTabSz="1066800"/>
              <a:r>
                <a:rPr lang="en-US" sz="1000" b="1">
                  <a:solidFill>
                    <a:srgbClr val="000000"/>
                  </a:solidFill>
                </a:rPr>
                <a:t>Transaction manager</a:t>
              </a:r>
            </a:p>
          </p:txBody>
        </p:sp>
      </p:grpSp>
      <p:sp>
        <p:nvSpPr>
          <p:cNvPr id="650327" name="AutoShape 87"/>
          <p:cNvSpPr>
            <a:spLocks noChangeArrowheads="1"/>
          </p:cNvSpPr>
          <p:nvPr/>
        </p:nvSpPr>
        <p:spPr bwMode="auto">
          <a:xfrm rot="-2552422">
            <a:off x="3357563" y="4219575"/>
            <a:ext cx="168275" cy="465138"/>
          </a:xfrm>
          <a:prstGeom prst="downArrow">
            <a:avLst>
              <a:gd name="adj1" fmla="val 50000"/>
              <a:gd name="adj2" fmla="val 6910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328" name="AutoShape 88"/>
          <p:cNvSpPr>
            <a:spLocks noChangeArrowheads="1"/>
          </p:cNvSpPr>
          <p:nvPr/>
        </p:nvSpPr>
        <p:spPr bwMode="auto">
          <a:xfrm rot="2552422" flipH="1">
            <a:off x="4222750" y="4213225"/>
            <a:ext cx="168275" cy="461963"/>
          </a:xfrm>
          <a:prstGeom prst="downArrow">
            <a:avLst>
              <a:gd name="adj1" fmla="val 50000"/>
              <a:gd name="adj2" fmla="val 6863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3746500" y="3409950"/>
            <a:ext cx="1266825" cy="889000"/>
            <a:chOff x="2771" y="1727"/>
            <a:chExt cx="725" cy="507"/>
          </a:xfrm>
        </p:grpSpPr>
        <p:grpSp>
          <p:nvGrpSpPr>
            <p:cNvPr id="5" name="Group 90"/>
            <p:cNvGrpSpPr>
              <a:grpSpLocks noChangeAspect="1"/>
            </p:cNvGrpSpPr>
            <p:nvPr/>
          </p:nvGrpSpPr>
          <p:grpSpPr bwMode="auto">
            <a:xfrm>
              <a:off x="2771" y="1908"/>
              <a:ext cx="175" cy="153"/>
              <a:chOff x="11929" y="13106"/>
              <a:chExt cx="1104" cy="275"/>
            </a:xfrm>
          </p:grpSpPr>
          <p:sp>
            <p:nvSpPr>
              <p:cNvPr id="650331" name="Line 91"/>
              <p:cNvSpPr>
                <a:spLocks noChangeAspect="1" noChangeShapeType="1"/>
              </p:cNvSpPr>
              <p:nvPr/>
            </p:nvSpPr>
            <p:spPr bwMode="auto">
              <a:xfrm>
                <a:off x="11929" y="13209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2" name="Line 92"/>
              <p:cNvSpPr>
                <a:spLocks noChangeAspect="1" noChangeShapeType="1"/>
              </p:cNvSpPr>
              <p:nvPr/>
            </p:nvSpPr>
            <p:spPr bwMode="auto">
              <a:xfrm>
                <a:off x="11929" y="13243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3" name="Line 93"/>
              <p:cNvSpPr>
                <a:spLocks noChangeAspect="1" noChangeShapeType="1"/>
              </p:cNvSpPr>
              <p:nvPr/>
            </p:nvSpPr>
            <p:spPr bwMode="auto">
              <a:xfrm>
                <a:off x="11929" y="13277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4" name="Line 94"/>
              <p:cNvSpPr>
                <a:spLocks noChangeAspect="1" noChangeShapeType="1"/>
              </p:cNvSpPr>
              <p:nvPr/>
            </p:nvSpPr>
            <p:spPr bwMode="auto">
              <a:xfrm>
                <a:off x="11929" y="13312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5" name="Line 95"/>
              <p:cNvSpPr>
                <a:spLocks noChangeAspect="1" noChangeShapeType="1"/>
              </p:cNvSpPr>
              <p:nvPr/>
            </p:nvSpPr>
            <p:spPr bwMode="auto">
              <a:xfrm>
                <a:off x="11929" y="1334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6" name="Line 96"/>
              <p:cNvSpPr>
                <a:spLocks noChangeAspect="1" noChangeShapeType="1"/>
              </p:cNvSpPr>
              <p:nvPr/>
            </p:nvSpPr>
            <p:spPr bwMode="auto">
              <a:xfrm>
                <a:off x="11929" y="13381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7" name="Line 97"/>
              <p:cNvSpPr>
                <a:spLocks noChangeAspect="1" noChangeShapeType="1"/>
              </p:cNvSpPr>
              <p:nvPr/>
            </p:nvSpPr>
            <p:spPr bwMode="auto">
              <a:xfrm>
                <a:off x="11929" y="1310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8" name="Line 98"/>
              <p:cNvSpPr>
                <a:spLocks noChangeAspect="1" noChangeShapeType="1"/>
              </p:cNvSpPr>
              <p:nvPr/>
            </p:nvSpPr>
            <p:spPr bwMode="auto">
              <a:xfrm>
                <a:off x="11929" y="1314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39" name="Line 99"/>
              <p:cNvSpPr>
                <a:spLocks noChangeAspect="1" noChangeShapeType="1"/>
              </p:cNvSpPr>
              <p:nvPr/>
            </p:nvSpPr>
            <p:spPr bwMode="auto">
              <a:xfrm>
                <a:off x="11929" y="1317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00"/>
            <p:cNvGrpSpPr>
              <a:grpSpLocks/>
            </p:cNvGrpSpPr>
            <p:nvPr/>
          </p:nvGrpSpPr>
          <p:grpSpPr bwMode="auto">
            <a:xfrm>
              <a:off x="2914" y="1727"/>
              <a:ext cx="582" cy="507"/>
              <a:chOff x="3529" y="2744"/>
              <a:chExt cx="540" cy="452"/>
            </a:xfrm>
          </p:grpSpPr>
          <p:pic>
            <p:nvPicPr>
              <p:cNvPr id="650341" name="Picture 1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30" y="2746"/>
                <a:ext cx="532" cy="450"/>
              </a:xfrm>
              <a:prstGeom prst="rect">
                <a:avLst/>
              </a:prstGeom>
              <a:noFill/>
            </p:spPr>
          </p:pic>
          <p:sp>
            <p:nvSpPr>
              <p:cNvPr id="65034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529" y="2744"/>
                <a:ext cx="540" cy="452"/>
              </a:xfrm>
              <a:prstGeom prst="rect">
                <a:avLst/>
              </a:prstGeom>
              <a:solidFill>
                <a:srgbClr val="FFFF3F">
                  <a:alpha val="50000"/>
                </a:srgbClr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defTabSz="871538" eaLnBrk="1" hangingPunct="1"/>
                <a:r>
                  <a:rPr lang="fr-FR" sz="2000" b="1">
                    <a:solidFill>
                      <a:srgbClr val="000000"/>
                    </a:solidFill>
                  </a:rPr>
                  <a:t>FLASH </a:t>
                </a:r>
                <a:r>
                  <a:rPr lang="fr-FR" sz="1600" b="1">
                    <a:solidFill>
                      <a:srgbClr val="000000"/>
                    </a:solidFill>
                  </a:rPr>
                  <a:t>(qq Go)</a:t>
                </a:r>
                <a:endParaRPr lang="fr-FR" sz="1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2686050" y="3455988"/>
            <a:ext cx="1136650" cy="871537"/>
            <a:chOff x="2856" y="2738"/>
            <a:chExt cx="637" cy="500"/>
          </a:xfrm>
        </p:grpSpPr>
        <p:sp>
          <p:nvSpPr>
            <p:cNvPr id="650344" name="Oval 104"/>
            <p:cNvSpPr>
              <a:spLocks noChangeAspect="1" noChangeArrowheads="1"/>
            </p:cNvSpPr>
            <p:nvPr/>
          </p:nvSpPr>
          <p:spPr bwMode="auto">
            <a:xfrm>
              <a:off x="2865" y="2749"/>
              <a:ext cx="600" cy="489"/>
            </a:xfrm>
            <a:prstGeom prst="ellipse">
              <a:avLst/>
            </a:prstGeom>
            <a:solidFill>
              <a:srgbClr val="003399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05"/>
            <p:cNvGrpSpPr>
              <a:grpSpLocks noChangeAspect="1"/>
            </p:cNvGrpSpPr>
            <p:nvPr/>
          </p:nvGrpSpPr>
          <p:grpSpPr bwMode="auto">
            <a:xfrm>
              <a:off x="2856" y="2738"/>
              <a:ext cx="637" cy="497"/>
              <a:chOff x="4313" y="1312"/>
              <a:chExt cx="288" cy="255"/>
            </a:xfrm>
          </p:grpSpPr>
          <p:sp>
            <p:nvSpPr>
              <p:cNvPr id="650346" name="Freeform 106"/>
              <p:cNvSpPr>
                <a:spLocks noChangeAspect="1" noEditPoints="1"/>
              </p:cNvSpPr>
              <p:nvPr/>
            </p:nvSpPr>
            <p:spPr bwMode="auto">
              <a:xfrm>
                <a:off x="4313" y="1312"/>
                <a:ext cx="288" cy="255"/>
              </a:xfrm>
              <a:custGeom>
                <a:avLst/>
                <a:gdLst/>
                <a:ahLst/>
                <a:cxnLst>
                  <a:cxn ang="0">
                    <a:pos x="0" y="4850"/>
                  </a:cxn>
                  <a:cxn ang="0">
                    <a:pos x="5479" y="0"/>
                  </a:cxn>
                  <a:cxn ang="0">
                    <a:pos x="10958" y="4850"/>
                  </a:cxn>
                  <a:cxn ang="0">
                    <a:pos x="5479" y="9700"/>
                  </a:cxn>
                  <a:cxn ang="0">
                    <a:pos x="0" y="4850"/>
                  </a:cxn>
                  <a:cxn ang="0">
                    <a:pos x="597" y="4850"/>
                  </a:cxn>
                  <a:cxn ang="0">
                    <a:pos x="5479" y="9171"/>
                  </a:cxn>
                  <a:cxn ang="0">
                    <a:pos x="10361" y="4850"/>
                  </a:cxn>
                  <a:cxn ang="0">
                    <a:pos x="5479" y="528"/>
                  </a:cxn>
                  <a:cxn ang="0">
                    <a:pos x="597" y="4850"/>
                  </a:cxn>
                </a:cxnLst>
                <a:rect l="0" t="0" r="r" b="b"/>
                <a:pathLst>
                  <a:path w="10958" h="9700">
                    <a:moveTo>
                      <a:pt x="0" y="4850"/>
                    </a:moveTo>
                    <a:cubicBezTo>
                      <a:pt x="0" y="2171"/>
                      <a:pt x="2453" y="0"/>
                      <a:pt x="5479" y="0"/>
                    </a:cubicBezTo>
                    <a:cubicBezTo>
                      <a:pt x="8506" y="0"/>
                      <a:pt x="10958" y="2171"/>
                      <a:pt x="10958" y="4850"/>
                    </a:cubicBezTo>
                    <a:cubicBezTo>
                      <a:pt x="10958" y="7529"/>
                      <a:pt x="8506" y="9700"/>
                      <a:pt x="5479" y="9700"/>
                    </a:cubicBezTo>
                    <a:cubicBezTo>
                      <a:pt x="2453" y="9700"/>
                      <a:pt x="0" y="7529"/>
                      <a:pt x="0" y="4850"/>
                    </a:cubicBezTo>
                    <a:close/>
                    <a:moveTo>
                      <a:pt x="597" y="4850"/>
                    </a:moveTo>
                    <a:cubicBezTo>
                      <a:pt x="597" y="7237"/>
                      <a:pt x="2783" y="9171"/>
                      <a:pt x="5479" y="9171"/>
                    </a:cubicBezTo>
                    <a:cubicBezTo>
                      <a:pt x="8176" y="9171"/>
                      <a:pt x="10361" y="7237"/>
                      <a:pt x="10361" y="4850"/>
                    </a:cubicBezTo>
                    <a:cubicBezTo>
                      <a:pt x="10361" y="2463"/>
                      <a:pt x="8176" y="528"/>
                      <a:pt x="5479" y="528"/>
                    </a:cubicBezTo>
                    <a:cubicBezTo>
                      <a:pt x="2783" y="528"/>
                      <a:pt x="597" y="2463"/>
                      <a:pt x="597" y="4850"/>
                    </a:cubicBezTo>
                    <a:close/>
                  </a:path>
                </a:pathLst>
              </a:custGeom>
              <a:solidFill>
                <a:srgbClr val="F63D1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47" name="Freeform 107"/>
              <p:cNvSpPr>
                <a:spLocks noChangeAspect="1" noEditPoints="1"/>
              </p:cNvSpPr>
              <p:nvPr/>
            </p:nvSpPr>
            <p:spPr bwMode="auto">
              <a:xfrm>
                <a:off x="4313" y="1312"/>
                <a:ext cx="288" cy="255"/>
              </a:xfrm>
              <a:custGeom>
                <a:avLst/>
                <a:gdLst/>
                <a:ahLst/>
                <a:cxnLst>
                  <a:cxn ang="0">
                    <a:pos x="0" y="4850"/>
                  </a:cxn>
                  <a:cxn ang="0">
                    <a:pos x="5479" y="0"/>
                  </a:cxn>
                  <a:cxn ang="0">
                    <a:pos x="10958" y="4850"/>
                  </a:cxn>
                  <a:cxn ang="0">
                    <a:pos x="5479" y="9700"/>
                  </a:cxn>
                  <a:cxn ang="0">
                    <a:pos x="0" y="4850"/>
                  </a:cxn>
                  <a:cxn ang="0">
                    <a:pos x="597" y="4850"/>
                  </a:cxn>
                  <a:cxn ang="0">
                    <a:pos x="5479" y="9171"/>
                  </a:cxn>
                  <a:cxn ang="0">
                    <a:pos x="10361" y="4850"/>
                  </a:cxn>
                  <a:cxn ang="0">
                    <a:pos x="5479" y="528"/>
                  </a:cxn>
                  <a:cxn ang="0">
                    <a:pos x="597" y="4850"/>
                  </a:cxn>
                </a:cxnLst>
                <a:rect l="0" t="0" r="r" b="b"/>
                <a:pathLst>
                  <a:path w="10958" h="9700">
                    <a:moveTo>
                      <a:pt x="0" y="4850"/>
                    </a:moveTo>
                    <a:cubicBezTo>
                      <a:pt x="0" y="2171"/>
                      <a:pt x="2453" y="0"/>
                      <a:pt x="5479" y="0"/>
                    </a:cubicBezTo>
                    <a:cubicBezTo>
                      <a:pt x="8506" y="0"/>
                      <a:pt x="10958" y="2171"/>
                      <a:pt x="10958" y="4850"/>
                    </a:cubicBezTo>
                    <a:cubicBezTo>
                      <a:pt x="10958" y="7529"/>
                      <a:pt x="8506" y="9700"/>
                      <a:pt x="5479" y="9700"/>
                    </a:cubicBezTo>
                    <a:cubicBezTo>
                      <a:pt x="2453" y="9700"/>
                      <a:pt x="0" y="7529"/>
                      <a:pt x="0" y="4850"/>
                    </a:cubicBezTo>
                    <a:close/>
                    <a:moveTo>
                      <a:pt x="597" y="4850"/>
                    </a:moveTo>
                    <a:cubicBezTo>
                      <a:pt x="597" y="7237"/>
                      <a:pt x="2783" y="9171"/>
                      <a:pt x="5479" y="9171"/>
                    </a:cubicBezTo>
                    <a:cubicBezTo>
                      <a:pt x="8176" y="9171"/>
                      <a:pt x="10361" y="7237"/>
                      <a:pt x="10361" y="4850"/>
                    </a:cubicBezTo>
                    <a:cubicBezTo>
                      <a:pt x="10361" y="2463"/>
                      <a:pt x="8176" y="528"/>
                      <a:pt x="5479" y="528"/>
                    </a:cubicBezTo>
                    <a:cubicBezTo>
                      <a:pt x="2783" y="528"/>
                      <a:pt x="597" y="2463"/>
                      <a:pt x="597" y="4850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F63D17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3098" y="2858"/>
              <a:ext cx="190" cy="186"/>
              <a:chOff x="4588" y="15031"/>
              <a:chExt cx="477" cy="466"/>
            </a:xfrm>
          </p:grpSpPr>
          <p:sp>
            <p:nvSpPr>
              <p:cNvPr id="650349" name="Freeform 109"/>
              <p:cNvSpPr>
                <a:spLocks/>
              </p:cNvSpPr>
              <p:nvPr/>
            </p:nvSpPr>
            <p:spPr bwMode="auto">
              <a:xfrm>
                <a:off x="4588" y="15031"/>
                <a:ext cx="212" cy="466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" y="247"/>
                  </a:cxn>
                  <a:cxn ang="0">
                    <a:pos x="203" y="466"/>
                  </a:cxn>
                </a:cxnLst>
                <a:rect l="0" t="0" r="r" b="b"/>
                <a:pathLst>
                  <a:path w="212" h="466">
                    <a:moveTo>
                      <a:pt x="212" y="0"/>
                    </a:moveTo>
                    <a:cubicBezTo>
                      <a:pt x="176" y="41"/>
                      <a:pt x="4" y="169"/>
                      <a:pt x="2" y="247"/>
                    </a:cubicBezTo>
                    <a:cubicBezTo>
                      <a:pt x="0" y="325"/>
                      <a:pt x="161" y="421"/>
                      <a:pt x="203" y="466"/>
                    </a:cubicBezTo>
                  </a:path>
                </a:pathLst>
              </a:custGeom>
              <a:noFill/>
              <a:ln w="28575" cmpd="sng">
                <a:solidFill>
                  <a:srgbClr val="C3E1F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50" name="Line 110"/>
              <p:cNvSpPr>
                <a:spLocks noChangeShapeType="1"/>
              </p:cNvSpPr>
              <p:nvPr/>
            </p:nvSpPr>
            <p:spPr bwMode="auto">
              <a:xfrm>
                <a:off x="4599" y="15269"/>
                <a:ext cx="466" cy="0"/>
              </a:xfrm>
              <a:prstGeom prst="line">
                <a:avLst/>
              </a:prstGeom>
              <a:noFill/>
              <a:ln w="28575">
                <a:solidFill>
                  <a:srgbClr val="C3E1FF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0351" name="Rectangle 111"/>
            <p:cNvSpPr>
              <a:spLocks noChangeAspect="1" noChangeArrowheads="1"/>
            </p:cNvSpPr>
            <p:nvPr/>
          </p:nvSpPr>
          <p:spPr bwMode="auto">
            <a:xfrm>
              <a:off x="2986" y="2818"/>
              <a:ext cx="171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590" tIns="12590" rIns="12590" bIns="12590" anchor="ctr">
              <a:prstTxWarp prst="textNoShape">
                <a:avLst/>
              </a:prstTxWarp>
            </a:bodyPr>
            <a:lstStyle/>
            <a:p>
              <a:pPr algn="l" defTabSz="531813">
                <a:lnSpc>
                  <a:spcPct val="90000"/>
                </a:lnSpc>
              </a:pPr>
              <a:r>
                <a:rPr lang="fr-FR" sz="800" b="1">
                  <a:solidFill>
                    <a:srgbClr val="FFFF3F"/>
                  </a:solidFill>
                </a:rPr>
                <a:t>RAM</a:t>
              </a:r>
            </a:p>
          </p:txBody>
        </p:sp>
        <p:sp>
          <p:nvSpPr>
            <p:cNvPr id="650352" name="Rectangle 112"/>
            <p:cNvSpPr>
              <a:spLocks noChangeAspect="1" noChangeArrowheads="1"/>
            </p:cNvSpPr>
            <p:nvPr/>
          </p:nvSpPr>
          <p:spPr bwMode="auto">
            <a:xfrm>
              <a:off x="3155" y="2832"/>
              <a:ext cx="72" cy="48"/>
            </a:xfrm>
            <a:prstGeom prst="rect">
              <a:avLst/>
            </a:prstGeom>
            <a:solidFill>
              <a:srgbClr val="FFFF3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13"/>
            <p:cNvGrpSpPr>
              <a:grpSpLocks/>
            </p:cNvGrpSpPr>
            <p:nvPr/>
          </p:nvGrpSpPr>
          <p:grpSpPr bwMode="auto">
            <a:xfrm>
              <a:off x="3068" y="3021"/>
              <a:ext cx="243" cy="150"/>
              <a:chOff x="6390" y="10868"/>
              <a:chExt cx="1362" cy="1126"/>
            </a:xfrm>
          </p:grpSpPr>
          <p:pic>
            <p:nvPicPr>
              <p:cNvPr id="650354" name="Picture 1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392" y="10871"/>
                <a:ext cx="1340" cy="1123"/>
              </a:xfrm>
              <a:prstGeom prst="rect">
                <a:avLst/>
              </a:prstGeom>
              <a:noFill/>
            </p:spPr>
          </p:pic>
          <p:sp>
            <p:nvSpPr>
              <p:cNvPr id="650355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6390" y="10868"/>
                <a:ext cx="1362" cy="1122"/>
              </a:xfrm>
              <a:prstGeom prst="rect">
                <a:avLst/>
              </a:prstGeom>
              <a:solidFill>
                <a:srgbClr val="FFFF3F">
                  <a:alpha val="50000"/>
                </a:srgbClr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defTabSz="871538" eaLnBrk="1" hangingPunct="1"/>
                <a:r>
                  <a:rPr lang="fr-FR" sz="800" b="1">
                    <a:solidFill>
                      <a:srgbClr val="000000"/>
                    </a:solidFill>
                  </a:rPr>
                  <a:t>FLASH NOR</a:t>
                </a:r>
              </a:p>
            </p:txBody>
          </p:sp>
        </p:grpSp>
        <p:sp>
          <p:nvSpPr>
            <p:cNvPr id="650356" name="AutoShape 116"/>
            <p:cNvSpPr>
              <a:spLocks noChangeAspect="1" noChangeArrowheads="1"/>
            </p:cNvSpPr>
            <p:nvPr/>
          </p:nvSpPr>
          <p:spPr bwMode="auto">
            <a:xfrm>
              <a:off x="2924" y="2905"/>
              <a:ext cx="210" cy="86"/>
            </a:xfrm>
            <a:prstGeom prst="roundRect">
              <a:avLst>
                <a:gd name="adj" fmla="val 50000"/>
              </a:avLst>
            </a:prstGeom>
            <a:solidFill>
              <a:srgbClr val="FFFF3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lIns="0" tIns="12590" rIns="0" bIns="12590" anchor="ctr">
              <a:prstTxWarp prst="textNoShape">
                <a:avLst/>
              </a:prstTxWarp>
            </a:bodyPr>
            <a:lstStyle/>
            <a:p>
              <a:pPr defTabSz="531813">
                <a:lnSpc>
                  <a:spcPct val="90000"/>
                </a:lnSpc>
              </a:pPr>
              <a:endParaRPr lang="fr-FR" sz="800" b="1">
                <a:solidFill>
                  <a:srgbClr val="000000"/>
                </a:solidFill>
              </a:endParaRPr>
            </a:p>
          </p:txBody>
        </p:sp>
        <p:sp>
          <p:nvSpPr>
            <p:cNvPr id="650357" name="AutoShape 117"/>
            <p:cNvSpPr>
              <a:spLocks noChangeArrowheads="1"/>
            </p:cNvSpPr>
            <p:nvPr/>
          </p:nvSpPr>
          <p:spPr bwMode="auto">
            <a:xfrm>
              <a:off x="2908" y="2892"/>
              <a:ext cx="231" cy="12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78357" tIns="3600" rIns="78357" bIns="39179">
              <a:prstTxWarp prst="textNoShape">
                <a:avLst/>
              </a:prstTxWarp>
              <a:spAutoFit/>
            </a:bodyPr>
            <a:lstStyle/>
            <a:p>
              <a:pPr algn="l" defTabSz="871538">
                <a:lnSpc>
                  <a:spcPct val="110000"/>
                </a:lnSpc>
              </a:pPr>
              <a:r>
                <a:rPr lang="fr-FR" sz="900" b="1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650358" name="AutoShape 118"/>
            <p:cNvSpPr>
              <a:spLocks noChangeAspect="1" noChangeArrowheads="1"/>
            </p:cNvSpPr>
            <p:nvPr/>
          </p:nvSpPr>
          <p:spPr bwMode="auto">
            <a:xfrm>
              <a:off x="3178" y="2908"/>
              <a:ext cx="267" cy="87"/>
            </a:xfrm>
            <a:prstGeom prst="roundRect">
              <a:avLst>
                <a:gd name="adj" fmla="val 50000"/>
              </a:avLst>
            </a:prstGeom>
            <a:solidFill>
              <a:srgbClr val="FFFF3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lIns="0" tIns="12590" rIns="0" bIns="12590" anchor="ctr">
              <a:prstTxWarp prst="textNoShape">
                <a:avLst/>
              </a:prstTxWarp>
            </a:bodyPr>
            <a:lstStyle/>
            <a:p>
              <a:pPr defTabSz="531813">
                <a:lnSpc>
                  <a:spcPct val="90000"/>
                </a:lnSpc>
              </a:pPr>
              <a:endParaRPr lang="fr-FR" sz="800" b="1">
                <a:solidFill>
                  <a:srgbClr val="000000"/>
                </a:solidFill>
              </a:endParaRPr>
            </a:p>
          </p:txBody>
        </p:sp>
        <p:sp>
          <p:nvSpPr>
            <p:cNvPr id="650359" name="AutoShape 119"/>
            <p:cNvSpPr>
              <a:spLocks noChangeArrowheads="1"/>
            </p:cNvSpPr>
            <p:nvPr/>
          </p:nvSpPr>
          <p:spPr bwMode="auto">
            <a:xfrm>
              <a:off x="3157" y="2902"/>
              <a:ext cx="300" cy="10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78357" tIns="3600" rIns="78357" bIns="39179">
              <a:prstTxWarp prst="textNoShape">
                <a:avLst/>
              </a:prstTxWarp>
              <a:spAutoFit/>
            </a:bodyPr>
            <a:lstStyle/>
            <a:p>
              <a:pPr algn="l" defTabSz="871538">
                <a:lnSpc>
                  <a:spcPct val="90000"/>
                </a:lnSpc>
              </a:pPr>
              <a:r>
                <a:rPr lang="fr-FR" sz="900" b="1">
                  <a:solidFill>
                    <a:srgbClr val="000000"/>
                  </a:solidFill>
                </a:rPr>
                <a:t>Crypto</a:t>
              </a:r>
            </a:p>
          </p:txBody>
        </p:sp>
      </p:grpSp>
      <p:sp>
        <p:nvSpPr>
          <p:cNvPr id="650368" name="Line 128"/>
          <p:cNvSpPr>
            <a:spLocks noChangeShapeType="1"/>
          </p:cNvSpPr>
          <p:nvPr/>
        </p:nvSpPr>
        <p:spPr bwMode="auto">
          <a:xfrm>
            <a:off x="2228850" y="3278188"/>
            <a:ext cx="774700" cy="2397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369" name="Line 129"/>
          <p:cNvSpPr>
            <a:spLocks noChangeShapeType="1"/>
          </p:cNvSpPr>
          <p:nvPr/>
        </p:nvSpPr>
        <p:spPr bwMode="auto">
          <a:xfrm flipV="1">
            <a:off x="2206625" y="4249738"/>
            <a:ext cx="844550" cy="109855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370" name="AutoShape 130"/>
          <p:cNvSpPr>
            <a:spLocks noChangeArrowheads="1"/>
          </p:cNvSpPr>
          <p:nvPr/>
        </p:nvSpPr>
        <p:spPr bwMode="auto">
          <a:xfrm rot="16200000" flipV="1">
            <a:off x="5486400" y="3311525"/>
            <a:ext cx="188913" cy="1096963"/>
          </a:xfrm>
          <a:prstGeom prst="downArrow">
            <a:avLst>
              <a:gd name="adj1" fmla="val 48148"/>
              <a:gd name="adj2" fmla="val 1009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371" name="AutoShape 131"/>
          <p:cNvSpPr>
            <a:spLocks noChangeArrowheads="1"/>
          </p:cNvSpPr>
          <p:nvPr/>
        </p:nvSpPr>
        <p:spPr bwMode="auto">
          <a:xfrm>
            <a:off x="5454650" y="3517900"/>
            <a:ext cx="928688" cy="7461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118800" bIns="82800" anchor="ctr">
            <a:prstTxWarp prst="textNoShape">
              <a:avLst/>
            </a:prstTxWarp>
          </a:bodyPr>
          <a:lstStyle/>
          <a:p>
            <a:r>
              <a:rPr lang="fr-FR" sz="1200" b="1"/>
              <a:t>Dossier </a:t>
            </a:r>
            <a:br>
              <a:rPr lang="fr-FR" sz="1200" b="1"/>
            </a:br>
            <a:r>
              <a:rPr lang="fr-FR" sz="1200" b="1"/>
              <a:t>médico-</a:t>
            </a:r>
            <a:br>
              <a:rPr lang="fr-FR" sz="1200" b="1"/>
            </a:br>
            <a:r>
              <a:rPr lang="fr-FR" sz="1200" b="1"/>
              <a:t>social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6096000"/>
            <a:ext cx="3291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Slide courtesy of the SMIS group @ INRIA</a:t>
            </a:r>
          </a:p>
        </p:txBody>
      </p:sp>
    </p:spTree>
  </p:cSld>
  <p:clrMapOvr>
    <a:masterClrMapping/>
  </p:clrMapOvr>
  <p:transition advTm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Data Servers (PDS)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data under strong trusted hardware-guaranteed protection on </a:t>
            </a:r>
            <a:r>
              <a:rPr lang="en-US" dirty="0" err="1"/>
              <a:t>SPTs</a:t>
            </a:r>
            <a:endParaRPr lang="en-US" dirty="0"/>
          </a:p>
          <a:p>
            <a:r>
              <a:rPr lang="en-US" dirty="0"/>
              <a:t>Do not share unless absolutely needed</a:t>
            </a:r>
          </a:p>
          <a:p>
            <a:pPr lvl="1"/>
            <a:r>
              <a:rPr lang="en-US" dirty="0"/>
              <a:t>Share only what is needed to be shared</a:t>
            </a:r>
          </a:p>
          <a:p>
            <a:r>
              <a:rPr lang="en-US" dirty="0"/>
              <a:t>Ability to specify </a:t>
            </a:r>
          </a:p>
          <a:p>
            <a:pPr lvl="1"/>
            <a:r>
              <a:rPr lang="en-US" dirty="0"/>
              <a:t>Data sharing, usage and retention policies</a:t>
            </a:r>
          </a:p>
          <a:p>
            <a:r>
              <a:rPr lang="en-US" dirty="0"/>
              <a:t>Ability to audit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Fraud – The Michelle Brown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Started with mishandling of rental application of Michelle Brown at property management office and subsequent theft</a:t>
            </a:r>
          </a:p>
          <a:p>
            <a:pPr lvl="1"/>
            <a:r>
              <a:rPr lang="en-US" dirty="0"/>
              <a:t>Perpetrator obtains duplicate driver’s license with assumed identity</a:t>
            </a:r>
          </a:p>
          <a:p>
            <a:pPr lvl="1"/>
            <a:r>
              <a:rPr lang="en-US" dirty="0"/>
              <a:t>Sets up cellular service, residential telephone service, utility services </a:t>
            </a:r>
          </a:p>
          <a:p>
            <a:pPr lvl="1"/>
            <a:r>
              <a:rPr lang="en-US" dirty="0"/>
              <a:t>Obtains department store credit card and other loans</a:t>
            </a:r>
          </a:p>
          <a:p>
            <a:pPr lvl="1"/>
            <a:r>
              <a:rPr lang="en-US" dirty="0"/>
              <a:t>$32,000 truck</a:t>
            </a:r>
          </a:p>
          <a:p>
            <a:pPr lvl="1"/>
            <a:r>
              <a:rPr lang="en-US" dirty="0"/>
              <a:t>Rents property under assumed identity</a:t>
            </a:r>
          </a:p>
          <a:p>
            <a:pPr lvl="1"/>
            <a:r>
              <a:rPr lang="en-US" dirty="0"/>
              <a:t>Gets $5,000 worth of liposuction on her body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Enhancing Technology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Microdata Disclosure Control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Dissemination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Personally identifiable information collected whenever a user</a:t>
            </a:r>
          </a:p>
          <a:p>
            <a:pPr lvl="1" eaLnBrk="1" hangingPunct="1">
              <a:defRPr/>
            </a:pPr>
            <a:r>
              <a:rPr lang="en-US" dirty="0"/>
              <a:t>creates an account</a:t>
            </a:r>
          </a:p>
          <a:p>
            <a:pPr lvl="1" eaLnBrk="1" hangingPunct="1">
              <a:defRPr/>
            </a:pPr>
            <a:r>
              <a:rPr lang="en-US" dirty="0"/>
              <a:t>submits an application</a:t>
            </a:r>
          </a:p>
          <a:p>
            <a:pPr lvl="1" eaLnBrk="1" hangingPunct="1">
              <a:defRPr/>
            </a:pPr>
            <a:r>
              <a:rPr lang="en-US" dirty="0"/>
              <a:t>signs up for newsletter</a:t>
            </a:r>
          </a:p>
          <a:p>
            <a:pPr lvl="1" eaLnBrk="1" hangingPunct="1">
              <a:defRPr/>
            </a:pPr>
            <a:r>
              <a:rPr lang="en-US" dirty="0"/>
              <a:t>participates in a survey</a:t>
            </a:r>
          </a:p>
          <a:p>
            <a:pPr lvl="1" eaLnBrk="1" hangingPunct="1">
              <a:defRPr/>
            </a:pPr>
            <a:r>
              <a:rPr lang="en-US" dirty="0"/>
              <a:t>…</a:t>
            </a:r>
          </a:p>
          <a:p>
            <a:pPr eaLnBrk="1" hangingPunct="1">
              <a:defRPr/>
            </a:pPr>
            <a:r>
              <a:rPr lang="en-US" dirty="0"/>
              <a:t>Data sharing and dissemination is often useful and may be done</a:t>
            </a:r>
          </a:p>
          <a:p>
            <a:pPr lvl="1" eaLnBrk="1" hangingPunct="1">
              <a:defRPr/>
            </a:pPr>
            <a:r>
              <a:rPr lang="en-US" dirty="0"/>
              <a:t>to study trends or to make useful statistical inference</a:t>
            </a:r>
          </a:p>
          <a:p>
            <a:pPr lvl="1" eaLnBrk="1" hangingPunct="1">
              <a:defRPr/>
            </a:pPr>
            <a:r>
              <a:rPr lang="en-US" dirty="0"/>
              <a:t>to share knowledge</a:t>
            </a:r>
          </a:p>
          <a:p>
            <a:pPr lvl="1" eaLnBrk="1" hangingPunct="1">
              <a:defRPr/>
            </a:pPr>
            <a:r>
              <a:rPr lang="en-US" dirty="0"/>
              <a:t>to outsource the management of data</a:t>
            </a:r>
          </a:p>
          <a:p>
            <a:pPr lvl="1" eaLnBrk="1" hangingPunct="1">
              <a:defRPr/>
            </a:pPr>
            <a:r>
              <a:rPr lang="en-US" dirty="0"/>
              <a:t>….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375C7-4EAE-4945-AB57-CAAD5DA7DBD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Anonymity Problem</a:t>
            </a:r>
          </a:p>
        </p:txBody>
      </p:sp>
      <p:graphicFrame>
        <p:nvGraphicFramePr>
          <p:cNvPr id="5" name="Group 122"/>
          <p:cNvGraphicFramePr>
            <a:graphicFrameLocks noGrp="1"/>
          </p:cNvGraphicFramePr>
          <p:nvPr/>
        </p:nvGraphicFramePr>
        <p:xfrm>
          <a:off x="740410" y="1295401"/>
          <a:ext cx="4767580" cy="2499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Disease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123456789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W.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Carter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04/12/67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234567891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P. 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345678912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Robert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456789123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D.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03/13/63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567891234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678912345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K.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03/18/64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80538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789123456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F.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10/22/64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891234567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912345678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04/22/69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Group 122"/>
          <p:cNvGraphicFramePr>
            <a:graphicFrameLocks noGrp="1"/>
          </p:cNvGraphicFramePr>
          <p:nvPr/>
        </p:nvGraphicFramePr>
        <p:xfrm>
          <a:off x="3428999" y="4437159"/>
          <a:ext cx="4989513" cy="1188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Address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...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J.</a:t>
                      </a:r>
                      <a:r>
                        <a:rPr lang="en-US" sz="1000" baseline="0" dirty="0"/>
                        <a:t> Young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4/21/69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600 Welker Av. Mead, CO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43999" y="1793400"/>
            <a:ext cx="2768600" cy="17726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4000" y="1793399"/>
            <a:ext cx="2768601" cy="17726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2893218" y="3505200"/>
            <a:ext cx="3811588" cy="1739680"/>
            <a:chOff x="2894806" y="3963194"/>
            <a:chExt cx="3811588" cy="1524794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2895601" y="5486400"/>
              <a:ext cx="533399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00300" y="4991100"/>
              <a:ext cx="990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5600" y="4496594"/>
              <a:ext cx="381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438503" y="4229497"/>
              <a:ext cx="5341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507990" y="3963194"/>
              <a:ext cx="1196816" cy="1588"/>
            </a:xfrm>
            <a:prstGeom prst="line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38200" y="5986046"/>
            <a:ext cx="7817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Privacy breach: </a:t>
            </a:r>
            <a:r>
              <a:rPr lang="en-US" sz="1600" dirty="0">
                <a:solidFill>
                  <a:srgbClr val="326064"/>
                </a:solidFill>
                <a:latin typeface="Calisto MT" pitchFamily="-112" charset="0"/>
              </a:rPr>
              <a:t>J. Young who lives at 600 Welker Av., Mead, CO suffers from</a:t>
            </a:r>
            <a:r>
              <a:rPr lang="en-US" sz="1600" i="1" dirty="0">
                <a:solidFill>
                  <a:srgbClr val="326064"/>
                </a:solidFill>
                <a:latin typeface="Calisto MT" pitchFamily="-112" charset="0"/>
              </a:rPr>
              <a:t> chest pain.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Indrajit Ray, Professor, Computer Science Department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Preserving Privacy: k-Anonymity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released data should be indistinguishably related to no less than a certain number, k,  of respondents</a:t>
            </a:r>
          </a:p>
          <a:p>
            <a:pPr eaLnBrk="1" hangingPunct="1"/>
            <a:r>
              <a:rPr lang="en-US"/>
              <a:t>The respondents must be indistinguishable with respect to a set of attributes (quasi-identifiers)</a:t>
            </a:r>
          </a:p>
          <a:p>
            <a:pPr eaLnBrk="1" hangingPunct="1"/>
            <a:r>
              <a:rPr lang="en-US"/>
              <a:t>k-Anonymity requires that every combination of values of quasi-identifiers in the released table must have at least k occurrences</a:t>
            </a:r>
          </a:p>
          <a:p>
            <a:pPr eaLnBrk="1" hangingPunct="1"/>
            <a:r>
              <a:rPr lang="en-US"/>
              <a:t>Enforced using </a:t>
            </a:r>
            <a:r>
              <a:rPr lang="en-US">
                <a:solidFill>
                  <a:srgbClr val="0000FF"/>
                </a:solidFill>
              </a:rPr>
              <a:t>generalization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suppression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3998E8-858F-6F4C-90C0-6014ABCD5D7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9398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Suppression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Generalization: the values of a given attribute are replaced by more general values</a:t>
            </a:r>
          </a:p>
          <a:p>
            <a:pPr lvl="1" eaLnBrk="1" hangingPunct="1"/>
            <a:r>
              <a:rPr lang="en-US" dirty="0"/>
              <a:t>ZIP codes 80521 and 80523 can be generalized to 8052*</a:t>
            </a:r>
          </a:p>
          <a:p>
            <a:pPr lvl="1" eaLnBrk="1" hangingPunct="1"/>
            <a:r>
              <a:rPr lang="en-US" dirty="0"/>
              <a:t>date of birth 12/04/64 and 12/10/64 can be generalized to 64 or 12/64</a:t>
            </a:r>
          </a:p>
          <a:p>
            <a:pPr eaLnBrk="1" hangingPunct="1"/>
            <a:r>
              <a:rPr lang="en-US" dirty="0"/>
              <a:t>Suppression: remove the information altogether</a:t>
            </a:r>
          </a:p>
          <a:p>
            <a:pPr lvl="1" eaLnBrk="1" hangingPunct="1"/>
            <a:r>
              <a:rPr lang="en-US" dirty="0"/>
              <a:t>usually done locally</a:t>
            </a:r>
          </a:p>
          <a:p>
            <a:pPr lvl="1" eaLnBrk="1" hangingPunct="1"/>
            <a:r>
              <a:rPr lang="en-US" dirty="0"/>
              <a:t>suppression can reduce the amount of generalization necessary to satisfy the k-anonymity requirement</a:t>
            </a:r>
          </a:p>
          <a:p>
            <a:pPr lvl="1" eaLnBrk="1" hangingPunct="1"/>
            <a:endParaRPr lang="en-US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3EFDC-AC4A-5044-9AF0-E6EDDC33204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Generalization Hierarchy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1700" y="1981200"/>
            <a:ext cx="2057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{12345} {12346}{12355} {12356}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73247" y="1984376"/>
            <a:ext cx="2057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{1234*}</a:t>
            </a:r>
          </a:p>
          <a:p>
            <a:pPr algn="ctr"/>
            <a:r>
              <a:rPr lang="en-US" dirty="0"/>
              <a:t>{1235*}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35700" y="1984376"/>
            <a:ext cx="2057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{123**}</a:t>
            </a: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959100" y="2514600"/>
            <a:ext cx="614147" cy="31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6700" y="1481435"/>
            <a:ext cx="87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</a:t>
            </a:r>
            <a:r>
              <a:rPr lang="en-US" sz="2400" baseline="30000" dirty="0">
                <a:latin typeface="+mn-lt"/>
              </a:rPr>
              <a:t>0</a:t>
            </a:r>
            <a:r>
              <a:rPr lang="en-US" sz="2400" baseline="-25000" dirty="0">
                <a:latin typeface="+mn-lt"/>
              </a:rPr>
              <a:t>ZIP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247" y="1481435"/>
            <a:ext cx="87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</a:t>
            </a:r>
            <a:r>
              <a:rPr lang="en-US" sz="2400" baseline="30000" dirty="0">
                <a:latin typeface="+mn-lt"/>
              </a:rPr>
              <a:t>1</a:t>
            </a:r>
            <a:r>
              <a:rPr lang="en-US" sz="2400" baseline="-25000" dirty="0">
                <a:latin typeface="+mn-lt"/>
              </a:rPr>
              <a:t>ZIP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485900"/>
            <a:ext cx="87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</a:t>
            </a:r>
            <a:r>
              <a:rPr lang="en-US" sz="2400" baseline="30000" dirty="0">
                <a:latin typeface="+mn-lt"/>
              </a:rPr>
              <a:t>2</a:t>
            </a:r>
            <a:r>
              <a:rPr lang="en-US" sz="2400" baseline="-25000" dirty="0">
                <a:latin typeface="+mn-lt"/>
              </a:rPr>
              <a:t>ZIP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>
            <a:stCxn id="7" idx="3"/>
            <a:endCxn id="8" idx="1"/>
          </p:cNvCxnSpPr>
          <p:nvPr/>
        </p:nvCxnSpPr>
        <p:spPr>
          <a:xfrm>
            <a:off x="5630647" y="2517776"/>
            <a:ext cx="605053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1069541" y="4185504"/>
            <a:ext cx="2763735" cy="1015663"/>
            <a:chOff x="3962400" y="4419600"/>
            <a:chExt cx="2763735" cy="1015663"/>
          </a:xfrm>
        </p:grpSpPr>
        <p:sp>
          <p:nvSpPr>
            <p:cNvPr id="21" name="TextBox 20"/>
            <p:cNvSpPr txBox="1"/>
            <p:nvPr/>
          </p:nvSpPr>
          <p:spPr>
            <a:xfrm>
              <a:off x="3962400" y="4419600"/>
              <a:ext cx="8015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+mn-lt"/>
                </a:rPr>
                <a:t>H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8294" y="4511645"/>
              <a:ext cx="2117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+mn-lt"/>
                </a:rPr>
                <a:t>generalization level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5200" y="4962555"/>
              <a:ext cx="1761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+mn-lt"/>
                </a:rPr>
                <a:t>attribute name</a:t>
              </a:r>
            </a:p>
          </p:txBody>
        </p:sp>
      </p:grpSp>
      <p:sp>
        <p:nvSpPr>
          <p:cNvPr id="26" name="Line Callout 2 25"/>
          <p:cNvSpPr/>
          <p:nvPr/>
        </p:nvSpPr>
        <p:spPr>
          <a:xfrm>
            <a:off x="5181600" y="3439349"/>
            <a:ext cx="2743200" cy="838200"/>
          </a:xfrm>
          <a:prstGeom prst="borderCallout2">
            <a:avLst>
              <a:gd name="adj1" fmla="val 20265"/>
              <a:gd name="adj2" fmla="val 1389"/>
              <a:gd name="adj3" fmla="val 23296"/>
              <a:gd name="adj4" fmla="val -35633"/>
              <a:gd name="adj5" fmla="val 109470"/>
              <a:gd name="adj6" fmla="val -66782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74444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       </a:t>
            </a:r>
            <a:r>
              <a:rPr lang="en-US" i="1" dirty="0">
                <a:solidFill>
                  <a:schemeClr val="tx1"/>
                </a:solidFill>
              </a:rPr>
              <a:t>full specialization</a:t>
            </a:r>
          </a:p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0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ZIP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full generalization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a Tuple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901700" y="1481435"/>
            <a:ext cx="5499100" cy="1033165"/>
            <a:chOff x="901700" y="1481435"/>
            <a:chExt cx="7391400" cy="1569741"/>
          </a:xfrm>
        </p:grpSpPr>
        <p:sp>
          <p:nvSpPr>
            <p:cNvPr id="6" name="Rounded Rectangle 5"/>
            <p:cNvSpPr/>
            <p:nvPr/>
          </p:nvSpPr>
          <p:spPr>
            <a:xfrm>
              <a:off x="901700" y="1981200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{12345} {12346}{12355} {12356}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3247" y="1984376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{1234*}</a:t>
              </a:r>
            </a:p>
            <a:p>
              <a:pPr algn="ctr"/>
              <a:r>
                <a:rPr lang="en-US" sz="1400" dirty="0"/>
                <a:t>{1235*}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35700" y="1984376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{123**}</a:t>
              </a:r>
            </a:p>
          </p:txBody>
        </p:sp>
        <p:cxnSp>
          <p:nvCxnSpPr>
            <p:cNvPr id="9" name="Straight Arrow Connector 8"/>
            <p:cNvCxnSpPr>
              <a:stCxn id="6" idx="3"/>
              <a:endCxn id="7" idx="1"/>
            </p:cNvCxnSpPr>
            <p:nvPr/>
          </p:nvCxnSpPr>
          <p:spPr>
            <a:xfrm>
              <a:off x="2959100" y="2514600"/>
              <a:ext cx="614147" cy="317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36700" y="1481435"/>
              <a:ext cx="786931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0</a:t>
              </a:r>
              <a:r>
                <a:rPr lang="en-US" sz="1400" baseline="-25000" dirty="0">
                  <a:latin typeface="+mn-lt"/>
                </a:rPr>
                <a:t>ZIP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8248" y="1481435"/>
              <a:ext cx="786931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1</a:t>
              </a:r>
              <a:r>
                <a:rPr lang="en-US" sz="1400" baseline="-25000" dirty="0">
                  <a:latin typeface="+mn-lt"/>
                </a:rPr>
                <a:t>ZIP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1485900"/>
              <a:ext cx="786931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2</a:t>
              </a:r>
              <a:r>
                <a:rPr lang="en-US" sz="1400" baseline="-25000" dirty="0">
                  <a:latin typeface="+mn-lt"/>
                </a:rPr>
                <a:t>ZIP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13" name="Straight Arrow Connector 12"/>
            <p:cNvCxnSpPr>
              <a:stCxn id="7" idx="3"/>
              <a:endCxn id="8" idx="1"/>
            </p:cNvCxnSpPr>
            <p:nvPr/>
          </p:nvCxnSpPr>
          <p:spPr>
            <a:xfrm>
              <a:off x="5630647" y="2517776"/>
              <a:ext cx="605053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/>
          <p:nvPr/>
        </p:nvGrpSpPr>
        <p:grpSpPr>
          <a:xfrm>
            <a:off x="901700" y="2819400"/>
            <a:ext cx="3518272" cy="1033165"/>
            <a:chOff x="901700" y="1481435"/>
            <a:chExt cx="4728947" cy="1569741"/>
          </a:xfrm>
        </p:grpSpPr>
        <p:sp>
          <p:nvSpPr>
            <p:cNvPr id="16" name="Rounded Rectangle 15"/>
            <p:cNvSpPr/>
            <p:nvPr/>
          </p:nvSpPr>
          <p:spPr>
            <a:xfrm>
              <a:off x="901700" y="1981200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{M} {F}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73247" y="1984376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{*}</a:t>
              </a:r>
            </a:p>
          </p:txBody>
        </p:sp>
        <p:cxnSp>
          <p:nvCxnSpPr>
            <p:cNvPr id="19" name="Straight Arrow Connector 18"/>
            <p:cNvCxnSpPr>
              <a:stCxn id="16" idx="3"/>
              <a:endCxn id="17" idx="1"/>
            </p:cNvCxnSpPr>
            <p:nvPr/>
          </p:nvCxnSpPr>
          <p:spPr>
            <a:xfrm>
              <a:off x="2959100" y="2514600"/>
              <a:ext cx="614147" cy="317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36700" y="1481435"/>
              <a:ext cx="840427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0</a:t>
              </a:r>
              <a:r>
                <a:rPr lang="en-US" sz="1400" baseline="-25000" dirty="0">
                  <a:latin typeface="+mn-lt"/>
                </a:rPr>
                <a:t>SEX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8248" y="1481435"/>
              <a:ext cx="840427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1</a:t>
              </a:r>
              <a:r>
                <a:rPr lang="en-US" sz="1400" baseline="-25000" dirty="0">
                  <a:latin typeface="+mn-lt"/>
                </a:rPr>
                <a:t>SEX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901700" y="4148435"/>
            <a:ext cx="3518272" cy="1033165"/>
            <a:chOff x="901700" y="1481435"/>
            <a:chExt cx="4728947" cy="1569741"/>
          </a:xfrm>
        </p:grpSpPr>
        <p:sp>
          <p:nvSpPr>
            <p:cNvPr id="25" name="Rounded Rectangle 24"/>
            <p:cNvSpPr/>
            <p:nvPr/>
          </p:nvSpPr>
          <p:spPr>
            <a:xfrm>
              <a:off x="901700" y="1981200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{&lt; 50K}</a:t>
              </a:r>
            </a:p>
            <a:p>
              <a:pPr algn="ctr"/>
              <a:r>
                <a:rPr lang="en-US" sz="1400" dirty="0"/>
                <a:t>{≥ 50K}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73247" y="1984376"/>
              <a:ext cx="2057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{*}</a:t>
              </a: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>
            <a:xfrm>
              <a:off x="2959100" y="2514600"/>
              <a:ext cx="614147" cy="317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28455" y="1481435"/>
              <a:ext cx="1187476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0</a:t>
              </a:r>
              <a:r>
                <a:rPr lang="en-US" sz="1400" baseline="-25000" dirty="0">
                  <a:latin typeface="+mn-lt"/>
                </a:rPr>
                <a:t>SALARY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91407" y="1481435"/>
              <a:ext cx="1187476" cy="46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H</a:t>
              </a:r>
              <a:r>
                <a:rPr lang="en-US" sz="1400" baseline="30000" dirty="0">
                  <a:latin typeface="+mn-lt"/>
                </a:rPr>
                <a:t>1</a:t>
              </a:r>
              <a:r>
                <a:rPr lang="en-US" sz="1400" baseline="-25000" dirty="0">
                  <a:latin typeface="+mn-lt"/>
                </a:rPr>
                <a:t>SALARY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670356" y="2955964"/>
            <a:ext cx="23414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(12355 , M , &lt;50K)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(1235* , M , *)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4753379" y="3505200"/>
            <a:ext cx="4162021" cy="1984906"/>
          </a:xfrm>
          <a:prstGeom prst="downArrow">
            <a:avLst>
              <a:gd name="adj1" fmla="val 6159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48063" y="3676471"/>
            <a:ext cx="2399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1 0 1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generalize using levels 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for </a:t>
            </a:r>
            <a:r>
              <a:rPr lang="en-US" b="1" dirty="0">
                <a:solidFill>
                  <a:srgbClr val="3D1212"/>
                </a:solidFill>
                <a:latin typeface="+mn-lt"/>
              </a:rPr>
              <a:t>ZIP</a:t>
            </a:r>
          </a:p>
          <a:p>
            <a:pPr algn="ctr"/>
            <a:r>
              <a:rPr lang="en-US" b="1" dirty="0">
                <a:solidFill>
                  <a:srgbClr val="3D1212"/>
                </a:solidFill>
                <a:latin typeface="+mn-lt"/>
              </a:rPr>
              <a:t>0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for </a:t>
            </a:r>
            <a:r>
              <a:rPr lang="en-US" b="1" dirty="0">
                <a:solidFill>
                  <a:srgbClr val="3D1212"/>
                </a:solidFill>
                <a:latin typeface="+mn-lt"/>
              </a:rPr>
              <a:t>SEX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en-US" b="1" dirty="0">
                <a:solidFill>
                  <a:srgbClr val="3D1212"/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for </a:t>
            </a:r>
            <a:r>
              <a:rPr lang="en-US" b="1" dirty="0">
                <a:solidFill>
                  <a:srgbClr val="3D1212"/>
                </a:solidFill>
                <a:latin typeface="+mn-lt"/>
              </a:rPr>
              <a:t>SALARY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by </a:t>
            </a:r>
            <a:r>
              <a:rPr lang="en-US" i="1" dirty="0"/>
              <a:t>k</a:t>
            </a:r>
            <a:r>
              <a:rPr lang="en-US" dirty="0"/>
              <a:t>-Anonymity</a:t>
            </a:r>
          </a:p>
        </p:txBody>
      </p:sp>
      <p:graphicFrame>
        <p:nvGraphicFramePr>
          <p:cNvPr id="4" name="Group 122"/>
          <p:cNvGraphicFramePr>
            <a:graphicFrameLocks noGrp="1"/>
          </p:cNvGraphicFramePr>
          <p:nvPr/>
        </p:nvGraphicFramePr>
        <p:xfrm>
          <a:off x="457200" y="1524222"/>
          <a:ext cx="4767580" cy="2499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Disease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123456789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W.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Carter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04/12/67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234567891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P. 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345678912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Robert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456789123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D.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03/13/63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567891234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09/27/63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678912345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K.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03/18/64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80538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789123456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F.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10/22/64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891234567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J.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04/21/69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912345678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R.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04/22/69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Group 122"/>
          <p:cNvGraphicFramePr>
            <a:graphicFrameLocks noGrp="1"/>
          </p:cNvGraphicFramePr>
          <p:nvPr/>
        </p:nvGraphicFramePr>
        <p:xfrm>
          <a:off x="4079640" y="3486706"/>
          <a:ext cx="4587088" cy="2499360"/>
        </p:xfrm>
        <a:graphic>
          <a:graphicData uri="http://schemas.openxmlformats.org/drawingml/2006/table">
            <a:tbl>
              <a:tblPr>
                <a:effectLst>
                  <a:outerShdw blurRad="50800" dist="50800" dir="12240000" algn="tl" rotWithShape="0">
                    <a:srgbClr val="000000">
                      <a:alpha val="43000"/>
                    </a:srgbClr>
                  </a:outerShdw>
                </a:effectLst>
                <a:tableStyleId>{3C2FFA5D-87B4-456A-9821-1D502468CF0F}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ZIP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Disease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obesity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hypertension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8053*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chest pain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402A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36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8054*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short breath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334000" y="15240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sto MT" pitchFamily="-112" charset="0"/>
              </a:rPr>
              <a:t>Generalization: </a:t>
            </a:r>
            <a:r>
              <a:rPr lang="en-US" sz="2000" dirty="0">
                <a:solidFill>
                  <a:srgbClr val="326064"/>
                </a:solidFill>
                <a:latin typeface="Calisto MT" pitchFamily="-112" charset="0"/>
              </a:rPr>
              <a:t>group attribute (</a:t>
            </a:r>
            <a:r>
              <a:rPr lang="en-US" sz="2000" i="1" dirty="0">
                <a:solidFill>
                  <a:srgbClr val="326064"/>
                </a:solidFill>
                <a:latin typeface="Calisto MT" pitchFamily="-112" charset="0"/>
              </a:rPr>
              <a:t>quasi-identifier</a:t>
            </a:r>
            <a:r>
              <a:rPr lang="en-US" sz="2000" dirty="0">
                <a:solidFill>
                  <a:srgbClr val="326064"/>
                </a:solidFill>
                <a:latin typeface="Calisto MT" pitchFamily="-112" charset="0"/>
              </a:rPr>
              <a:t>) values into larger domains</a:t>
            </a:r>
            <a:endParaRPr lang="en-US" sz="2000" dirty="0">
              <a:latin typeface="Calisto MT" pitchFamily="-112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334000" y="2541587"/>
            <a:ext cx="1377950" cy="1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6392069" y="2861468"/>
            <a:ext cx="641350" cy="1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5818188" y="3182937"/>
            <a:ext cx="990600" cy="1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666582" y="3334543"/>
            <a:ext cx="304800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808788" y="3184525"/>
            <a:ext cx="762000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7420769" y="3336131"/>
            <a:ext cx="301625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581400" y="4686300"/>
            <a:ext cx="1981200" cy="1587"/>
          </a:xfrm>
          <a:prstGeom prst="line">
            <a:avLst/>
          </a:prstGeom>
          <a:noFill/>
          <a:ln w="31750">
            <a:solidFill>
              <a:srgbClr val="C4652D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5410201" y="4491037"/>
            <a:ext cx="304800" cy="3175"/>
          </a:xfrm>
          <a:prstGeom prst="line">
            <a:avLst/>
          </a:prstGeom>
          <a:noFill/>
          <a:ln w="31750">
            <a:solidFill>
              <a:srgbClr val="C4652D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5372100" y="4835525"/>
            <a:ext cx="379413" cy="1587"/>
          </a:xfrm>
          <a:prstGeom prst="line">
            <a:avLst/>
          </a:prstGeom>
          <a:noFill/>
          <a:ln w="31750">
            <a:solidFill>
              <a:srgbClr val="C4652D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</p:cxnSp>
      <p:sp>
        <p:nvSpPr>
          <p:cNvPr id="18447" name="TextBox 29"/>
          <p:cNvSpPr txBox="1">
            <a:spLocks noChangeArrowheads="1"/>
          </p:cNvSpPr>
          <p:nvPr/>
        </p:nvSpPr>
        <p:spPr bwMode="auto">
          <a:xfrm>
            <a:off x="3665538" y="4305300"/>
            <a:ext cx="189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sto MT" pitchFamily="-112" charset="0"/>
              </a:rPr>
              <a:t>equivalence class</a:t>
            </a:r>
          </a:p>
        </p:txBody>
      </p:sp>
      <p:sp>
        <p:nvSpPr>
          <p:cNvPr id="18448" name="TextBox 30"/>
          <p:cNvSpPr txBox="1">
            <a:spLocks noChangeArrowheads="1"/>
          </p:cNvSpPr>
          <p:nvPr/>
        </p:nvSpPr>
        <p:spPr bwMode="auto">
          <a:xfrm>
            <a:off x="457200" y="497205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latin typeface="Calisto MT" pitchFamily="-112" charset="0"/>
              </a:rPr>
              <a:t>k</a:t>
            </a:r>
            <a:r>
              <a:rPr lang="en-US" sz="2000" b="1" dirty="0">
                <a:latin typeface="Calisto MT" pitchFamily="-112" charset="0"/>
              </a:rPr>
              <a:t>-Anonymity: </a:t>
            </a:r>
            <a:r>
              <a:rPr lang="en-US" sz="2000" dirty="0">
                <a:solidFill>
                  <a:srgbClr val="326064"/>
                </a:solidFill>
                <a:latin typeface="Calisto MT" pitchFamily="-112" charset="0"/>
              </a:rPr>
              <a:t>size of every equivalence class is at least </a:t>
            </a:r>
            <a:r>
              <a:rPr lang="en-US" sz="2000" i="1" dirty="0">
                <a:solidFill>
                  <a:srgbClr val="326064"/>
                </a:solidFill>
                <a:latin typeface="Calisto MT" pitchFamily="-112" charset="0"/>
              </a:rPr>
              <a:t>k</a:t>
            </a:r>
            <a:endParaRPr lang="en-US" sz="2000" dirty="0">
              <a:latin typeface="Calisto MT" pitchFamily="-112" charset="0"/>
            </a:endParaRPr>
          </a:p>
        </p:txBody>
      </p:sp>
      <p:sp>
        <p:nvSpPr>
          <p:cNvPr id="18449" name="TextBox 31"/>
          <p:cNvSpPr txBox="1">
            <a:spLocks noChangeArrowheads="1"/>
          </p:cNvSpPr>
          <p:nvPr/>
        </p:nvSpPr>
        <p:spPr bwMode="auto">
          <a:xfrm>
            <a:off x="5561013" y="5988050"/>
            <a:ext cx="151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 pitchFamily="-112" charset="0"/>
              </a:rPr>
              <a:t>2-anonymous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Models of Microdata Disclosure Control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Other models are proposed around the privacy issues identified by k-anonymity</a:t>
            </a:r>
          </a:p>
          <a:p>
            <a:pPr lvl="1" eaLnBrk="1" hangingPunct="1">
              <a:defRPr/>
            </a:pPr>
            <a:r>
              <a:rPr lang="en-US" dirty="0"/>
              <a:t>l-diversity and </a:t>
            </a:r>
            <a:r>
              <a:rPr lang="en-US" dirty="0" err="1"/>
              <a:t>t</a:t>
            </a:r>
            <a:r>
              <a:rPr lang="en-US" dirty="0"/>
              <a:t>-closeness</a:t>
            </a:r>
          </a:p>
          <a:p>
            <a:pPr lvl="1" eaLnBrk="1" hangingPunct="1">
              <a:defRPr/>
            </a:pPr>
            <a:r>
              <a:rPr lang="en-US" dirty="0"/>
              <a:t>Mondrian multidimensional </a:t>
            </a:r>
            <a:r>
              <a:rPr lang="en-US" dirty="0" err="1"/>
              <a:t>k</a:t>
            </a:r>
            <a:r>
              <a:rPr lang="en-US" dirty="0"/>
              <a:t>-anonymity</a:t>
            </a:r>
          </a:p>
          <a:p>
            <a:pPr lvl="1" eaLnBrk="1" hangingPunct="1">
              <a:defRPr/>
            </a:pPr>
            <a:r>
              <a:rPr lang="en-US" dirty="0" err="1"/>
              <a:t>k</a:t>
            </a:r>
            <a:r>
              <a:rPr lang="en-US" dirty="0"/>
              <a:t>-type anonymizations</a:t>
            </a:r>
          </a:p>
          <a:p>
            <a:pPr lvl="1" eaLnBrk="1" hangingPunct="1">
              <a:defRPr/>
            </a:pPr>
            <a:r>
              <a:rPr lang="en-US" dirty="0"/>
              <a:t>(</a:t>
            </a:r>
            <a:r>
              <a:rPr lang="el-GR" dirty="0"/>
              <a:t>α</a:t>
            </a:r>
            <a:r>
              <a:rPr lang="en-US" dirty="0"/>
              <a:t>,</a:t>
            </a:r>
            <a:r>
              <a:rPr lang="en-US" dirty="0" err="1"/>
              <a:t>k</a:t>
            </a:r>
            <a:r>
              <a:rPr lang="en-US" dirty="0"/>
              <a:t>)-anonymity, </a:t>
            </a:r>
            <a:r>
              <a:rPr lang="en-US" dirty="0" err="1"/>
              <a:t>p</a:t>
            </a:r>
            <a:r>
              <a:rPr lang="en-US" dirty="0"/>
              <a:t>-sensitive </a:t>
            </a:r>
            <a:r>
              <a:rPr lang="en-US" dirty="0" err="1"/>
              <a:t>k</a:t>
            </a:r>
            <a:r>
              <a:rPr lang="en-US" dirty="0"/>
              <a:t>-anonymity, (</a:t>
            </a:r>
            <a:r>
              <a:rPr lang="en-US" dirty="0" err="1"/>
              <a:t>k,l</a:t>
            </a:r>
            <a:r>
              <a:rPr lang="en-US" dirty="0"/>
              <a:t>)-anonymity</a:t>
            </a:r>
          </a:p>
          <a:p>
            <a:pPr lvl="1" eaLnBrk="1" hangingPunct="1">
              <a:defRPr/>
            </a:pPr>
            <a:r>
              <a:rPr lang="en-US" dirty="0"/>
              <a:t>Anatomy, personalized privacy, skyline privacy</a:t>
            </a:r>
          </a:p>
          <a:p>
            <a:pPr lvl="1" eaLnBrk="1" hangingPunct="1">
              <a:defRPr/>
            </a:pPr>
            <a:r>
              <a:rPr lang="en-US" dirty="0"/>
              <a:t>Differential privacy</a:t>
            </a:r>
          </a:p>
          <a:p>
            <a:pPr eaLnBrk="1" hangingPunct="1">
              <a:defRPr/>
            </a:pPr>
            <a:r>
              <a:rPr lang="en-US" dirty="0"/>
              <a:t>All existing anonymity models are minimalistic view models</a:t>
            </a:r>
          </a:p>
          <a:p>
            <a:pPr lvl="1" eaLnBrk="1" hangingPunct="1">
              <a:defRPr/>
            </a:pPr>
            <a:r>
              <a:rPr lang="en-US" dirty="0"/>
              <a:t>privacy of a table is characterized by the minimum privacy level of all individuals</a:t>
            </a:r>
            <a:endParaRPr lang="el-GR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67D4BF-1F8C-E44B-9921-B364278AB8A8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Research @ CSU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microdata disclosure with focus on data publisher’s dilemma and biased privacy</a:t>
            </a:r>
          </a:p>
          <a:p>
            <a:r>
              <a:rPr lang="en-US" dirty="0"/>
              <a:t>Identifying trustworthy data recipients </a:t>
            </a:r>
          </a:p>
          <a:p>
            <a:r>
              <a:rPr lang="en-US" dirty="0"/>
              <a:t>Network trace data anonymization</a:t>
            </a:r>
          </a:p>
          <a:p>
            <a:r>
              <a:rPr lang="en-US" dirty="0"/>
              <a:t>Privacy preserving protocols</a:t>
            </a:r>
          </a:p>
          <a:p>
            <a:pPr lvl="1"/>
            <a:r>
              <a:rPr lang="en-US" dirty="0"/>
              <a:t>E-commerce</a:t>
            </a:r>
          </a:p>
          <a:p>
            <a:pPr lvl="1"/>
            <a:r>
              <a:rPr lang="en-US" dirty="0"/>
              <a:t>E-voting</a:t>
            </a:r>
          </a:p>
          <a:p>
            <a:r>
              <a:rPr lang="en-US" dirty="0"/>
              <a:t>Searching over encrypted data</a:t>
            </a:r>
          </a:p>
          <a:p>
            <a:r>
              <a:rPr lang="en-US" dirty="0"/>
              <a:t>Privacy preserving record linkage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57200" y="1143000"/>
            <a:ext cx="7391400" cy="1600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19" charset="0"/>
              <a:ea typeface="Arial" pitchFamily="19" charset="0"/>
              <a:cs typeface="Arial" pitchFamily="1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Fraud – The Michelle Brown Story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Perpetrator runs drug trafficking business under assumed identity</a:t>
            </a:r>
          </a:p>
          <a:p>
            <a:pPr lvl="1"/>
            <a:r>
              <a:rPr lang="en-US" dirty="0"/>
              <a:t>Presents forged identification papers when arrested for carrying 1,300 Kg of marijuana</a:t>
            </a:r>
          </a:p>
          <a:p>
            <a:pPr lvl="2"/>
            <a:r>
              <a:rPr lang="en-US" dirty="0"/>
              <a:t>Results in erroneous criminal record under Michelle Brown’s name</a:t>
            </a:r>
          </a:p>
          <a:p>
            <a:r>
              <a:rPr lang="en-US" dirty="0"/>
              <a:t>Perpetrator becomes fugitive</a:t>
            </a:r>
          </a:p>
          <a:p>
            <a:pPr lvl="1"/>
            <a:r>
              <a:rPr lang="en-US" dirty="0"/>
              <a:t>Warrant for Michelle Brown’s arrest</a:t>
            </a:r>
          </a:p>
          <a:p>
            <a:r>
              <a:rPr lang="en-US" dirty="0"/>
              <a:t>Perpetrator arrested</a:t>
            </a:r>
          </a:p>
          <a:p>
            <a:pPr lvl="1"/>
            <a:r>
              <a:rPr lang="en-US" dirty="0"/>
              <a:t>Prison record established in Michelle Brown’s name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Trustworthy Data 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Pareto optimal anonymization produces a set of optimal privacy level, information loss pairs</a:t>
            </a:r>
          </a:p>
          <a:p>
            <a:r>
              <a:rPr lang="en-US" dirty="0"/>
              <a:t>No guarantees that data recipients are not malicious and hence misuse data</a:t>
            </a:r>
          </a:p>
          <a:p>
            <a:r>
              <a:rPr lang="en-US" dirty="0"/>
              <a:t>Evaluate trustworthiness of data recipients to handle data properly</a:t>
            </a:r>
          </a:p>
          <a:p>
            <a:pPr lvl="1"/>
            <a:r>
              <a:rPr lang="en-US" dirty="0"/>
              <a:t>Previous experience with data recipient</a:t>
            </a:r>
          </a:p>
          <a:p>
            <a:pPr lvl="1"/>
            <a:r>
              <a:rPr lang="en-US" dirty="0"/>
              <a:t>Properties of data recipient</a:t>
            </a:r>
          </a:p>
          <a:p>
            <a:pPr lvl="1"/>
            <a:r>
              <a:rPr lang="en-US" dirty="0"/>
              <a:t>Recommendation for data recipient</a:t>
            </a:r>
          </a:p>
          <a:p>
            <a:r>
              <a:rPr lang="en-US" dirty="0"/>
              <a:t>Use specific privacy level (from optimal set) suitable for recipient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Privacy survey indicates concern among Internet users</a:t>
            </a:r>
          </a:p>
          <a:p>
            <a:pPr lvl="1"/>
            <a:r>
              <a:rPr lang="en-US" dirty="0"/>
              <a:t>Increasingly people say they are concerned about online privacy (80-90% of Net users)</a:t>
            </a:r>
          </a:p>
          <a:p>
            <a:pPr lvl="1"/>
            <a:r>
              <a:rPr lang="en-US" dirty="0"/>
              <a:t>27% of Net users have abandoned online shopping carts due to privacy concerns</a:t>
            </a:r>
          </a:p>
          <a:p>
            <a:pPr lvl="1"/>
            <a:r>
              <a:rPr lang="en-US" dirty="0"/>
              <a:t>64% of Net users decided not to use a web site or make an online purchase due to privacy concerns</a:t>
            </a:r>
          </a:p>
          <a:p>
            <a:pPr lvl="1"/>
            <a:r>
              <a:rPr lang="en-US" dirty="0"/>
              <a:t>34% of Net users who do not buy online would buy online if they didn’t have privacy concerns</a:t>
            </a:r>
          </a:p>
          <a:p>
            <a:r>
              <a:rPr lang="en-US" dirty="0"/>
              <a:t>Improved privacy protection is factor most likely to persuade more users and previous non-Net users to go online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users are left with little choice but to accede</a:t>
            </a:r>
          </a:p>
          <a:p>
            <a:pPr lvl="1"/>
            <a:r>
              <a:rPr lang="en-US" dirty="0"/>
              <a:t>However, user can benefit from conscious decision</a:t>
            </a:r>
          </a:p>
          <a:p>
            <a:pPr lvl="1"/>
            <a:r>
              <a:rPr lang="en-US" dirty="0"/>
              <a:t>Other times there are tools to help user (at least partially)</a:t>
            </a:r>
          </a:p>
          <a:p>
            <a:pPr lvl="1"/>
            <a:r>
              <a:rPr lang="en-US" dirty="0"/>
              <a:t>User should know what these tools can or cannot do</a:t>
            </a:r>
          </a:p>
          <a:p>
            <a:r>
              <a:rPr lang="en-US" dirty="0"/>
              <a:t>More research needed in privacy enhancing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5889" y="2967335"/>
            <a:ext cx="3652224" cy="923330"/>
          </a:xfrm>
          <a:prstGeom prst="rect">
            <a:avLst/>
          </a:prstGeom>
          <a:effectLst>
            <a:glow rad="2286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Fraud – The Michelle Brown Story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Michelle Brown eventually cleared after months of anguish and enormous financial drain </a:t>
            </a:r>
          </a:p>
          <a:p>
            <a:r>
              <a:rPr lang="en-US" dirty="0"/>
              <a:t>However, months later was wrongly stopped by an international airport’s customs agents and held for several hours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Indrajit Ray, Professor, Computer Science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28932-F759-0844-A0D6-57D10A848C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4785"/>
            <a:ext cx="6629400" cy="3640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0" dirty="0"/>
              <a:t>Source: Insurance Information Institute </a:t>
            </a:r>
            <a:r>
              <a:rPr lang="mr-IN" sz="1000" i="0" dirty="0"/>
              <a:t>–</a:t>
            </a:r>
            <a:r>
              <a:rPr lang="en-US" sz="1000" i="0" dirty="0"/>
              <a:t> Identify theft and Cybercrime </a:t>
            </a:r>
            <a:r>
              <a:rPr lang="en-US" sz="1000" i="0" dirty="0">
                <a:hlinkClick r:id="rId3"/>
              </a:rPr>
              <a:t>http://www.iii.org/fact-statistic/identity-theft-and-cybercrime</a:t>
            </a:r>
            <a:r>
              <a:rPr lang="en-US" sz="1000" i="0" dirty="0"/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11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8802"/>
      </p:ext>
    </p:extLst>
  </p:cSld>
  <p:clrMapOvr>
    <a:masterClrMapping/>
  </p:clrMapOvr>
</p:sld>
</file>

<file path=ppt/theme/theme1.xml><?xml version="1.0" encoding="utf-8"?>
<a:theme xmlns:a="http://schemas.openxmlformats.org/drawingml/2006/main" name="keynote-template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pitchFamily="19" charset="0"/>
            <a:ea typeface="Arial" pitchFamily="19" charset="0"/>
            <a:cs typeface="Arial" pitchFamily="1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pitchFamily="19" charset="0"/>
            <a:ea typeface="Arial" pitchFamily="19" charset="0"/>
            <a:cs typeface="Arial" pitchFamily="1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keynote-template.potx</Template>
  <TotalTime>3141</TotalTime>
  <Words>3817</Words>
  <Application>Microsoft Macintosh PowerPoint</Application>
  <PresentationFormat>On-screen Show (4:3)</PresentationFormat>
  <Paragraphs>830</Paragraphs>
  <Slides>73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Narrow</vt:lpstr>
      <vt:lpstr>Arial Rounded MT Bold</vt:lpstr>
      <vt:lpstr>Calisto MT</vt:lpstr>
      <vt:lpstr>Hoefler Text</vt:lpstr>
      <vt:lpstr>Times New Roman</vt:lpstr>
      <vt:lpstr>Verdana</vt:lpstr>
      <vt:lpstr>Wingdings</vt:lpstr>
      <vt:lpstr>keynote-template</vt:lpstr>
      <vt:lpstr>Equation</vt:lpstr>
      <vt:lpstr>How Private Is Your Cyber Identity and What Can You Do to Protect It?</vt:lpstr>
      <vt:lpstr>PowerPoint Presentation</vt:lpstr>
      <vt:lpstr>Privacy of Personal Information</vt:lpstr>
      <vt:lpstr>Outline of Presentation</vt:lpstr>
      <vt:lpstr>Privacy Violation Case Study #1</vt:lpstr>
      <vt:lpstr>Identity Fraud – The Michelle Brown Story</vt:lpstr>
      <vt:lpstr>Identify Fraud – The Michelle Brown Story (2)</vt:lpstr>
      <vt:lpstr>Identify Fraud – The Michelle Brown Story (3)</vt:lpstr>
      <vt:lpstr>PowerPoint Presentation</vt:lpstr>
      <vt:lpstr>Privacy Violation Case Study #2</vt:lpstr>
      <vt:lpstr>Data Collection and Dissemination</vt:lpstr>
      <vt:lpstr>Easy to Link Data from Different Sources</vt:lpstr>
      <vt:lpstr>Linking Data from Various Sources (1)</vt:lpstr>
      <vt:lpstr>Linking Data from Various Sources (2)</vt:lpstr>
      <vt:lpstr>Linking Data from Various Sources (3)</vt:lpstr>
      <vt:lpstr>Medical Records Misuse (USA Case Study)</vt:lpstr>
      <vt:lpstr>Genetic Data Can Be Misused</vt:lpstr>
      <vt:lpstr>Personal Health Record Systems Store Medical Data</vt:lpstr>
      <vt:lpstr>Examples of Privacy Policy for PHR Data</vt:lpstr>
      <vt:lpstr>Examples of Privacy Policy for PHR Data</vt:lpstr>
      <vt:lpstr>PowerPoint Presentation</vt:lpstr>
      <vt:lpstr>PowerPoint Presentation</vt:lpstr>
      <vt:lpstr>So, How Do They Get My Data?</vt:lpstr>
      <vt:lpstr>Users Are Unwitting Accomplices</vt:lpstr>
      <vt:lpstr>Carnegie Melon University Heinz School Study of Facebook</vt:lpstr>
      <vt:lpstr>User Falls Victim to Phishing Attacks</vt:lpstr>
      <vt:lpstr>User Falls Victim to Phishing Attacks</vt:lpstr>
      <vt:lpstr>Spyware Gets Installed on Machines Without Users Realizing</vt:lpstr>
      <vt:lpstr>Companies are Sloppy with Data</vt:lpstr>
      <vt:lpstr>Insider Threat is Also a Concern</vt:lpstr>
      <vt:lpstr>Workplace Monitoring</vt:lpstr>
      <vt:lpstr>Browser Chatter</vt:lpstr>
      <vt:lpstr>Monitoring on the Internet - What your browsing reveals</vt:lpstr>
      <vt:lpstr>Browsing Gets Linked Via Cookies</vt:lpstr>
      <vt:lpstr>Summary - On-line Privacy Concerns</vt:lpstr>
      <vt:lpstr>Should We Be Worried?</vt:lpstr>
      <vt:lpstr>CRA Reports Are Regulated</vt:lpstr>
      <vt:lpstr>Most Data Brokers Are Not CRAs</vt:lpstr>
      <vt:lpstr>Non-CRA Data Brokers Are Not Regulated</vt:lpstr>
      <vt:lpstr>Personal Information = Real Money to Companies</vt:lpstr>
      <vt:lpstr>What Can We Do About It? Privacy Enhancing Technologies</vt:lpstr>
      <vt:lpstr>Anti-Phishing Phil</vt:lpstr>
      <vt:lpstr>Anti-Phishing Phil</vt:lpstr>
      <vt:lpstr>Use Technology Wisely</vt:lpstr>
      <vt:lpstr>Security/Privacy vs. Functionality vs. Ease of Use</vt:lpstr>
      <vt:lpstr>Set Browser Security and Privacy Settings Carefully</vt:lpstr>
      <vt:lpstr>Revisit Social Networking Site’s Privacy Settings</vt:lpstr>
      <vt:lpstr>Use Privacy Enhancing Technologies </vt:lpstr>
      <vt:lpstr>Knowing Privacy Policies –  Platform for Privacy Preferences (P3P)</vt:lpstr>
      <vt:lpstr>Use Good Encryption Technology</vt:lpstr>
      <vt:lpstr>Anonymizing Protocols</vt:lpstr>
      <vt:lpstr>Anonymizing Remailers</vt:lpstr>
      <vt:lpstr>Mix Networks and Onion Routing</vt:lpstr>
      <vt:lpstr>Tor – Working Mix Network</vt:lpstr>
      <vt:lpstr>Browsing with Tor</vt:lpstr>
      <vt:lpstr>Privacy Enhancing Technology</vt:lpstr>
      <vt:lpstr>Paper Based Personal Data</vt:lpstr>
      <vt:lpstr>Baseline = Secure Portable Token</vt:lpstr>
      <vt:lpstr>Personal Data Servers (PDS)</vt:lpstr>
      <vt:lpstr>Privacy Enhancing Technology</vt:lpstr>
      <vt:lpstr>Data Dissemination</vt:lpstr>
      <vt:lpstr>The Anonymity Problem</vt:lpstr>
      <vt:lpstr>Preserving Privacy: k-Anonymity</vt:lpstr>
      <vt:lpstr>Generalization and Suppression</vt:lpstr>
      <vt:lpstr>Domain Generalization Hierarchy</vt:lpstr>
      <vt:lpstr>Anonymizing a Tuple</vt:lpstr>
      <vt:lpstr>Privacy by k-Anonymity</vt:lpstr>
      <vt:lpstr>Other Models of Microdata Disclosure Control</vt:lpstr>
      <vt:lpstr>Privacy Research @ CSU</vt:lpstr>
      <vt:lpstr>Identifying Trustworthy Data Recipients</vt:lpstr>
      <vt:lpstr>Conclusions</vt:lpstr>
      <vt:lpstr>Conclusions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Indrajit Ray</dc:creator>
  <cp:lastModifiedBy>Ray,Indrajit</cp:lastModifiedBy>
  <cp:revision>280</cp:revision>
  <dcterms:created xsi:type="dcterms:W3CDTF">2010-02-03T15:05:03Z</dcterms:created>
  <dcterms:modified xsi:type="dcterms:W3CDTF">2018-05-01T13:29:41Z</dcterms:modified>
</cp:coreProperties>
</file>