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80" autoAdjust="0"/>
    <p:restoredTop sz="94583" autoAdjust="0"/>
  </p:normalViewPr>
  <p:slideViewPr>
    <p:cSldViewPr>
      <p:cViewPr varScale="1">
        <p:scale>
          <a:sx n="69" d="100"/>
          <a:sy n="69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Advanced Cryptography Protocols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Colorado State University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Recovering the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(1,6) (2,13) (3,24) (4,39</a:t>
            </a:r>
            <a:r>
              <a:rPr lang="en-US" dirty="0" smtClean="0"/>
              <a:t>) is what you start with.</a:t>
            </a:r>
          </a:p>
          <a:p>
            <a:r>
              <a:rPr lang="en-US" dirty="0" smtClean="0"/>
              <a:t>Take any 3 points – threshold 3. We want to find the polynomial and f(0) – the secret.</a:t>
            </a:r>
          </a:p>
          <a:p>
            <a:r>
              <a:rPr lang="en-US" dirty="0" smtClean="0"/>
              <a:t>Use Lagrange interpolation.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0975"/>
            <a:ext cx="90106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Recovering the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 choose these 3 points - (1,6</a:t>
            </a:r>
            <a:r>
              <a:rPr lang="en-US" dirty="0" smtClean="0"/>
              <a:t>) (2,13) (3,24)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(1) = 6 , f(2) = 13, f(3) = 24.</a:t>
            </a:r>
          </a:p>
          <a:p>
            <a:r>
              <a:rPr lang="en-US" dirty="0" smtClean="0"/>
              <a:t>f</a:t>
            </a:r>
            <a:r>
              <a:rPr lang="en-US" dirty="0" smtClean="0"/>
              <a:t>(x) = </a:t>
            </a:r>
            <a:r>
              <a:rPr lang="el-GR" dirty="0" smtClean="0"/>
              <a:t>δ</a:t>
            </a:r>
            <a:r>
              <a:rPr lang="en-US" baseline="-25000" dirty="0" smtClean="0"/>
              <a:t>1</a:t>
            </a:r>
            <a:r>
              <a:rPr lang="en-US" dirty="0" smtClean="0"/>
              <a:t>(x) + </a:t>
            </a:r>
            <a:r>
              <a:rPr lang="el-GR" dirty="0" smtClean="0"/>
              <a:t>δ</a:t>
            </a:r>
            <a:r>
              <a:rPr lang="en-US" baseline="-25000" dirty="0" smtClean="0"/>
              <a:t>2</a:t>
            </a:r>
            <a:r>
              <a:rPr lang="en-US" dirty="0" smtClean="0"/>
              <a:t>(x) + </a:t>
            </a:r>
            <a:r>
              <a:rPr lang="el-GR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(x).</a:t>
            </a:r>
          </a:p>
          <a:p>
            <a:endParaRPr lang="en-US" dirty="0" smtClean="0"/>
          </a:p>
          <a:p>
            <a:r>
              <a:rPr lang="el-GR" dirty="0" smtClean="0"/>
              <a:t>δ</a:t>
            </a:r>
            <a:r>
              <a:rPr lang="en-US" baseline="-25000" dirty="0" smtClean="0"/>
              <a:t>1</a:t>
            </a:r>
            <a:r>
              <a:rPr lang="en-US" dirty="0" smtClean="0"/>
              <a:t> (x</a:t>
            </a:r>
            <a:r>
              <a:rPr lang="en-US" dirty="0" smtClean="0"/>
              <a:t>) = 6.(x-2).(x-3)/ (1-2) (1-3).</a:t>
            </a:r>
          </a:p>
          <a:p>
            <a:r>
              <a:rPr lang="el-GR" dirty="0" smtClean="0"/>
              <a:t>δ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(x) = </a:t>
            </a:r>
            <a:r>
              <a:rPr lang="en-US" dirty="0" smtClean="0"/>
              <a:t>13.(x-1).(</a:t>
            </a:r>
            <a:r>
              <a:rPr lang="en-US" dirty="0" smtClean="0"/>
              <a:t>x-3)/ </a:t>
            </a:r>
            <a:r>
              <a:rPr lang="en-US" dirty="0" smtClean="0"/>
              <a:t>(2-1) (2-3</a:t>
            </a:r>
            <a:r>
              <a:rPr lang="en-US" dirty="0" smtClean="0"/>
              <a:t>).</a:t>
            </a:r>
          </a:p>
          <a:p>
            <a:r>
              <a:rPr lang="el-GR" dirty="0" smtClean="0"/>
              <a:t>δ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(x) = </a:t>
            </a:r>
            <a:r>
              <a:rPr lang="en-US" dirty="0" smtClean="0"/>
              <a:t>24.(x-1).(x-2)/ (3-1) (3-2).</a:t>
            </a:r>
          </a:p>
          <a:p>
            <a:endParaRPr lang="en-US" dirty="0" smtClean="0"/>
          </a:p>
          <a:p>
            <a:r>
              <a:rPr lang="en-US" dirty="0" smtClean="0"/>
              <a:t>Calculate f(x) and find f(0).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uses in cryptography</a:t>
            </a:r>
          </a:p>
          <a:p>
            <a:pPr lvl="1"/>
            <a:r>
              <a:rPr lang="en-US" dirty="0" smtClean="0"/>
              <a:t>All calculations are done over finite fields.</a:t>
            </a:r>
          </a:p>
          <a:p>
            <a:pPr lvl="1"/>
            <a:r>
              <a:rPr lang="en-US" dirty="0" smtClean="0"/>
              <a:t>Choose a large prime P.</a:t>
            </a:r>
          </a:p>
          <a:p>
            <a:pPr lvl="1"/>
            <a:r>
              <a:rPr lang="en-US" dirty="0" smtClean="0"/>
              <a:t>Perform modulo P for every operation.</a:t>
            </a:r>
          </a:p>
          <a:p>
            <a:pPr lvl="2"/>
            <a:r>
              <a:rPr lang="en-US" dirty="0" smtClean="0"/>
              <a:t>Generation of shares (x mod P , y mod P)</a:t>
            </a:r>
          </a:p>
          <a:p>
            <a:pPr lvl="2"/>
            <a:r>
              <a:rPr lang="en-US" dirty="0" smtClean="0"/>
              <a:t>Reconstruction</a:t>
            </a:r>
          </a:p>
          <a:p>
            <a:pPr lvl="1"/>
            <a:r>
              <a:rPr lang="en-US" dirty="0" smtClean="0"/>
              <a:t>Division is modulo inverse.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0136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Identity Based </a:t>
            </a:r>
            <a:br>
              <a:rPr smtClean="0"/>
            </a:br>
            <a:r>
              <a:rPr smtClean="0"/>
              <a:t>Cryptography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PKC model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7097573" cy="4389437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2667000" y="31242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3200400"/>
            <a:ext cx="320040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3200400"/>
            <a:ext cx="3276600" cy="1600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4800600"/>
            <a:ext cx="3429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019300" y="40005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296694" y="3923506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842963" cy="842963"/>
          </a:xfrm>
          <a:prstGeom prst="rect">
            <a:avLst/>
          </a:prstGeom>
        </p:spPr>
      </p:pic>
      <p:pic>
        <p:nvPicPr>
          <p:cNvPr id="26" name="Picture 2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842963" cy="842963"/>
          </a:xfrm>
          <a:prstGeom prst="rect">
            <a:avLst/>
          </a:prstGeom>
        </p:spPr>
      </p:pic>
      <p:pic>
        <p:nvPicPr>
          <p:cNvPr id="27" name="Picture 26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67000"/>
            <a:ext cx="842963" cy="842963"/>
          </a:xfrm>
          <a:prstGeom prst="rect">
            <a:avLst/>
          </a:prstGeom>
        </p:spPr>
      </p:pic>
      <p:pic>
        <p:nvPicPr>
          <p:cNvPr id="28" name="Picture 2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105400"/>
            <a:ext cx="842963" cy="842963"/>
          </a:xfrm>
          <a:prstGeom prst="rect">
            <a:avLst/>
          </a:prstGeom>
        </p:spPr>
      </p:pic>
      <p:pic>
        <p:nvPicPr>
          <p:cNvPr id="29" name="Picture 28" descr="gold-meda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124200"/>
            <a:ext cx="304800" cy="444500"/>
          </a:xfrm>
          <a:prstGeom prst="rect">
            <a:avLst/>
          </a:prstGeom>
        </p:spPr>
      </p:pic>
      <p:pic>
        <p:nvPicPr>
          <p:cNvPr id="30" name="Picture 29" descr="gold-meda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562600"/>
            <a:ext cx="304800" cy="444500"/>
          </a:xfrm>
          <a:prstGeom prst="rect">
            <a:avLst/>
          </a:prstGeom>
        </p:spPr>
      </p:pic>
      <p:pic>
        <p:nvPicPr>
          <p:cNvPr id="31" name="Picture 30" descr="gold-meda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3200400"/>
            <a:ext cx="304800" cy="444500"/>
          </a:xfrm>
          <a:prstGeom prst="rect">
            <a:avLst/>
          </a:prstGeom>
        </p:spPr>
      </p:pic>
      <p:pic>
        <p:nvPicPr>
          <p:cNvPr id="32" name="Picture 31" descr="gold-meda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638800"/>
            <a:ext cx="304800" cy="4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Alternate model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7097573" cy="4389437"/>
          </a:xfrm>
        </p:spPr>
      </p:pic>
      <p:pic>
        <p:nvPicPr>
          <p:cNvPr id="28" name="Picture 27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637" y="3733800"/>
            <a:ext cx="842963" cy="842963"/>
          </a:xfrm>
          <a:prstGeom prst="rect">
            <a:avLst/>
          </a:prstGeom>
        </p:spPr>
      </p:pic>
      <p:pic>
        <p:nvPicPr>
          <p:cNvPr id="32" name="Picture 31" descr="gold-meda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0637" y="4267200"/>
            <a:ext cx="304800" cy="4445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200400"/>
            <a:ext cx="966787" cy="13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0000" y="458366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Wayne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49894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PRIVATE – </a:t>
            </a:r>
            <a:r>
              <a:rPr lang="en-US" sz="2800" b="1" dirty="0" err="1" smtClean="0"/>
              <a:t>d</a:t>
            </a:r>
            <a:r>
              <a:rPr lang="en-US" sz="2800" b="1" baseline="-25000" dirty="0" err="1" smtClean="0"/>
              <a:t>w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PUBLIC - </a:t>
            </a:r>
            <a:r>
              <a:rPr lang="en-US" sz="2800" b="1" dirty="0" err="1" smtClean="0"/>
              <a:t>e</a:t>
            </a:r>
            <a:r>
              <a:rPr lang="en-US" sz="2800" b="1" baseline="-25000" dirty="0" err="1" smtClean="0"/>
              <a:t>w</a:t>
            </a:r>
            <a:endParaRPr lang="en-US" sz="28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Alternate 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anyone uses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w</a:t>
            </a:r>
            <a:r>
              <a:rPr lang="en-US" dirty="0" smtClean="0"/>
              <a:t> to encrypt, who can decrypt?</a:t>
            </a:r>
          </a:p>
          <a:p>
            <a:r>
              <a:rPr lang="en-US" dirty="0" smtClean="0"/>
              <a:t>If anyone uses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w</a:t>
            </a:r>
            <a:r>
              <a:rPr lang="en-US" dirty="0" smtClean="0"/>
              <a:t> to sign, it can be verified by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w</a:t>
            </a:r>
            <a:r>
              <a:rPr lang="en-US" b="1" baseline="-25000" dirty="0" smtClean="0"/>
              <a:t> 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If you know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w</a:t>
            </a:r>
            <a:r>
              <a:rPr lang="en-US" dirty="0" smtClean="0"/>
              <a:t>, you are “</a:t>
            </a:r>
            <a:r>
              <a:rPr lang="en-US" dirty="0" smtClean="0"/>
              <a:t>W</a:t>
            </a:r>
            <a:r>
              <a:rPr lang="en-US" dirty="0" smtClean="0"/>
              <a:t>ayne”. </a:t>
            </a:r>
          </a:p>
          <a:p>
            <a:endParaRPr lang="en-US" dirty="0" smtClean="0"/>
          </a:p>
          <a:p>
            <a:r>
              <a:rPr lang="en-US" dirty="0" smtClean="0"/>
              <a:t>Target –</a:t>
            </a:r>
          </a:p>
          <a:p>
            <a:pPr lvl="1"/>
            <a:r>
              <a:rPr lang="en-US" dirty="0" smtClean="0"/>
              <a:t>One key-pair with a certificate.</a:t>
            </a:r>
          </a:p>
          <a:p>
            <a:pPr lvl="1"/>
            <a:r>
              <a:rPr lang="en-US" dirty="0" smtClean="0"/>
              <a:t>Everyone will use that. (encryption / signing)</a:t>
            </a:r>
          </a:p>
          <a:p>
            <a:pPr lvl="1"/>
            <a:r>
              <a:rPr lang="en-US" b="1" dirty="0" err="1" smtClean="0"/>
              <a:t>d</a:t>
            </a:r>
            <a:r>
              <a:rPr lang="en-US" b="1" baseline="-25000" dirty="0" err="1" smtClean="0"/>
              <a:t>w</a:t>
            </a:r>
            <a:r>
              <a:rPr lang="en-US" b="1" baseline="-25000" dirty="0" smtClean="0"/>
              <a:t> </a:t>
            </a:r>
            <a:r>
              <a:rPr lang="en-US" b="1" dirty="0" smtClean="0"/>
              <a:t> is never disclosed to others.   </a:t>
            </a:r>
            <a:endParaRPr lang="en-US" b="1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Identity-Based Cryptosystem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by </a:t>
            </a:r>
            <a:r>
              <a:rPr lang="en-US" dirty="0" err="1" smtClean="0"/>
              <a:t>Adi</a:t>
            </a:r>
            <a:r>
              <a:rPr lang="en-US" dirty="0" smtClean="0"/>
              <a:t> Shamir in 1984, “Identity-Based </a:t>
            </a:r>
            <a:r>
              <a:rPr lang="en-US" dirty="0" smtClean="0"/>
              <a:t>Cryptosystems and Signature Schemes</a:t>
            </a:r>
            <a:r>
              <a:rPr lang="en-US" dirty="0" smtClean="0"/>
              <a:t>.” </a:t>
            </a:r>
          </a:p>
          <a:p>
            <a:r>
              <a:rPr lang="en-US" dirty="0" smtClean="0"/>
              <a:t>A unique string is used as an identity. </a:t>
            </a:r>
          </a:p>
          <a:p>
            <a:pPr lvl="1"/>
            <a:r>
              <a:rPr lang="en-US" dirty="0" smtClean="0"/>
              <a:t>Publicly known to all.</a:t>
            </a:r>
          </a:p>
          <a:p>
            <a:pPr lvl="1"/>
            <a:r>
              <a:rPr lang="en-US" dirty="0" smtClean="0"/>
              <a:t>Email ID, ORCID etc.</a:t>
            </a:r>
          </a:p>
          <a:p>
            <a:r>
              <a:rPr lang="en-US" dirty="0" smtClean="0"/>
              <a:t>A central authority (Wayne) has a key-pair. </a:t>
            </a:r>
          </a:p>
          <a:p>
            <a:r>
              <a:rPr lang="en-US" dirty="0" smtClean="0"/>
              <a:t>Users keys are derived from their ID and the central authorities keys.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Shamir’s IBS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user wants to sign a message. </a:t>
            </a:r>
            <a:endParaRPr lang="en-US" dirty="0" smtClean="0"/>
          </a:p>
          <a:p>
            <a:pPr lvl="1"/>
            <a:r>
              <a:rPr lang="en-US" dirty="0" smtClean="0"/>
              <a:t>User needs a private key.</a:t>
            </a:r>
          </a:p>
          <a:p>
            <a:r>
              <a:rPr lang="en-US" dirty="0" smtClean="0"/>
              <a:t>Sends ID to central authority.</a:t>
            </a:r>
          </a:p>
          <a:p>
            <a:r>
              <a:rPr lang="en-US" dirty="0" smtClean="0"/>
              <a:t>Central authority </a:t>
            </a:r>
            <a:r>
              <a:rPr lang="en-US" b="1" dirty="0" smtClean="0"/>
              <a:t>authenticates</a:t>
            </a:r>
            <a:r>
              <a:rPr lang="en-US" dirty="0" smtClean="0"/>
              <a:t> the user and provides a token / private key (S</a:t>
            </a:r>
            <a:r>
              <a:rPr lang="en-US" baseline="-25000" dirty="0" smtClean="0"/>
              <a:t>ID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ID</a:t>
            </a:r>
            <a:r>
              <a:rPr lang="en-US" dirty="0" smtClean="0"/>
              <a:t> = [H(ID)]</a:t>
            </a:r>
            <a:r>
              <a:rPr lang="en-US" baseline="30000" dirty="0" smtClean="0"/>
              <a:t>d</a:t>
            </a:r>
            <a:r>
              <a:rPr lang="en-US" dirty="0" smtClean="0"/>
              <a:t> mod n.</a:t>
            </a:r>
          </a:p>
          <a:p>
            <a:r>
              <a:rPr lang="en-US" dirty="0" smtClean="0"/>
              <a:t>Given, S</a:t>
            </a:r>
            <a:r>
              <a:rPr lang="en-US" baseline="-25000" dirty="0" smtClean="0"/>
              <a:t>ID</a:t>
            </a:r>
            <a:r>
              <a:rPr lang="en-US" dirty="0" smtClean="0"/>
              <a:t> hard to find d – DLP.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Shamir’s IBS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Signing a message – </a:t>
            </a:r>
          </a:p>
          <a:p>
            <a:pPr lvl="1"/>
            <a:r>
              <a:rPr lang="en-US" dirty="0" smtClean="0"/>
              <a:t>Choose r at random.</a:t>
            </a:r>
          </a:p>
          <a:p>
            <a:pPr lvl="1"/>
            <a:r>
              <a:rPr lang="en-US" dirty="0" smtClean="0"/>
              <a:t>Compute t = r</a:t>
            </a:r>
            <a:r>
              <a:rPr lang="en-US" baseline="30000" dirty="0" smtClean="0"/>
              <a:t>e</a:t>
            </a:r>
            <a:r>
              <a:rPr lang="en-US" dirty="0" smtClean="0"/>
              <a:t> mod n.</a:t>
            </a:r>
          </a:p>
          <a:p>
            <a:pPr lvl="1"/>
            <a:r>
              <a:rPr lang="en-US" dirty="0" smtClean="0"/>
              <a:t>Compute f = H(t||m).</a:t>
            </a:r>
          </a:p>
          <a:p>
            <a:pPr lvl="1"/>
            <a:r>
              <a:rPr lang="en-US" dirty="0" smtClean="0"/>
              <a:t>Compute s = S</a:t>
            </a:r>
            <a:r>
              <a:rPr lang="en-US" baseline="-25000" dirty="0" smtClean="0"/>
              <a:t>ID </a:t>
            </a:r>
            <a:r>
              <a:rPr lang="en-US" dirty="0" smtClean="0"/>
              <a:t>. </a:t>
            </a:r>
            <a:r>
              <a:rPr lang="en-US" dirty="0" err="1" smtClean="0"/>
              <a:t>r</a:t>
            </a:r>
            <a:r>
              <a:rPr lang="en-US" baseline="30000" dirty="0" err="1" smtClean="0"/>
              <a:t>f</a:t>
            </a:r>
            <a:r>
              <a:rPr lang="en-US" dirty="0" smtClean="0"/>
              <a:t> mod n</a:t>
            </a:r>
          </a:p>
          <a:p>
            <a:pPr lvl="1"/>
            <a:r>
              <a:rPr lang="en-US" dirty="0" smtClean="0"/>
              <a:t>Signature = (</a:t>
            </a:r>
            <a:r>
              <a:rPr lang="en-US" dirty="0" err="1" smtClean="0"/>
              <a:t>s,t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Verifying a message –</a:t>
            </a:r>
          </a:p>
          <a:p>
            <a:pPr lvl="1"/>
            <a:r>
              <a:rPr lang="en-US" dirty="0" smtClean="0"/>
              <a:t>s</a:t>
            </a:r>
            <a:r>
              <a:rPr lang="en-US" baseline="30000" dirty="0" smtClean="0"/>
              <a:t>e</a:t>
            </a:r>
            <a:r>
              <a:rPr lang="en-US" dirty="0" smtClean="0"/>
              <a:t> = ? = ID . t </a:t>
            </a:r>
            <a:r>
              <a:rPr lang="en-US" baseline="30000" dirty="0" smtClean="0"/>
              <a:t>H(t||m)</a:t>
            </a:r>
            <a:r>
              <a:rPr lang="en-US" dirty="0" smtClean="0"/>
              <a:t> mod 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key / Symmetric Key Cryptosystems</a:t>
            </a:r>
          </a:p>
          <a:p>
            <a:pPr lvl="1"/>
            <a:r>
              <a:rPr lang="en-US" dirty="0" smtClean="0"/>
              <a:t>Communication / Protected files on disk </a:t>
            </a:r>
          </a:p>
          <a:p>
            <a:pPr lvl="1"/>
            <a:r>
              <a:rPr lang="en-US" dirty="0" smtClean="0"/>
              <a:t>How to store the key</a:t>
            </a:r>
            <a:r>
              <a:rPr lang="en-US" dirty="0" smtClean="0"/>
              <a:t>? Full? Partial? Outsource?</a:t>
            </a:r>
          </a:p>
          <a:p>
            <a:pPr lvl="1"/>
            <a:r>
              <a:rPr lang="en-US" dirty="0" smtClean="0"/>
              <a:t>How to get the key when I need it?</a:t>
            </a:r>
          </a:p>
          <a:p>
            <a:endParaRPr lang="en-US" dirty="0" smtClean="0"/>
          </a:p>
          <a:p>
            <a:r>
              <a:rPr lang="en-US" dirty="0" smtClean="0"/>
              <a:t>Public Key / Asymmetric Key Cryptosystems</a:t>
            </a:r>
          </a:p>
          <a:p>
            <a:pPr lvl="1"/>
            <a:r>
              <a:rPr lang="en-US" dirty="0" smtClean="0"/>
              <a:t>Communication – Encryption, Digital Signatures.</a:t>
            </a:r>
          </a:p>
          <a:p>
            <a:pPr lvl="1"/>
            <a:r>
              <a:rPr lang="en-US" dirty="0" smtClean="0"/>
              <a:t>How to store the “secret” key. </a:t>
            </a:r>
          </a:p>
          <a:p>
            <a:pPr lvl="1"/>
            <a:r>
              <a:rPr lang="en-US" dirty="0" smtClean="0"/>
              <a:t>Certificates – Expensive</a:t>
            </a:r>
            <a:r>
              <a:rPr lang="en-US" dirty="0" smtClean="0"/>
              <a:t>.</a:t>
            </a:r>
            <a:r>
              <a:rPr lang="en-US" dirty="0" smtClean="0"/>
              <a:t> Management? Revocation?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Shamir’s IBE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Shamir did not give a concrete way of solving identity based encryptions.</a:t>
            </a:r>
          </a:p>
          <a:p>
            <a:r>
              <a:rPr lang="en-US" dirty="0" smtClean="0"/>
              <a:t>Given ID, append bits to it to make co-prime to n. 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Find its corresponding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ID</a:t>
            </a:r>
            <a:r>
              <a:rPr lang="en-US" dirty="0" smtClean="0"/>
              <a:t> [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ID</a:t>
            </a:r>
            <a:r>
              <a:rPr lang="en-US" dirty="0" smtClean="0"/>
              <a:t> .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ID</a:t>
            </a:r>
            <a:r>
              <a:rPr lang="en-US" dirty="0" smtClean="0"/>
              <a:t> = 1 mod </a:t>
            </a:r>
            <a:r>
              <a:rPr lang="el-GR" dirty="0" smtClean="0"/>
              <a:t>φ</a:t>
            </a:r>
            <a:r>
              <a:rPr lang="en-US" dirty="0" smtClean="0"/>
              <a:t>(n)]</a:t>
            </a:r>
          </a:p>
          <a:p>
            <a:r>
              <a:rPr lang="en-US" dirty="0" smtClean="0"/>
              <a:t>Note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ID</a:t>
            </a:r>
            <a:r>
              <a:rPr lang="en-US" dirty="0" smtClean="0"/>
              <a:t> is not same as d,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ID</a:t>
            </a:r>
            <a:r>
              <a:rPr lang="en-US" dirty="0" smtClean="0"/>
              <a:t> is not same as e.</a:t>
            </a:r>
          </a:p>
          <a:p>
            <a:r>
              <a:rPr lang="en-US" dirty="0" smtClean="0"/>
              <a:t>Essentially, create a key-pair for every user based in their ID.</a:t>
            </a:r>
          </a:p>
          <a:p>
            <a:r>
              <a:rPr lang="en-US" dirty="0" smtClean="0"/>
              <a:t>Does not solve the problem.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 day IBE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 an open problem till 2001.</a:t>
            </a:r>
          </a:p>
          <a:p>
            <a:r>
              <a:rPr lang="en-US" dirty="0" smtClean="0"/>
              <a:t>Dan </a:t>
            </a:r>
            <a:r>
              <a:rPr lang="en-US" dirty="0" err="1" smtClean="0"/>
              <a:t>Boneh</a:t>
            </a:r>
            <a:r>
              <a:rPr lang="en-US" dirty="0" smtClean="0"/>
              <a:t>, Matthew K. </a:t>
            </a:r>
            <a:r>
              <a:rPr lang="en-US" dirty="0" smtClean="0"/>
              <a:t>Franklin, 2001, “Identity-Based </a:t>
            </a:r>
            <a:r>
              <a:rPr lang="en-US" dirty="0" smtClean="0"/>
              <a:t>Encryption from the Weil </a:t>
            </a:r>
            <a:r>
              <a:rPr lang="en-US" dirty="0" smtClean="0"/>
              <a:t>Pairing.”</a:t>
            </a:r>
          </a:p>
          <a:p>
            <a:pPr lvl="1"/>
            <a:r>
              <a:rPr lang="en-US" dirty="0" smtClean="0"/>
              <a:t>Based on Elliptic Curve Cryptography.</a:t>
            </a:r>
          </a:p>
          <a:p>
            <a:pPr lvl="1"/>
            <a:r>
              <a:rPr lang="en-US" dirty="0" smtClean="0"/>
              <a:t>Bilinear Pairings.</a:t>
            </a:r>
            <a:endParaRPr lang="en-US" dirty="0" smtClean="0"/>
          </a:p>
          <a:p>
            <a:r>
              <a:rPr lang="en-US" dirty="0" smtClean="0"/>
              <a:t>Suggested path to understand this.</a:t>
            </a:r>
          </a:p>
          <a:p>
            <a:pPr lvl="1"/>
            <a:r>
              <a:rPr lang="en-US" dirty="0" smtClean="0"/>
              <a:t>ECC -&gt; Bilinear pairings -&gt; IBE.</a:t>
            </a:r>
          </a:p>
          <a:p>
            <a:r>
              <a:rPr lang="en-US" dirty="0" smtClean="0"/>
              <a:t>Not only IBE but IBS, IBI, IBA, IBKE are all possible now thanks to bilinear pairing.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0136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Blockchain !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i</a:t>
            </a:r>
            <a:r>
              <a:rPr lang="en-US" dirty="0" smtClean="0"/>
              <a:t>s </a:t>
            </a:r>
            <a:r>
              <a:rPr lang="en-US" b="1" dirty="0" smtClean="0"/>
              <a:t>NOT</a:t>
            </a:r>
            <a:r>
              <a:rPr lang="en-US" dirty="0" smtClean="0"/>
              <a:t> </a:t>
            </a:r>
            <a:r>
              <a:rPr lang="en-US" dirty="0" err="1" smtClean="0"/>
              <a:t>Bitcoin</a:t>
            </a:r>
            <a:r>
              <a:rPr lang="en-US" dirty="0" smtClean="0"/>
              <a:t>. (or other </a:t>
            </a:r>
            <a:r>
              <a:rPr lang="en-US" dirty="0" err="1" smtClean="0"/>
              <a:t>cryptocurrencies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(others) </a:t>
            </a:r>
            <a:r>
              <a:rPr lang="en-US" b="1" dirty="0" smtClean="0"/>
              <a:t>USE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Blockchain</a:t>
            </a:r>
            <a:r>
              <a:rPr lang="en-US" dirty="0" smtClean="0"/>
              <a:t> is a technology. </a:t>
            </a:r>
            <a:r>
              <a:rPr lang="en-US" dirty="0" smtClean="0"/>
              <a:t>C</a:t>
            </a:r>
            <a:r>
              <a:rPr lang="en-US" dirty="0" smtClean="0"/>
              <a:t>onceptualized </a:t>
            </a:r>
            <a:r>
              <a:rPr lang="en-US" dirty="0" smtClean="0"/>
              <a:t>by a person (or group of people) known as </a:t>
            </a:r>
            <a:r>
              <a:rPr lang="en-US" b="1" dirty="0" smtClean="0"/>
              <a:t>Satoshi </a:t>
            </a:r>
            <a:r>
              <a:rPr lang="en-US" b="1" dirty="0" err="1" smtClean="0"/>
              <a:t>Nakamoto</a:t>
            </a:r>
            <a:r>
              <a:rPr lang="en-US" dirty="0" smtClean="0"/>
              <a:t> in 2008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a distributed ledger/database.</a:t>
            </a:r>
          </a:p>
          <a:p>
            <a:pPr lvl="1"/>
            <a:r>
              <a:rPr lang="en-US" dirty="0" smtClean="0"/>
              <a:t>Maintains a continuously growing list of records (blocks). Transactions are grouped into a block.</a:t>
            </a:r>
          </a:p>
          <a:p>
            <a:pPr lvl="1"/>
            <a:r>
              <a:rPr lang="en-US" dirty="0" smtClean="0"/>
              <a:t>New blocks are appended at the end of existing ones.</a:t>
            </a:r>
          </a:p>
          <a:p>
            <a:pPr lvl="1"/>
            <a:r>
              <a:rPr lang="en-US" dirty="0" smtClean="0"/>
              <a:t>Uses cryptography to prevent altering tampering etc.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blockchain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underlying principles were already there.</a:t>
            </a:r>
          </a:p>
          <a:p>
            <a:r>
              <a:rPr lang="en-US" dirty="0" err="1" smtClean="0"/>
              <a:t>Blockchain</a:t>
            </a:r>
            <a:r>
              <a:rPr lang="en-US" dirty="0" smtClean="0"/>
              <a:t> is the combination.</a:t>
            </a:r>
          </a:p>
          <a:p>
            <a:r>
              <a:rPr lang="en-US" smtClean="0"/>
              <a:t>Some important principles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Forward chaining (attaching one block to another)</a:t>
            </a:r>
          </a:p>
          <a:p>
            <a:pPr lvl="1"/>
            <a:r>
              <a:rPr lang="en-US" dirty="0" err="1" smtClean="0"/>
              <a:t>Merkle</a:t>
            </a:r>
            <a:r>
              <a:rPr lang="en-US" dirty="0" smtClean="0"/>
              <a:t> Tree (verifying the transactions in a block)</a:t>
            </a:r>
          </a:p>
          <a:p>
            <a:pPr lvl="1"/>
            <a:r>
              <a:rPr lang="en-US" dirty="0" smtClean="0"/>
              <a:t>Consensus Protocol (Voting/agreement that a new block is valid and can be added to the chain)</a:t>
            </a:r>
          </a:p>
          <a:p>
            <a:pPr lvl="1"/>
            <a:r>
              <a:rPr lang="en-US" dirty="0" smtClean="0"/>
              <a:t>Proof of Work(</a:t>
            </a:r>
            <a:r>
              <a:rPr lang="en-US" dirty="0" err="1" smtClean="0"/>
              <a:t>PoW</a:t>
            </a:r>
            <a:r>
              <a:rPr lang="en-US" dirty="0" smtClean="0"/>
              <a:t>) Consensus. (others - Proof of stake (</a:t>
            </a:r>
            <a:r>
              <a:rPr lang="en-US" dirty="0" err="1" smtClean="0"/>
              <a:t>PoS</a:t>
            </a:r>
            <a:r>
              <a:rPr lang="en-US" dirty="0" smtClean="0"/>
              <a:t>), Delegated Proof of Stake(</a:t>
            </a:r>
            <a:r>
              <a:rPr lang="en-US" dirty="0" err="1" smtClean="0"/>
              <a:t>DPoS</a:t>
            </a:r>
            <a:r>
              <a:rPr lang="en-US" dirty="0" smtClean="0"/>
              <a:t>), Practical Byzantine Fault Tolerance (PBFT) etc.)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Structure of a block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Picture 4" descr="chained_block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5281"/>
            <a:ext cx="9144000" cy="511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0136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Forward Chaining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Forward Chaining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CBC – Cipher block chaining.</a:t>
            </a:r>
          </a:p>
          <a:p>
            <a:r>
              <a:rPr lang="en-US" dirty="0" smtClean="0"/>
              <a:t>Each block contains hash of previous block, its own data and its own block hash.</a:t>
            </a:r>
          </a:p>
          <a:p>
            <a:r>
              <a:rPr lang="en-US" dirty="0" smtClean="0"/>
              <a:t>Provides a chain of linked blocks.</a:t>
            </a:r>
          </a:p>
          <a:p>
            <a:r>
              <a:rPr lang="en-US" dirty="0" smtClean="0"/>
              <a:t>Any change in any previous block will have a ripple effect.</a:t>
            </a:r>
          </a:p>
          <a:p>
            <a:r>
              <a:rPr lang="en-US" dirty="0" smtClean="0"/>
              <a:t>Protects integrity of the chain.</a:t>
            </a:r>
          </a:p>
          <a:p>
            <a:r>
              <a:rPr lang="en-US" dirty="0" smtClean="0"/>
              <a:t>First block in the chain is called “Genesis” block.</a:t>
            </a:r>
          </a:p>
          <a:p>
            <a:pPr lvl="1"/>
            <a:r>
              <a:rPr lang="en-US" dirty="0" smtClean="0"/>
              <a:t>Previous block hash - 0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0136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Merkle Tree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Introduced by Ralph </a:t>
            </a:r>
            <a:r>
              <a:rPr lang="en-US" dirty="0" err="1" smtClean="0"/>
              <a:t>Merkle</a:t>
            </a:r>
            <a:r>
              <a:rPr lang="en-US" dirty="0" smtClean="0"/>
              <a:t>, 1979, “A Certified Digital Signature.”</a:t>
            </a:r>
          </a:p>
          <a:p>
            <a:r>
              <a:rPr lang="en-US" dirty="0" smtClean="0"/>
              <a:t>One hash for an entire list of data.</a:t>
            </a:r>
          </a:p>
          <a:p>
            <a:r>
              <a:rPr lang="en-US" dirty="0" smtClean="0"/>
              <a:t>Used for efficient data verification.</a:t>
            </a:r>
          </a:p>
          <a:p>
            <a:r>
              <a:rPr lang="en-US" dirty="0" smtClean="0"/>
              <a:t>Used in a lot of areas apart from </a:t>
            </a:r>
            <a:r>
              <a:rPr lang="en-US" dirty="0" err="1" smtClean="0"/>
              <a:t>blockchain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Distributed storage. (Cassandra)</a:t>
            </a:r>
            <a:endParaRPr lang="en-US" dirty="0" smtClean="0"/>
          </a:p>
          <a:p>
            <a:pPr lvl="1"/>
            <a:r>
              <a:rPr lang="en-US" dirty="0" smtClean="0"/>
              <a:t>File download (torrent)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Shamir’s Secret Sharing.</a:t>
            </a:r>
          </a:p>
          <a:p>
            <a:pPr lvl="1"/>
            <a:r>
              <a:rPr lang="en-US" dirty="0" smtClean="0"/>
              <a:t>Storing a secret. Information Dispersal.</a:t>
            </a:r>
          </a:p>
          <a:p>
            <a:r>
              <a:rPr lang="en-US" dirty="0" smtClean="0"/>
              <a:t>Identity Based Cryptosystems.</a:t>
            </a:r>
          </a:p>
          <a:p>
            <a:pPr lvl="1"/>
            <a:r>
              <a:rPr lang="en-US" dirty="0" smtClean="0"/>
              <a:t>PKC without(one) certificates.</a:t>
            </a:r>
          </a:p>
          <a:p>
            <a:endParaRPr lang="en-US" dirty="0" smtClean="0"/>
          </a:p>
          <a:p>
            <a:r>
              <a:rPr lang="en-US" dirty="0" err="1" smtClean="0"/>
              <a:t>Blockchain</a:t>
            </a:r>
            <a:endParaRPr lang="en-US" dirty="0" smtClean="0"/>
          </a:p>
          <a:p>
            <a:pPr lvl="1"/>
            <a:r>
              <a:rPr lang="en-US" dirty="0" err="1" smtClean="0"/>
              <a:t>Merkle</a:t>
            </a:r>
            <a:r>
              <a:rPr lang="en-US" dirty="0" smtClean="0"/>
              <a:t> Tree.</a:t>
            </a:r>
          </a:p>
          <a:p>
            <a:pPr lvl="1"/>
            <a:r>
              <a:rPr lang="en-US" dirty="0" smtClean="0"/>
              <a:t>Forward Chaining.</a:t>
            </a:r>
          </a:p>
          <a:p>
            <a:pPr lvl="1"/>
            <a:r>
              <a:rPr lang="en-US" dirty="0" smtClean="0"/>
              <a:t>Consensus algorithm.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341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Merkle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50136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Consensus:</a:t>
            </a:r>
            <a:br>
              <a:rPr smtClean="0"/>
            </a:br>
            <a:r>
              <a:rPr smtClean="0"/>
              <a:t>Proof of Work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Consensus: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no single central authority in a </a:t>
            </a:r>
            <a:r>
              <a:rPr lang="en-US" dirty="0" err="1" smtClean="0"/>
              <a:t>blockchain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ledger is distributed.</a:t>
            </a:r>
          </a:p>
          <a:p>
            <a:r>
              <a:rPr lang="en-US" dirty="0" smtClean="0"/>
              <a:t>Everyone has a copy of the ledger.</a:t>
            </a:r>
          </a:p>
          <a:p>
            <a:r>
              <a:rPr lang="en-US" dirty="0" smtClean="0"/>
              <a:t>Generally the longest chain is considered correct.</a:t>
            </a:r>
          </a:p>
          <a:p>
            <a:r>
              <a:rPr lang="en-US" dirty="0" smtClean="0"/>
              <a:t>Given a chain, I can pick arbitrary transactions and create new blocks and extend the chain.</a:t>
            </a:r>
          </a:p>
          <a:p>
            <a:r>
              <a:rPr lang="en-US" dirty="0" smtClean="0"/>
              <a:t>Whether my block is correct is determined by voting by others.</a:t>
            </a:r>
          </a:p>
          <a:p>
            <a:r>
              <a:rPr lang="en-US" dirty="0" smtClean="0"/>
              <a:t>One who creates a block is called a “miner”.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Consensus: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we had two fields in the block – </a:t>
            </a:r>
          </a:p>
          <a:p>
            <a:pPr lvl="1"/>
            <a:r>
              <a:rPr lang="en-US" dirty="0" smtClean="0"/>
              <a:t>Nonce.</a:t>
            </a:r>
          </a:p>
          <a:p>
            <a:pPr lvl="1"/>
            <a:r>
              <a:rPr lang="en-US" dirty="0" smtClean="0"/>
              <a:t>Target to be solved.</a:t>
            </a:r>
          </a:p>
          <a:p>
            <a:r>
              <a:rPr lang="en-US" dirty="0" smtClean="0"/>
              <a:t>Without this there would be easy creation and addition of blocks.</a:t>
            </a:r>
          </a:p>
          <a:p>
            <a:r>
              <a:rPr lang="en-US" dirty="0" smtClean="0"/>
              <a:t>Miners use these two to show that they have put some “effort ” or work to validate the block. </a:t>
            </a:r>
          </a:p>
          <a:p>
            <a:r>
              <a:rPr lang="en-US" dirty="0" smtClean="0"/>
              <a:t>The target contains the challenge e.g. the block hash must start with 16 0’s.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Consensus: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Keeping other contents unchanged, find a Nonce that will produce 16 0’s.</a:t>
            </a:r>
          </a:p>
          <a:p>
            <a:r>
              <a:rPr lang="en-US" dirty="0" smtClean="0"/>
              <a:t>The best way to find this is brute-force.</a:t>
            </a:r>
          </a:p>
          <a:p>
            <a:r>
              <a:rPr lang="en-US" dirty="0" smtClean="0"/>
              <a:t>Once the nonce is found the block is broadcasted.</a:t>
            </a:r>
          </a:p>
          <a:p>
            <a:r>
              <a:rPr lang="en-US" dirty="0" smtClean="0"/>
              <a:t>Verifications is very simple and fast.</a:t>
            </a:r>
          </a:p>
          <a:p>
            <a:r>
              <a:rPr lang="en-US" dirty="0" smtClean="0"/>
              <a:t>Others check this block and add this to chain making it the current last block.</a:t>
            </a:r>
          </a:p>
          <a:p>
            <a:r>
              <a:rPr lang="en-US" dirty="0" smtClean="0"/>
              <a:t>Miners are rewarded for this work that they put in.</a:t>
            </a:r>
          </a:p>
          <a:p>
            <a:r>
              <a:rPr lang="en-US" dirty="0" smtClean="0"/>
              <a:t>This ensures that there are minimal forks.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transactions are broadcast to all nodes.</a:t>
            </a:r>
          </a:p>
          <a:p>
            <a:r>
              <a:rPr lang="en-US" dirty="0" smtClean="0"/>
              <a:t>Each node collects new transactions into a block.</a:t>
            </a:r>
          </a:p>
          <a:p>
            <a:r>
              <a:rPr lang="en-US" dirty="0" smtClean="0"/>
              <a:t>Each node works on finding a difficult proof-of-work for its block.</a:t>
            </a:r>
          </a:p>
          <a:p>
            <a:r>
              <a:rPr lang="en-US" dirty="0" smtClean="0"/>
              <a:t>When a node finds a proof-of-work, it broadcasts the block to all nodes.</a:t>
            </a:r>
          </a:p>
          <a:p>
            <a:r>
              <a:rPr lang="en-US" dirty="0" smtClean="0"/>
              <a:t>Nodes accept the block only if all transactions in it are valid and not already spent.</a:t>
            </a:r>
          </a:p>
          <a:p>
            <a:r>
              <a:rPr lang="en-US" dirty="0" smtClean="0"/>
              <a:t>Nodes express their acceptance of the block by working on creating the next block in the chain, using the hash of the accepted block as the previous hash.</a:t>
            </a:r>
          </a:p>
          <a:p>
            <a:r>
              <a:rPr lang="en-US" dirty="0" smtClean="0"/>
              <a:t>Nodes always consider the longest chain to be the correct one and will keep working on extending it. 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80201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18" y="1904999"/>
            <a:ext cx="8902703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184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7772400" cy="3179064"/>
          </a:xfrm>
        </p:spPr>
        <p:txBody>
          <a:bodyPr/>
          <a:lstStyle/>
          <a:p>
            <a:pPr algn="ctr"/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Shamir's Secret Sharing</a:t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05000"/>
            <a:ext cx="911257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905000"/>
            <a:ext cx="913119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Consensus using </a:t>
            </a:r>
            <a:r>
              <a:rPr lang="en-US" dirty="0" err="1" smtClean="0"/>
              <a:t>PoW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5847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 descr="giph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57400"/>
            <a:ext cx="7924801" cy="44577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u="sng" dirty="0" smtClean="0"/>
              <a:t>Example Scenario</a:t>
            </a:r>
          </a:p>
          <a:p>
            <a:r>
              <a:rPr lang="en-US" dirty="0" smtClean="0"/>
              <a:t>You obtain nuclear launch codes (somehow!).</a:t>
            </a:r>
          </a:p>
          <a:p>
            <a:r>
              <a:rPr lang="en-US" dirty="0" smtClean="0"/>
              <a:t>You cannot afford to get caught.</a:t>
            </a:r>
          </a:p>
          <a:p>
            <a:r>
              <a:rPr lang="en-US" dirty="0" smtClean="0"/>
              <a:t>You cannot share the same with your friends. They know the code. They have the same power.</a:t>
            </a:r>
          </a:p>
          <a:p>
            <a:r>
              <a:rPr lang="en-US" dirty="0" smtClean="0"/>
              <a:t>Split the code. </a:t>
            </a:r>
          </a:p>
          <a:p>
            <a:pPr>
              <a:buNone/>
            </a:pPr>
            <a:r>
              <a:rPr lang="en-US" dirty="0" smtClean="0"/>
              <a:t>	e</a:t>
            </a:r>
            <a:r>
              <a:rPr lang="en-US" dirty="0" smtClean="0"/>
              <a:t>.g. code is 12345. You – 6745, 1</a:t>
            </a:r>
            <a:r>
              <a:rPr lang="en-US" baseline="30000" dirty="0" smtClean="0"/>
              <a:t>st</a:t>
            </a:r>
            <a:r>
              <a:rPr lang="en-US" dirty="0" smtClean="0"/>
              <a:t> friend – 3011, 2</a:t>
            </a:r>
            <a:r>
              <a:rPr lang="en-US" baseline="30000" dirty="0" smtClean="0"/>
              <a:t>nd</a:t>
            </a:r>
            <a:r>
              <a:rPr lang="en-US" dirty="0" smtClean="0"/>
              <a:t> friend – 2589 (6745 + 3011 + 2589 = 12345)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3 must be present to recalculate the code.</a:t>
            </a:r>
          </a:p>
          <a:p>
            <a:endParaRPr lang="en-US" dirty="0" smtClean="0"/>
          </a:p>
          <a:p>
            <a:r>
              <a:rPr lang="en-US" dirty="0" smtClean="0"/>
              <a:t>Problem – If any one gets caught, that part is lost and now you cannot compute the actual code.</a:t>
            </a:r>
          </a:p>
          <a:p>
            <a:endParaRPr lang="en-US" dirty="0" smtClean="0"/>
          </a:p>
          <a:p>
            <a:r>
              <a:rPr lang="en-US" dirty="0" smtClean="0"/>
              <a:t>Wouldn’t it be better - </a:t>
            </a:r>
            <a:r>
              <a:rPr lang="en-US" dirty="0" smtClean="0"/>
              <a:t>3011 + 2589 = </a:t>
            </a:r>
            <a:r>
              <a:rPr lang="en-US" dirty="0" smtClean="0"/>
              <a:t>12345.</a:t>
            </a:r>
          </a:p>
          <a:p>
            <a:endParaRPr lang="en-US" dirty="0" smtClean="0"/>
          </a:p>
          <a:p>
            <a:r>
              <a:rPr lang="en-US" dirty="0" smtClean="0"/>
              <a:t>All shareholders need not be present, a certain number (threshold) is enough to compute the code.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Generalizing the idea, given a secret</a:t>
            </a:r>
            <a:r>
              <a:rPr lang="en-US" dirty="0" smtClean="0"/>
              <a:t> </a:t>
            </a:r>
            <a:r>
              <a:rPr lang="en-US" b="1" i="1" dirty="0" smtClean="0"/>
              <a:t>s</a:t>
            </a:r>
            <a:r>
              <a:rPr lang="en-US" dirty="0" smtClean="0"/>
              <a:t>, we would like </a:t>
            </a:r>
            <a:r>
              <a:rPr lang="en-US" b="1" i="1" dirty="0" smtClean="0"/>
              <a:t>n</a:t>
            </a:r>
            <a:r>
              <a:rPr lang="en-US" dirty="0" smtClean="0"/>
              <a:t> parties to share the secret so that the following properties </a:t>
            </a:r>
            <a:r>
              <a:rPr lang="en-US" dirty="0" smtClean="0"/>
              <a:t>hold.</a:t>
            </a:r>
          </a:p>
          <a:p>
            <a:pPr lvl="1"/>
            <a:r>
              <a:rPr lang="en-US" dirty="0" smtClean="0"/>
              <a:t>All </a:t>
            </a:r>
            <a:r>
              <a:rPr lang="en-US" b="1" i="1" dirty="0" smtClean="0"/>
              <a:t>n</a:t>
            </a:r>
            <a:r>
              <a:rPr lang="en-US" dirty="0" smtClean="0"/>
              <a:t> parties can get together and recover </a:t>
            </a:r>
            <a:r>
              <a:rPr lang="en-US" b="1" i="1" dirty="0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Less than </a:t>
            </a:r>
            <a:r>
              <a:rPr lang="en-US" b="1" i="1" dirty="0" smtClean="0"/>
              <a:t>n</a:t>
            </a:r>
            <a:r>
              <a:rPr lang="en-US" dirty="0" smtClean="0"/>
              <a:t> parties cannot recover </a:t>
            </a:r>
            <a:r>
              <a:rPr lang="en-US" b="1" i="1" dirty="0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called </a:t>
            </a:r>
            <a:r>
              <a:rPr lang="en-US" b="1" i="1" dirty="0" smtClean="0"/>
              <a:t>linear secret sharing</a:t>
            </a:r>
            <a:r>
              <a:rPr lang="en-US" dirty="0" smtClean="0"/>
              <a:t> (n out of n).</a:t>
            </a:r>
          </a:p>
          <a:p>
            <a:r>
              <a:rPr lang="en-US" dirty="0" smtClean="0"/>
              <a:t>Another  way, </a:t>
            </a:r>
            <a:r>
              <a:rPr lang="en-US" dirty="0" smtClean="0"/>
              <a:t>we would like </a:t>
            </a:r>
            <a:r>
              <a:rPr lang="en-US" b="1" i="1" dirty="0" smtClean="0"/>
              <a:t>n</a:t>
            </a:r>
            <a:r>
              <a:rPr lang="en-US" dirty="0" smtClean="0"/>
              <a:t> parties to share the secret so that the following properties hold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Any </a:t>
            </a:r>
            <a:r>
              <a:rPr lang="en-US" b="1" i="1" dirty="0" smtClean="0"/>
              <a:t>k</a:t>
            </a:r>
            <a:r>
              <a:rPr lang="en-US" dirty="0" smtClean="0"/>
              <a:t> parties, </a:t>
            </a:r>
            <a:r>
              <a:rPr lang="en-US" b="1" i="1" dirty="0" smtClean="0"/>
              <a:t>k &lt; n</a:t>
            </a:r>
            <a:r>
              <a:rPr lang="en-US" dirty="0" smtClean="0"/>
              <a:t> </a:t>
            </a:r>
            <a:r>
              <a:rPr lang="en-US" dirty="0" smtClean="0"/>
              <a:t>can get together and recover </a:t>
            </a:r>
            <a:r>
              <a:rPr lang="en-US" b="1" i="1" dirty="0" smtClean="0"/>
              <a:t>s.</a:t>
            </a:r>
          </a:p>
          <a:p>
            <a:pPr lvl="1"/>
            <a:r>
              <a:rPr lang="en-US" dirty="0" smtClean="0"/>
              <a:t>Less than </a:t>
            </a:r>
            <a:r>
              <a:rPr lang="en-US" b="1" i="1" dirty="0" smtClean="0"/>
              <a:t>k, k-1</a:t>
            </a:r>
            <a:r>
              <a:rPr lang="en-US" dirty="0" smtClean="0"/>
              <a:t> </a:t>
            </a:r>
            <a:r>
              <a:rPr lang="en-US" dirty="0" smtClean="0"/>
              <a:t>parties cannot recover </a:t>
            </a:r>
            <a:r>
              <a:rPr lang="en-US" b="1" i="1" dirty="0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is called </a:t>
            </a:r>
            <a:r>
              <a:rPr lang="en-US" b="1" i="1" dirty="0" smtClean="0"/>
              <a:t>threshold scheme</a:t>
            </a:r>
            <a:r>
              <a:rPr lang="en-US" dirty="0" smtClean="0"/>
              <a:t>. (k out of 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Secret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Introduced by </a:t>
            </a:r>
            <a:r>
              <a:rPr lang="en-US" dirty="0" err="1" smtClean="0"/>
              <a:t>Adi</a:t>
            </a:r>
            <a:r>
              <a:rPr lang="en-US" dirty="0" smtClean="0"/>
              <a:t> Shamir in 1979, “How to share a secret”.</a:t>
            </a:r>
          </a:p>
          <a:p>
            <a:r>
              <a:rPr lang="en-US" dirty="0" smtClean="0"/>
              <a:t>Basic idea – </a:t>
            </a:r>
          </a:p>
          <a:p>
            <a:pPr algn="ctr">
              <a:buNone/>
            </a:pPr>
            <a:r>
              <a:rPr lang="en-US" dirty="0" smtClean="0"/>
              <a:t>Y = 12X + 34</a:t>
            </a:r>
            <a:endParaRPr lang="en-US" dirty="0" smtClean="0"/>
          </a:p>
          <a:p>
            <a:r>
              <a:rPr lang="en-US" dirty="0" smtClean="0"/>
              <a:t>How many points are needed to draw the straight line?</a:t>
            </a:r>
          </a:p>
          <a:p>
            <a:r>
              <a:rPr lang="en-US" dirty="0" smtClean="0"/>
              <a:t>Given the straight line how many points are on it?</a:t>
            </a:r>
          </a:p>
          <a:p>
            <a:r>
              <a:rPr lang="en-US" dirty="0" smtClean="0"/>
              <a:t>Can we call it a (2,n) threshold?</a:t>
            </a:r>
          </a:p>
          <a:p>
            <a:r>
              <a:rPr lang="en-US" dirty="0" smtClean="0"/>
              <a:t>For, higher </a:t>
            </a:r>
            <a:r>
              <a:rPr lang="en-US" b="1" i="1" dirty="0" smtClean="0"/>
              <a:t>k, </a:t>
            </a:r>
            <a:r>
              <a:rPr lang="en-US" dirty="0" smtClean="0"/>
              <a:t>increase the order of the polynomial.</a:t>
            </a:r>
          </a:p>
          <a:p>
            <a:pPr lvl="1"/>
            <a:r>
              <a:rPr lang="en-US" dirty="0" smtClean="0"/>
              <a:t>(3,n) – quadratic, (4,n) – cubic …. So 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Generating the Shares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Threshold = k , order of polynomial = k-1.</a:t>
            </a:r>
          </a:p>
          <a:p>
            <a:r>
              <a:rPr lang="en-US" dirty="0" smtClean="0"/>
              <a:t>E.g. lets choose threshold 3, order = 2</a:t>
            </a:r>
          </a:p>
          <a:p>
            <a:pPr lvl="1" algn="ctr">
              <a:buNone/>
            </a:pPr>
            <a:r>
              <a:rPr lang="en-US" dirty="0" smtClean="0"/>
              <a:t>Y = aX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dirty="0" err="1" smtClean="0"/>
              <a:t>bX</a:t>
            </a:r>
            <a:r>
              <a:rPr lang="en-US" dirty="0" smtClean="0"/>
              <a:t> + c</a:t>
            </a:r>
            <a:endParaRPr lang="en-US" baseline="30000" dirty="0" smtClean="0"/>
          </a:p>
          <a:p>
            <a:r>
              <a:rPr lang="en-US" dirty="0" smtClean="0"/>
              <a:t>a and b can be anything, c must be the secret, f(0) = c.</a:t>
            </a:r>
          </a:p>
          <a:p>
            <a:r>
              <a:rPr lang="en-US" dirty="0" smtClean="0"/>
              <a:t>For x = 1 to n, calculate (x, f(x)), these are the shares.</a:t>
            </a:r>
          </a:p>
          <a:p>
            <a:r>
              <a:rPr lang="en-US" dirty="0" smtClean="0"/>
              <a:t>Lets choose – y = 2X</a:t>
            </a:r>
            <a:r>
              <a:rPr lang="en-US" baseline="30000" dirty="0" smtClean="0"/>
              <a:t>2</a:t>
            </a:r>
            <a:r>
              <a:rPr lang="en-US" dirty="0" smtClean="0"/>
              <a:t> + x + 3, secret = 3, threshold = 3.</a:t>
            </a:r>
          </a:p>
          <a:p>
            <a:r>
              <a:rPr lang="en-US" dirty="0" smtClean="0"/>
              <a:t>f(0) = 3, f(1) = 6, f(2) = 13, f(3) = 24, f(4) = 39</a:t>
            </a:r>
          </a:p>
          <a:p>
            <a:r>
              <a:rPr lang="en-US" dirty="0" smtClean="0"/>
              <a:t>(1,6) (2,13) (3,24) (4,39) …. are the shares.</a:t>
            </a:r>
          </a:p>
          <a:p>
            <a:r>
              <a:rPr lang="en-US" dirty="0" smtClean="0"/>
              <a:t>Never  use (0,3) … this is the secret.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3091</TotalTime>
  <Words>1636</Words>
  <Application>Microsoft Macintosh PowerPoint</Application>
  <PresentationFormat>On-screen Show (4:3)</PresentationFormat>
  <Paragraphs>219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Advanced Cryptography Protocols</vt:lpstr>
      <vt:lpstr>Existing Challenges</vt:lpstr>
      <vt:lpstr>Topics</vt:lpstr>
      <vt:lpstr>     Shamir's Secret Sharing </vt:lpstr>
      <vt:lpstr>Secret Sharing</vt:lpstr>
      <vt:lpstr>Secret Sharing</vt:lpstr>
      <vt:lpstr>Secret Sharing</vt:lpstr>
      <vt:lpstr>Secret Sharing</vt:lpstr>
      <vt:lpstr>Generating the Shares</vt:lpstr>
      <vt:lpstr>Recovering the Secret</vt:lpstr>
      <vt:lpstr>Recovering the Secret</vt:lpstr>
      <vt:lpstr>Secret Sharing</vt:lpstr>
      <vt:lpstr>          Identity Based  Cryptography </vt:lpstr>
      <vt:lpstr>Present PKC model</vt:lpstr>
      <vt:lpstr>Alternate model</vt:lpstr>
      <vt:lpstr>Alternate model</vt:lpstr>
      <vt:lpstr>Identity-Based Cryptosystem</vt:lpstr>
      <vt:lpstr>Shamir’s IBS</vt:lpstr>
      <vt:lpstr>Shamir’s IBS</vt:lpstr>
      <vt:lpstr>Shamir’s IBE</vt:lpstr>
      <vt:lpstr>Present day IBE</vt:lpstr>
      <vt:lpstr>      Blockchain ! </vt:lpstr>
      <vt:lpstr>What is blockchain?</vt:lpstr>
      <vt:lpstr>What is blockchain?</vt:lpstr>
      <vt:lpstr>Structure of a block</vt:lpstr>
      <vt:lpstr>      Forward Chaining </vt:lpstr>
      <vt:lpstr>Forward Chaining</vt:lpstr>
      <vt:lpstr>      Merkle Tree </vt:lpstr>
      <vt:lpstr>Merkle Tree</vt:lpstr>
      <vt:lpstr>Merkle Tree</vt:lpstr>
      <vt:lpstr>Merkle Tree</vt:lpstr>
      <vt:lpstr>      Consensus: Proof of Work </vt:lpstr>
      <vt:lpstr>Consensus: PoW</vt:lpstr>
      <vt:lpstr>Consensus: PoW</vt:lpstr>
      <vt:lpstr>Consensus: PoW</vt:lpstr>
      <vt:lpstr>Consensus using PoW</vt:lpstr>
      <vt:lpstr>Consensus using PoW</vt:lpstr>
      <vt:lpstr>Consensus using PoW</vt:lpstr>
      <vt:lpstr>Consensus using PoW</vt:lpstr>
      <vt:lpstr>Consensus using PoW</vt:lpstr>
      <vt:lpstr>Consensus using PoW</vt:lpstr>
      <vt:lpstr>Consensus using PoW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Preserving Record Linkage in Healthcare</dc:title>
  <dc:creator>Dipu</dc:creator>
  <cp:lastModifiedBy>Dipu</cp:lastModifiedBy>
  <cp:revision>360</cp:revision>
  <dcterms:created xsi:type="dcterms:W3CDTF">2006-08-16T00:00:00Z</dcterms:created>
  <dcterms:modified xsi:type="dcterms:W3CDTF">2018-04-26T08:19:17Z</dcterms:modified>
</cp:coreProperties>
</file>