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82" r:id="rId5"/>
    <p:sldId id="266" r:id="rId6"/>
    <p:sldId id="269" r:id="rId7"/>
    <p:sldId id="270" r:id="rId8"/>
    <p:sldId id="271" r:id="rId9"/>
    <p:sldId id="273" r:id="rId10"/>
    <p:sldId id="309" r:id="rId11"/>
    <p:sldId id="274" r:id="rId12"/>
    <p:sldId id="275" r:id="rId13"/>
    <p:sldId id="267" r:id="rId14"/>
    <p:sldId id="276" r:id="rId15"/>
    <p:sldId id="278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77" r:id="rId24"/>
    <p:sldId id="279" r:id="rId25"/>
    <p:sldId id="291" r:id="rId26"/>
    <p:sldId id="300" r:id="rId27"/>
    <p:sldId id="307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301" r:id="rId36"/>
    <p:sldId id="303" r:id="rId37"/>
    <p:sldId id="302" r:id="rId38"/>
    <p:sldId id="304" r:id="rId39"/>
    <p:sldId id="305" r:id="rId40"/>
    <p:sldId id="280" r:id="rId41"/>
    <p:sldId id="281" r:id="rId42"/>
    <p:sldId id="308" r:id="rId43"/>
    <p:sldId id="272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95" autoAdjust="0"/>
    <p:restoredTop sz="94660"/>
  </p:normalViewPr>
  <p:slideViewPr>
    <p:cSldViewPr snapToGrid="0">
      <p:cViewPr varScale="1">
        <p:scale>
          <a:sx n="145" d="100"/>
          <a:sy n="145" d="100"/>
        </p:scale>
        <p:origin x="192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50A03-564B-44BA-B02C-FD44AD1D08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F72907-B33F-4DED-BD48-8DCE7A4B7C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B8F8C-C73A-4C0E-A633-745DAFB36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DCEA6-F363-43B9-88A6-EE06E5E2A9DE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A1374-50A6-4C9E-A6E8-71328EA69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11298-8053-4699-8FDF-E2714D5A6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41964-52FD-4BEB-A105-F08AFC976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62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19276-F264-46C0-A457-18D197713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2AF8A-43BC-4CF1-B1AA-A5DE37C580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16113-673E-4ADC-8ADD-A804E716E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DCEA6-F363-43B9-88A6-EE06E5E2A9DE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8552C-772A-4CF9-BB7B-555ECBB87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A847F-24A6-4FF1-9C1A-8C74B333B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41964-52FD-4BEB-A105-F08AFC976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86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7F6B0C-9E59-4F63-8668-6EC5BED7FF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6219F2-0820-4921-98B1-4AF198732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29F18-6671-4D51-975A-5B7BB0E14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DCEA6-F363-43B9-88A6-EE06E5E2A9DE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7B52C-FE5B-4569-A131-49DE21B65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BF206-8082-4151-AB4E-803416CC6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41964-52FD-4BEB-A105-F08AFC976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20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212FD-49BC-414D-B2AF-8FF164DF61F4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="1"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94E11-04FB-4290-9416-7EDAFE526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284163" indent="173038">
              <a:defRPr/>
            </a:lvl2pPr>
            <a:lvl3pPr marL="630238" indent="-169863">
              <a:defRPr/>
            </a:lvl3pPr>
            <a:lvl4pPr marL="800100" indent="-169863">
              <a:defRPr/>
            </a:lvl4pPr>
            <a:lvl5pPr marL="971550" indent="-171450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28DE7-83CF-4C1C-9ADF-A9988AE0E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DCEA6-F363-43B9-88A6-EE06E5E2A9DE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94693-2643-46A5-8EEF-1DCBA1675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5DED2-917A-4AEF-A2CB-3C2914AB0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41964-52FD-4BEB-A105-F08AFC976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84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5C66E-AE97-457D-811A-DA3655397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90BA90-753D-4A72-8B3F-5F2000983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FC6B7-AF79-4D8C-B3F4-466EC9CA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DCEA6-F363-43B9-88A6-EE06E5E2A9DE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7FEAA-DB55-4ECF-90B8-2E8F09D3B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E275C-B68C-4389-83E2-BC892D679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41964-52FD-4BEB-A105-F08AFC976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00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25956-09BA-4455-A893-72CAB94B0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E8A5C-21F0-4B58-85A1-7B1D19E10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2A2768-5456-4720-B0C8-45383BD9C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AB9572-96F4-4BFC-BC2A-CCF821B94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DCEA6-F363-43B9-88A6-EE06E5E2A9DE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D44AE9-D680-4514-9F9C-C338EF620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D90BD7-EE6A-439B-B044-9EDAF2A1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41964-52FD-4BEB-A105-F08AFC976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29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6A635-B6D5-41C9-998B-5FD4050C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8C6F3-90FC-4446-81FE-2243BED2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025A7-4C0F-4E7B-BDBC-437D362CF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E909C-D6A5-4E6F-B454-7F79FD872B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FA76C1-E44F-4209-A49C-C3F324B4F4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CC70A9-AA53-48BD-9904-F8D29E99F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DCEA6-F363-43B9-88A6-EE06E5E2A9DE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5E386C-68B9-480C-9D9E-1A5B20584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350DD3-58BE-44CD-979E-05B837DD4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41964-52FD-4BEB-A105-F08AFC976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98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472FD-7750-48BF-B609-605BB10C1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F9BF47-A3A6-462E-9209-682EFB834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DCEA6-F363-43B9-88A6-EE06E5E2A9DE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DCE1AB-86F4-44E4-A311-6E65576B2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D12840-F333-4440-9669-40F83CDE5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41964-52FD-4BEB-A105-F08AFC976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94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0B457A-1DE4-4EE2-9DAE-0571C718A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DCEA6-F363-43B9-88A6-EE06E5E2A9DE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FD5CA8-4E7C-4636-B0A5-77A73F666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7B5C8-4329-4ED1-B9CD-F120E2C57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41964-52FD-4BEB-A105-F08AFC976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28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7BFE0-3549-4865-9102-DACA05ACC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E6F75-29C5-462C-A9E7-A937C9F52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0EAA30-E38F-465F-AF83-C1FED8077D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8B1A9A-8326-4293-ACB6-2E600BDA3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DCEA6-F363-43B9-88A6-EE06E5E2A9DE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480B76-0BD7-49D2-A471-B8E6F32A6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E04B99-8A37-450D-BCA6-09433CFE3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41964-52FD-4BEB-A105-F08AFC976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2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AFB1E-4212-450F-8EB1-1533A466C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DFE22C-0126-4236-A0B0-E2F44A4222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4A754-F42B-4AB6-9498-3E8EEB516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A2D193-A8DA-4B92-94DB-9D7E38D5F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DCEA6-F363-43B9-88A6-EE06E5E2A9DE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06CE9F-B18E-4BD7-BB6A-8D9BC71D4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FCE8C-A1E6-4503-B94C-37F466EBC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41964-52FD-4BEB-A105-F08AFC976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45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B2D28B-A4B9-4B1D-9A4E-9C050ED82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864D64-F99F-4B66-B911-3DC585E1B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BC9E5-4537-45B1-9AC6-23BEC570C4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DCEA6-F363-43B9-88A6-EE06E5E2A9DE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3BC8D-467B-4262-B026-8A6566001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4FBF0-4140-4843-9254-CD391A9090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41964-52FD-4BEB-A105-F08AFC976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pony-cargo.com/bmw-e39-car-stereo-head-unit-navigation-system.html" TargetMode="External"/><Relationship Id="rId2" Type="http://schemas.openxmlformats.org/officeDocument/2006/relationships/hyperlink" Target="https://www.amazon.com/BAFX-Products-34t5-Bluetooth-Android/dp/B005NLQAH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www.sensor-technik.de/en/component/stwproducts/?view=category&amp;stwcid=66" TargetMode="External"/><Relationship Id="rId4" Type="http://schemas.openxmlformats.org/officeDocument/2006/relationships/hyperlink" Target="https://www.yourmechanic.com/article/how-to-read-and-understand-check-engine-light-codes-by-jason-unrau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29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iencedirect.com/science/article/pii/S0920548915000422" TargetMode="External"/><Relationship Id="rId5" Type="http://schemas.openxmlformats.org/officeDocument/2006/relationships/hyperlink" Target="https://www.linkedin.com/pulse/automotive-can-bus-system-explained-kiril-mucevski" TargetMode="Externa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bts.gov/browse-statistical-products-and-data/bts-publications/did-you-know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source.colostate.edu/cybertruck-challenge-students-hack-truck-steal-show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72EAF-3AB1-4023-8156-3F7FEBF7BA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scene3d>
              <a:camera prst="perspectiveRelaxedModerately"/>
              <a:lightRig rig="threePt" dir="t"/>
            </a:scene3d>
          </a:bodyPr>
          <a:lstStyle/>
          <a:p>
            <a:r>
              <a:rPr lang="en-US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</a:effectLst>
              </a:rPr>
              <a:t>Heavy/Medium Duty Vehicle Hacking</a:t>
            </a:r>
            <a:br>
              <a:rPr lang="en-US" b="1" dirty="0"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</a:effectLst>
              </a:rPr>
            </a:br>
            <a:r>
              <a:rPr lang="en-US" sz="3200" b="1" dirty="0"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</a:effectLst>
              </a:rPr>
              <a:t>From Myth to Reality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08AD97-0BA7-418F-87EE-DEE380B526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Subhojeet Mukherjee</a:t>
            </a:r>
          </a:p>
          <a:p>
            <a:r>
              <a:rPr lang="en-US" i="1" dirty="0">
                <a:latin typeface="Britannic Bold" panose="020B0903060703020204" pitchFamily="34" charset="0"/>
              </a:rPr>
              <a:t>Colorado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516097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D80E8F-D117-4136-A53F-27D295E6D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43" y="1705494"/>
            <a:ext cx="10515600" cy="464196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280B804-4C23-44E1-8C4C-C4EC7BA55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43" y="457222"/>
            <a:ext cx="10515600" cy="1088705"/>
          </a:xfrm>
        </p:spPr>
        <p:txBody>
          <a:bodyPr/>
          <a:lstStyle/>
          <a:p>
            <a:r>
              <a:rPr lang="en-US" dirty="0"/>
              <a:t>Common Attack Surfaces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11688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B3D08-7DFD-455D-B105-A5BDB00A8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Network</a:t>
            </a:r>
            <a:br>
              <a:rPr lang="en-US" dirty="0"/>
            </a:br>
            <a:r>
              <a:rPr lang="en-US" sz="2000" dirty="0"/>
              <a:t>(Created from descriptions in [1,2,3])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15F0B0A-7BFD-4CB4-A32B-FAE78BC493D6}"/>
              </a:ext>
            </a:extLst>
          </p:cNvPr>
          <p:cNvSpPr txBox="1">
            <a:spLocks/>
          </p:cNvSpPr>
          <p:nvPr/>
        </p:nvSpPr>
        <p:spPr>
          <a:xfrm>
            <a:off x="686349" y="1690687"/>
            <a:ext cx="4043533" cy="4736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OBD-II passthrough device</a:t>
            </a:r>
          </a:p>
          <a:p>
            <a:pPr lvl="1"/>
            <a:r>
              <a:rPr lang="en-US" sz="700" dirty="0"/>
              <a:t>Connected to the OBD-II port</a:t>
            </a:r>
          </a:p>
          <a:p>
            <a:r>
              <a:rPr lang="en-US" sz="1100" dirty="0"/>
              <a:t>Service computer</a:t>
            </a:r>
          </a:p>
          <a:p>
            <a:pPr lvl="1"/>
            <a:r>
              <a:rPr lang="en-US" sz="700" dirty="0"/>
              <a:t>Can communicate remotely and physically with the passthrough device</a:t>
            </a:r>
          </a:p>
          <a:p>
            <a:r>
              <a:rPr lang="en-US" sz="1100" dirty="0" err="1"/>
              <a:t>Headunit</a:t>
            </a:r>
            <a:endParaRPr lang="en-US" sz="700" dirty="0"/>
          </a:p>
          <a:p>
            <a:pPr lvl="1"/>
            <a:r>
              <a:rPr lang="en-US" sz="700" dirty="0"/>
              <a:t>Includes a GPS, CD player and Bluetooth for handsfree entertainment</a:t>
            </a:r>
          </a:p>
          <a:p>
            <a:r>
              <a:rPr lang="en-US" sz="1100" dirty="0"/>
              <a:t>Telematics Control Unit</a:t>
            </a:r>
          </a:p>
          <a:p>
            <a:pPr lvl="1"/>
            <a:r>
              <a:rPr lang="en-US" sz="700" dirty="0"/>
              <a:t>For communication with operator/owner</a:t>
            </a:r>
          </a:p>
          <a:p>
            <a:pPr lvl="1"/>
            <a:r>
              <a:rPr lang="en-US" sz="700" dirty="0"/>
              <a:t>Uses a cellular network</a:t>
            </a:r>
          </a:p>
          <a:p>
            <a:r>
              <a:rPr lang="en-US" sz="1100" dirty="0"/>
              <a:t>Engine Control Unit</a:t>
            </a:r>
          </a:p>
          <a:p>
            <a:pPr lvl="1"/>
            <a:r>
              <a:rPr lang="en-US" sz="700" dirty="0"/>
              <a:t>Controls driving critical functions</a:t>
            </a:r>
          </a:p>
          <a:p>
            <a:r>
              <a:rPr lang="en-US" sz="1100" dirty="0"/>
              <a:t>Transmission control unit</a:t>
            </a:r>
          </a:p>
          <a:p>
            <a:pPr lvl="1"/>
            <a:r>
              <a:rPr lang="en-US" sz="700" dirty="0"/>
              <a:t>Controls transmission related functions.</a:t>
            </a:r>
          </a:p>
          <a:p>
            <a:r>
              <a:rPr lang="en-US" sz="1100" dirty="0"/>
              <a:t>CAB Control Unit</a:t>
            </a:r>
          </a:p>
          <a:p>
            <a:pPr lvl="1"/>
            <a:r>
              <a:rPr lang="en-US" sz="700" dirty="0"/>
              <a:t>Controls cabin functions like temperature, door control etc.</a:t>
            </a:r>
          </a:p>
          <a:p>
            <a:r>
              <a:rPr lang="en-US" sz="1100" dirty="0"/>
              <a:t>Trailer Control Unit</a:t>
            </a:r>
          </a:p>
          <a:p>
            <a:pPr lvl="1"/>
            <a:r>
              <a:rPr lang="en-US" sz="700" dirty="0"/>
              <a:t>Controls trailer functions like temperature, door control etc.</a:t>
            </a:r>
          </a:p>
          <a:p>
            <a:r>
              <a:rPr lang="en-US" sz="1100" dirty="0"/>
              <a:t>Bridge</a:t>
            </a:r>
          </a:p>
          <a:p>
            <a:pPr lvl="1"/>
            <a:r>
              <a:rPr lang="en-US" sz="700" dirty="0"/>
              <a:t>Sits between networks.</a:t>
            </a:r>
          </a:p>
          <a:p>
            <a:pPr lvl="1"/>
            <a:r>
              <a:rPr lang="en-US" sz="700" dirty="0"/>
              <a:t>Filters traffic across networks to control bandwidth utilization.</a:t>
            </a:r>
          </a:p>
          <a:p>
            <a:r>
              <a:rPr lang="en-US" sz="1100" dirty="0"/>
              <a:t>Gateway</a:t>
            </a:r>
          </a:p>
          <a:p>
            <a:pPr lvl="1"/>
            <a:r>
              <a:rPr lang="en-US" sz="700" dirty="0"/>
              <a:t>Same as bridge, except with protocol conversion functionalities.</a:t>
            </a:r>
          </a:p>
          <a:p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5BFBF8-3BEA-405B-B5BE-B781ECE8295B}"/>
              </a:ext>
            </a:extLst>
          </p:cNvPr>
          <p:cNvSpPr txBox="1"/>
          <p:nvPr/>
        </p:nvSpPr>
        <p:spPr>
          <a:xfrm>
            <a:off x="8514327" y="6321860"/>
            <a:ext cx="3677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" b="1" dirty="0"/>
              <a:t>Image Sources</a:t>
            </a:r>
          </a:p>
          <a:p>
            <a:pPr algn="r"/>
            <a:r>
              <a:rPr lang="en-US" sz="600" dirty="0">
                <a:hlinkClick r:id="rId2"/>
              </a:rPr>
              <a:t>https://www.amazon.com/BAFX-Products-34t5-Bluetooth-Android/dp/B005NLQAHS</a:t>
            </a:r>
            <a:endParaRPr lang="en-US" sz="600" dirty="0"/>
          </a:p>
          <a:p>
            <a:pPr algn="r"/>
            <a:r>
              <a:rPr lang="en-US" sz="600" dirty="0">
                <a:hlinkClick r:id="rId3"/>
              </a:rPr>
              <a:t>http://www.espony-cargo.com/bmw-e39-car-stereo-head-unit-navigation-system.html</a:t>
            </a:r>
            <a:endParaRPr lang="en-US" sz="600" dirty="0"/>
          </a:p>
          <a:p>
            <a:pPr algn="r"/>
            <a:r>
              <a:rPr lang="en-US" sz="600" dirty="0">
                <a:hlinkClick r:id="rId4"/>
              </a:rPr>
              <a:t>https://www.yourmechanic.com/article/how-to-read-and-understand-check-engine-light-codes-by-jason-unrau</a:t>
            </a:r>
            <a:endParaRPr lang="en-US" sz="600" dirty="0"/>
          </a:p>
          <a:p>
            <a:pPr algn="r"/>
            <a:r>
              <a:rPr lang="en-US" sz="600" dirty="0">
                <a:hlinkClick r:id="rId5"/>
              </a:rPr>
              <a:t>https://www.sensor-technik.de/en/component/stwproducts/?view=category&amp;stwcid=66</a:t>
            </a:r>
            <a:endParaRPr lang="en-US" sz="600" dirty="0"/>
          </a:p>
          <a:p>
            <a:pPr algn="r"/>
            <a:endParaRPr lang="en-US" sz="600" dirty="0"/>
          </a:p>
        </p:txBody>
      </p:sp>
      <p:pic>
        <p:nvPicPr>
          <p:cNvPr id="8" name="Content Placeholder 13">
            <a:extLst>
              <a:ext uri="{FF2B5EF4-FFF2-40B4-BE49-F238E27FC236}">
                <a16:creationId xmlns:a16="http://schemas.microsoft.com/office/drawing/2014/main" id="{C3B2CCF4-4267-4B3A-B6CF-B028BBE7A6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" t="3852" r="19168" b="14359"/>
          <a:stretch/>
        </p:blipFill>
        <p:spPr>
          <a:xfrm>
            <a:off x="4713158" y="1690688"/>
            <a:ext cx="6792493" cy="4151192"/>
          </a:xfrm>
        </p:spPr>
      </p:pic>
    </p:spTree>
    <p:extLst>
      <p:ext uri="{BB962C8B-B14F-4D97-AF65-F5344CB8AC3E}">
        <p14:creationId xmlns:p14="http://schemas.microsoft.com/office/powerpoint/2010/main" val="1162884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61281828-5FF4-418A-B2B6-DC7379D3F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3" t="13720" r="18361" b="13527"/>
          <a:stretch/>
        </p:blipFill>
        <p:spPr>
          <a:xfrm>
            <a:off x="258515" y="3372215"/>
            <a:ext cx="894316" cy="61943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FF7753B-3500-4D04-A24E-0E0849EFF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81" y="4727572"/>
            <a:ext cx="915733" cy="91115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FD11430-790B-497C-9CF7-C721D4F51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22" y="1468029"/>
            <a:ext cx="1439445" cy="950067"/>
          </a:xfrm>
          <a:prstGeom prst="rect">
            <a:avLst/>
          </a:prstGeom>
        </p:spPr>
      </p:pic>
      <p:pic>
        <p:nvPicPr>
          <p:cNvPr id="26" name="Content Placeholder 13">
            <a:extLst>
              <a:ext uri="{FF2B5EF4-FFF2-40B4-BE49-F238E27FC236}">
                <a16:creationId xmlns:a16="http://schemas.microsoft.com/office/drawing/2014/main" id="{DEA3A462-97C3-4DA6-B0C0-1A372B28C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" t="3852" r="19168" b="14359"/>
          <a:stretch/>
        </p:blipFill>
        <p:spPr>
          <a:xfrm>
            <a:off x="5391150" y="1690291"/>
            <a:ext cx="5823379" cy="355892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5256CE-F478-425A-9111-97B19A3D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Steps to HACK, from a High Level</a:t>
            </a:r>
            <a:br>
              <a:rPr lang="en-US" dirty="0"/>
            </a:br>
            <a:r>
              <a:rPr lang="en-US" sz="2000" dirty="0"/>
              <a:t>(Created from descriptions in [1,5])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1E89C11-D808-4A85-8149-D53973F76187}"/>
              </a:ext>
            </a:extLst>
          </p:cNvPr>
          <p:cNvSpPr/>
          <p:nvPr/>
        </p:nvSpPr>
        <p:spPr>
          <a:xfrm>
            <a:off x="1103300" y="5708649"/>
            <a:ext cx="1449125" cy="67241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Access to the bus through a compromised Surface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8A9E43-4E0E-46FD-9F96-160D3E430A8B}"/>
              </a:ext>
            </a:extLst>
          </p:cNvPr>
          <p:cNvSpPr/>
          <p:nvPr/>
        </p:nvSpPr>
        <p:spPr>
          <a:xfrm>
            <a:off x="4902200" y="1568450"/>
            <a:ext cx="5016500" cy="143351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DD8FB56-D2FB-4054-8CAB-8448DC914935}"/>
              </a:ext>
            </a:extLst>
          </p:cNvPr>
          <p:cNvSpPr/>
          <p:nvPr/>
        </p:nvSpPr>
        <p:spPr>
          <a:xfrm>
            <a:off x="1149350" y="4314825"/>
            <a:ext cx="1352550" cy="61595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Target ECU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Reached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C388D71-8BFD-453A-93DC-68A052AC2C5F}"/>
              </a:ext>
            </a:extLst>
          </p:cNvPr>
          <p:cNvSpPr/>
          <p:nvPr/>
        </p:nvSpPr>
        <p:spPr>
          <a:xfrm>
            <a:off x="1149350" y="3001963"/>
            <a:ext cx="1352550" cy="61595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Target ECU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Attacked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64A60BA-B794-4EBF-953A-1FDDE1746014}"/>
              </a:ext>
            </a:extLst>
          </p:cNvPr>
          <p:cNvSpPr/>
          <p:nvPr/>
        </p:nvSpPr>
        <p:spPr>
          <a:xfrm>
            <a:off x="196958" y="2310352"/>
            <a:ext cx="1300174" cy="4313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Physical Theft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Achieved</a:t>
            </a:r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56DF9F86-581D-4079-A62B-72A62380C6FF}"/>
              </a:ext>
            </a:extLst>
          </p:cNvPr>
          <p:cNvSpPr/>
          <p:nvPr/>
        </p:nvSpPr>
        <p:spPr>
          <a:xfrm>
            <a:off x="1708150" y="5027612"/>
            <a:ext cx="234950" cy="584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9EB24FE4-DDD9-4506-A81A-26C34405AFFA}"/>
              </a:ext>
            </a:extLst>
          </p:cNvPr>
          <p:cNvSpPr/>
          <p:nvPr/>
        </p:nvSpPr>
        <p:spPr>
          <a:xfrm>
            <a:off x="1708150" y="3682206"/>
            <a:ext cx="234950" cy="584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Up 18">
            <a:extLst>
              <a:ext uri="{FF2B5EF4-FFF2-40B4-BE49-F238E27FC236}">
                <a16:creationId xmlns:a16="http://schemas.microsoft.com/office/drawing/2014/main" id="{39DA0997-DC3D-4986-A011-D820493F1B7D}"/>
              </a:ext>
            </a:extLst>
          </p:cNvPr>
          <p:cNvSpPr/>
          <p:nvPr/>
        </p:nvSpPr>
        <p:spPr>
          <a:xfrm rot="19695409">
            <a:off x="980669" y="2739812"/>
            <a:ext cx="234950" cy="41813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59BB3E-6F47-4853-8988-8AD1D28FDAF6}"/>
              </a:ext>
            </a:extLst>
          </p:cNvPr>
          <p:cNvSpPr/>
          <p:nvPr/>
        </p:nvSpPr>
        <p:spPr>
          <a:xfrm>
            <a:off x="6392356" y="3001963"/>
            <a:ext cx="1992246" cy="139242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A5A895-20AD-4CE0-9B19-4687064EF95A}"/>
              </a:ext>
            </a:extLst>
          </p:cNvPr>
          <p:cNvSpPr/>
          <p:nvPr/>
        </p:nvSpPr>
        <p:spPr>
          <a:xfrm>
            <a:off x="5179272" y="3586097"/>
            <a:ext cx="977900" cy="91122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43785D-825C-4A52-A642-06968199553B}"/>
              </a:ext>
            </a:extLst>
          </p:cNvPr>
          <p:cNvSpPr/>
          <p:nvPr/>
        </p:nvSpPr>
        <p:spPr>
          <a:xfrm>
            <a:off x="7053068" y="4581821"/>
            <a:ext cx="977900" cy="91122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C0BE562-7F19-49A7-A671-6338270F398D}"/>
              </a:ext>
            </a:extLst>
          </p:cNvPr>
          <p:cNvSpPr/>
          <p:nvPr/>
        </p:nvSpPr>
        <p:spPr>
          <a:xfrm>
            <a:off x="10185322" y="2142767"/>
            <a:ext cx="1327150" cy="202406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D7D0A56-5259-47A5-9D31-5125450F8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46" y="1577367"/>
            <a:ext cx="2072224" cy="12257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5F36BD15-7806-4E1F-B7A4-3A3EF5560484}"/>
              </a:ext>
            </a:extLst>
          </p:cNvPr>
          <p:cNvSpPr/>
          <p:nvPr/>
        </p:nvSpPr>
        <p:spPr>
          <a:xfrm>
            <a:off x="388565" y="3817015"/>
            <a:ext cx="688373" cy="44939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Data theft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3C7C5C7-E979-4A10-A295-E9C1397C5B4A}"/>
              </a:ext>
            </a:extLst>
          </p:cNvPr>
          <p:cNvSpPr/>
          <p:nvPr/>
        </p:nvSpPr>
        <p:spPr>
          <a:xfrm>
            <a:off x="385442" y="5162421"/>
            <a:ext cx="688373" cy="44939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Data theft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66A3D25-8D1A-49D6-AFE8-1218FF67F125}"/>
              </a:ext>
            </a:extLst>
          </p:cNvPr>
          <p:cNvSpPr/>
          <p:nvPr/>
        </p:nvSpPr>
        <p:spPr>
          <a:xfrm>
            <a:off x="2932232" y="2399195"/>
            <a:ext cx="1550405" cy="56989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Attack on Safety/Reliability Achieved</a:t>
            </a:r>
          </a:p>
        </p:txBody>
      </p:sp>
      <p:sp>
        <p:nvSpPr>
          <p:cNvPr id="30" name="Arrow: Up 29">
            <a:extLst>
              <a:ext uri="{FF2B5EF4-FFF2-40B4-BE49-F238E27FC236}">
                <a16:creationId xmlns:a16="http://schemas.microsoft.com/office/drawing/2014/main" id="{A625BAB6-24E3-41D7-9AE4-F9B4E0C7C2D3}"/>
              </a:ext>
            </a:extLst>
          </p:cNvPr>
          <p:cNvSpPr/>
          <p:nvPr/>
        </p:nvSpPr>
        <p:spPr>
          <a:xfrm rot="2907449">
            <a:off x="2604976" y="2765713"/>
            <a:ext cx="234950" cy="52413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Up 30">
            <a:extLst>
              <a:ext uri="{FF2B5EF4-FFF2-40B4-BE49-F238E27FC236}">
                <a16:creationId xmlns:a16="http://schemas.microsoft.com/office/drawing/2014/main" id="{BDCDA53B-9CE7-4F07-B7FA-54F9993530AC}"/>
              </a:ext>
            </a:extLst>
          </p:cNvPr>
          <p:cNvSpPr/>
          <p:nvPr/>
        </p:nvSpPr>
        <p:spPr>
          <a:xfrm rot="18974399">
            <a:off x="1024316" y="5509888"/>
            <a:ext cx="189092" cy="34958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Up 31">
            <a:extLst>
              <a:ext uri="{FF2B5EF4-FFF2-40B4-BE49-F238E27FC236}">
                <a16:creationId xmlns:a16="http://schemas.microsoft.com/office/drawing/2014/main" id="{09486EB1-496D-4694-B9C3-A7EEE0F658B2}"/>
              </a:ext>
            </a:extLst>
          </p:cNvPr>
          <p:cNvSpPr/>
          <p:nvPr/>
        </p:nvSpPr>
        <p:spPr>
          <a:xfrm rot="18974399">
            <a:off x="1005091" y="4165968"/>
            <a:ext cx="189092" cy="34958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F1825-120E-4C3E-9B20-7B5B1A8C9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889" y="2318275"/>
            <a:ext cx="10515600" cy="121221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9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Lets dive a bit deeper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E917B8-8332-4FC8-BE3E-85FA6928A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075" y="2171700"/>
            <a:ext cx="5631123" cy="292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7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742 -0.48565 L -0.46107 0.45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24" y="4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7" name="Straight Arrow Connector 316">
            <a:extLst>
              <a:ext uri="{FF2B5EF4-FFF2-40B4-BE49-F238E27FC236}">
                <a16:creationId xmlns:a16="http://schemas.microsoft.com/office/drawing/2014/main" id="{749B5799-6698-4E26-BCB0-511CDAC60196}"/>
              </a:ext>
            </a:extLst>
          </p:cNvPr>
          <p:cNvCxnSpPr>
            <a:cxnSpLocks/>
            <a:stCxn id="312" idx="2"/>
            <a:endCxn id="324" idx="4"/>
          </p:cNvCxnSpPr>
          <p:nvPr/>
        </p:nvCxnSpPr>
        <p:spPr>
          <a:xfrm flipH="1" flipV="1">
            <a:off x="5338942" y="5690263"/>
            <a:ext cx="572362" cy="597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4" name="Oval 323">
            <a:extLst>
              <a:ext uri="{FF2B5EF4-FFF2-40B4-BE49-F238E27FC236}">
                <a16:creationId xmlns:a16="http://schemas.microsoft.com/office/drawing/2014/main" id="{03A966A4-161B-4FE5-A743-ED59B9DF87FE}"/>
              </a:ext>
            </a:extLst>
          </p:cNvPr>
          <p:cNvSpPr/>
          <p:nvPr/>
        </p:nvSpPr>
        <p:spPr>
          <a:xfrm rot="18919192">
            <a:off x="4662266" y="5379391"/>
            <a:ext cx="1097848" cy="36337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Connected</a:t>
            </a:r>
          </a:p>
        </p:txBody>
      </p:sp>
      <p:cxnSp>
        <p:nvCxnSpPr>
          <p:cNvPr id="300" name="Straight Arrow Connector 299">
            <a:extLst>
              <a:ext uri="{FF2B5EF4-FFF2-40B4-BE49-F238E27FC236}">
                <a16:creationId xmlns:a16="http://schemas.microsoft.com/office/drawing/2014/main" id="{CE86BDCE-1697-4E18-8660-D54B0700521A}"/>
              </a:ext>
            </a:extLst>
          </p:cNvPr>
          <p:cNvCxnSpPr>
            <a:cxnSpLocks/>
            <a:stCxn id="293" idx="0"/>
          </p:cNvCxnSpPr>
          <p:nvPr/>
        </p:nvCxnSpPr>
        <p:spPr>
          <a:xfrm flipH="1" flipV="1">
            <a:off x="999812" y="5526898"/>
            <a:ext cx="460199" cy="5332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9" name="Content Placeholder 13">
            <a:extLst>
              <a:ext uri="{FF2B5EF4-FFF2-40B4-BE49-F238E27FC236}">
                <a16:creationId xmlns:a16="http://schemas.microsoft.com/office/drawing/2014/main" id="{E37784FC-D69A-4E17-97DE-34FBF2715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3853" r="41298" b="55177"/>
          <a:stretch/>
        </p:blipFill>
        <p:spPr>
          <a:xfrm>
            <a:off x="7025786" y="1376053"/>
            <a:ext cx="4475909" cy="1603780"/>
          </a:xfrm>
        </p:spPr>
      </p:pic>
      <p:cxnSp>
        <p:nvCxnSpPr>
          <p:cNvPr id="266" name="Straight Arrow Connector 265">
            <a:extLst>
              <a:ext uri="{FF2B5EF4-FFF2-40B4-BE49-F238E27FC236}">
                <a16:creationId xmlns:a16="http://schemas.microsoft.com/office/drawing/2014/main" id="{D77683BD-6E38-4878-A01D-EF8F4FFCF17F}"/>
              </a:ext>
            </a:extLst>
          </p:cNvPr>
          <p:cNvCxnSpPr>
            <a:cxnSpLocks/>
            <a:stCxn id="260" idx="0"/>
            <a:endCxn id="57" idx="4"/>
          </p:cNvCxnSpPr>
          <p:nvPr/>
        </p:nvCxnSpPr>
        <p:spPr>
          <a:xfrm flipV="1">
            <a:off x="1634183" y="4969032"/>
            <a:ext cx="1047938" cy="3352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id="{7E0DE128-C3FE-4D18-BBBB-82A8081B33C3}"/>
              </a:ext>
            </a:extLst>
          </p:cNvPr>
          <p:cNvCxnSpPr>
            <a:cxnSpLocks/>
            <a:stCxn id="233" idx="0"/>
            <a:endCxn id="8" idx="4"/>
          </p:cNvCxnSpPr>
          <p:nvPr/>
        </p:nvCxnSpPr>
        <p:spPr>
          <a:xfrm flipH="1" flipV="1">
            <a:off x="4673121" y="3802325"/>
            <a:ext cx="1663117" cy="3787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8FE85B5-9502-4EE9-AED8-AD6A9905E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Compromise an Attack Surface [2]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63DAF46-E88B-480D-92F8-C663C9934011}"/>
              </a:ext>
            </a:extLst>
          </p:cNvPr>
          <p:cNvSpPr/>
          <p:nvPr/>
        </p:nvSpPr>
        <p:spPr>
          <a:xfrm>
            <a:off x="3402782" y="1303394"/>
            <a:ext cx="1410980" cy="66320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Access to the bus through a compromised Surface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9928F6-41C6-4DF8-96D8-B4302BCA6829}"/>
              </a:ext>
            </a:extLst>
          </p:cNvPr>
          <p:cNvSpPr/>
          <p:nvPr/>
        </p:nvSpPr>
        <p:spPr>
          <a:xfrm>
            <a:off x="3088279" y="2326404"/>
            <a:ext cx="1182111" cy="50528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Access to the OBD-II port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7FC9A9-2629-44C2-97C5-42BFD88FDFD0}"/>
              </a:ext>
            </a:extLst>
          </p:cNvPr>
          <p:cNvSpPr/>
          <p:nvPr/>
        </p:nvSpPr>
        <p:spPr>
          <a:xfrm>
            <a:off x="4051986" y="3297429"/>
            <a:ext cx="1242269" cy="50489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Access to the </a:t>
            </a:r>
            <a:r>
              <a:rPr lang="en-US" sz="1000" b="1" dirty="0" err="1">
                <a:solidFill>
                  <a:schemeClr val="tx1"/>
                </a:solidFill>
              </a:rPr>
              <a:t>Headunit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183D6F6-86F3-47FC-96AB-ACAA273A3946}"/>
              </a:ext>
            </a:extLst>
          </p:cNvPr>
          <p:cNvSpPr/>
          <p:nvPr/>
        </p:nvSpPr>
        <p:spPr>
          <a:xfrm>
            <a:off x="6646805" y="3297429"/>
            <a:ext cx="1352550" cy="61595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Access to the Telematics CU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6964360-1C20-40E0-BC4C-F8F4CDD15D7F}"/>
              </a:ext>
            </a:extLst>
          </p:cNvPr>
          <p:cNvSpPr/>
          <p:nvPr/>
        </p:nvSpPr>
        <p:spPr>
          <a:xfrm>
            <a:off x="1275916" y="2413070"/>
            <a:ext cx="1352550" cy="61595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Access to the service computer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BC98DED-B11A-4EEA-A677-FAD837B6060F}"/>
              </a:ext>
            </a:extLst>
          </p:cNvPr>
          <p:cNvSpPr/>
          <p:nvPr/>
        </p:nvSpPr>
        <p:spPr>
          <a:xfrm>
            <a:off x="2066489" y="3150534"/>
            <a:ext cx="1352550" cy="61595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Access to the passthrough Device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41C41CB-2D86-432C-BE87-605E74D91F87}"/>
              </a:ext>
            </a:extLst>
          </p:cNvPr>
          <p:cNvSpPr/>
          <p:nvPr/>
        </p:nvSpPr>
        <p:spPr>
          <a:xfrm>
            <a:off x="1792135" y="6334180"/>
            <a:ext cx="1298312" cy="4290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Presence within 100 m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381B07-A557-4DE6-A713-AD15C79A63D5}"/>
              </a:ext>
            </a:extLst>
          </p:cNvPr>
          <p:cNvSpPr/>
          <p:nvPr/>
        </p:nvSpPr>
        <p:spPr>
          <a:xfrm>
            <a:off x="2608853" y="5674023"/>
            <a:ext cx="1234851" cy="45799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Vulnerability in Bluetooth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Stack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593959B-8F11-450E-B60F-8743C052F6DC}"/>
              </a:ext>
            </a:extLst>
          </p:cNvPr>
          <p:cNvSpPr/>
          <p:nvPr/>
        </p:nvSpPr>
        <p:spPr>
          <a:xfrm>
            <a:off x="10426287" y="3605404"/>
            <a:ext cx="1594583" cy="61595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Disabled in-cabin notification features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9A1BEE-DD54-42CE-B7F5-087425B68C71}"/>
              </a:ext>
            </a:extLst>
          </p:cNvPr>
          <p:cNvSpPr/>
          <p:nvPr/>
        </p:nvSpPr>
        <p:spPr>
          <a:xfrm>
            <a:off x="8864055" y="2966111"/>
            <a:ext cx="1437745" cy="61595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Weak authentication scheme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4CFF50B-0863-485B-8311-3CE6B9F5A67D}"/>
              </a:ext>
            </a:extLst>
          </p:cNvPr>
          <p:cNvCxnSpPr>
            <a:cxnSpLocks/>
            <a:stCxn id="7" idx="0"/>
            <a:endCxn id="47" idx="4"/>
          </p:cNvCxnSpPr>
          <p:nvPr/>
        </p:nvCxnSpPr>
        <p:spPr>
          <a:xfrm flipV="1">
            <a:off x="3679335" y="2047942"/>
            <a:ext cx="2145035" cy="2784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52FDAAA-A9AD-4571-A303-6BF3F572698A}"/>
              </a:ext>
            </a:extLst>
          </p:cNvPr>
          <p:cNvCxnSpPr>
            <a:cxnSpLocks/>
            <a:stCxn id="10" idx="6"/>
            <a:endCxn id="7" idx="3"/>
          </p:cNvCxnSpPr>
          <p:nvPr/>
        </p:nvCxnSpPr>
        <p:spPr>
          <a:xfrm>
            <a:off x="2628466" y="2721045"/>
            <a:ext cx="632929" cy="366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CD09C71-CACD-47F8-8A20-13E7D5C2D4E8}"/>
              </a:ext>
            </a:extLst>
          </p:cNvPr>
          <p:cNvCxnSpPr>
            <a:cxnSpLocks/>
            <a:stCxn id="11" idx="0"/>
            <a:endCxn id="7" idx="3"/>
          </p:cNvCxnSpPr>
          <p:nvPr/>
        </p:nvCxnSpPr>
        <p:spPr>
          <a:xfrm flipV="1">
            <a:off x="2742764" y="2757693"/>
            <a:ext cx="518631" cy="3928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0CB3154-9F96-4F96-817E-82E9910EE3DD}"/>
              </a:ext>
            </a:extLst>
          </p:cNvPr>
          <p:cNvCxnSpPr>
            <a:cxnSpLocks/>
            <a:stCxn id="8" idx="0"/>
            <a:endCxn id="47" idx="4"/>
          </p:cNvCxnSpPr>
          <p:nvPr/>
        </p:nvCxnSpPr>
        <p:spPr>
          <a:xfrm flipV="1">
            <a:off x="4673121" y="2047942"/>
            <a:ext cx="1151249" cy="12494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6F0718D-3B0A-4D79-A322-00431EDAF662}"/>
              </a:ext>
            </a:extLst>
          </p:cNvPr>
          <p:cNvCxnSpPr>
            <a:cxnSpLocks/>
            <a:stCxn id="9" idx="0"/>
            <a:endCxn id="47" idx="4"/>
          </p:cNvCxnSpPr>
          <p:nvPr/>
        </p:nvCxnSpPr>
        <p:spPr>
          <a:xfrm flipH="1" flipV="1">
            <a:off x="5824370" y="2047942"/>
            <a:ext cx="1498710" cy="12494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13770B6-ACD9-4722-954D-A9316FBDAA21}"/>
              </a:ext>
            </a:extLst>
          </p:cNvPr>
          <p:cNvCxnSpPr>
            <a:cxnSpLocks/>
            <a:stCxn id="12" idx="0"/>
            <a:endCxn id="57" idx="4"/>
          </p:cNvCxnSpPr>
          <p:nvPr/>
        </p:nvCxnSpPr>
        <p:spPr>
          <a:xfrm flipV="1">
            <a:off x="2441291" y="4969032"/>
            <a:ext cx="240830" cy="13651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BC049C9-3068-4BEF-8F43-4C15862EB188}"/>
              </a:ext>
            </a:extLst>
          </p:cNvPr>
          <p:cNvCxnSpPr>
            <a:cxnSpLocks/>
            <a:stCxn id="13" idx="0"/>
            <a:endCxn id="57" idx="4"/>
          </p:cNvCxnSpPr>
          <p:nvPr/>
        </p:nvCxnSpPr>
        <p:spPr>
          <a:xfrm flipH="1" flipV="1">
            <a:off x="2682121" y="4969032"/>
            <a:ext cx="544158" cy="7049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CBE9BE3-7132-42BB-9BF9-D03F216912B4}"/>
              </a:ext>
            </a:extLst>
          </p:cNvPr>
          <p:cNvCxnSpPr>
            <a:cxnSpLocks/>
            <a:stCxn id="14" idx="1"/>
            <a:endCxn id="9" idx="6"/>
          </p:cNvCxnSpPr>
          <p:nvPr/>
        </p:nvCxnSpPr>
        <p:spPr>
          <a:xfrm flipH="1" flipV="1">
            <a:off x="7999355" y="3605404"/>
            <a:ext cx="2660453" cy="902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3014F4B-00F8-43BE-9629-51211DEC022D}"/>
              </a:ext>
            </a:extLst>
          </p:cNvPr>
          <p:cNvCxnSpPr>
            <a:cxnSpLocks/>
            <a:stCxn id="15" idx="2"/>
            <a:endCxn id="9" idx="6"/>
          </p:cNvCxnSpPr>
          <p:nvPr/>
        </p:nvCxnSpPr>
        <p:spPr>
          <a:xfrm flipH="1">
            <a:off x="7999355" y="3274086"/>
            <a:ext cx="864700" cy="3313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C2692BD3-7D4F-4ADB-B8D4-9702D98323D2}"/>
              </a:ext>
            </a:extLst>
          </p:cNvPr>
          <p:cNvSpPr/>
          <p:nvPr/>
        </p:nvSpPr>
        <p:spPr>
          <a:xfrm>
            <a:off x="5217545" y="1487027"/>
            <a:ext cx="1213649" cy="56091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Arbitrary code execution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8B204FF-5655-4D92-AC97-FEB8CFBEAB0B}"/>
              </a:ext>
            </a:extLst>
          </p:cNvPr>
          <p:cNvSpPr/>
          <p:nvPr/>
        </p:nvSpPr>
        <p:spPr>
          <a:xfrm>
            <a:off x="2005846" y="4353082"/>
            <a:ext cx="1352550" cy="61595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Compromise the Bluetooth module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3767CDC-2D3C-47A7-B69E-D4234D2395C0}"/>
              </a:ext>
            </a:extLst>
          </p:cNvPr>
          <p:cNvCxnSpPr>
            <a:cxnSpLocks/>
            <a:stCxn id="57" idx="0"/>
            <a:endCxn id="8" idx="4"/>
          </p:cNvCxnSpPr>
          <p:nvPr/>
        </p:nvCxnSpPr>
        <p:spPr>
          <a:xfrm flipV="1">
            <a:off x="2682121" y="3802325"/>
            <a:ext cx="1991000" cy="5507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6FCE47D0-EBC4-476E-82D1-F419C2245E3E}"/>
              </a:ext>
            </a:extLst>
          </p:cNvPr>
          <p:cNvCxnSpPr>
            <a:cxnSpLocks/>
            <a:stCxn id="47" idx="1"/>
            <a:endCxn id="6" idx="6"/>
          </p:cNvCxnSpPr>
          <p:nvPr/>
        </p:nvCxnSpPr>
        <p:spPr>
          <a:xfrm flipH="1">
            <a:off x="4813762" y="1569171"/>
            <a:ext cx="581518" cy="658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Oval 92">
            <a:extLst>
              <a:ext uri="{FF2B5EF4-FFF2-40B4-BE49-F238E27FC236}">
                <a16:creationId xmlns:a16="http://schemas.microsoft.com/office/drawing/2014/main" id="{CBAA83F0-06D5-4DF0-A6D1-5DFD8F3A751D}"/>
              </a:ext>
            </a:extLst>
          </p:cNvPr>
          <p:cNvSpPr/>
          <p:nvPr/>
        </p:nvSpPr>
        <p:spPr>
          <a:xfrm>
            <a:off x="3606967" y="6200480"/>
            <a:ext cx="1206014" cy="39649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Presence within 32 m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1EE0BFAF-05A8-4F98-BAE4-0E1414319993}"/>
              </a:ext>
            </a:extLst>
          </p:cNvPr>
          <p:cNvSpPr/>
          <p:nvPr/>
        </p:nvSpPr>
        <p:spPr>
          <a:xfrm>
            <a:off x="5395280" y="6248382"/>
            <a:ext cx="970403" cy="48785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rgbClr val="C00000"/>
                </a:solidFill>
              </a:rPr>
              <a:t>KRACK!!! 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D914E160-0E4A-439A-9E9A-BD41E2DD20EA}"/>
              </a:ext>
            </a:extLst>
          </p:cNvPr>
          <p:cNvCxnSpPr>
            <a:cxnSpLocks/>
            <a:stCxn id="93" idx="0"/>
            <a:endCxn id="97" idx="4"/>
          </p:cNvCxnSpPr>
          <p:nvPr/>
        </p:nvCxnSpPr>
        <p:spPr>
          <a:xfrm flipV="1">
            <a:off x="4209974" y="4958062"/>
            <a:ext cx="347625" cy="12424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CFE144DF-CDF7-43BE-B0AF-E5A1D89101E2}"/>
              </a:ext>
            </a:extLst>
          </p:cNvPr>
          <p:cNvCxnSpPr>
            <a:cxnSpLocks/>
            <a:stCxn id="94" idx="0"/>
            <a:endCxn id="324" idx="4"/>
          </p:cNvCxnSpPr>
          <p:nvPr/>
        </p:nvCxnSpPr>
        <p:spPr>
          <a:xfrm flipH="1" flipV="1">
            <a:off x="5338942" y="5690263"/>
            <a:ext cx="541540" cy="5581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Oval 96">
            <a:extLst>
              <a:ext uri="{FF2B5EF4-FFF2-40B4-BE49-F238E27FC236}">
                <a16:creationId xmlns:a16="http://schemas.microsoft.com/office/drawing/2014/main" id="{1450E113-F2E0-4997-BCF5-A23D1DDD5E58}"/>
              </a:ext>
            </a:extLst>
          </p:cNvPr>
          <p:cNvSpPr/>
          <p:nvPr/>
        </p:nvSpPr>
        <p:spPr>
          <a:xfrm>
            <a:off x="3881324" y="4342112"/>
            <a:ext cx="1352550" cy="61595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Compromise the wireless hotspot module</a:t>
            </a: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B719CB96-A33F-4791-8179-B1AF8014AB69}"/>
              </a:ext>
            </a:extLst>
          </p:cNvPr>
          <p:cNvCxnSpPr>
            <a:cxnSpLocks/>
            <a:stCxn id="97" idx="0"/>
            <a:endCxn id="8" idx="4"/>
          </p:cNvCxnSpPr>
          <p:nvPr/>
        </p:nvCxnSpPr>
        <p:spPr>
          <a:xfrm flipV="1">
            <a:off x="4557599" y="3802325"/>
            <a:ext cx="115522" cy="5397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Oval 132">
            <a:extLst>
              <a:ext uri="{FF2B5EF4-FFF2-40B4-BE49-F238E27FC236}">
                <a16:creationId xmlns:a16="http://schemas.microsoft.com/office/drawing/2014/main" id="{B4E7BD5A-2EF2-4A7A-AB4D-37EF4D350029}"/>
              </a:ext>
            </a:extLst>
          </p:cNvPr>
          <p:cNvSpPr/>
          <p:nvPr/>
        </p:nvSpPr>
        <p:spPr>
          <a:xfrm>
            <a:off x="9983602" y="4279763"/>
            <a:ext cx="1437745" cy="61595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Vulnerability in gateway</a:t>
            </a:r>
          </a:p>
        </p:txBody>
      </p: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E0C62817-A141-4A1D-95CB-A5F47D3AE609}"/>
              </a:ext>
            </a:extLst>
          </p:cNvPr>
          <p:cNvCxnSpPr>
            <a:cxnSpLocks/>
            <a:stCxn id="133" idx="0"/>
            <a:endCxn id="9" idx="6"/>
          </p:cNvCxnSpPr>
          <p:nvPr/>
        </p:nvCxnSpPr>
        <p:spPr>
          <a:xfrm flipH="1" flipV="1">
            <a:off x="7999355" y="3605404"/>
            <a:ext cx="2703120" cy="6743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Oval 140">
            <a:extLst>
              <a:ext uri="{FF2B5EF4-FFF2-40B4-BE49-F238E27FC236}">
                <a16:creationId xmlns:a16="http://schemas.microsoft.com/office/drawing/2014/main" id="{B85C9A1F-13DF-4528-B9E2-0949229E9148}"/>
              </a:ext>
            </a:extLst>
          </p:cNvPr>
          <p:cNvSpPr/>
          <p:nvPr/>
        </p:nvSpPr>
        <p:spPr>
          <a:xfrm>
            <a:off x="8365063" y="4057475"/>
            <a:ext cx="1143542" cy="61595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Access to vehicle call number</a:t>
            </a:r>
          </a:p>
        </p:txBody>
      </p: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A60AAAAB-9322-42E4-B55E-130065E9E2CE}"/>
              </a:ext>
            </a:extLst>
          </p:cNvPr>
          <p:cNvCxnSpPr>
            <a:cxnSpLocks/>
            <a:stCxn id="141" idx="0"/>
            <a:endCxn id="9" idx="6"/>
          </p:cNvCxnSpPr>
          <p:nvPr/>
        </p:nvCxnSpPr>
        <p:spPr>
          <a:xfrm flipH="1" flipV="1">
            <a:off x="7999355" y="3605404"/>
            <a:ext cx="937479" cy="4520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7" name="Oval 146">
            <a:extLst>
              <a:ext uri="{FF2B5EF4-FFF2-40B4-BE49-F238E27FC236}">
                <a16:creationId xmlns:a16="http://schemas.microsoft.com/office/drawing/2014/main" id="{F13E09B1-B5AD-4116-9F4B-D0590D8B4DFB}"/>
              </a:ext>
            </a:extLst>
          </p:cNvPr>
          <p:cNvSpPr/>
          <p:nvPr/>
        </p:nvSpPr>
        <p:spPr>
          <a:xfrm>
            <a:off x="7829894" y="3481164"/>
            <a:ext cx="680629" cy="357629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AND</a:t>
            </a: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A2E97407-A784-4FF8-A5BB-C060D456C44D}"/>
              </a:ext>
            </a:extLst>
          </p:cNvPr>
          <p:cNvSpPr/>
          <p:nvPr/>
        </p:nvSpPr>
        <p:spPr>
          <a:xfrm>
            <a:off x="4277301" y="3745447"/>
            <a:ext cx="680629" cy="357629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OR</a:t>
            </a: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BD00F1CE-E783-44C3-B01E-A57FE6E16C27}"/>
              </a:ext>
            </a:extLst>
          </p:cNvPr>
          <p:cNvSpPr/>
          <p:nvPr/>
        </p:nvSpPr>
        <p:spPr>
          <a:xfrm>
            <a:off x="2291101" y="4898539"/>
            <a:ext cx="680629" cy="357629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AND</a:t>
            </a: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029229FB-EE43-4C4F-877F-1A36A6C13C58}"/>
              </a:ext>
            </a:extLst>
          </p:cNvPr>
          <p:cNvSpPr/>
          <p:nvPr/>
        </p:nvSpPr>
        <p:spPr>
          <a:xfrm>
            <a:off x="4241464" y="4946604"/>
            <a:ext cx="680629" cy="357629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AND</a:t>
            </a: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46F3798B-101E-460D-8C74-33CF6AEE7A17}"/>
              </a:ext>
            </a:extLst>
          </p:cNvPr>
          <p:cNvSpPr/>
          <p:nvPr/>
        </p:nvSpPr>
        <p:spPr>
          <a:xfrm>
            <a:off x="5439532" y="1982441"/>
            <a:ext cx="680629" cy="357629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OR</a:t>
            </a: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5FC3C19D-CB18-49E7-BF6C-19F4F438D05D}"/>
              </a:ext>
            </a:extLst>
          </p:cNvPr>
          <p:cNvSpPr/>
          <p:nvPr/>
        </p:nvSpPr>
        <p:spPr>
          <a:xfrm>
            <a:off x="2818266" y="2623527"/>
            <a:ext cx="680629" cy="357629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OR</a:t>
            </a: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7E1B7B77-074A-474E-859D-889E286E074E}"/>
              </a:ext>
            </a:extLst>
          </p:cNvPr>
          <p:cNvSpPr/>
          <p:nvPr/>
        </p:nvSpPr>
        <p:spPr>
          <a:xfrm>
            <a:off x="7058643" y="2122128"/>
            <a:ext cx="1723544" cy="44647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6EE79257-38F5-461E-8EF3-339CDAB9B088}"/>
              </a:ext>
            </a:extLst>
          </p:cNvPr>
          <p:cNvSpPr/>
          <p:nvPr/>
        </p:nvSpPr>
        <p:spPr>
          <a:xfrm>
            <a:off x="7323080" y="1386103"/>
            <a:ext cx="506814" cy="28220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2CE3F3D3-9DF5-4F1A-A276-A5DE06807E50}"/>
              </a:ext>
            </a:extLst>
          </p:cNvPr>
          <p:cNvSpPr/>
          <p:nvPr/>
        </p:nvSpPr>
        <p:spPr>
          <a:xfrm>
            <a:off x="8745947" y="4825300"/>
            <a:ext cx="1816393" cy="177167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Friends with this guy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1CBEC03A-3460-4DA2-AD96-7EB5060FCD69}"/>
              </a:ext>
            </a:extLst>
          </p:cNvPr>
          <p:cNvSpPr/>
          <p:nvPr/>
        </p:nvSpPr>
        <p:spPr>
          <a:xfrm>
            <a:off x="7615769" y="6147269"/>
            <a:ext cx="1352550" cy="61595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Vulnerability in CD/USB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modules</a:t>
            </a:r>
          </a:p>
        </p:txBody>
      </p:sp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id="{A60C8253-F994-4F9B-B363-2B04782BAA6B}"/>
              </a:ext>
            </a:extLst>
          </p:cNvPr>
          <p:cNvCxnSpPr>
            <a:cxnSpLocks/>
            <a:stCxn id="229" idx="1"/>
            <a:endCxn id="233" idx="4"/>
          </p:cNvCxnSpPr>
          <p:nvPr/>
        </p:nvCxnSpPr>
        <p:spPr>
          <a:xfrm flipH="1" flipV="1">
            <a:off x="6336238" y="4797059"/>
            <a:ext cx="2675714" cy="2876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004964DC-C6B2-41C6-9240-1CC4B770ADEE}"/>
              </a:ext>
            </a:extLst>
          </p:cNvPr>
          <p:cNvCxnSpPr>
            <a:cxnSpLocks/>
            <a:stCxn id="230" idx="0"/>
            <a:endCxn id="233" idx="4"/>
          </p:cNvCxnSpPr>
          <p:nvPr/>
        </p:nvCxnSpPr>
        <p:spPr>
          <a:xfrm flipH="1" flipV="1">
            <a:off x="6336238" y="4797059"/>
            <a:ext cx="1955806" cy="13502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3" name="Oval 232">
            <a:extLst>
              <a:ext uri="{FF2B5EF4-FFF2-40B4-BE49-F238E27FC236}">
                <a16:creationId xmlns:a16="http://schemas.microsoft.com/office/drawing/2014/main" id="{CFE31ED2-7960-429F-851B-2FE593AFFABE}"/>
              </a:ext>
            </a:extLst>
          </p:cNvPr>
          <p:cNvSpPr/>
          <p:nvPr/>
        </p:nvSpPr>
        <p:spPr>
          <a:xfrm>
            <a:off x="5659963" y="4181109"/>
            <a:ext cx="1352550" cy="61595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Compromise the CD/USB module</a:t>
            </a:r>
          </a:p>
        </p:txBody>
      </p:sp>
      <p:pic>
        <p:nvPicPr>
          <p:cNvPr id="235" name="Picture 234">
            <a:extLst>
              <a:ext uri="{FF2B5EF4-FFF2-40B4-BE49-F238E27FC236}">
                <a16:creationId xmlns:a16="http://schemas.microsoft.com/office/drawing/2014/main" id="{5101E76F-995F-43F7-9700-BC01D21AB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719" y="5277501"/>
            <a:ext cx="1094351" cy="1094351"/>
          </a:xfrm>
          <a:prstGeom prst="rect">
            <a:avLst/>
          </a:prstGeom>
        </p:spPr>
      </p:pic>
      <p:sp>
        <p:nvSpPr>
          <p:cNvPr id="236" name="Oval 235">
            <a:extLst>
              <a:ext uri="{FF2B5EF4-FFF2-40B4-BE49-F238E27FC236}">
                <a16:creationId xmlns:a16="http://schemas.microsoft.com/office/drawing/2014/main" id="{3DCC2146-A663-4C1A-98E8-707871B18FAA}"/>
              </a:ext>
            </a:extLst>
          </p:cNvPr>
          <p:cNvSpPr/>
          <p:nvPr/>
        </p:nvSpPr>
        <p:spPr>
          <a:xfrm>
            <a:off x="6317422" y="4682879"/>
            <a:ext cx="680629" cy="357629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AND</a:t>
            </a:r>
          </a:p>
        </p:txBody>
      </p:sp>
      <p:cxnSp>
        <p:nvCxnSpPr>
          <p:cNvPr id="246" name="Straight Arrow Connector 245">
            <a:extLst>
              <a:ext uri="{FF2B5EF4-FFF2-40B4-BE49-F238E27FC236}">
                <a16:creationId xmlns:a16="http://schemas.microsoft.com/office/drawing/2014/main" id="{CE52F03C-2167-4F42-9DBD-BB1769FE2324}"/>
              </a:ext>
            </a:extLst>
          </p:cNvPr>
          <p:cNvCxnSpPr>
            <a:cxnSpLocks/>
            <a:stCxn id="57" idx="0"/>
            <a:endCxn id="11" idx="4"/>
          </p:cNvCxnSpPr>
          <p:nvPr/>
        </p:nvCxnSpPr>
        <p:spPr>
          <a:xfrm flipV="1">
            <a:off x="2682121" y="3766484"/>
            <a:ext cx="60643" cy="5865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Arrow Connector 246">
            <a:extLst>
              <a:ext uri="{FF2B5EF4-FFF2-40B4-BE49-F238E27FC236}">
                <a16:creationId xmlns:a16="http://schemas.microsoft.com/office/drawing/2014/main" id="{0E0E9943-B744-4B4F-AC91-2FCA0E70F4CB}"/>
              </a:ext>
            </a:extLst>
          </p:cNvPr>
          <p:cNvCxnSpPr>
            <a:cxnSpLocks/>
            <a:stCxn id="97" idx="0"/>
            <a:endCxn id="11" idx="4"/>
          </p:cNvCxnSpPr>
          <p:nvPr/>
        </p:nvCxnSpPr>
        <p:spPr>
          <a:xfrm flipH="1" flipV="1">
            <a:off x="2742764" y="3766484"/>
            <a:ext cx="1814835" cy="5756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8" name="Oval 247">
            <a:extLst>
              <a:ext uri="{FF2B5EF4-FFF2-40B4-BE49-F238E27FC236}">
                <a16:creationId xmlns:a16="http://schemas.microsoft.com/office/drawing/2014/main" id="{D77D26E6-4130-4D0A-B4D0-D04C31CE0A61}"/>
              </a:ext>
            </a:extLst>
          </p:cNvPr>
          <p:cNvSpPr/>
          <p:nvPr/>
        </p:nvSpPr>
        <p:spPr>
          <a:xfrm>
            <a:off x="2372148" y="3689522"/>
            <a:ext cx="680629" cy="357629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OR</a:t>
            </a:r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144787BA-68CA-41FE-9CFE-B289BCBB36C5}"/>
              </a:ext>
            </a:extLst>
          </p:cNvPr>
          <p:cNvSpPr/>
          <p:nvPr/>
        </p:nvSpPr>
        <p:spPr>
          <a:xfrm>
            <a:off x="7378344" y="1854399"/>
            <a:ext cx="474851" cy="26773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3F4B5770-31D5-4D73-AC36-5CE7E756FE1C}"/>
              </a:ext>
            </a:extLst>
          </p:cNvPr>
          <p:cNvSpPr/>
          <p:nvPr/>
        </p:nvSpPr>
        <p:spPr>
          <a:xfrm>
            <a:off x="7829894" y="1693428"/>
            <a:ext cx="403464" cy="24438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00082D53-BEF8-454A-BDF7-EA5B9B1EFF46}"/>
              </a:ext>
            </a:extLst>
          </p:cNvPr>
          <p:cNvSpPr/>
          <p:nvPr/>
        </p:nvSpPr>
        <p:spPr>
          <a:xfrm>
            <a:off x="6966495" y="1708264"/>
            <a:ext cx="403464" cy="24438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88D2246E-8C99-4643-9023-93E9D9B0A482}"/>
              </a:ext>
            </a:extLst>
          </p:cNvPr>
          <p:cNvSpPr/>
          <p:nvPr/>
        </p:nvSpPr>
        <p:spPr>
          <a:xfrm>
            <a:off x="1085259" y="5304233"/>
            <a:ext cx="1097848" cy="36337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Connected</a:t>
            </a:r>
          </a:p>
        </p:txBody>
      </p:sp>
      <p:sp>
        <p:nvSpPr>
          <p:cNvPr id="271" name="Oval 270">
            <a:extLst>
              <a:ext uri="{FF2B5EF4-FFF2-40B4-BE49-F238E27FC236}">
                <a16:creationId xmlns:a16="http://schemas.microsoft.com/office/drawing/2014/main" id="{DFB81D86-8CDE-411E-8FAA-E208F9FAEEF5}"/>
              </a:ext>
            </a:extLst>
          </p:cNvPr>
          <p:cNvSpPr/>
          <p:nvPr/>
        </p:nvSpPr>
        <p:spPr>
          <a:xfrm>
            <a:off x="104544" y="6156167"/>
            <a:ext cx="700643" cy="44849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Weak PIN</a:t>
            </a:r>
          </a:p>
        </p:txBody>
      </p:sp>
      <p:sp>
        <p:nvSpPr>
          <p:cNvPr id="273" name="Oval 272">
            <a:extLst>
              <a:ext uri="{FF2B5EF4-FFF2-40B4-BE49-F238E27FC236}">
                <a16:creationId xmlns:a16="http://schemas.microsoft.com/office/drawing/2014/main" id="{06D2D971-24CF-430A-A8BF-9FB0E388B3D2}"/>
              </a:ext>
            </a:extLst>
          </p:cNvPr>
          <p:cNvSpPr/>
          <p:nvPr/>
        </p:nvSpPr>
        <p:spPr>
          <a:xfrm>
            <a:off x="9302" y="4807974"/>
            <a:ext cx="1395713" cy="4046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Compromised smartphone</a:t>
            </a:r>
          </a:p>
        </p:txBody>
      </p:sp>
      <p:cxnSp>
        <p:nvCxnSpPr>
          <p:cNvPr id="283" name="Straight Arrow Connector 282">
            <a:extLst>
              <a:ext uri="{FF2B5EF4-FFF2-40B4-BE49-F238E27FC236}">
                <a16:creationId xmlns:a16="http://schemas.microsoft.com/office/drawing/2014/main" id="{6CF610DC-0DBD-4EE3-A371-9032895A86C8}"/>
              </a:ext>
            </a:extLst>
          </p:cNvPr>
          <p:cNvCxnSpPr>
            <a:cxnSpLocks/>
            <a:stCxn id="273" idx="4"/>
            <a:endCxn id="260" idx="2"/>
          </p:cNvCxnSpPr>
          <p:nvPr/>
        </p:nvCxnSpPr>
        <p:spPr>
          <a:xfrm>
            <a:off x="707159" y="5212613"/>
            <a:ext cx="378100" cy="2733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Arrow Connector 285">
            <a:extLst>
              <a:ext uri="{FF2B5EF4-FFF2-40B4-BE49-F238E27FC236}">
                <a16:creationId xmlns:a16="http://schemas.microsoft.com/office/drawing/2014/main" id="{3B9B88AC-DECF-443D-8A94-99E33137A78C}"/>
              </a:ext>
            </a:extLst>
          </p:cNvPr>
          <p:cNvCxnSpPr>
            <a:cxnSpLocks/>
            <a:stCxn id="271" idx="0"/>
            <a:endCxn id="260" idx="2"/>
          </p:cNvCxnSpPr>
          <p:nvPr/>
        </p:nvCxnSpPr>
        <p:spPr>
          <a:xfrm flipV="1">
            <a:off x="454866" y="5485919"/>
            <a:ext cx="630393" cy="6702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0" name="Oval 289">
            <a:extLst>
              <a:ext uri="{FF2B5EF4-FFF2-40B4-BE49-F238E27FC236}">
                <a16:creationId xmlns:a16="http://schemas.microsoft.com/office/drawing/2014/main" id="{635C2CF2-8E70-4D3A-9E5E-E241040E4DEF}"/>
              </a:ext>
            </a:extLst>
          </p:cNvPr>
          <p:cNvSpPr/>
          <p:nvPr/>
        </p:nvSpPr>
        <p:spPr>
          <a:xfrm>
            <a:off x="743996" y="5316395"/>
            <a:ext cx="583752" cy="357629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OR</a:t>
            </a: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9A71062B-188B-45BD-825D-F752A26180C3}"/>
              </a:ext>
            </a:extLst>
          </p:cNvPr>
          <p:cNvSpPr/>
          <p:nvPr/>
        </p:nvSpPr>
        <p:spPr>
          <a:xfrm>
            <a:off x="9250680" y="1487028"/>
            <a:ext cx="403464" cy="3997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Oval 292">
            <a:extLst>
              <a:ext uri="{FF2B5EF4-FFF2-40B4-BE49-F238E27FC236}">
                <a16:creationId xmlns:a16="http://schemas.microsoft.com/office/drawing/2014/main" id="{6A4DAB65-E062-4E81-889D-6E77A72A0417}"/>
              </a:ext>
            </a:extLst>
          </p:cNvPr>
          <p:cNvSpPr/>
          <p:nvPr/>
        </p:nvSpPr>
        <p:spPr>
          <a:xfrm>
            <a:off x="931478" y="6060101"/>
            <a:ext cx="1057066" cy="44849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Persistent presence</a:t>
            </a:r>
          </a:p>
        </p:txBody>
      </p:sp>
      <p:sp>
        <p:nvSpPr>
          <p:cNvPr id="298" name="Oval 297">
            <a:extLst>
              <a:ext uri="{FF2B5EF4-FFF2-40B4-BE49-F238E27FC236}">
                <a16:creationId xmlns:a16="http://schemas.microsoft.com/office/drawing/2014/main" id="{A10B2F3C-52FC-404B-B4A2-CF2461575377}"/>
              </a:ext>
            </a:extLst>
          </p:cNvPr>
          <p:cNvSpPr/>
          <p:nvPr/>
        </p:nvSpPr>
        <p:spPr>
          <a:xfrm>
            <a:off x="597891" y="5586868"/>
            <a:ext cx="680629" cy="357629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AND</a:t>
            </a:r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0FFA7257-82C2-45AE-97E2-D08A54B11A70}"/>
              </a:ext>
            </a:extLst>
          </p:cNvPr>
          <p:cNvSpPr/>
          <p:nvPr/>
        </p:nvSpPr>
        <p:spPr>
          <a:xfrm>
            <a:off x="8862359" y="2092717"/>
            <a:ext cx="1121243" cy="39627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Oval 311">
            <a:extLst>
              <a:ext uri="{FF2B5EF4-FFF2-40B4-BE49-F238E27FC236}">
                <a16:creationId xmlns:a16="http://schemas.microsoft.com/office/drawing/2014/main" id="{6E6F3FE5-398A-4E0D-91DD-A2DE844468BE}"/>
              </a:ext>
            </a:extLst>
          </p:cNvPr>
          <p:cNvSpPr/>
          <p:nvPr/>
        </p:nvSpPr>
        <p:spPr>
          <a:xfrm>
            <a:off x="5911304" y="5547734"/>
            <a:ext cx="1395713" cy="4046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Compromised smartphone</a:t>
            </a:r>
          </a:p>
        </p:txBody>
      </p:sp>
      <p:sp>
        <p:nvSpPr>
          <p:cNvPr id="316" name="Oval 315">
            <a:extLst>
              <a:ext uri="{FF2B5EF4-FFF2-40B4-BE49-F238E27FC236}">
                <a16:creationId xmlns:a16="http://schemas.microsoft.com/office/drawing/2014/main" id="{DB1C6ABC-8409-437B-AF26-B0A7DE972CEE}"/>
              </a:ext>
            </a:extLst>
          </p:cNvPr>
          <p:cNvSpPr/>
          <p:nvPr/>
        </p:nvSpPr>
        <p:spPr>
          <a:xfrm>
            <a:off x="5142553" y="5589150"/>
            <a:ext cx="583752" cy="357629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OR</a:t>
            </a:r>
          </a:p>
        </p:txBody>
      </p:sp>
      <p:cxnSp>
        <p:nvCxnSpPr>
          <p:cNvPr id="331" name="Straight Arrow Connector 330">
            <a:extLst>
              <a:ext uri="{FF2B5EF4-FFF2-40B4-BE49-F238E27FC236}">
                <a16:creationId xmlns:a16="http://schemas.microsoft.com/office/drawing/2014/main" id="{0D06AFA3-2BA1-45AD-BBAA-9CD5690759F3}"/>
              </a:ext>
            </a:extLst>
          </p:cNvPr>
          <p:cNvCxnSpPr>
            <a:cxnSpLocks/>
            <a:stCxn id="324" idx="0"/>
            <a:endCxn id="157" idx="5"/>
          </p:cNvCxnSpPr>
          <p:nvPr/>
        </p:nvCxnSpPr>
        <p:spPr>
          <a:xfrm flipH="1" flipV="1">
            <a:off x="4822417" y="5251859"/>
            <a:ext cx="261021" cy="1800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1" name="Oval 340">
            <a:extLst>
              <a:ext uri="{FF2B5EF4-FFF2-40B4-BE49-F238E27FC236}">
                <a16:creationId xmlns:a16="http://schemas.microsoft.com/office/drawing/2014/main" id="{13C611C1-B29E-4AC2-9F96-EC114563A1DC}"/>
              </a:ext>
            </a:extLst>
          </p:cNvPr>
          <p:cNvSpPr/>
          <p:nvPr/>
        </p:nvSpPr>
        <p:spPr>
          <a:xfrm>
            <a:off x="2985538" y="4931926"/>
            <a:ext cx="1222219" cy="47853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Vulnerability in wireless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modules</a:t>
            </a:r>
          </a:p>
        </p:txBody>
      </p:sp>
      <p:cxnSp>
        <p:nvCxnSpPr>
          <p:cNvPr id="342" name="Straight Arrow Connector 341">
            <a:extLst>
              <a:ext uri="{FF2B5EF4-FFF2-40B4-BE49-F238E27FC236}">
                <a16:creationId xmlns:a16="http://schemas.microsoft.com/office/drawing/2014/main" id="{2D987BD8-AB3D-4DF1-AE60-4B3E39305BFC}"/>
              </a:ext>
            </a:extLst>
          </p:cNvPr>
          <p:cNvCxnSpPr>
            <a:cxnSpLocks/>
            <a:stCxn id="341" idx="6"/>
            <a:endCxn id="157" idx="2"/>
          </p:cNvCxnSpPr>
          <p:nvPr/>
        </p:nvCxnSpPr>
        <p:spPr>
          <a:xfrm flipV="1">
            <a:off x="4207757" y="5125419"/>
            <a:ext cx="33707" cy="457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2" name="Rectangle 351">
            <a:extLst>
              <a:ext uri="{FF2B5EF4-FFF2-40B4-BE49-F238E27FC236}">
                <a16:creationId xmlns:a16="http://schemas.microsoft.com/office/drawing/2014/main" id="{1247EBF6-9B42-4257-816C-BE49B0210D7A}"/>
              </a:ext>
            </a:extLst>
          </p:cNvPr>
          <p:cNvSpPr/>
          <p:nvPr/>
        </p:nvSpPr>
        <p:spPr>
          <a:xfrm>
            <a:off x="8860211" y="1867596"/>
            <a:ext cx="403464" cy="22366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3" name="Rectangle 352">
            <a:extLst>
              <a:ext uri="{FF2B5EF4-FFF2-40B4-BE49-F238E27FC236}">
                <a16:creationId xmlns:a16="http://schemas.microsoft.com/office/drawing/2014/main" id="{902A9B15-F569-4126-B34B-E5BC5EF048D3}"/>
              </a:ext>
            </a:extLst>
          </p:cNvPr>
          <p:cNvSpPr/>
          <p:nvPr/>
        </p:nvSpPr>
        <p:spPr>
          <a:xfrm>
            <a:off x="9581983" y="1863220"/>
            <a:ext cx="403464" cy="22366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Rectangle 353">
            <a:extLst>
              <a:ext uri="{FF2B5EF4-FFF2-40B4-BE49-F238E27FC236}">
                <a16:creationId xmlns:a16="http://schemas.microsoft.com/office/drawing/2014/main" id="{3529E02E-5197-4553-B098-D41BC0250699}"/>
              </a:ext>
            </a:extLst>
          </p:cNvPr>
          <p:cNvSpPr/>
          <p:nvPr/>
        </p:nvSpPr>
        <p:spPr>
          <a:xfrm>
            <a:off x="10314905" y="1863220"/>
            <a:ext cx="1195175" cy="62576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9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47" grpId="0" animBg="1"/>
      <p:bldP spid="57" grpId="0" animBg="1"/>
      <p:bldP spid="93" grpId="0" animBg="1"/>
      <p:bldP spid="94" grpId="0" animBg="1"/>
      <p:bldP spid="97" grpId="0" animBg="1"/>
      <p:bldP spid="133" grpId="0" animBg="1"/>
      <p:bldP spid="141" grpId="0" animBg="1"/>
      <p:bldP spid="147" grpId="0" animBg="1"/>
      <p:bldP spid="148" grpId="0" animBg="1"/>
      <p:bldP spid="149" grpId="0" animBg="1"/>
      <p:bldP spid="157" grpId="0" animBg="1"/>
      <p:bldP spid="175" grpId="0" animBg="1"/>
      <p:bldP spid="176" grpId="0" animBg="1"/>
      <p:bldP spid="208" grpId="0" animBg="1"/>
      <p:bldP spid="209" grpId="0" animBg="1"/>
      <p:bldP spid="229" grpId="0" animBg="1"/>
      <p:bldP spid="230" grpId="0" animBg="1"/>
      <p:bldP spid="233" grpId="0" animBg="1"/>
      <p:bldP spid="236" grpId="0" animBg="1"/>
      <p:bldP spid="248" grpId="0" animBg="1"/>
      <p:bldP spid="257" grpId="0" animBg="1"/>
      <p:bldP spid="258" grpId="0" animBg="1"/>
      <p:bldP spid="259" grpId="0" animBg="1"/>
      <p:bldP spid="260" grpId="0" animBg="1"/>
      <p:bldP spid="271" grpId="0" animBg="1"/>
      <p:bldP spid="273" grpId="0" animBg="1"/>
      <p:bldP spid="290" grpId="0" animBg="1"/>
      <p:bldP spid="291" grpId="0" animBg="1"/>
      <p:bldP spid="293" grpId="0" animBg="1"/>
      <p:bldP spid="298" grpId="0" animBg="1"/>
      <p:bldP spid="304" grpId="0" animBg="1"/>
      <p:bldP spid="312" grpId="0" animBg="1"/>
      <p:bldP spid="316" grpId="0" animBg="1"/>
      <p:bldP spid="341" grpId="0" animBg="1"/>
      <p:bldP spid="352" grpId="0" animBg="1"/>
      <p:bldP spid="353" grpId="0" animBg="1"/>
      <p:bldP spid="3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FF7753B-3500-4D04-A24E-0E0849EFF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81" y="4727572"/>
            <a:ext cx="915733" cy="911154"/>
          </a:xfrm>
          <a:prstGeom prst="rect">
            <a:avLst/>
          </a:prstGeom>
        </p:spPr>
      </p:pic>
      <p:pic>
        <p:nvPicPr>
          <p:cNvPr id="26" name="Content Placeholder 13">
            <a:extLst>
              <a:ext uri="{FF2B5EF4-FFF2-40B4-BE49-F238E27FC236}">
                <a16:creationId xmlns:a16="http://schemas.microsoft.com/office/drawing/2014/main" id="{DEA3A462-97C3-4DA6-B0C0-1A372B28C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" t="3852" r="19168" b="14359"/>
          <a:stretch/>
        </p:blipFill>
        <p:spPr>
          <a:xfrm>
            <a:off x="5391150" y="1690291"/>
            <a:ext cx="5823379" cy="355892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5256CE-F478-425A-9111-97B19A3D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Steps to HACK, from a High Level</a:t>
            </a:r>
            <a:br>
              <a:rPr lang="en-US" dirty="0"/>
            </a:br>
            <a:r>
              <a:rPr lang="en-US" sz="2000" dirty="0"/>
              <a:t>(Created from descriptions in [5])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1E89C11-D808-4A85-8149-D53973F76187}"/>
              </a:ext>
            </a:extLst>
          </p:cNvPr>
          <p:cNvSpPr/>
          <p:nvPr/>
        </p:nvSpPr>
        <p:spPr>
          <a:xfrm>
            <a:off x="1103300" y="5708649"/>
            <a:ext cx="1449125" cy="67241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Access to the bus through a compromised Surface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8A9E43-4E0E-46FD-9F96-160D3E430A8B}"/>
              </a:ext>
            </a:extLst>
          </p:cNvPr>
          <p:cNvSpPr/>
          <p:nvPr/>
        </p:nvSpPr>
        <p:spPr>
          <a:xfrm>
            <a:off x="4902200" y="1568450"/>
            <a:ext cx="5016500" cy="143351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DD8FB56-D2FB-4054-8CAB-8448DC914935}"/>
              </a:ext>
            </a:extLst>
          </p:cNvPr>
          <p:cNvSpPr/>
          <p:nvPr/>
        </p:nvSpPr>
        <p:spPr>
          <a:xfrm>
            <a:off x="1149350" y="4314825"/>
            <a:ext cx="1352550" cy="61595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Target ECU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Reached</a:t>
            </a:r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56DF9F86-581D-4079-A62B-72A62380C6FF}"/>
              </a:ext>
            </a:extLst>
          </p:cNvPr>
          <p:cNvSpPr/>
          <p:nvPr/>
        </p:nvSpPr>
        <p:spPr>
          <a:xfrm>
            <a:off x="1708150" y="5027612"/>
            <a:ext cx="234950" cy="584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3C7C5C7-E979-4A10-A295-E9C1397C5B4A}"/>
              </a:ext>
            </a:extLst>
          </p:cNvPr>
          <p:cNvSpPr/>
          <p:nvPr/>
        </p:nvSpPr>
        <p:spPr>
          <a:xfrm>
            <a:off x="385442" y="5162421"/>
            <a:ext cx="688373" cy="44939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Data theft</a:t>
            </a:r>
          </a:p>
        </p:txBody>
      </p:sp>
      <p:sp>
        <p:nvSpPr>
          <p:cNvPr id="31" name="Arrow: Up 30">
            <a:extLst>
              <a:ext uri="{FF2B5EF4-FFF2-40B4-BE49-F238E27FC236}">
                <a16:creationId xmlns:a16="http://schemas.microsoft.com/office/drawing/2014/main" id="{BDCDA53B-9CE7-4F07-B7FA-54F9993530AC}"/>
              </a:ext>
            </a:extLst>
          </p:cNvPr>
          <p:cNvSpPr/>
          <p:nvPr/>
        </p:nvSpPr>
        <p:spPr>
          <a:xfrm rot="18974399">
            <a:off x="1024316" y="5509888"/>
            <a:ext cx="189092" cy="34958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64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F1825-120E-4C3E-9B20-7B5B1A8C9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460" y="904875"/>
            <a:ext cx="10515600" cy="475932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0000"/>
                </a:solidFill>
                <a:latin typeface="Algerian" panose="04020705040A02060702" pitchFamily="82" charset="0"/>
              </a:rPr>
              <a:t>Before we move forward, 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FF0000"/>
                </a:solidFill>
                <a:latin typeface="Algerian" panose="04020705040A02060702" pitchFamily="82" charset="0"/>
              </a:rPr>
              <a:t>Lets Understand SOME</a:t>
            </a:r>
          </a:p>
          <a:p>
            <a:pPr marL="0" indent="0" algn="ctr">
              <a:buNone/>
            </a:pPr>
            <a:r>
              <a:rPr lang="en-US" sz="8800" b="1" dirty="0">
                <a:solidFill>
                  <a:srgbClr val="FF0000"/>
                </a:solidFill>
                <a:latin typeface="Algerian" panose="04020705040A02060702" pitchFamily="82" charset="0"/>
              </a:rPr>
              <a:t>fundamentals of in-vehicle networking</a:t>
            </a:r>
          </a:p>
        </p:txBody>
      </p:sp>
    </p:spTree>
    <p:extLst>
      <p:ext uri="{BB962C8B-B14F-4D97-AF65-F5344CB8AC3E}">
        <p14:creationId xmlns:p14="http://schemas.microsoft.com/office/powerpoint/2010/main" val="859442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rrow: Down 33">
            <a:extLst>
              <a:ext uri="{FF2B5EF4-FFF2-40B4-BE49-F238E27FC236}">
                <a16:creationId xmlns:a16="http://schemas.microsoft.com/office/drawing/2014/main" id="{64986137-9898-4617-84D8-BC07A5785951}"/>
              </a:ext>
            </a:extLst>
          </p:cNvPr>
          <p:cNvSpPr/>
          <p:nvPr/>
        </p:nvSpPr>
        <p:spPr>
          <a:xfrm rot="10800000">
            <a:off x="8928383" y="3664637"/>
            <a:ext cx="484632" cy="2101106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FF0E74E6-451F-4CFD-AEFB-3D383DDC2A93}"/>
              </a:ext>
            </a:extLst>
          </p:cNvPr>
          <p:cNvSpPr/>
          <p:nvPr/>
        </p:nvSpPr>
        <p:spPr>
          <a:xfrm>
            <a:off x="6809327" y="3669938"/>
            <a:ext cx="484632" cy="2101106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F12D05F4-F384-473A-95FB-445DBA283DBE}"/>
              </a:ext>
            </a:extLst>
          </p:cNvPr>
          <p:cNvSpPr/>
          <p:nvPr/>
        </p:nvSpPr>
        <p:spPr>
          <a:xfrm>
            <a:off x="11159114" y="3669938"/>
            <a:ext cx="484632" cy="2101106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EEEEC5-52AC-446E-A3A7-99A72B28CFDD}"/>
              </a:ext>
            </a:extLst>
          </p:cNvPr>
          <p:cNvSpPr/>
          <p:nvPr/>
        </p:nvSpPr>
        <p:spPr>
          <a:xfrm>
            <a:off x="6503203" y="2995380"/>
            <a:ext cx="1064301" cy="674558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Engine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AFE51D4-CDB0-45E0-8A73-15E72FBCA1E1}"/>
              </a:ext>
            </a:extLst>
          </p:cNvPr>
          <p:cNvSpPr/>
          <p:nvPr/>
        </p:nvSpPr>
        <p:spPr>
          <a:xfrm>
            <a:off x="8492686" y="2995380"/>
            <a:ext cx="1358130" cy="674558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Instrument</a:t>
            </a:r>
          </a:p>
          <a:p>
            <a:pPr algn="ctr"/>
            <a:r>
              <a:rPr lang="en-US" dirty="0"/>
              <a:t>Cluster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E399AED-41B4-4349-B752-6DB6D849B138}"/>
              </a:ext>
            </a:extLst>
          </p:cNvPr>
          <p:cNvSpPr/>
          <p:nvPr/>
        </p:nvSpPr>
        <p:spPr>
          <a:xfrm>
            <a:off x="10775999" y="2995380"/>
            <a:ext cx="1250862" cy="674558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Fuel</a:t>
            </a:r>
          </a:p>
          <a:p>
            <a:pPr algn="ctr"/>
            <a:r>
              <a:rPr lang="en-US" dirty="0"/>
              <a:t>System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6B0B25-98F6-4D7C-924C-5F324AC37CA9}"/>
              </a:ext>
            </a:extLst>
          </p:cNvPr>
          <p:cNvCxnSpPr/>
          <p:nvPr/>
        </p:nvCxnSpPr>
        <p:spPr>
          <a:xfrm>
            <a:off x="6503203" y="5771044"/>
            <a:ext cx="55236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4D5DB26-8BA3-49EE-B452-56A68798A32C}"/>
              </a:ext>
            </a:extLst>
          </p:cNvPr>
          <p:cNvCxnSpPr/>
          <p:nvPr/>
        </p:nvCxnSpPr>
        <p:spPr>
          <a:xfrm>
            <a:off x="6503203" y="6347513"/>
            <a:ext cx="55236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DBE501D-21EB-40CA-B33C-FEA66F45ED9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2566" y="5853268"/>
            <a:ext cx="781272" cy="404789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E6F9E51-9D63-4F59-8E8E-F745CDEC696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36224" y="5853269"/>
            <a:ext cx="781272" cy="404789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C05BC9F-15AC-4175-BA9E-5A79134AE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509" y="1602266"/>
            <a:ext cx="4643870" cy="520605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Electronic control units (ECU) regulate critical vehicle functions.</a:t>
            </a:r>
          </a:p>
          <a:p>
            <a:r>
              <a:rPr lang="en-US" dirty="0"/>
              <a:t>Need to communicate with other units.</a:t>
            </a:r>
          </a:p>
          <a:p>
            <a:pPr lvl="1"/>
            <a:r>
              <a:rPr lang="en-US" dirty="0"/>
              <a:t>Request information.</a:t>
            </a:r>
          </a:p>
          <a:p>
            <a:pPr lvl="1"/>
            <a:r>
              <a:rPr lang="en-US" dirty="0"/>
              <a:t>Command operations.</a:t>
            </a:r>
          </a:p>
          <a:p>
            <a:pPr lvl="1"/>
            <a:r>
              <a:rPr lang="en-US" dirty="0"/>
              <a:t>Report parameter status and faults if any.</a:t>
            </a:r>
          </a:p>
          <a:p>
            <a:r>
              <a:rPr lang="en-US" dirty="0"/>
              <a:t>Sensor readings and possible actions are embedded in messages according to the SAE J1939 standards.</a:t>
            </a:r>
          </a:p>
          <a:p>
            <a:pPr lvl="1"/>
            <a:r>
              <a:rPr lang="en-US" dirty="0"/>
              <a:t>RPM reading from the crankshaft position sensor.</a:t>
            </a:r>
          </a:p>
          <a:p>
            <a:pPr lvl="1"/>
            <a:r>
              <a:rPr lang="en-US" dirty="0"/>
              <a:t>Initiate fuel injection.</a:t>
            </a:r>
          </a:p>
          <a:p>
            <a:r>
              <a:rPr lang="en-US" dirty="0"/>
              <a:t>Transmitted as sequence of bits on the CAN bus</a:t>
            </a:r>
          </a:p>
          <a:p>
            <a:pPr lvl="1"/>
            <a:r>
              <a:rPr lang="en-US" dirty="0"/>
              <a:t>Bundled into CAN frames.</a:t>
            </a:r>
          </a:p>
          <a:p>
            <a:r>
              <a:rPr lang="en-US" dirty="0"/>
              <a:t>ECUs receive, interpret and use messages</a:t>
            </a:r>
          </a:p>
          <a:p>
            <a:pPr lvl="1"/>
            <a:r>
              <a:rPr lang="en-US" dirty="0"/>
              <a:t>RPM displayed on the dash.</a:t>
            </a:r>
          </a:p>
          <a:p>
            <a:pPr lvl="1"/>
            <a:r>
              <a:rPr lang="en-US" dirty="0"/>
              <a:t>Fuel injection initiated.</a:t>
            </a:r>
          </a:p>
          <a:p>
            <a:r>
              <a:rPr lang="en-US" dirty="0"/>
              <a:t>Communication model is requirement dependent</a:t>
            </a:r>
          </a:p>
          <a:p>
            <a:pPr lvl="1"/>
            <a:r>
              <a:rPr lang="en-US" dirty="0"/>
              <a:t>Might vary across manufacturers.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2FDE747-1224-4CFC-8BED-E906298247BC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tencil" panose="040409050D0802020404" pitchFamily="82" charset="0"/>
                <a:ea typeface="+mj-ea"/>
                <a:cs typeface="+mj-cs"/>
              </a:defRPr>
            </a:lvl1pPr>
          </a:lstStyle>
          <a:p>
            <a:r>
              <a:rPr lang="en-US" dirty="0"/>
              <a:t>Mechatronics</a:t>
            </a:r>
            <a:r>
              <a:rPr lang="en-US" sz="3200" dirty="0">
                <a:latin typeface="Script MT Bold" panose="03040602040607080904" pitchFamily="66" charset="0"/>
              </a:rPr>
              <a:t> </a:t>
            </a:r>
            <a:r>
              <a:rPr lang="en-US" sz="2400" dirty="0">
                <a:latin typeface="Script MT Bold" panose="03040602040607080904" pitchFamily="66" charset="0"/>
              </a:rPr>
              <a:t>In-Vehicle Communication Technology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01D636-B4A6-4A5C-BB33-7A8910D3157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460" y="2072781"/>
            <a:ext cx="1976141" cy="917299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E737F5A-8D20-4080-9200-52EAE1EE0090}"/>
              </a:ext>
            </a:extLst>
          </p:cNvPr>
          <p:cNvSpPr/>
          <p:nvPr/>
        </p:nvSpPr>
        <p:spPr>
          <a:xfrm>
            <a:off x="10884804" y="4206739"/>
            <a:ext cx="1043035" cy="11045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Here are the </a:t>
            </a:r>
            <a:r>
              <a:rPr lang="en-US" sz="1200" u="sng" dirty="0">
                <a:solidFill>
                  <a:schemeClr val="tx1"/>
                </a:solidFill>
              </a:rPr>
              <a:t>current fuel levels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87D28D1-D19D-43DE-80C7-C5D0AC904E14}"/>
              </a:ext>
            </a:extLst>
          </p:cNvPr>
          <p:cNvSpPr/>
          <p:nvPr/>
        </p:nvSpPr>
        <p:spPr>
          <a:xfrm>
            <a:off x="6549920" y="4205292"/>
            <a:ext cx="1000326" cy="11059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Here is the </a:t>
            </a:r>
            <a:r>
              <a:rPr lang="en-US" sz="1200" u="sng" dirty="0">
                <a:solidFill>
                  <a:schemeClr val="tx1"/>
                </a:solidFill>
              </a:rPr>
              <a:t>current engine speed and other stuff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5C62C7F-DD73-48DA-B494-6394CC394240}"/>
              </a:ext>
            </a:extLst>
          </p:cNvPr>
          <p:cNvSpPr/>
          <p:nvPr/>
        </p:nvSpPr>
        <p:spPr>
          <a:xfrm>
            <a:off x="8492686" y="3982568"/>
            <a:ext cx="1333691" cy="16576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Thanks guys,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Let me </a:t>
            </a:r>
            <a:r>
              <a:rPr lang="en-US" sz="1200" u="sng" dirty="0">
                <a:solidFill>
                  <a:schemeClr val="tx1"/>
                </a:solidFill>
              </a:rPr>
              <a:t>process</a:t>
            </a:r>
            <a:r>
              <a:rPr lang="en-US" sz="1200" dirty="0">
                <a:solidFill>
                  <a:schemeClr val="tx1"/>
                </a:solidFill>
              </a:rPr>
              <a:t> the messages and display that stuff on the dash.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DA17E52-8E35-41C8-87A6-359D1F190E57}"/>
              </a:ext>
            </a:extLst>
          </p:cNvPr>
          <p:cNvSpPr txBox="1"/>
          <p:nvPr/>
        </p:nvSpPr>
        <p:spPr>
          <a:xfrm>
            <a:off x="6557803" y="5896249"/>
            <a:ext cx="1141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Forte" panose="03060902040502070203" pitchFamily="66" charset="0"/>
              </a:rPr>
              <a:t>010101010….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78C34EF-3F6B-479A-858C-51BA153ACB51}"/>
              </a:ext>
            </a:extLst>
          </p:cNvPr>
          <p:cNvSpPr txBox="1"/>
          <p:nvPr/>
        </p:nvSpPr>
        <p:spPr>
          <a:xfrm>
            <a:off x="10830600" y="5901773"/>
            <a:ext cx="1141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Forte" panose="03060902040502070203" pitchFamily="66" charset="0"/>
              </a:rPr>
              <a:t>010101010….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25E472-369F-44CC-9B18-D80603830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984" y="1768598"/>
            <a:ext cx="1053645" cy="1021716"/>
          </a:xfrm>
          <a:prstGeom prst="rect">
            <a:avLst/>
          </a:prstGeom>
        </p:spPr>
      </p:pic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A6D5C925-AC16-4CB6-9829-A87408984DA4}"/>
              </a:ext>
            </a:extLst>
          </p:cNvPr>
          <p:cNvCxnSpPr>
            <a:stCxn id="4" idx="0"/>
            <a:endCxn id="11" idx="3"/>
          </p:cNvCxnSpPr>
          <p:nvPr/>
        </p:nvCxnSpPr>
        <p:spPr>
          <a:xfrm rot="16200000" flipV="1">
            <a:off x="6573530" y="2533555"/>
            <a:ext cx="715924" cy="207725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CAF000A4-4353-4748-A906-E33F3804D840}"/>
              </a:ext>
            </a:extLst>
          </p:cNvPr>
          <p:cNvCxnSpPr>
            <a:stCxn id="11" idx="1"/>
            <a:endCxn id="4" idx="1"/>
          </p:cNvCxnSpPr>
          <p:nvPr/>
        </p:nvCxnSpPr>
        <p:spPr>
          <a:xfrm rot="10800000" flipH="1" flipV="1">
            <a:off x="5773983" y="2279455"/>
            <a:ext cx="729219" cy="1053203"/>
          </a:xfrm>
          <a:prstGeom prst="bentConnector3">
            <a:avLst>
              <a:gd name="adj1" fmla="val -31349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430757E3-B79D-43C9-AF30-ACB8F7BE8379}"/>
              </a:ext>
            </a:extLst>
          </p:cNvPr>
          <p:cNvSpPr/>
          <p:nvPr/>
        </p:nvSpPr>
        <p:spPr>
          <a:xfrm>
            <a:off x="4958080" y="2692400"/>
            <a:ext cx="916725" cy="396240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sensors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FA294C5-0DCB-40AF-8F92-5C69AA8DCFFA}"/>
              </a:ext>
            </a:extLst>
          </p:cNvPr>
          <p:cNvSpPr/>
          <p:nvPr/>
        </p:nvSpPr>
        <p:spPr>
          <a:xfrm>
            <a:off x="6568776" y="2500000"/>
            <a:ext cx="962614" cy="396240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actuators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92E9444-8F58-423F-8B7E-90289A247EE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672" y="1954041"/>
            <a:ext cx="1039513" cy="279869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6D26800-2E0B-4647-A3F1-EFF7BA3C12E5}"/>
              </a:ext>
            </a:extLst>
          </p:cNvPr>
          <p:cNvCxnSpPr>
            <a:cxnSpLocks/>
            <a:stCxn id="9" idx="0"/>
            <a:endCxn id="26" idx="2"/>
          </p:cNvCxnSpPr>
          <p:nvPr/>
        </p:nvCxnSpPr>
        <p:spPr>
          <a:xfrm flipH="1" flipV="1">
            <a:off x="11401429" y="2233910"/>
            <a:ext cx="1" cy="7614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24E0D6BD-3B6A-4785-946D-068EA59D4622}"/>
              </a:ext>
            </a:extLst>
          </p:cNvPr>
          <p:cNvSpPr/>
          <p:nvPr/>
        </p:nvSpPr>
        <p:spPr>
          <a:xfrm>
            <a:off x="10920121" y="2418543"/>
            <a:ext cx="962614" cy="396240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actuators</a:t>
            </a:r>
          </a:p>
        </p:txBody>
      </p: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FD87F0C7-2E30-4B92-950A-5850620C8A5D}"/>
              </a:ext>
            </a:extLst>
          </p:cNvPr>
          <p:cNvCxnSpPr>
            <a:cxnSpLocks/>
            <a:stCxn id="26" idx="1"/>
            <a:endCxn id="9" idx="1"/>
          </p:cNvCxnSpPr>
          <p:nvPr/>
        </p:nvCxnSpPr>
        <p:spPr>
          <a:xfrm rot="10800000" flipV="1">
            <a:off x="10776000" y="2093975"/>
            <a:ext cx="105673" cy="1238683"/>
          </a:xfrm>
          <a:prstGeom prst="bentConnector3">
            <a:avLst>
              <a:gd name="adj1" fmla="val 316328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24FC575C-3E4A-446A-BBD2-B0CDFD6E313D}"/>
              </a:ext>
            </a:extLst>
          </p:cNvPr>
          <p:cNvSpPr/>
          <p:nvPr/>
        </p:nvSpPr>
        <p:spPr>
          <a:xfrm>
            <a:off x="10188659" y="2785303"/>
            <a:ext cx="916725" cy="396240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sensors</a:t>
            </a:r>
          </a:p>
        </p:txBody>
      </p:sp>
    </p:spTree>
    <p:extLst>
      <p:ext uri="{BB962C8B-B14F-4D97-AF65-F5344CB8AC3E}">
        <p14:creationId xmlns:p14="http://schemas.microsoft.com/office/powerpoint/2010/main" val="1011446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EBFAD-BC4B-4377-805E-B997A1C11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CAN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252AD-7F9F-4BF2-913F-9C9DC3034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1456659"/>
            <a:ext cx="4496045" cy="483427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Facilitates broadcast communication over a 2-wire multi-master serial bus.</a:t>
            </a:r>
          </a:p>
          <a:p>
            <a:pPr lvl="1"/>
            <a:r>
              <a:rPr lang="en-US" dirty="0"/>
              <a:t>Shielded wires</a:t>
            </a:r>
          </a:p>
          <a:p>
            <a:pPr lvl="2"/>
            <a:r>
              <a:rPr lang="en-US" dirty="0"/>
              <a:t>Reduced EMI.</a:t>
            </a:r>
            <a:endParaRPr lang="en-US" b="1" dirty="0"/>
          </a:p>
          <a:p>
            <a:pPr lvl="1"/>
            <a:r>
              <a:rPr lang="en-US" dirty="0"/>
              <a:t>Twisted wires</a:t>
            </a:r>
          </a:p>
          <a:p>
            <a:pPr lvl="2"/>
            <a:r>
              <a:rPr lang="en-US" dirty="0"/>
              <a:t>Cancel EMI.</a:t>
            </a:r>
          </a:p>
          <a:p>
            <a:pPr lvl="1"/>
            <a:r>
              <a:rPr lang="en-US" dirty="0"/>
              <a:t>Terminating resistors</a:t>
            </a:r>
          </a:p>
          <a:p>
            <a:pPr lvl="2"/>
            <a:r>
              <a:rPr lang="en-US" dirty="0"/>
              <a:t>Maintain recessive level.</a:t>
            </a:r>
          </a:p>
          <a:p>
            <a:pPr lvl="2"/>
            <a:r>
              <a:rPr lang="en-US" dirty="0"/>
              <a:t>Reduce reflection.</a:t>
            </a:r>
          </a:p>
          <a:p>
            <a:r>
              <a:rPr lang="en-US" dirty="0"/>
              <a:t>Differential voltage</a:t>
            </a:r>
          </a:p>
          <a:p>
            <a:pPr lvl="1"/>
            <a:r>
              <a:rPr lang="en-US" dirty="0"/>
              <a:t>Cancel out any residual noise.</a:t>
            </a:r>
          </a:p>
          <a:p>
            <a:pPr lvl="1"/>
            <a:r>
              <a:rPr lang="en-US" dirty="0"/>
              <a:t>Dominant bit : 0</a:t>
            </a:r>
          </a:p>
          <a:p>
            <a:pPr lvl="1"/>
            <a:r>
              <a:rPr lang="en-US" dirty="0"/>
              <a:t>Recessive bit: 1</a:t>
            </a:r>
          </a:p>
          <a:p>
            <a:r>
              <a:rPr lang="en-US" dirty="0"/>
              <a:t>CSMA/CD with message priority-based arbitration</a:t>
            </a:r>
          </a:p>
          <a:p>
            <a:pPr lvl="1"/>
            <a:r>
              <a:rPr lang="en-US" dirty="0"/>
              <a:t>Nodes transmit when bus is free.</a:t>
            </a:r>
          </a:p>
          <a:p>
            <a:pPr lvl="1"/>
            <a:r>
              <a:rPr lang="en-US" dirty="0"/>
              <a:t>Arbitration is performed on the Identifier field.</a:t>
            </a:r>
          </a:p>
          <a:p>
            <a:r>
              <a:rPr lang="en-US" dirty="0"/>
              <a:t>CAN Frame format</a:t>
            </a:r>
          </a:p>
          <a:p>
            <a:pPr lvl="1"/>
            <a:r>
              <a:rPr lang="en-US" dirty="0"/>
              <a:t>11/29 bit identifier</a:t>
            </a:r>
          </a:p>
          <a:p>
            <a:pPr lvl="1"/>
            <a:r>
              <a:rPr lang="en-US" dirty="0"/>
              <a:t>0…64 bits of data.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43C3A2-7E14-47B0-88C0-BFC5C53E38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" t="26004" r="3424" b="7506"/>
          <a:stretch/>
        </p:blipFill>
        <p:spPr>
          <a:xfrm rot="291028">
            <a:off x="8664311" y="716019"/>
            <a:ext cx="2193323" cy="1066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EF8098-B45D-43C1-A11E-1A67D003C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3" y="1690297"/>
            <a:ext cx="3414889" cy="1536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F08246-D29B-43C9-9A96-890F2725B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3" y="3763213"/>
            <a:ext cx="3414889" cy="20252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4AB90C-DA79-4E8A-AE59-FEC766437A2E}"/>
              </a:ext>
            </a:extLst>
          </p:cNvPr>
          <p:cNvSpPr txBox="1"/>
          <p:nvPr/>
        </p:nvSpPr>
        <p:spPr>
          <a:xfrm>
            <a:off x="7385644" y="6380480"/>
            <a:ext cx="4682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5"/>
              </a:rPr>
              <a:t>https://www.linkedin.com/pulse/automotive-can-bus-system-explained-kiril-mucevski</a:t>
            </a:r>
            <a:endParaRPr lang="en-US" sz="1000" dirty="0"/>
          </a:p>
          <a:p>
            <a:r>
              <a:rPr lang="en-US" sz="1000" dirty="0">
                <a:hlinkClick r:id="rId6"/>
              </a:rPr>
              <a:t>http://www.sciencedirect.com/science/article/pii/S0920548915000422</a:t>
            </a:r>
            <a:r>
              <a:rPr lang="en-US" sz="1000" dirty="0"/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5C53745-CEFD-428C-8FB7-C7272E0152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845" y="2233151"/>
            <a:ext cx="3169333" cy="287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63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67B31-F315-4E06-80C3-CAF75E24D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SAE J1939: </a:t>
            </a:r>
            <a:r>
              <a:rPr lang="en-US" sz="3200" dirty="0">
                <a:latin typeface="Script MT Bold" panose="03040602040607080904" pitchFamily="66" charset="0"/>
              </a:rPr>
              <a:t>A Layered Networking Paradigm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C8BAA-66EB-423B-AAC2-E3D4F2270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5576" y="1744504"/>
            <a:ext cx="5653544" cy="497125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Broadcast networks.</a:t>
            </a:r>
          </a:p>
          <a:p>
            <a:pPr lvl="1"/>
            <a:r>
              <a:rPr lang="en-US" dirty="0"/>
              <a:t>High speed CAN, 250 kbps.</a:t>
            </a:r>
          </a:p>
          <a:p>
            <a:pPr lvl="1"/>
            <a:r>
              <a:rPr lang="en-US" dirty="0"/>
              <a:t>Readily connectable using </a:t>
            </a:r>
            <a:r>
              <a:rPr lang="en-US" i="1" dirty="0"/>
              <a:t>bridge/gateway.</a:t>
            </a:r>
          </a:p>
          <a:p>
            <a:pPr lvl="2"/>
            <a:r>
              <a:rPr lang="en-US" dirty="0"/>
              <a:t>Possible message filtering.</a:t>
            </a:r>
          </a:p>
          <a:p>
            <a:pPr lvl="1"/>
            <a:r>
              <a:rPr lang="en-US" dirty="0"/>
              <a:t>Nodes/ECUs connected to main or implement networks/sub-networks.</a:t>
            </a:r>
          </a:p>
          <a:p>
            <a:r>
              <a:rPr lang="en-US" dirty="0"/>
              <a:t>Messages composed and interpreted at the application layer.</a:t>
            </a:r>
          </a:p>
          <a:p>
            <a:pPr lvl="1"/>
            <a:r>
              <a:rPr lang="en-US" dirty="0"/>
              <a:t>Identifier and data.</a:t>
            </a:r>
          </a:p>
          <a:p>
            <a:r>
              <a:rPr lang="en-US" dirty="0"/>
              <a:t>Message data can be longer than 64 bits, </a:t>
            </a:r>
            <a:r>
              <a:rPr lang="en-US" dirty="0" err="1"/>
              <a:t>eg</a:t>
            </a:r>
            <a:r>
              <a:rPr lang="en-US" dirty="0"/>
              <a:t>. VIN number.</a:t>
            </a:r>
          </a:p>
          <a:p>
            <a:pPr lvl="1"/>
            <a:r>
              <a:rPr lang="en-US" dirty="0"/>
              <a:t>Split into ~128 bit J1939 PDU</a:t>
            </a:r>
          </a:p>
          <a:p>
            <a:pPr lvl="1"/>
            <a:r>
              <a:rPr lang="en-US" dirty="0"/>
              <a:t>CAN frames can only be maximum 128 bit.</a:t>
            </a:r>
          </a:p>
          <a:p>
            <a:pPr lvl="1"/>
            <a:r>
              <a:rPr lang="en-US" dirty="0"/>
              <a:t>Reliable message delivery.</a:t>
            </a:r>
          </a:p>
          <a:p>
            <a:r>
              <a:rPr lang="en-US" dirty="0"/>
              <a:t>No message encapsulation</a:t>
            </a:r>
          </a:p>
          <a:p>
            <a:pPr lvl="1"/>
            <a:r>
              <a:rPr lang="en-US" dirty="0"/>
              <a:t> Modular functionalities invoked when required.</a:t>
            </a:r>
          </a:p>
          <a:p>
            <a:pPr lvl="2"/>
            <a:r>
              <a:rPr lang="en-US" dirty="0" err="1"/>
              <a:t>Eg</a:t>
            </a:r>
            <a:r>
              <a:rPr lang="en-US" dirty="0"/>
              <a:t>. Reliable delivery functions at layer 2.</a:t>
            </a:r>
          </a:p>
          <a:p>
            <a:r>
              <a:rPr lang="en-US" dirty="0"/>
              <a:t>Transmitted as stream of bits at the Physical/CAN layer.</a:t>
            </a:r>
          </a:p>
          <a:p>
            <a:pPr lvl="1"/>
            <a:endParaRPr lang="en-US" dirty="0"/>
          </a:p>
        </p:txBody>
      </p:sp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59B5A55-AF5E-4728-9C3F-B721B6B1714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447" y="3291840"/>
            <a:ext cx="2408676" cy="833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CD6356-DB92-40B7-B457-0523A31253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19698" r="2547" b="14794"/>
          <a:stretch/>
        </p:blipFill>
        <p:spPr>
          <a:xfrm>
            <a:off x="304776" y="1337682"/>
            <a:ext cx="5532783" cy="288181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9DDEBE7-6896-4E13-961E-65CDB5004089}"/>
              </a:ext>
            </a:extLst>
          </p:cNvPr>
          <p:cNvSpPr/>
          <p:nvPr/>
        </p:nvSpPr>
        <p:spPr>
          <a:xfrm>
            <a:off x="4287053" y="2911575"/>
            <a:ext cx="447261" cy="18884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ECM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148E32F-385A-4F8E-B1F9-03FD4923D1AF}"/>
              </a:ext>
            </a:extLst>
          </p:cNvPr>
          <p:cNvSpPr/>
          <p:nvPr/>
        </p:nvSpPr>
        <p:spPr>
          <a:xfrm>
            <a:off x="3783471" y="3135603"/>
            <a:ext cx="447261" cy="18884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BCM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5B1BBF8-9EE1-46A6-9938-E9A2BE750660}"/>
              </a:ext>
            </a:extLst>
          </p:cNvPr>
          <p:cNvSpPr/>
          <p:nvPr/>
        </p:nvSpPr>
        <p:spPr>
          <a:xfrm>
            <a:off x="2623906" y="3135603"/>
            <a:ext cx="447261" cy="18884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TCM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08F7272-D534-4BC8-8CFE-F9D74154D9F1}"/>
              </a:ext>
            </a:extLst>
          </p:cNvPr>
          <p:cNvSpPr/>
          <p:nvPr/>
        </p:nvSpPr>
        <p:spPr>
          <a:xfrm>
            <a:off x="2345610" y="2693311"/>
            <a:ext cx="520148" cy="17969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Bridge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3AC41CA-9DCE-4B09-8C33-3F921E508FC9}"/>
              </a:ext>
            </a:extLst>
          </p:cNvPr>
          <p:cNvSpPr/>
          <p:nvPr/>
        </p:nvSpPr>
        <p:spPr>
          <a:xfrm>
            <a:off x="805045" y="2902429"/>
            <a:ext cx="520148" cy="17969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Trailer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B8B7A4-B3F4-46C1-9AD9-AB371FABA64F}"/>
              </a:ext>
            </a:extLst>
          </p:cNvPr>
          <p:cNvCxnSpPr>
            <a:cxnSpLocks/>
          </p:cNvCxnSpPr>
          <p:nvPr/>
        </p:nvCxnSpPr>
        <p:spPr>
          <a:xfrm>
            <a:off x="388132" y="2783160"/>
            <a:ext cx="194767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C0B620F-365A-4919-A0DC-49FC636832D1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4000478" y="3001425"/>
            <a:ext cx="6624" cy="13417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FEE06E-A825-41D4-BAA1-EB27174DED8A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1065119" y="2783161"/>
            <a:ext cx="0" cy="11926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854BC9-3647-4047-B983-189365102B8D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2847536" y="3001423"/>
            <a:ext cx="1" cy="13418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9CAD0FBF-FAFC-4F17-BBFD-B6946AF1C3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9" t="27541" r="23300" b="29986"/>
          <a:stretch/>
        </p:blipFill>
        <p:spPr>
          <a:xfrm rot="21600000">
            <a:off x="3207951" y="3247210"/>
            <a:ext cx="476129" cy="3739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A20557-C1F5-42AD-8F46-57E61CAF8F5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584" y="1587544"/>
            <a:ext cx="505238" cy="54500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D78CD5C-22F5-4D07-8CCC-8014F74A27B7}"/>
              </a:ext>
            </a:extLst>
          </p:cNvPr>
          <p:cNvSpPr/>
          <p:nvPr/>
        </p:nvSpPr>
        <p:spPr>
          <a:xfrm>
            <a:off x="2927999" y="2634358"/>
            <a:ext cx="778795" cy="465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5364160-55A6-44BD-8008-CFEF415287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4" b="36989"/>
          <a:stretch/>
        </p:blipFill>
        <p:spPr>
          <a:xfrm>
            <a:off x="3783471" y="2502031"/>
            <a:ext cx="745715" cy="248523"/>
          </a:xfrm>
          <a:prstGeom prst="rect">
            <a:avLst/>
          </a:prstGeom>
        </p:spPr>
      </p:pic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D90E8AEF-067C-42CD-8BAF-5C55915BD89D}"/>
              </a:ext>
            </a:extLst>
          </p:cNvPr>
          <p:cNvCxnSpPr>
            <a:stCxn id="19" idx="2"/>
          </p:cNvCxnSpPr>
          <p:nvPr/>
        </p:nvCxnSpPr>
        <p:spPr>
          <a:xfrm rot="5400000">
            <a:off x="3080711" y="2259786"/>
            <a:ext cx="859732" cy="605252"/>
          </a:xfrm>
          <a:prstGeom prst="bentConnector3">
            <a:avLst>
              <a:gd name="adj1" fmla="val 15505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07450CF9-819A-44B7-81EB-FEE2427303ED}"/>
              </a:ext>
            </a:extLst>
          </p:cNvPr>
          <p:cNvCxnSpPr>
            <a:stCxn id="27" idx="1"/>
          </p:cNvCxnSpPr>
          <p:nvPr/>
        </p:nvCxnSpPr>
        <p:spPr>
          <a:xfrm rot="10800000" flipV="1">
            <a:off x="3618123" y="2626293"/>
            <a:ext cx="165349" cy="375130"/>
          </a:xfrm>
          <a:prstGeom prst="bentConnector2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AB97780-C42B-4F0B-AF4C-A9E1C4B2E41E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3446016" y="3001424"/>
            <a:ext cx="0" cy="24578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6C0F1A5-3692-4A95-829C-5931F7857C88}"/>
              </a:ext>
            </a:extLst>
          </p:cNvPr>
          <p:cNvCxnSpPr>
            <a:endCxn id="6" idx="1"/>
          </p:cNvCxnSpPr>
          <p:nvPr/>
        </p:nvCxnSpPr>
        <p:spPr>
          <a:xfrm>
            <a:off x="2623906" y="3001424"/>
            <a:ext cx="1663147" cy="4573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80E11EDF-4F7D-488F-8D77-228614D3394D}"/>
              </a:ext>
            </a:extLst>
          </p:cNvPr>
          <p:cNvCxnSpPr>
            <a:stCxn id="9" idx="3"/>
          </p:cNvCxnSpPr>
          <p:nvPr/>
        </p:nvCxnSpPr>
        <p:spPr>
          <a:xfrm>
            <a:off x="2865758" y="2783160"/>
            <a:ext cx="205409" cy="218263"/>
          </a:xfrm>
          <a:prstGeom prst="bentConnector2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15C350CD-1010-401D-8DE4-225D72EF6F20}"/>
              </a:ext>
            </a:extLst>
          </p:cNvPr>
          <p:cNvSpPr/>
          <p:nvPr/>
        </p:nvSpPr>
        <p:spPr>
          <a:xfrm>
            <a:off x="304776" y="2750158"/>
            <a:ext cx="4429538" cy="574288"/>
          </a:xfrm>
          <a:prstGeom prst="rect">
            <a:avLst/>
          </a:prstGeom>
          <a:solidFill>
            <a:schemeClr val="accent3">
              <a:lumMod val="40000"/>
              <a:lumOff val="6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1358FB1-3079-4B71-8FC8-2F2B6A634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81" y="4335293"/>
            <a:ext cx="5787172" cy="200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8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49C796-1913-47FC-8393-D09D52D31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5373688" algn="l"/>
              </a:tabLst>
            </a:pPr>
            <a:r>
              <a:rPr lang="en-US" dirty="0"/>
              <a:t>So What Type of Vehicles Are We Talking?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96ABDA-9927-43C2-B78B-81C20FED0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8122" y="1690688"/>
            <a:ext cx="4814300" cy="4451609"/>
          </a:xfrm>
        </p:spPr>
        <p:txBody>
          <a:bodyPr>
            <a:noAutofit/>
          </a:bodyPr>
          <a:lstStyle/>
          <a:p>
            <a:r>
              <a:rPr lang="en-US" sz="1900" dirty="0"/>
              <a:t>Transport goods worth about $53 billion were moved each day in 2015 [</a:t>
            </a:r>
            <a:r>
              <a:rPr lang="en-US" sz="1900" dirty="0">
                <a:hlinkClick r:id="rId2"/>
              </a:rPr>
              <a:t>BTS</a:t>
            </a:r>
            <a:r>
              <a:rPr lang="en-US" sz="1900" dirty="0"/>
              <a:t>]. </a:t>
            </a:r>
          </a:p>
          <a:p>
            <a:pPr lvl="1"/>
            <a:r>
              <a:rPr lang="en-US" sz="1900" dirty="0"/>
              <a:t>Commercially motivated attacks can have severe financial consequences.</a:t>
            </a:r>
          </a:p>
          <a:p>
            <a:r>
              <a:rPr lang="en-US" sz="1900" dirty="0"/>
              <a:t>Emergency vehicle response time is critical.</a:t>
            </a:r>
          </a:p>
          <a:p>
            <a:pPr lvl="1"/>
            <a:r>
              <a:rPr lang="en-US" sz="1900" dirty="0"/>
              <a:t>Personally motivated attacks can have life threatening consequences.</a:t>
            </a:r>
          </a:p>
          <a:p>
            <a:r>
              <a:rPr lang="en-US" sz="1900" dirty="0"/>
              <a:t>Capital equipment bear high asset value.</a:t>
            </a:r>
          </a:p>
          <a:p>
            <a:pPr lvl="1"/>
            <a:r>
              <a:rPr lang="en-US" sz="1900" dirty="0"/>
              <a:t>Commercially motivated attacks can have severe financial and legal consequences.</a:t>
            </a:r>
          </a:p>
          <a:p>
            <a:r>
              <a:rPr lang="en-US" sz="1900" dirty="0"/>
              <a:t>  Military vehicles are mission critical.</a:t>
            </a:r>
          </a:p>
          <a:p>
            <a:pPr lvl="1"/>
            <a:r>
              <a:rPr lang="en-US" sz="1900" dirty="0"/>
              <a:t>Politically motivated attacks can have widespread negative consequences.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F76C2-870D-4383-8926-CB86EBE75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760905" cy="445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89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E1DF7CC-A365-4C55-8EA1-2A76EE11D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61" y="2331453"/>
            <a:ext cx="4752739" cy="14466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CD2BDF-9A57-46CE-B894-57E401D61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" y="4085899"/>
            <a:ext cx="5798750" cy="1811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5B1E46-65B6-4A06-825F-C28043D4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7" y="484632"/>
            <a:ext cx="10331877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J1939 PDU Interpretation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849ACEC-75FF-4000-AFE8-BB9F4C243B5F}"/>
              </a:ext>
            </a:extLst>
          </p:cNvPr>
          <p:cNvSpPr txBox="1">
            <a:spLocks/>
          </p:cNvSpPr>
          <p:nvPr/>
        </p:nvSpPr>
        <p:spPr>
          <a:xfrm>
            <a:off x="5659120" y="1778000"/>
            <a:ext cx="6370320" cy="4785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1400" dirty="0"/>
              <a:t>CAN frame is obtained</a:t>
            </a:r>
          </a:p>
          <a:p>
            <a:pPr lvl="2">
              <a:lnSpc>
                <a:spcPct val="100000"/>
              </a:lnSpc>
              <a:spcAft>
                <a:spcPts val="400"/>
              </a:spcAft>
            </a:pPr>
            <a:r>
              <a:rPr lang="en-US" sz="1400" dirty="0"/>
              <a:t>start-of-frame and end-of-frame bits are used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1400" dirty="0"/>
              <a:t>CAN specific bits are removed to obtain a J1939 PDU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1400" dirty="0"/>
              <a:t>PDU has a </a:t>
            </a:r>
            <a:r>
              <a:rPr lang="en-US" sz="1400" i="1" dirty="0"/>
              <a:t>29 bit identifier and 64 bits data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1400" dirty="0"/>
              <a:t>Parameter Group Number (PGN) is obtained</a:t>
            </a:r>
          </a:p>
          <a:p>
            <a:pPr lvl="1">
              <a:lnSpc>
                <a:spcPct val="100000"/>
              </a:lnSpc>
              <a:spcAft>
                <a:spcPts val="400"/>
              </a:spcAft>
            </a:pPr>
            <a:r>
              <a:rPr lang="en-US" sz="1400" dirty="0"/>
              <a:t>E.g. PGN 64993 “Cab/AC Climate Information”.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1400" dirty="0"/>
              <a:t>Associated Suspect Parameter Numbers (SPNs) are obtained from J1939 Digital Annex</a:t>
            </a:r>
          </a:p>
          <a:p>
            <a:pPr lvl="1">
              <a:lnSpc>
                <a:spcPct val="100000"/>
              </a:lnSpc>
              <a:spcAft>
                <a:spcPts val="400"/>
              </a:spcAft>
            </a:pPr>
            <a:r>
              <a:rPr lang="en-US" sz="1400" dirty="0"/>
              <a:t>SPN 2609 “Cab/AC Refrigerant Compressor Outlet Pressure”</a:t>
            </a:r>
          </a:p>
          <a:p>
            <a:pPr lvl="1">
              <a:lnSpc>
                <a:spcPct val="100000"/>
              </a:lnSpc>
              <a:spcAft>
                <a:spcPts val="400"/>
              </a:spcAft>
            </a:pPr>
            <a:r>
              <a:rPr lang="en-US" sz="1400" dirty="0"/>
              <a:t>SPN 7853 “Air Conditioner Compressor Status”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1400" dirty="0"/>
              <a:t>SPNs bits extracted using </a:t>
            </a:r>
            <a:r>
              <a:rPr lang="en-US" sz="1400" i="1" dirty="0"/>
              <a:t>Length </a:t>
            </a:r>
            <a:r>
              <a:rPr lang="en-US" sz="1400" dirty="0"/>
              <a:t>and</a:t>
            </a:r>
            <a:r>
              <a:rPr lang="en-US" sz="1400" i="1" dirty="0"/>
              <a:t> Starting bit position</a:t>
            </a:r>
            <a:endParaRPr lang="en-US" sz="1400" dirty="0"/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1400" dirty="0"/>
              <a:t>SPNs interpreted using </a:t>
            </a:r>
            <a:r>
              <a:rPr lang="en-US" sz="1400" i="1" dirty="0"/>
              <a:t>Resolution </a:t>
            </a:r>
            <a:r>
              <a:rPr lang="en-US" sz="1400" dirty="0"/>
              <a:t>and </a:t>
            </a:r>
            <a:r>
              <a:rPr lang="en-US" sz="1400" i="1" dirty="0"/>
              <a:t>Offset</a:t>
            </a:r>
          </a:p>
          <a:p>
            <a:pPr lvl="1">
              <a:lnSpc>
                <a:spcPct val="100000"/>
              </a:lnSpc>
              <a:spcAft>
                <a:spcPts val="400"/>
              </a:spcAft>
            </a:pPr>
            <a:r>
              <a:rPr lang="en-US" sz="1400" dirty="0"/>
              <a:t>SPN 2609 [Cab/AC Refrigerant Compressor Outlet Pressure] </a:t>
            </a:r>
            <a:r>
              <a:rPr lang="en-US" sz="1400" i="1" dirty="0"/>
              <a:t>-&gt; 01100100</a:t>
            </a:r>
            <a:r>
              <a:rPr lang="en-US" sz="1400" i="1" baseline="-25000" dirty="0"/>
              <a:t>2</a:t>
            </a:r>
            <a:r>
              <a:rPr lang="en-US" sz="1400" i="1" dirty="0"/>
              <a:t>*16</a:t>
            </a:r>
            <a:r>
              <a:rPr lang="en-US" sz="1400" i="1" baseline="-25000" dirty="0"/>
              <a:t>10</a:t>
            </a:r>
            <a:r>
              <a:rPr lang="en-US" sz="1400" i="1" dirty="0"/>
              <a:t> + 0</a:t>
            </a:r>
            <a:r>
              <a:rPr lang="en-US" sz="1400" i="1" baseline="-25000" dirty="0"/>
              <a:t>10</a:t>
            </a:r>
            <a:r>
              <a:rPr lang="en-US" sz="1400" i="1" dirty="0"/>
              <a:t> -&gt; 100*16 -&gt; 1600 kPa.</a:t>
            </a:r>
          </a:p>
        </p:txBody>
      </p:sp>
    </p:spTree>
    <p:extLst>
      <p:ext uri="{BB962C8B-B14F-4D97-AF65-F5344CB8AC3E}">
        <p14:creationId xmlns:p14="http://schemas.microsoft.com/office/powerpoint/2010/main" val="1917491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F1825-120E-4C3E-9B20-7B5B1A8C9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010" y="1241425"/>
            <a:ext cx="10515600" cy="407352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9600" b="1" dirty="0">
                <a:solidFill>
                  <a:srgbClr val="FF0000"/>
                </a:solidFill>
                <a:latin typeface="Algerian" panose="04020705040A02060702" pitchFamily="82" charset="0"/>
              </a:rPr>
              <a:t>Lets get</a:t>
            </a:r>
          </a:p>
          <a:p>
            <a:pPr marL="0" indent="0" algn="ctr">
              <a:buNone/>
            </a:pPr>
            <a:r>
              <a:rPr lang="en-US" sz="9600" b="1" dirty="0">
                <a:solidFill>
                  <a:srgbClr val="FF0000"/>
                </a:solidFill>
                <a:latin typeface="Algerian" panose="04020705040A02060702" pitchFamily="82" charset="0"/>
              </a:rPr>
              <a:t>Back to business</a:t>
            </a:r>
          </a:p>
        </p:txBody>
      </p:sp>
    </p:spTree>
    <p:extLst>
      <p:ext uri="{BB962C8B-B14F-4D97-AF65-F5344CB8AC3E}">
        <p14:creationId xmlns:p14="http://schemas.microsoft.com/office/powerpoint/2010/main" val="3992439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FF7753B-3500-4D04-A24E-0E0849EFF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81" y="4727572"/>
            <a:ext cx="915733" cy="911154"/>
          </a:xfrm>
          <a:prstGeom prst="rect">
            <a:avLst/>
          </a:prstGeom>
        </p:spPr>
      </p:pic>
      <p:pic>
        <p:nvPicPr>
          <p:cNvPr id="26" name="Content Placeholder 13">
            <a:extLst>
              <a:ext uri="{FF2B5EF4-FFF2-40B4-BE49-F238E27FC236}">
                <a16:creationId xmlns:a16="http://schemas.microsoft.com/office/drawing/2014/main" id="{DEA3A462-97C3-4DA6-B0C0-1A372B28C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" t="3852" r="19168" b="14359"/>
          <a:stretch/>
        </p:blipFill>
        <p:spPr>
          <a:xfrm>
            <a:off x="5391150" y="1690291"/>
            <a:ext cx="5823379" cy="355892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5256CE-F478-425A-9111-97B19A3D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Steps to HACK, from a High Level</a:t>
            </a:r>
            <a:br>
              <a:rPr lang="en-US" dirty="0"/>
            </a:br>
            <a:r>
              <a:rPr lang="en-US" sz="2000" dirty="0"/>
              <a:t>(Created from descriptions in [5])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1E89C11-D808-4A85-8149-D53973F76187}"/>
              </a:ext>
            </a:extLst>
          </p:cNvPr>
          <p:cNvSpPr/>
          <p:nvPr/>
        </p:nvSpPr>
        <p:spPr>
          <a:xfrm>
            <a:off x="1103300" y="5708649"/>
            <a:ext cx="1449125" cy="67241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Access to the bus through a compromised Surface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8A9E43-4E0E-46FD-9F96-160D3E430A8B}"/>
              </a:ext>
            </a:extLst>
          </p:cNvPr>
          <p:cNvSpPr/>
          <p:nvPr/>
        </p:nvSpPr>
        <p:spPr>
          <a:xfrm>
            <a:off x="4902200" y="1568450"/>
            <a:ext cx="5016500" cy="143351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DD8FB56-D2FB-4054-8CAB-8448DC914935}"/>
              </a:ext>
            </a:extLst>
          </p:cNvPr>
          <p:cNvSpPr/>
          <p:nvPr/>
        </p:nvSpPr>
        <p:spPr>
          <a:xfrm>
            <a:off x="1149350" y="4314825"/>
            <a:ext cx="1352550" cy="61595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Target ECU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Reached</a:t>
            </a:r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56DF9F86-581D-4079-A62B-72A62380C6FF}"/>
              </a:ext>
            </a:extLst>
          </p:cNvPr>
          <p:cNvSpPr/>
          <p:nvPr/>
        </p:nvSpPr>
        <p:spPr>
          <a:xfrm>
            <a:off x="1708150" y="5027612"/>
            <a:ext cx="234950" cy="584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3C7C5C7-E979-4A10-A295-E9C1397C5B4A}"/>
              </a:ext>
            </a:extLst>
          </p:cNvPr>
          <p:cNvSpPr/>
          <p:nvPr/>
        </p:nvSpPr>
        <p:spPr>
          <a:xfrm>
            <a:off x="385442" y="5162421"/>
            <a:ext cx="688373" cy="44939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Data theft</a:t>
            </a:r>
          </a:p>
        </p:txBody>
      </p:sp>
      <p:sp>
        <p:nvSpPr>
          <p:cNvPr id="31" name="Arrow: Up 30">
            <a:extLst>
              <a:ext uri="{FF2B5EF4-FFF2-40B4-BE49-F238E27FC236}">
                <a16:creationId xmlns:a16="http://schemas.microsoft.com/office/drawing/2014/main" id="{BDCDA53B-9CE7-4F07-B7FA-54F9993530AC}"/>
              </a:ext>
            </a:extLst>
          </p:cNvPr>
          <p:cNvSpPr/>
          <p:nvPr/>
        </p:nvSpPr>
        <p:spPr>
          <a:xfrm rot="18974399">
            <a:off x="1024316" y="5509888"/>
            <a:ext cx="189092" cy="34958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21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1866A8AF-182F-45C9-B140-CB00CE94FEED}"/>
              </a:ext>
            </a:extLst>
          </p:cNvPr>
          <p:cNvCxnSpPr>
            <a:cxnSpLocks/>
            <a:stCxn id="103" idx="0"/>
            <a:endCxn id="21" idx="4"/>
          </p:cNvCxnSpPr>
          <p:nvPr/>
        </p:nvCxnSpPr>
        <p:spPr>
          <a:xfrm flipV="1">
            <a:off x="2133116" y="1881427"/>
            <a:ext cx="1545744" cy="17452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2259B1A6-9826-46AC-B803-D33B50D9DCBA}"/>
              </a:ext>
            </a:extLst>
          </p:cNvPr>
          <p:cNvCxnSpPr>
            <a:cxnSpLocks/>
            <a:stCxn id="22" idx="0"/>
            <a:endCxn id="21" idx="4"/>
          </p:cNvCxnSpPr>
          <p:nvPr/>
        </p:nvCxnSpPr>
        <p:spPr>
          <a:xfrm flipV="1">
            <a:off x="2696114" y="1881427"/>
            <a:ext cx="982746" cy="34097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954C2B2-2E9F-44BE-B473-4A8E3F939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Reach the Target ECU [3]</a:t>
            </a:r>
          </a:p>
        </p:txBody>
      </p:sp>
      <p:pic>
        <p:nvPicPr>
          <p:cNvPr id="18" name="Content Placeholder 13">
            <a:extLst>
              <a:ext uri="{FF2B5EF4-FFF2-40B4-BE49-F238E27FC236}">
                <a16:creationId xmlns:a16="http://schemas.microsoft.com/office/drawing/2014/main" id="{B3F0B7A9-74AE-403E-A3F9-201CE8EF4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t="19281" r="19829" b="14048"/>
          <a:stretch/>
        </p:blipFill>
        <p:spPr>
          <a:xfrm>
            <a:off x="5961806" y="1335417"/>
            <a:ext cx="5231720" cy="2840421"/>
          </a:xfr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13D0FF0-760B-4F84-AB18-1912F8F91F54}"/>
              </a:ext>
            </a:extLst>
          </p:cNvPr>
          <p:cNvSpPr/>
          <p:nvPr/>
        </p:nvSpPr>
        <p:spPr>
          <a:xfrm>
            <a:off x="6328437" y="1335417"/>
            <a:ext cx="3341835" cy="546009"/>
          </a:xfrm>
          <a:prstGeom prst="roundRect">
            <a:avLst/>
          </a:prstGeom>
          <a:solidFill>
            <a:schemeClr val="accent4">
              <a:lumMod val="40000"/>
              <a:lumOff val="60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9CC16FB-D69A-42AF-B5EE-C8190660BA03}"/>
              </a:ext>
            </a:extLst>
          </p:cNvPr>
          <p:cNvSpPr/>
          <p:nvPr/>
        </p:nvSpPr>
        <p:spPr>
          <a:xfrm>
            <a:off x="3094906" y="1382713"/>
            <a:ext cx="1167908" cy="49871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solidFill>
                  <a:schemeClr val="tx1"/>
                </a:solidFill>
              </a:rPr>
              <a:t>Target ECU</a:t>
            </a:r>
          </a:p>
          <a:p>
            <a:pPr algn="ctr"/>
            <a:r>
              <a:rPr lang="en-US" sz="1000" b="1">
                <a:solidFill>
                  <a:schemeClr val="tx1"/>
                </a:solidFill>
              </a:rPr>
              <a:t>Reached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E71F2FC-6D68-47E7-A3A3-AB42ECB138C9}"/>
              </a:ext>
            </a:extLst>
          </p:cNvPr>
          <p:cNvSpPr/>
          <p:nvPr/>
        </p:nvSpPr>
        <p:spPr>
          <a:xfrm>
            <a:off x="2105058" y="5291175"/>
            <a:ext cx="1182111" cy="50528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Access to the OBD-II port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10B34FE-148D-45FF-A933-6BE5235772B7}"/>
              </a:ext>
            </a:extLst>
          </p:cNvPr>
          <p:cNvSpPr/>
          <p:nvPr/>
        </p:nvSpPr>
        <p:spPr>
          <a:xfrm>
            <a:off x="2154416" y="2137547"/>
            <a:ext cx="925205" cy="51188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Jump Bridge/Gateway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555748-43D1-45EE-9CF4-E9D8445C8794}"/>
              </a:ext>
            </a:extLst>
          </p:cNvPr>
          <p:cNvSpPr/>
          <p:nvPr/>
        </p:nvSpPr>
        <p:spPr>
          <a:xfrm>
            <a:off x="3678860" y="3217096"/>
            <a:ext cx="1489598" cy="38154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Makeshift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Bridge/Gateway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6EA28CB-C532-4157-8B35-AF1F816B6AB8}"/>
              </a:ext>
            </a:extLst>
          </p:cNvPr>
          <p:cNvSpPr/>
          <p:nvPr/>
        </p:nvSpPr>
        <p:spPr>
          <a:xfrm>
            <a:off x="3070078" y="4175839"/>
            <a:ext cx="1298117" cy="681323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Access to bus through a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single-homed ECU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C05FCD2-09B2-403F-B31A-3CDA834A2E6B}"/>
              </a:ext>
            </a:extLst>
          </p:cNvPr>
          <p:cNvSpPr/>
          <p:nvPr/>
        </p:nvSpPr>
        <p:spPr>
          <a:xfrm>
            <a:off x="5400778" y="4414684"/>
            <a:ext cx="1581013" cy="49211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Re-flashing enabled on multi-homed ECU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64F8558-3A56-4A91-8250-ACF525391C46}"/>
              </a:ext>
            </a:extLst>
          </p:cNvPr>
          <p:cNvCxnSpPr>
            <a:cxnSpLocks/>
            <a:stCxn id="25" idx="0"/>
            <a:endCxn id="21" idx="4"/>
          </p:cNvCxnSpPr>
          <p:nvPr/>
        </p:nvCxnSpPr>
        <p:spPr>
          <a:xfrm flipH="1" flipV="1">
            <a:off x="3678860" y="1881427"/>
            <a:ext cx="744799" cy="13356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0D073E2-33EA-4841-AF3B-87C9C8248593}"/>
              </a:ext>
            </a:extLst>
          </p:cNvPr>
          <p:cNvCxnSpPr>
            <a:cxnSpLocks/>
            <a:stCxn id="28" idx="0"/>
            <a:endCxn id="25" idx="4"/>
          </p:cNvCxnSpPr>
          <p:nvPr/>
        </p:nvCxnSpPr>
        <p:spPr>
          <a:xfrm flipV="1">
            <a:off x="3719137" y="3598644"/>
            <a:ext cx="704522" cy="5771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E325DF7-03FA-4968-A2E2-B55BBEF003B2}"/>
              </a:ext>
            </a:extLst>
          </p:cNvPr>
          <p:cNvCxnSpPr>
            <a:cxnSpLocks/>
            <a:stCxn id="29" idx="0"/>
            <a:endCxn id="25" idx="4"/>
          </p:cNvCxnSpPr>
          <p:nvPr/>
        </p:nvCxnSpPr>
        <p:spPr>
          <a:xfrm flipH="1" flipV="1">
            <a:off x="4423659" y="3598644"/>
            <a:ext cx="1767626" cy="816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2E8B2097-12D9-4C0A-9B36-5B5379437385}"/>
              </a:ext>
            </a:extLst>
          </p:cNvPr>
          <p:cNvSpPr/>
          <p:nvPr/>
        </p:nvSpPr>
        <p:spPr>
          <a:xfrm>
            <a:off x="3895484" y="5344775"/>
            <a:ext cx="1267536" cy="45168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Access to the </a:t>
            </a:r>
            <a:r>
              <a:rPr lang="en-US" sz="1000" b="1" dirty="0" err="1">
                <a:solidFill>
                  <a:schemeClr val="tx1"/>
                </a:solidFill>
              </a:rPr>
              <a:t>Headunit</a:t>
            </a:r>
            <a:endParaRPr lang="en-US" sz="1000" b="1" dirty="0">
              <a:solidFill>
                <a:schemeClr val="tx1"/>
              </a:solidFill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C8785BA-A6DB-4325-BF19-65F356ED3729}"/>
              </a:ext>
            </a:extLst>
          </p:cNvPr>
          <p:cNvCxnSpPr>
            <a:cxnSpLocks/>
            <a:stCxn id="22" idx="0"/>
            <a:endCxn id="28" idx="4"/>
          </p:cNvCxnSpPr>
          <p:nvPr/>
        </p:nvCxnSpPr>
        <p:spPr>
          <a:xfrm flipV="1">
            <a:off x="2696114" y="4857162"/>
            <a:ext cx="1023023" cy="4340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F312FD6-087F-45B0-B0CF-97BC699400A1}"/>
              </a:ext>
            </a:extLst>
          </p:cNvPr>
          <p:cNvCxnSpPr>
            <a:cxnSpLocks/>
            <a:stCxn id="47" idx="0"/>
            <a:endCxn id="28" idx="4"/>
          </p:cNvCxnSpPr>
          <p:nvPr/>
        </p:nvCxnSpPr>
        <p:spPr>
          <a:xfrm flipH="1" flipV="1">
            <a:off x="3719137" y="4857162"/>
            <a:ext cx="810115" cy="4876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5D1048AD-D19E-4C76-92C0-A288151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7" t="13108" r="27183" b="57884"/>
          <a:stretch/>
        </p:blipFill>
        <p:spPr>
          <a:xfrm>
            <a:off x="376688" y="1757790"/>
            <a:ext cx="1115066" cy="828883"/>
          </a:xfrm>
          <a:prstGeom prst="rect">
            <a:avLst/>
          </a:prstGeom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0C3A2F52-3889-4304-8784-F1D180327217}"/>
              </a:ext>
            </a:extLst>
          </p:cNvPr>
          <p:cNvSpPr/>
          <p:nvPr/>
        </p:nvSpPr>
        <p:spPr>
          <a:xfrm>
            <a:off x="203396" y="3134359"/>
            <a:ext cx="1585052" cy="5470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A lot of effort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For the next couple of months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EAF0ADA-8712-405B-972F-9900A1C2310E}"/>
              </a:ext>
            </a:extLst>
          </p:cNvPr>
          <p:cNvCxnSpPr>
            <a:cxnSpLocks/>
            <a:stCxn id="56" idx="3"/>
            <a:endCxn id="24" idx="2"/>
          </p:cNvCxnSpPr>
          <p:nvPr/>
        </p:nvCxnSpPr>
        <p:spPr>
          <a:xfrm>
            <a:off x="1491754" y="2172232"/>
            <a:ext cx="662662" cy="2212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C65DC91-E083-45E6-A1A5-ECF37EE17492}"/>
              </a:ext>
            </a:extLst>
          </p:cNvPr>
          <p:cNvCxnSpPr>
            <a:cxnSpLocks/>
            <a:stCxn id="57" idx="6"/>
            <a:endCxn id="24" idx="2"/>
          </p:cNvCxnSpPr>
          <p:nvPr/>
        </p:nvCxnSpPr>
        <p:spPr>
          <a:xfrm flipV="1">
            <a:off x="1788448" y="2393489"/>
            <a:ext cx="365968" cy="10143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AC1CFDA9-3B8C-4A5F-83A5-BF4E344BEA5B}"/>
              </a:ext>
            </a:extLst>
          </p:cNvPr>
          <p:cNvCxnSpPr>
            <a:cxnSpLocks/>
            <a:stCxn id="24" idx="7"/>
            <a:endCxn id="21" idx="4"/>
          </p:cNvCxnSpPr>
          <p:nvPr/>
        </p:nvCxnSpPr>
        <p:spPr>
          <a:xfrm flipV="1">
            <a:off x="2944128" y="1881427"/>
            <a:ext cx="734732" cy="3310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Oval 79">
            <a:extLst>
              <a:ext uri="{FF2B5EF4-FFF2-40B4-BE49-F238E27FC236}">
                <a16:creationId xmlns:a16="http://schemas.microsoft.com/office/drawing/2014/main" id="{BA86615C-9583-4404-B370-6BF5195D62B4}"/>
              </a:ext>
            </a:extLst>
          </p:cNvPr>
          <p:cNvSpPr/>
          <p:nvPr/>
        </p:nvSpPr>
        <p:spPr>
          <a:xfrm>
            <a:off x="3289414" y="1776441"/>
            <a:ext cx="680629" cy="357629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OR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672F21D7-B26B-4E02-A3EC-62D334C628C9}"/>
              </a:ext>
            </a:extLst>
          </p:cNvPr>
          <p:cNvSpPr/>
          <p:nvPr/>
        </p:nvSpPr>
        <p:spPr>
          <a:xfrm>
            <a:off x="4051259" y="3545338"/>
            <a:ext cx="680629" cy="357629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AND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DAF75A0-4AA4-4B55-BDD9-0B36E680BF1D}"/>
              </a:ext>
            </a:extLst>
          </p:cNvPr>
          <p:cNvSpPr/>
          <p:nvPr/>
        </p:nvSpPr>
        <p:spPr>
          <a:xfrm>
            <a:off x="1648540" y="2214674"/>
            <a:ext cx="680629" cy="357629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AND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904AF209-CC30-443F-A5E8-3939E89E8D34}"/>
              </a:ext>
            </a:extLst>
          </p:cNvPr>
          <p:cNvSpPr/>
          <p:nvPr/>
        </p:nvSpPr>
        <p:spPr>
          <a:xfrm>
            <a:off x="3308351" y="4823640"/>
            <a:ext cx="680629" cy="357629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OR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24584CB-5308-4757-B5B8-1C7A1496A15F}"/>
              </a:ext>
            </a:extLst>
          </p:cNvPr>
          <p:cNvSpPr/>
          <p:nvPr/>
        </p:nvSpPr>
        <p:spPr>
          <a:xfrm>
            <a:off x="6381065" y="1503856"/>
            <a:ext cx="1341997" cy="42567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B89CDCA4-9E9C-4167-8635-D8B8E0AEE959}"/>
              </a:ext>
            </a:extLst>
          </p:cNvPr>
          <p:cNvSpPr/>
          <p:nvPr/>
        </p:nvSpPr>
        <p:spPr>
          <a:xfrm>
            <a:off x="7723062" y="1419231"/>
            <a:ext cx="901243" cy="42567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8335D45-C3AD-42B3-A7D8-DFE2C7F12C72}"/>
              </a:ext>
            </a:extLst>
          </p:cNvPr>
          <p:cNvSpPr/>
          <p:nvPr/>
        </p:nvSpPr>
        <p:spPr>
          <a:xfrm>
            <a:off x="8887442" y="1348823"/>
            <a:ext cx="782830" cy="49608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3CABA39-DEC8-4D43-8699-DD3F41D00B08}"/>
              </a:ext>
            </a:extLst>
          </p:cNvPr>
          <p:cNvSpPr/>
          <p:nvPr/>
        </p:nvSpPr>
        <p:spPr>
          <a:xfrm>
            <a:off x="6848131" y="2014159"/>
            <a:ext cx="717049" cy="43973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3FA1C73-548B-493D-B3EE-C213B66355AC}"/>
              </a:ext>
            </a:extLst>
          </p:cNvPr>
          <p:cNvSpPr/>
          <p:nvPr/>
        </p:nvSpPr>
        <p:spPr>
          <a:xfrm>
            <a:off x="7640829" y="2713396"/>
            <a:ext cx="717049" cy="43973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F122F300-6000-42AC-BF27-B21657C9DFF4}"/>
              </a:ext>
            </a:extLst>
          </p:cNvPr>
          <p:cNvSpPr/>
          <p:nvPr/>
        </p:nvSpPr>
        <p:spPr>
          <a:xfrm>
            <a:off x="5950297" y="2713397"/>
            <a:ext cx="717049" cy="53510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75F6202-16C5-4A0A-848C-803937344A3F}"/>
              </a:ext>
            </a:extLst>
          </p:cNvPr>
          <p:cNvSpPr/>
          <p:nvPr/>
        </p:nvSpPr>
        <p:spPr>
          <a:xfrm>
            <a:off x="10323297" y="1275009"/>
            <a:ext cx="717049" cy="53510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B306F5EF-5C41-4D55-8FD7-17DB09B2D3B5}"/>
              </a:ext>
            </a:extLst>
          </p:cNvPr>
          <p:cNvSpPr/>
          <p:nvPr/>
        </p:nvSpPr>
        <p:spPr>
          <a:xfrm>
            <a:off x="10275489" y="2014159"/>
            <a:ext cx="868350" cy="61302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A0C7035E-77D2-4FB5-99F1-5DD47BDAC4DF}"/>
              </a:ext>
            </a:extLst>
          </p:cNvPr>
          <p:cNvSpPr/>
          <p:nvPr/>
        </p:nvSpPr>
        <p:spPr>
          <a:xfrm>
            <a:off x="7616832" y="3640736"/>
            <a:ext cx="717049" cy="53510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768ACCD0-387F-48B8-A794-497343457A15}"/>
              </a:ext>
            </a:extLst>
          </p:cNvPr>
          <p:cNvSpPr/>
          <p:nvPr/>
        </p:nvSpPr>
        <p:spPr>
          <a:xfrm>
            <a:off x="71348" y="4405237"/>
            <a:ext cx="1261345" cy="48761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Access to a multi-homed ECU</a:t>
            </a: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86BC5D74-2A6F-4B43-82FA-E150FAEAAADD}"/>
              </a:ext>
            </a:extLst>
          </p:cNvPr>
          <p:cNvSpPr/>
          <p:nvPr/>
        </p:nvSpPr>
        <p:spPr>
          <a:xfrm>
            <a:off x="1444356" y="3626701"/>
            <a:ext cx="1377519" cy="48761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Access to desired network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CE11970F-4BF1-48C5-AB85-C1FEE61E011D}"/>
              </a:ext>
            </a:extLst>
          </p:cNvPr>
          <p:cNvSpPr/>
          <p:nvPr/>
        </p:nvSpPr>
        <p:spPr>
          <a:xfrm>
            <a:off x="1570966" y="4603971"/>
            <a:ext cx="1013485" cy="47019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ECU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On network</a:t>
            </a: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95663329-D5D8-44FA-A0C8-603CB110809E}"/>
              </a:ext>
            </a:extLst>
          </p:cNvPr>
          <p:cNvCxnSpPr>
            <a:cxnSpLocks/>
            <a:stCxn id="102" idx="0"/>
            <a:endCxn id="103" idx="4"/>
          </p:cNvCxnSpPr>
          <p:nvPr/>
        </p:nvCxnSpPr>
        <p:spPr>
          <a:xfrm flipV="1">
            <a:off x="702021" y="4114314"/>
            <a:ext cx="1431095" cy="2909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FB5EE8D0-6E0A-44F3-8FF5-27793D349749}"/>
              </a:ext>
            </a:extLst>
          </p:cNvPr>
          <p:cNvCxnSpPr>
            <a:cxnSpLocks/>
            <a:stCxn id="112" idx="0"/>
            <a:endCxn id="103" idx="4"/>
          </p:cNvCxnSpPr>
          <p:nvPr/>
        </p:nvCxnSpPr>
        <p:spPr>
          <a:xfrm flipV="1">
            <a:off x="2077709" y="4114314"/>
            <a:ext cx="55407" cy="4896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Oval 119">
            <a:extLst>
              <a:ext uri="{FF2B5EF4-FFF2-40B4-BE49-F238E27FC236}">
                <a16:creationId xmlns:a16="http://schemas.microsoft.com/office/drawing/2014/main" id="{698E05DA-CFFD-4370-972F-9A12B9BF2BD6}"/>
              </a:ext>
            </a:extLst>
          </p:cNvPr>
          <p:cNvSpPr/>
          <p:nvPr/>
        </p:nvSpPr>
        <p:spPr>
          <a:xfrm>
            <a:off x="1664503" y="4090996"/>
            <a:ext cx="680629" cy="357629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4964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5" grpId="0" animBg="1"/>
      <p:bldP spid="28" grpId="0" animBg="1"/>
      <p:bldP spid="29" grpId="0" animBg="1"/>
      <p:bldP spid="47" grpId="0" animBg="1"/>
      <p:bldP spid="57" grpId="0" animBg="1"/>
      <p:bldP spid="80" grpId="0" animBg="1"/>
      <p:bldP spid="81" grpId="0" animBg="1"/>
      <p:bldP spid="82" grpId="0" animBg="1"/>
      <p:bldP spid="83" grpId="0" animBg="1"/>
      <p:bldP spid="92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12" grpId="0" animBg="1"/>
      <p:bldP spid="1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61281828-5FF4-418A-B2B6-DC7379D3F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3" t="13720" r="18361" b="13527"/>
          <a:stretch/>
        </p:blipFill>
        <p:spPr>
          <a:xfrm>
            <a:off x="258515" y="3372215"/>
            <a:ext cx="894316" cy="61943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FF7753B-3500-4D04-A24E-0E0849EFF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81" y="4727572"/>
            <a:ext cx="915733" cy="911154"/>
          </a:xfrm>
          <a:prstGeom prst="rect">
            <a:avLst/>
          </a:prstGeom>
        </p:spPr>
      </p:pic>
      <p:pic>
        <p:nvPicPr>
          <p:cNvPr id="26" name="Content Placeholder 13">
            <a:extLst>
              <a:ext uri="{FF2B5EF4-FFF2-40B4-BE49-F238E27FC236}">
                <a16:creationId xmlns:a16="http://schemas.microsoft.com/office/drawing/2014/main" id="{DEA3A462-97C3-4DA6-B0C0-1A372B28C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" t="3852" r="19168" b="14359"/>
          <a:stretch/>
        </p:blipFill>
        <p:spPr>
          <a:xfrm>
            <a:off x="5391150" y="1690291"/>
            <a:ext cx="5823379" cy="355892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5256CE-F478-425A-9111-97B19A3D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Steps to HACK, from a High Level</a:t>
            </a:r>
            <a:br>
              <a:rPr lang="en-US" dirty="0"/>
            </a:br>
            <a:r>
              <a:rPr lang="en-US" sz="2000" dirty="0"/>
              <a:t>(Created from descriptions in [5])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1E89C11-D808-4A85-8149-D53973F76187}"/>
              </a:ext>
            </a:extLst>
          </p:cNvPr>
          <p:cNvSpPr/>
          <p:nvPr/>
        </p:nvSpPr>
        <p:spPr>
          <a:xfrm>
            <a:off x="1103300" y="5708649"/>
            <a:ext cx="1449125" cy="67241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Access to the bus through a compromised Surface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8A9E43-4E0E-46FD-9F96-160D3E430A8B}"/>
              </a:ext>
            </a:extLst>
          </p:cNvPr>
          <p:cNvSpPr/>
          <p:nvPr/>
        </p:nvSpPr>
        <p:spPr>
          <a:xfrm>
            <a:off x="4902200" y="1568450"/>
            <a:ext cx="5016500" cy="143351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DD8FB56-D2FB-4054-8CAB-8448DC914935}"/>
              </a:ext>
            </a:extLst>
          </p:cNvPr>
          <p:cNvSpPr/>
          <p:nvPr/>
        </p:nvSpPr>
        <p:spPr>
          <a:xfrm>
            <a:off x="1149350" y="4314825"/>
            <a:ext cx="1352550" cy="61595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Target ECU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Reached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C388D71-8BFD-453A-93DC-68A052AC2C5F}"/>
              </a:ext>
            </a:extLst>
          </p:cNvPr>
          <p:cNvSpPr/>
          <p:nvPr/>
        </p:nvSpPr>
        <p:spPr>
          <a:xfrm>
            <a:off x="1149350" y="3001963"/>
            <a:ext cx="1352550" cy="61595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Target ECU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Attacked</a:t>
            </a:r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56DF9F86-581D-4079-A62B-72A62380C6FF}"/>
              </a:ext>
            </a:extLst>
          </p:cNvPr>
          <p:cNvSpPr/>
          <p:nvPr/>
        </p:nvSpPr>
        <p:spPr>
          <a:xfrm>
            <a:off x="1708150" y="5027612"/>
            <a:ext cx="234950" cy="584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9EB24FE4-DDD9-4506-A81A-26C34405AFFA}"/>
              </a:ext>
            </a:extLst>
          </p:cNvPr>
          <p:cNvSpPr/>
          <p:nvPr/>
        </p:nvSpPr>
        <p:spPr>
          <a:xfrm>
            <a:off x="1708150" y="3682206"/>
            <a:ext cx="234950" cy="584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59BB3E-6F47-4853-8988-8AD1D28FDAF6}"/>
              </a:ext>
            </a:extLst>
          </p:cNvPr>
          <p:cNvSpPr/>
          <p:nvPr/>
        </p:nvSpPr>
        <p:spPr>
          <a:xfrm>
            <a:off x="6392356" y="3001963"/>
            <a:ext cx="1992246" cy="139242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F36BD15-7806-4E1F-B7A4-3A3EF5560484}"/>
              </a:ext>
            </a:extLst>
          </p:cNvPr>
          <p:cNvSpPr/>
          <p:nvPr/>
        </p:nvSpPr>
        <p:spPr>
          <a:xfrm>
            <a:off x="388565" y="3817015"/>
            <a:ext cx="688373" cy="44939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Data theft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3C7C5C7-E979-4A10-A295-E9C1397C5B4A}"/>
              </a:ext>
            </a:extLst>
          </p:cNvPr>
          <p:cNvSpPr/>
          <p:nvPr/>
        </p:nvSpPr>
        <p:spPr>
          <a:xfrm>
            <a:off x="385442" y="5162421"/>
            <a:ext cx="688373" cy="44939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Data theft</a:t>
            </a:r>
          </a:p>
        </p:txBody>
      </p:sp>
      <p:sp>
        <p:nvSpPr>
          <p:cNvPr id="31" name="Arrow: Up 30">
            <a:extLst>
              <a:ext uri="{FF2B5EF4-FFF2-40B4-BE49-F238E27FC236}">
                <a16:creationId xmlns:a16="http://schemas.microsoft.com/office/drawing/2014/main" id="{BDCDA53B-9CE7-4F07-B7FA-54F9993530AC}"/>
              </a:ext>
            </a:extLst>
          </p:cNvPr>
          <p:cNvSpPr/>
          <p:nvPr/>
        </p:nvSpPr>
        <p:spPr>
          <a:xfrm rot="18974399">
            <a:off x="1024316" y="5509888"/>
            <a:ext cx="189092" cy="34958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Up 31">
            <a:extLst>
              <a:ext uri="{FF2B5EF4-FFF2-40B4-BE49-F238E27FC236}">
                <a16:creationId xmlns:a16="http://schemas.microsoft.com/office/drawing/2014/main" id="{09486EB1-496D-4694-B9C3-A7EEE0F658B2}"/>
              </a:ext>
            </a:extLst>
          </p:cNvPr>
          <p:cNvSpPr/>
          <p:nvPr/>
        </p:nvSpPr>
        <p:spPr>
          <a:xfrm rot="18974399">
            <a:off x="1005091" y="4165968"/>
            <a:ext cx="189092" cy="34958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04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F1825-120E-4C3E-9B20-7B5B1A8C9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617" y="911453"/>
            <a:ext cx="10515600" cy="475932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0000"/>
                </a:solidFill>
                <a:latin typeface="Algerian" panose="04020705040A02060702" pitchFamily="82" charset="0"/>
              </a:rPr>
              <a:t>Before we move forward, 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FF0000"/>
                </a:solidFill>
                <a:latin typeface="Algerian" panose="04020705040A02060702" pitchFamily="82" charset="0"/>
              </a:rPr>
              <a:t>Lets Enjoy SOME</a:t>
            </a:r>
          </a:p>
          <a:p>
            <a:pPr marL="0" indent="0" algn="ctr">
              <a:buNone/>
            </a:pPr>
            <a:r>
              <a:rPr lang="en-US" sz="8800" b="1" dirty="0">
                <a:solidFill>
                  <a:srgbClr val="FF0000"/>
                </a:solidFill>
                <a:latin typeface="Algerian" panose="04020705040A02060702" pitchFamily="82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Algerian" panose="04020705040A02060702" pitchFamily="82" charset="0"/>
              </a:rPr>
              <a:t>real world ATTACKS !!!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FF0000"/>
                </a:solidFill>
                <a:latin typeface="Algerian" panose="04020705040A02060702" pitchFamily="82" charset="0"/>
              </a:rPr>
              <a:t>on embedded Truck networks</a:t>
            </a:r>
          </a:p>
        </p:txBody>
      </p:sp>
    </p:spTree>
    <p:extLst>
      <p:ext uri="{BB962C8B-B14F-4D97-AF65-F5344CB8AC3E}">
        <p14:creationId xmlns:p14="http://schemas.microsoft.com/office/powerpoint/2010/main" val="3089059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F1825-120E-4C3E-9B20-7B5B1A8C9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010" y="1241425"/>
            <a:ext cx="10515600" cy="407352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9600" b="1" dirty="0">
                <a:solidFill>
                  <a:srgbClr val="FF0000"/>
                </a:solidFill>
                <a:latin typeface="Algerian" panose="04020705040A02060702" pitchFamily="82" charset="0"/>
              </a:rPr>
              <a:t>Practical dos attacks on target </a:t>
            </a:r>
            <a:r>
              <a:rPr lang="en-US" sz="9600" b="1" dirty="0" err="1">
                <a:solidFill>
                  <a:srgbClr val="FF0000"/>
                </a:solidFill>
                <a:latin typeface="Algerian" panose="04020705040A02060702" pitchFamily="82" charset="0"/>
              </a:rPr>
              <a:t>ecus</a:t>
            </a:r>
            <a:endParaRPr lang="en-US" sz="9600" b="1" dirty="0">
              <a:solidFill>
                <a:srgbClr val="FF0000"/>
              </a:solidFill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r>
              <a:rPr lang="en-US" sz="1200" b="1" dirty="0">
                <a:solidFill>
                  <a:srgbClr val="FF0000"/>
                </a:solidFill>
                <a:latin typeface="Algerian" panose="04020705040A02060702" pitchFamily="82" charset="0"/>
              </a:rPr>
              <a:t>Subhojeet Mukherjee, Hossein Shirazi, </a:t>
            </a:r>
            <a:r>
              <a:rPr lang="en-US" sz="1200" b="1" dirty="0" err="1">
                <a:solidFill>
                  <a:srgbClr val="FF0000"/>
                </a:solidFill>
                <a:latin typeface="Algerian" panose="04020705040A02060702" pitchFamily="82" charset="0"/>
              </a:rPr>
              <a:t>Indrakshi</a:t>
            </a:r>
            <a:r>
              <a:rPr lang="en-US" sz="1200" b="1" dirty="0">
                <a:solidFill>
                  <a:srgbClr val="FF0000"/>
                </a:solidFill>
                <a:latin typeface="Algerian" panose="04020705040A02060702" pitchFamily="82" charset="0"/>
              </a:rPr>
              <a:t> Ray, Jeremy Daily, and Rose Gamble, “Practical </a:t>
            </a:r>
            <a:r>
              <a:rPr lang="en-US" sz="1200" b="1" dirty="0" err="1">
                <a:solidFill>
                  <a:srgbClr val="FF0000"/>
                </a:solidFill>
                <a:latin typeface="Algerian" panose="04020705040A02060702" pitchFamily="82" charset="0"/>
              </a:rPr>
              <a:t>DoS</a:t>
            </a:r>
            <a:r>
              <a:rPr lang="en-US" sz="1200" b="1" dirty="0">
                <a:solidFill>
                  <a:srgbClr val="FF0000"/>
                </a:solidFill>
                <a:latin typeface="Algerian" panose="04020705040A02060702" pitchFamily="82" charset="0"/>
              </a:rPr>
              <a:t> Attacks on Embedded Networks in Commercial Vehicles,” in Proceedings of the 12th International Conference on Information Systems Security, 2016, pp. 23–42.</a:t>
            </a:r>
          </a:p>
        </p:txBody>
      </p:sp>
    </p:spTree>
    <p:extLst>
      <p:ext uri="{BB962C8B-B14F-4D97-AF65-F5344CB8AC3E}">
        <p14:creationId xmlns:p14="http://schemas.microsoft.com/office/powerpoint/2010/main" val="3064802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set-up: A Remote testbed </a:t>
            </a:r>
            <a:r>
              <a:rPr lang="en-US" sz="3200" dirty="0">
                <a:latin typeface="Script MT Bold" panose="03040602040607080904" pitchFamily="66" charset="0"/>
              </a:rPr>
              <a:t>Truck in a box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1160" y="1690686"/>
            <a:ext cx="5271052" cy="45347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remotely accessible testbed for conducting heavy vehicle research.</a:t>
            </a:r>
          </a:p>
          <a:p>
            <a:pPr lvl="1"/>
            <a:r>
              <a:rPr lang="en-US" dirty="0"/>
              <a:t>Sandboxed experiments.</a:t>
            </a:r>
          </a:p>
          <a:p>
            <a:r>
              <a:rPr lang="en-US" dirty="0"/>
              <a:t>Nodes connected to the network</a:t>
            </a:r>
          </a:p>
          <a:p>
            <a:pPr lvl="1"/>
            <a:r>
              <a:rPr lang="en-US" dirty="0"/>
              <a:t>Engine control module</a:t>
            </a:r>
          </a:p>
          <a:p>
            <a:pPr lvl="2"/>
            <a:r>
              <a:rPr lang="en-US" dirty="0"/>
              <a:t>Engine and retarder controller.</a:t>
            </a:r>
          </a:p>
          <a:p>
            <a:pPr lvl="1"/>
            <a:r>
              <a:rPr lang="en-US" dirty="0"/>
              <a:t>Brake controller</a:t>
            </a:r>
          </a:p>
          <a:p>
            <a:pPr lvl="1"/>
            <a:r>
              <a:rPr lang="en-US" dirty="0"/>
              <a:t>Telematics unit</a:t>
            </a:r>
          </a:p>
          <a:p>
            <a:pPr lvl="1"/>
            <a:r>
              <a:rPr lang="en-US" dirty="0" err="1"/>
              <a:t>Beaglebone</a:t>
            </a:r>
            <a:r>
              <a:rPr lang="en-US" dirty="0"/>
              <a:t> node controllers.</a:t>
            </a:r>
          </a:p>
          <a:p>
            <a:pPr lvl="2"/>
            <a:r>
              <a:rPr lang="en-US" dirty="0"/>
              <a:t>Remote access.</a:t>
            </a:r>
          </a:p>
          <a:p>
            <a:pPr lvl="2"/>
            <a:r>
              <a:rPr lang="en-US" dirty="0"/>
              <a:t>Allows access to CAN bus.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1B58D-A604-419A-839D-267E47DBCF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1"/>
          <a:stretch/>
        </p:blipFill>
        <p:spPr>
          <a:xfrm>
            <a:off x="838200" y="1690687"/>
            <a:ext cx="5244548" cy="453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130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r>
              <a:rPr lang="en-US" dirty="0"/>
              <a:t>Some background </a:t>
            </a:r>
            <a:r>
              <a:rPr lang="en-US" sz="3200" dirty="0">
                <a:latin typeface="Script MT Bold" panose="03040602040607080904" pitchFamily="66" charset="0"/>
              </a:rPr>
              <a:t>Multi-packet request transfer protocol</a:t>
            </a:r>
          </a:p>
        </p:txBody>
      </p:sp>
      <p:pic>
        <p:nvPicPr>
          <p:cNvPr id="1026" name="Picture 2" descr="Image result for Engine ECU trans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848" y="2225676"/>
            <a:ext cx="851027" cy="7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Engine ECU trans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2225676"/>
            <a:ext cx="825373" cy="7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>
            <a:stCxn id="1026" idx="2"/>
          </p:cNvCxnSpPr>
          <p:nvPr/>
        </p:nvCxnSpPr>
        <p:spPr>
          <a:xfrm>
            <a:off x="1495361" y="2968932"/>
            <a:ext cx="0" cy="3711268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943285" y="2968932"/>
            <a:ext cx="1" cy="3711268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026" idx="2"/>
          </p:cNvCxnSpPr>
          <p:nvPr/>
        </p:nvCxnSpPr>
        <p:spPr>
          <a:xfrm>
            <a:off x="1495361" y="2968932"/>
            <a:ext cx="2447925" cy="4473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495361" y="3416300"/>
            <a:ext cx="2447925" cy="749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495361" y="4165600"/>
            <a:ext cx="2447925" cy="495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1495361" y="4660900"/>
            <a:ext cx="2447925" cy="698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495361" y="5019828"/>
            <a:ext cx="2447924" cy="698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495361" y="5718328"/>
            <a:ext cx="2447924" cy="720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180748" y="2968932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Request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09976" y="3629332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74710" y="4228584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CTS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66694" y="4972050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</a:t>
            </a:r>
          </a:p>
        </p:txBody>
      </p:sp>
      <p:cxnSp>
        <p:nvCxnSpPr>
          <p:cNvPr id="1025" name="Straight Connector 1024"/>
          <p:cNvCxnSpPr/>
          <p:nvPr/>
        </p:nvCxnSpPr>
        <p:spPr>
          <a:xfrm flipH="1">
            <a:off x="1495361" y="4824566"/>
            <a:ext cx="2447924" cy="725334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27" name="TextBox 1026"/>
          <p:cNvSpPr txBox="1"/>
          <p:nvPr/>
        </p:nvSpPr>
        <p:spPr>
          <a:xfrm>
            <a:off x="1782812" y="5886756"/>
            <a:ext cx="1863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of Message</a:t>
            </a:r>
          </a:p>
        </p:txBody>
      </p:sp>
      <p:graphicFrame>
        <p:nvGraphicFramePr>
          <p:cNvPr id="1029" name="Table 1028"/>
          <p:cNvGraphicFramePr>
            <a:graphicFrameLocks noGrp="1"/>
          </p:cNvGraphicFramePr>
          <p:nvPr>
            <p:extLst/>
          </p:nvPr>
        </p:nvGraphicFramePr>
        <p:xfrm>
          <a:off x="4598706" y="2063394"/>
          <a:ext cx="6780880" cy="43303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26734">
                  <a:extLst>
                    <a:ext uri="{9D8B030D-6E8A-4147-A177-3AD203B41FA5}">
                      <a16:colId xmlns:a16="http://schemas.microsoft.com/office/drawing/2014/main" val="2912635823"/>
                    </a:ext>
                  </a:extLst>
                </a:gridCol>
                <a:gridCol w="632223">
                  <a:extLst>
                    <a:ext uri="{9D8B030D-6E8A-4147-A177-3AD203B41FA5}">
                      <a16:colId xmlns:a16="http://schemas.microsoft.com/office/drawing/2014/main" val="2692009286"/>
                    </a:ext>
                  </a:extLst>
                </a:gridCol>
                <a:gridCol w="534614">
                  <a:extLst>
                    <a:ext uri="{9D8B030D-6E8A-4147-A177-3AD203B41FA5}">
                      <a16:colId xmlns:a16="http://schemas.microsoft.com/office/drawing/2014/main" val="1153331791"/>
                    </a:ext>
                  </a:extLst>
                </a:gridCol>
                <a:gridCol w="666652">
                  <a:extLst>
                    <a:ext uri="{9D8B030D-6E8A-4147-A177-3AD203B41FA5}">
                      <a16:colId xmlns:a16="http://schemas.microsoft.com/office/drawing/2014/main" val="1245045629"/>
                    </a:ext>
                  </a:extLst>
                </a:gridCol>
                <a:gridCol w="641712">
                  <a:extLst>
                    <a:ext uri="{9D8B030D-6E8A-4147-A177-3AD203B41FA5}">
                      <a16:colId xmlns:a16="http://schemas.microsoft.com/office/drawing/2014/main" val="3216376577"/>
                    </a:ext>
                  </a:extLst>
                </a:gridCol>
                <a:gridCol w="695789">
                  <a:extLst>
                    <a:ext uri="{9D8B030D-6E8A-4147-A177-3AD203B41FA5}">
                      <a16:colId xmlns:a16="http://schemas.microsoft.com/office/drawing/2014/main" val="3225115248"/>
                    </a:ext>
                  </a:extLst>
                </a:gridCol>
                <a:gridCol w="1091011">
                  <a:extLst>
                    <a:ext uri="{9D8B030D-6E8A-4147-A177-3AD203B41FA5}">
                      <a16:colId xmlns:a16="http://schemas.microsoft.com/office/drawing/2014/main" val="136148612"/>
                    </a:ext>
                  </a:extLst>
                </a:gridCol>
                <a:gridCol w="300567">
                  <a:extLst>
                    <a:ext uri="{9D8B030D-6E8A-4147-A177-3AD203B41FA5}">
                      <a16:colId xmlns:a16="http://schemas.microsoft.com/office/drawing/2014/main" val="3292691787"/>
                    </a:ext>
                  </a:extLst>
                </a:gridCol>
                <a:gridCol w="695789">
                  <a:extLst>
                    <a:ext uri="{9D8B030D-6E8A-4147-A177-3AD203B41FA5}">
                      <a16:colId xmlns:a16="http://schemas.microsoft.com/office/drawing/2014/main" val="3219048915"/>
                    </a:ext>
                  </a:extLst>
                </a:gridCol>
                <a:gridCol w="695789">
                  <a:extLst>
                    <a:ext uri="{9D8B030D-6E8A-4147-A177-3AD203B41FA5}">
                      <a16:colId xmlns:a16="http://schemas.microsoft.com/office/drawing/2014/main" val="1342996503"/>
                    </a:ext>
                  </a:extLst>
                </a:gridCol>
              </a:tblGrid>
              <a:tr h="7424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Label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8956698"/>
                  </a:ext>
                </a:extLst>
              </a:tr>
              <a:tr h="7424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Request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EA00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Requested PGN in reverse byte order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5311116"/>
                  </a:ext>
                </a:extLst>
              </a:tr>
              <a:tr h="7424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EC00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Total </a:t>
                      </a:r>
                      <a:r>
                        <a:rPr lang="en-US" sz="1400" dirty="0" err="1"/>
                        <a:t>num</a:t>
                      </a:r>
                      <a:r>
                        <a:rPr lang="en-US" sz="1400" dirty="0"/>
                        <a:t> bytes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Total </a:t>
                      </a:r>
                      <a:r>
                        <a:rPr lang="en-US" sz="1400" dirty="0" err="1"/>
                        <a:t>num</a:t>
                      </a:r>
                      <a:r>
                        <a:rPr lang="en-US" sz="1400" dirty="0"/>
                        <a:t> packets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Max </a:t>
                      </a:r>
                      <a:r>
                        <a:rPr lang="en-US" sz="1400" dirty="0" err="1"/>
                        <a:t>num</a:t>
                      </a:r>
                      <a:r>
                        <a:rPr lang="en-US" sz="1400" dirty="0"/>
                        <a:t> packets to be sent in response to one CTS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Requested PGN in reverse byte order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6163230"/>
                  </a:ext>
                </a:extLst>
              </a:tr>
              <a:tr h="7424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EC00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Num</a:t>
                      </a:r>
                      <a:r>
                        <a:rPr lang="en-US" sz="1400" dirty="0"/>
                        <a:t> packets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Next </a:t>
                      </a:r>
                      <a:r>
                        <a:rPr lang="en-US" sz="1400" dirty="0" err="1"/>
                        <a:t>seq</a:t>
                      </a:r>
                      <a:r>
                        <a:rPr lang="en-US" sz="1400" dirty="0"/>
                        <a:t> number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FF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Requested PGN in reverse byte order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1553143"/>
                  </a:ext>
                </a:extLst>
              </a:tr>
              <a:tr h="7424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EB00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seq</a:t>
                      </a:r>
                      <a:endParaRPr lang="en-US" sz="1400" dirty="0"/>
                    </a:p>
                  </a:txBody>
                  <a:tcPr anchor="ctr"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Data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97178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9665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testbed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9" y="3910818"/>
            <a:ext cx="3966386" cy="2261381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Remotely accessible testbed</a:t>
            </a:r>
          </a:p>
          <a:p>
            <a:r>
              <a:rPr lang="en-US" dirty="0"/>
              <a:t>J1939 speaking Engine Control Module and Brake Controller.</a:t>
            </a:r>
          </a:p>
          <a:p>
            <a:r>
              <a:rPr lang="en-US" dirty="0"/>
              <a:t>High speed (250 kbps) CAN bus with terminating 120 ohm resistors.</a:t>
            </a:r>
          </a:p>
          <a:p>
            <a:r>
              <a:rPr lang="en-US" dirty="0"/>
              <a:t>2 Beagle Bone Black devices running 32 bit </a:t>
            </a:r>
            <a:r>
              <a:rPr lang="en-US" dirty="0" err="1"/>
              <a:t>Ubuntu@Linux</a:t>
            </a:r>
            <a:r>
              <a:rPr lang="en-US" dirty="0"/>
              <a:t> operating systems running on an ARM rev 2 v7l@1000MHz processor with 500 MB of RAM.</a:t>
            </a:r>
          </a:p>
          <a:p>
            <a:r>
              <a:rPr lang="en-US" dirty="0"/>
              <a:t>14-15% bus load.</a:t>
            </a:r>
          </a:p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83589" y="3910818"/>
            <a:ext cx="2720926" cy="22613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1878842"/>
            <a:ext cx="7108289" cy="18521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69848" y="6293663"/>
            <a:ext cx="5940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Daily, Jeremy, et al. "Towards a Cyber Assurance Testbed for Heavy Vehicle Electronic Controls." SAE International Journal of Commercial Vehicles9.2016-01-8142 (2016). 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8178137" y="1503329"/>
          <a:ext cx="3781914" cy="46843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8703">
                  <a:extLst>
                    <a:ext uri="{9D8B030D-6E8A-4147-A177-3AD203B41FA5}">
                      <a16:colId xmlns:a16="http://schemas.microsoft.com/office/drawing/2014/main" val="243260256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145490664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688604533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354222630"/>
                    </a:ext>
                  </a:extLst>
                </a:gridCol>
                <a:gridCol w="407887">
                  <a:extLst>
                    <a:ext uri="{9D8B030D-6E8A-4147-A177-3AD203B41FA5}">
                      <a16:colId xmlns:a16="http://schemas.microsoft.com/office/drawing/2014/main" val="2934655956"/>
                    </a:ext>
                  </a:extLst>
                </a:gridCol>
                <a:gridCol w="640324">
                  <a:extLst>
                    <a:ext uri="{9D8B030D-6E8A-4147-A177-3AD203B41FA5}">
                      <a16:colId xmlns:a16="http://schemas.microsoft.com/office/drawing/2014/main" val="2337636431"/>
                    </a:ext>
                  </a:extLst>
                </a:gridCol>
              </a:tblGrid>
              <a:tr h="968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ID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Count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ID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Count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81074511"/>
                  </a:ext>
                </a:extLst>
              </a:tr>
              <a:tr h="3209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0CF00400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High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500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18FEEF00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Low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42357134"/>
                  </a:ext>
                </a:extLst>
              </a:tr>
              <a:tr h="3209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18FEDF00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Low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500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18FEF600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Low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49814566"/>
                  </a:ext>
                </a:extLst>
              </a:tr>
              <a:tr h="3209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0CF00300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High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18ECFF00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Low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37831010"/>
                  </a:ext>
                </a:extLst>
              </a:tr>
              <a:tr h="3209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18EBFF00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Low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18E0FF00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Low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73590965"/>
                  </a:ext>
                </a:extLst>
              </a:tr>
              <a:tr h="3209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18F0000F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Low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18FD7C00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Low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1468498"/>
                  </a:ext>
                </a:extLst>
              </a:tr>
              <a:tr h="3209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18F00100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Low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18FEBD00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Low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01150297"/>
                  </a:ext>
                </a:extLst>
              </a:tr>
              <a:tr h="3209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18FEBF0B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Low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18FEC100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Low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3474064"/>
                  </a:ext>
                </a:extLst>
              </a:tr>
              <a:tr h="3209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18FEE000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Low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18FEE400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Low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50301733"/>
                  </a:ext>
                </a:extLst>
              </a:tr>
              <a:tr h="3209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18FEF000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Low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18FEEE00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Low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66718962"/>
                  </a:ext>
                </a:extLst>
              </a:tr>
              <a:tr h="3209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18FEF100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Low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18FEF500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Low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14640058"/>
                  </a:ext>
                </a:extLst>
              </a:tr>
              <a:tr h="3209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18FEF200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Low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18FEF700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Low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64627438"/>
                  </a:ext>
                </a:extLst>
              </a:tr>
              <a:tr h="3209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18F0010B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Low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99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18EBFF0F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Low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66127480"/>
                  </a:ext>
                </a:extLst>
              </a:tr>
              <a:tr h="3209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18FDB300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Low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18ECFF0F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Low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45702378"/>
                  </a:ext>
                </a:extLst>
              </a:tr>
              <a:tr h="3209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18FDB400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Low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18FEFF00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Low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690" marR="7690" marT="7690" marB="0" anchor="b"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79043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4239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DB70DDDE-5DD3-4175-8CB8-73A86D535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" t="1" r="25948" b="70135"/>
          <a:stretch/>
        </p:blipFill>
        <p:spPr>
          <a:xfrm>
            <a:off x="5006544" y="569343"/>
            <a:ext cx="6807268" cy="30623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F4EEF7-C1A9-4A1D-92A1-FB2CBFF2E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Scope of Today’s Talk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C537310-4C3E-473B-BE5C-9595B3C797D1}"/>
              </a:ext>
            </a:extLst>
          </p:cNvPr>
          <p:cNvSpPr txBox="1">
            <a:spLocks/>
          </p:cNvSpPr>
          <p:nvPr/>
        </p:nvSpPr>
        <p:spPr>
          <a:xfrm>
            <a:off x="5006544" y="3910267"/>
            <a:ext cx="6645878" cy="2232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/>
              <a:t>Not all heavy/medium vehicles are alike</a:t>
            </a:r>
          </a:p>
          <a:p>
            <a:pPr lvl="1"/>
            <a:r>
              <a:rPr lang="en-US" sz="1500" dirty="0"/>
              <a:t>Internal operations might be similar</a:t>
            </a:r>
          </a:p>
          <a:p>
            <a:pPr lvl="1"/>
            <a:r>
              <a:rPr lang="en-US" sz="1500" dirty="0"/>
              <a:t>Externally design can vary</a:t>
            </a:r>
          </a:p>
          <a:p>
            <a:pPr lvl="2"/>
            <a:r>
              <a:rPr lang="en-US" sz="1100" dirty="0"/>
              <a:t>Depends on the purpose of use</a:t>
            </a:r>
          </a:p>
          <a:p>
            <a:r>
              <a:rPr lang="en-US" sz="1900" dirty="0"/>
              <a:t>Heavy duty vehicles</a:t>
            </a:r>
          </a:p>
          <a:p>
            <a:pPr lvl="1"/>
            <a:r>
              <a:rPr lang="en-US" sz="1500" dirty="0"/>
              <a:t>Trucks (with or without trailers) and buses are alike.</a:t>
            </a:r>
          </a:p>
          <a:p>
            <a:pPr lvl="1"/>
            <a:r>
              <a:rPr lang="en-US" sz="1500" dirty="0"/>
              <a:t>Let us focus on them for now.</a:t>
            </a:r>
          </a:p>
        </p:txBody>
      </p:sp>
    </p:spTree>
    <p:extLst>
      <p:ext uri="{BB962C8B-B14F-4D97-AF65-F5344CB8AC3E}">
        <p14:creationId xmlns:p14="http://schemas.microsoft.com/office/powerpoint/2010/main" val="3066547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Request Overload – </a:t>
            </a:r>
            <a:r>
              <a:rPr lang="en-US" sz="3200" dirty="0">
                <a:latin typeface="Script MT Bold" panose="03040602040607080904" pitchFamily="66" charset="0"/>
              </a:rPr>
              <a:t>Attack Scenario </a:t>
            </a:r>
            <a:r>
              <a:rPr lang="en-US" sz="3200" dirty="0">
                <a:latin typeface="Script MT Bold" panose="03040602040607080904" pitchFamily="66" charset="0"/>
                <a:hlinkClick r:id="rId2"/>
              </a:rPr>
              <a:t>@</a:t>
            </a:r>
            <a:r>
              <a:rPr lang="en-US" sz="3200" dirty="0" err="1">
                <a:latin typeface="Script MT Bold" panose="03040602040607080904" pitchFamily="66" charset="0"/>
                <a:hlinkClick r:id="rId2"/>
              </a:rPr>
              <a:t>CSUSource</a:t>
            </a:r>
            <a:endParaRPr lang="en-US" sz="3200" dirty="0">
              <a:latin typeface="Script MT Bold" panose="030406020406070809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3575" y="3108960"/>
            <a:ext cx="4614673" cy="3348556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Issue</a:t>
            </a:r>
          </a:p>
          <a:p>
            <a:pPr marL="560070" lvl="1" indent="-285750">
              <a:buFont typeface="Arial" panose="020B0604020202020204" pitchFamily="34" charset="0"/>
              <a:buChar char="•"/>
            </a:pPr>
            <a:r>
              <a:rPr lang="en-US" dirty="0"/>
              <a:t>When ECUs follow the above mentioned algorithm, they de-queue items and process requests.</a:t>
            </a:r>
          </a:p>
          <a:p>
            <a:pPr marL="560070" lvl="1" indent="-285750">
              <a:buFont typeface="Arial" panose="020B0604020202020204" pitchFamily="34" charset="0"/>
              <a:buChar char="•"/>
            </a:pPr>
            <a:r>
              <a:rPr lang="en-US" dirty="0"/>
              <a:t>Multi-packet requests have a higher processing requirement.</a:t>
            </a:r>
          </a:p>
          <a:p>
            <a:r>
              <a:rPr lang="en-US" b="1" dirty="0"/>
              <a:t>Attack</a:t>
            </a:r>
          </a:p>
          <a:p>
            <a:pPr lvl="1"/>
            <a:r>
              <a:rPr lang="en-US" dirty="0"/>
              <a:t>Destination specific multi-packet request messages are sent at a rapid interval.</a:t>
            </a:r>
          </a:p>
          <a:p>
            <a:r>
              <a:rPr lang="en-US" b="1" dirty="0"/>
              <a:t>Impact</a:t>
            </a:r>
          </a:p>
          <a:p>
            <a:pPr lvl="1"/>
            <a:r>
              <a:rPr lang="en-US" dirty="0"/>
              <a:t>Periodic message volume decreases significantly</a:t>
            </a:r>
          </a:p>
          <a:p>
            <a:pPr lvl="1"/>
            <a:r>
              <a:rPr lang="en-US" dirty="0"/>
              <a:t>Failure to respond to legitimate requests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4"/>
          <a:stretch/>
        </p:blipFill>
        <p:spPr>
          <a:xfrm>
            <a:off x="6370764" y="1678177"/>
            <a:ext cx="4757484" cy="1275501"/>
          </a:xfrm>
          <a:prstGeom prst="rect">
            <a:avLst/>
          </a:prstGeom>
        </p:spPr>
      </p:pic>
      <p:pic>
        <p:nvPicPr>
          <p:cNvPr id="5" name="Picture 2" descr="Image result for Engine ECU transpar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848" y="1722348"/>
            <a:ext cx="851027" cy="7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Engine ECU transpar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75" y="1745670"/>
            <a:ext cx="825373" cy="7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hacker animation transpar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280" y="1754715"/>
            <a:ext cx="871104" cy="56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>
            <a:stCxn id="5" idx="2"/>
          </p:cNvCxnSpPr>
          <p:nvPr/>
        </p:nvCxnSpPr>
        <p:spPr>
          <a:xfrm flipH="1">
            <a:off x="1493013" y="2465604"/>
            <a:ext cx="2348" cy="27394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7" idx="2"/>
          </p:cNvCxnSpPr>
          <p:nvPr/>
        </p:nvCxnSpPr>
        <p:spPr>
          <a:xfrm>
            <a:off x="3725832" y="2319217"/>
            <a:ext cx="0" cy="40675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688202" y="2488926"/>
            <a:ext cx="0" cy="39211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495361" y="2451536"/>
            <a:ext cx="2230471" cy="23322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495360" y="2607177"/>
            <a:ext cx="2230471" cy="23322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495359" y="2772072"/>
            <a:ext cx="2230471" cy="23322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493013" y="2927495"/>
            <a:ext cx="2230471" cy="23322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1493013" y="2630499"/>
            <a:ext cx="2230471" cy="802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504733" y="2782899"/>
            <a:ext cx="2230471" cy="802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504733" y="2937647"/>
            <a:ext cx="2230471" cy="802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518801" y="3064255"/>
            <a:ext cx="2230471" cy="802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504733" y="3465264"/>
            <a:ext cx="2218751" cy="61436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516453" y="3659868"/>
            <a:ext cx="2218751" cy="61436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504733" y="3967051"/>
            <a:ext cx="2218751" cy="6735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516453" y="4175723"/>
            <a:ext cx="2218751" cy="6735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530521" y="4935374"/>
            <a:ext cx="4155840" cy="12632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1504733" y="3528491"/>
            <a:ext cx="4143687" cy="1280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32186" y="5877477"/>
            <a:ext cx="1024128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37966" y="6063233"/>
            <a:ext cx="102412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618139" y="5723588"/>
            <a:ext cx="883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Response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618138" y="5917733"/>
            <a:ext cx="1385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Cannot Respond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516875" y="6303626"/>
            <a:ext cx="1025763" cy="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618138" y="6149739"/>
            <a:ext cx="1529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Periodic Messages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552034" y="5650047"/>
            <a:ext cx="1024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618138" y="55906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629859" y="5496159"/>
            <a:ext cx="846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Request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1490665" y="3108031"/>
            <a:ext cx="2230471" cy="23322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1476597" y="3276844"/>
            <a:ext cx="2230471" cy="23322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1490665" y="3445656"/>
            <a:ext cx="2230471" cy="23322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504733" y="3755139"/>
            <a:ext cx="2230471" cy="23322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1504733" y="4374120"/>
            <a:ext cx="2230471" cy="23322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504733" y="5147855"/>
            <a:ext cx="2230471" cy="23322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1532869" y="3218997"/>
            <a:ext cx="2230471" cy="802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1504733" y="3401882"/>
            <a:ext cx="2230471" cy="802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1518801" y="3584760"/>
            <a:ext cx="2230471" cy="802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1504733" y="3795777"/>
            <a:ext cx="2230471" cy="802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606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Request overload </a:t>
            </a:r>
            <a:r>
              <a:rPr lang="en-US" sz="3200" dirty="0">
                <a:latin typeface="Script MT Bold" panose="03040602040607080904" pitchFamily="66" charset="0"/>
              </a:rPr>
              <a:t>Results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t="12007" b="3962"/>
          <a:stretch/>
        </p:blipFill>
        <p:spPr>
          <a:xfrm>
            <a:off x="640250" y="1825625"/>
            <a:ext cx="6365461" cy="4237549"/>
          </a:xfrm>
        </p:spPr>
      </p:pic>
      <p:sp>
        <p:nvSpPr>
          <p:cNvPr id="5" name="Content Placeholder 6"/>
          <p:cNvSpPr txBox="1">
            <a:spLocks/>
          </p:cNvSpPr>
          <p:nvPr/>
        </p:nvSpPr>
        <p:spPr>
          <a:xfrm>
            <a:off x="7005711" y="1825624"/>
            <a:ext cx="4552135" cy="446263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Experiment independent Factors</a:t>
            </a:r>
          </a:p>
          <a:p>
            <a:pPr lvl="1"/>
            <a:r>
              <a:rPr lang="en-US" dirty="0"/>
              <a:t>number of concurrent thread [1,4,8]</a:t>
            </a:r>
          </a:p>
          <a:p>
            <a:pPr lvl="1"/>
            <a:r>
              <a:rPr lang="en-US" dirty="0"/>
              <a:t>injection time interval in </a:t>
            </a:r>
            <a:r>
              <a:rPr lang="en-US" dirty="0" err="1"/>
              <a:t>ms</a:t>
            </a:r>
            <a:r>
              <a:rPr lang="en-US" dirty="0"/>
              <a:t>  [.4, .8, 1.2]</a:t>
            </a:r>
          </a:p>
          <a:p>
            <a:pPr lvl="1"/>
            <a:r>
              <a:rPr lang="en-US" dirty="0"/>
              <a:t>source address  [00, 0B, F9]</a:t>
            </a:r>
          </a:p>
          <a:p>
            <a:r>
              <a:rPr lang="en-US" dirty="0"/>
              <a:t>High Priority messages</a:t>
            </a:r>
          </a:p>
          <a:p>
            <a:pPr lvl="1"/>
            <a:r>
              <a:rPr lang="en-US" dirty="0"/>
              <a:t>Average drop: </a:t>
            </a:r>
            <a:r>
              <a:rPr lang="en-US" dirty="0">
                <a:solidFill>
                  <a:schemeClr val="accent2"/>
                </a:solidFill>
              </a:rPr>
              <a:t>46%</a:t>
            </a:r>
          </a:p>
          <a:p>
            <a:r>
              <a:rPr lang="en-US" dirty="0"/>
              <a:t>Low Priority Messages</a:t>
            </a:r>
          </a:p>
          <a:p>
            <a:pPr lvl="1"/>
            <a:r>
              <a:rPr lang="en-US" dirty="0"/>
              <a:t>Average drop: </a:t>
            </a:r>
            <a:r>
              <a:rPr lang="en-US" dirty="0">
                <a:solidFill>
                  <a:schemeClr val="accent2"/>
                </a:solidFill>
              </a:rPr>
              <a:t>65 %</a:t>
            </a:r>
          </a:p>
          <a:p>
            <a:r>
              <a:rPr lang="en-US" dirty="0"/>
              <a:t>Pearson correlation </a:t>
            </a:r>
            <a:r>
              <a:rPr lang="en-US" dirty="0" err="1"/>
              <a:t>coeff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Source: -0.01</a:t>
            </a:r>
          </a:p>
          <a:p>
            <a:pPr lvl="1"/>
            <a:r>
              <a:rPr lang="en-US" dirty="0"/>
              <a:t>Thread: 0.137</a:t>
            </a:r>
          </a:p>
          <a:p>
            <a:pPr lvl="1"/>
            <a:r>
              <a:rPr lang="en-US" dirty="0"/>
              <a:t>Interval: 0.66</a:t>
            </a:r>
          </a:p>
          <a:p>
            <a:r>
              <a:rPr lang="en-US" dirty="0"/>
              <a:t>Two-tailed Mann-Whitney U test</a:t>
            </a:r>
          </a:p>
          <a:p>
            <a:pPr lvl="1"/>
            <a:r>
              <a:rPr lang="en-US" dirty="0"/>
              <a:t>p-value of 0.01468 (&lt;= .5) </a:t>
            </a:r>
          </a:p>
          <a:p>
            <a:pPr lvl="1"/>
            <a:r>
              <a:rPr lang="en-US" dirty="0"/>
              <a:t>5% confidence interval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317588" y="4118659"/>
            <a:ext cx="984738" cy="453342"/>
          </a:xfrm>
          <a:prstGeom prst="wedgeRoundRectCallout">
            <a:avLst>
              <a:gd name="adj1" fmla="val -272839"/>
              <a:gd name="adj2" fmla="val -35134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4,.4,F9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6020973" y="2768150"/>
            <a:ext cx="1083212" cy="453342"/>
          </a:xfrm>
          <a:prstGeom prst="wedgeRoundRectCallout">
            <a:avLst>
              <a:gd name="adj1" fmla="val -232969"/>
              <a:gd name="adj2" fmla="val -53753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8,1.2,F9</a:t>
            </a:r>
          </a:p>
        </p:txBody>
      </p:sp>
    </p:spTree>
    <p:extLst>
      <p:ext uri="{BB962C8B-B14F-4D97-AF65-F5344CB8AC3E}">
        <p14:creationId xmlns:p14="http://schemas.microsoft.com/office/powerpoint/2010/main" val="19114822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False </a:t>
            </a:r>
            <a:r>
              <a:rPr lang="en-US" dirty="0" err="1"/>
              <a:t>Rts</a:t>
            </a:r>
            <a:r>
              <a:rPr lang="en-US" dirty="0"/>
              <a:t> – </a:t>
            </a:r>
            <a:r>
              <a:rPr lang="en-US" sz="3200" dirty="0">
                <a:latin typeface="Script MT Bold" panose="03040602040607080904" pitchFamily="66" charset="0"/>
              </a:rPr>
              <a:t>The Warning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7396" y="2420951"/>
            <a:ext cx="4994684" cy="359767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Theory</a:t>
            </a:r>
          </a:p>
          <a:p>
            <a:pPr lvl="1"/>
            <a:r>
              <a:rPr lang="en-US" dirty="0"/>
              <a:t>Message size is piggybacked on the RTS message.</a:t>
            </a:r>
          </a:p>
          <a:p>
            <a:pPr lvl="1"/>
            <a:r>
              <a:rPr lang="en-US" dirty="0"/>
              <a:t>RTS retransmission shall be acted upon.</a:t>
            </a:r>
          </a:p>
          <a:p>
            <a:pPr lvl="1"/>
            <a:r>
              <a:rPr lang="en-US" dirty="0"/>
              <a:t>Sender is not notified.</a:t>
            </a:r>
          </a:p>
          <a:p>
            <a:r>
              <a:rPr lang="en-US" dirty="0"/>
              <a:t>Attack</a:t>
            </a:r>
          </a:p>
          <a:p>
            <a:pPr lvl="1"/>
            <a:r>
              <a:rPr lang="en-US" dirty="0"/>
              <a:t>Listen for an RTS</a:t>
            </a:r>
          </a:p>
          <a:p>
            <a:pPr lvl="1"/>
            <a:r>
              <a:rPr lang="en-US" dirty="0"/>
              <a:t>Send a spoofed RTS with reduced number of bytes or packets.</a:t>
            </a:r>
          </a:p>
          <a:p>
            <a:r>
              <a:rPr lang="en-US" dirty="0"/>
              <a:t>Impact </a:t>
            </a:r>
          </a:p>
          <a:p>
            <a:pPr lvl="1"/>
            <a:r>
              <a:rPr lang="en-US" dirty="0"/>
              <a:t>Crash [Buffer Overflow]</a:t>
            </a:r>
          </a:p>
        </p:txBody>
      </p:sp>
      <p:pic>
        <p:nvPicPr>
          <p:cNvPr id="4" name="Picture 2" descr="Image result for Engine ECU trans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848" y="1722348"/>
            <a:ext cx="851027" cy="7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Engine ECU trans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75" y="1745670"/>
            <a:ext cx="825373" cy="7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hacker animation 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280" y="1754715"/>
            <a:ext cx="871104" cy="56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>
            <a:stCxn id="4" idx="2"/>
          </p:cNvCxnSpPr>
          <p:nvPr/>
        </p:nvCxnSpPr>
        <p:spPr>
          <a:xfrm flipH="1">
            <a:off x="1477108" y="2465604"/>
            <a:ext cx="18253" cy="39444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6" idx="2"/>
          </p:cNvCxnSpPr>
          <p:nvPr/>
        </p:nvCxnSpPr>
        <p:spPr>
          <a:xfrm>
            <a:off x="3725832" y="2319217"/>
            <a:ext cx="0" cy="40675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688202" y="2488926"/>
            <a:ext cx="0" cy="39211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4" idx="2"/>
          </p:cNvCxnSpPr>
          <p:nvPr/>
        </p:nvCxnSpPr>
        <p:spPr>
          <a:xfrm>
            <a:off x="1495361" y="2465604"/>
            <a:ext cx="4192841" cy="7840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1495361" y="3249637"/>
            <a:ext cx="4192841" cy="6330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1495361" y="3882683"/>
            <a:ext cx="4192841" cy="928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1477108" y="4811151"/>
            <a:ext cx="4211094" cy="104100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1474760" y="4977619"/>
            <a:ext cx="4211094" cy="104100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1488828" y="5160498"/>
            <a:ext cx="4211094" cy="104100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806480" y="2582931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Request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846638" y="3396024"/>
            <a:ext cx="2127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RTS Tot-bytes = 28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300194" y="4473080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CTS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911980" y="5431634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H="1">
            <a:off x="1507081" y="3725595"/>
            <a:ext cx="4192841" cy="6330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858358" y="3886048"/>
            <a:ext cx="2127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RTS Tot-bytes = 21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2046" y="3723809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Allocate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93086" y="4143499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Reallocate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600135" y="4042118"/>
            <a:ext cx="373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3" name="Oval 62"/>
          <p:cNvSpPr/>
          <p:nvPr/>
        </p:nvSpPr>
        <p:spPr>
          <a:xfrm>
            <a:off x="4346629" y="3827465"/>
            <a:ext cx="440065" cy="45090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63641" y="5722974"/>
            <a:ext cx="1222655" cy="4785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CRASH !!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 flipH="1">
            <a:off x="1497954" y="4398615"/>
            <a:ext cx="2218752" cy="360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4313473" y="3340705"/>
            <a:ext cx="660414" cy="45090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87778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 exhaustion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39662" y="1722348"/>
            <a:ext cx="3388586" cy="468535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Theory</a:t>
            </a:r>
          </a:p>
          <a:p>
            <a:pPr lvl="1"/>
            <a:r>
              <a:rPr lang="en-US" dirty="0"/>
              <a:t>Only 255 possible nodes.</a:t>
            </a:r>
          </a:p>
          <a:p>
            <a:pPr lvl="1"/>
            <a:r>
              <a:rPr lang="en-US" dirty="0"/>
              <a:t>Each pair of ECUs can have at most one connection at any given time.</a:t>
            </a:r>
          </a:p>
          <a:p>
            <a:pPr lvl="1"/>
            <a:r>
              <a:rPr lang="en-US" dirty="0"/>
              <a:t>Keep connections open by sending CTS messages within a specified time period</a:t>
            </a:r>
          </a:p>
          <a:p>
            <a:r>
              <a:rPr lang="en-US" dirty="0"/>
              <a:t>Attack</a:t>
            </a:r>
          </a:p>
          <a:p>
            <a:pPr lvl="1"/>
            <a:r>
              <a:rPr lang="en-US" dirty="0"/>
              <a:t>Scan the network for all available source addresses.</a:t>
            </a:r>
          </a:p>
          <a:p>
            <a:pPr lvl="2"/>
            <a:r>
              <a:rPr lang="en-US" dirty="0"/>
              <a:t>A max of 255.</a:t>
            </a:r>
          </a:p>
          <a:p>
            <a:pPr lvl="1"/>
            <a:r>
              <a:rPr lang="en-US" dirty="0"/>
              <a:t>Create connections by spoofing all source addresses.</a:t>
            </a:r>
          </a:p>
          <a:p>
            <a:pPr lvl="1"/>
            <a:r>
              <a:rPr lang="en-US" dirty="0"/>
              <a:t>Keep the connections alive.</a:t>
            </a:r>
          </a:p>
          <a:p>
            <a:r>
              <a:rPr lang="en-US" dirty="0"/>
              <a:t>Impact</a:t>
            </a:r>
          </a:p>
          <a:p>
            <a:pPr lvl="1"/>
            <a:r>
              <a:rPr lang="en-US" dirty="0"/>
              <a:t>Legitimate connection attempts are rejected.</a:t>
            </a:r>
          </a:p>
        </p:txBody>
      </p:sp>
      <p:pic>
        <p:nvPicPr>
          <p:cNvPr id="4" name="Picture 2" descr="Image result for Engine ECU trans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848" y="1722348"/>
            <a:ext cx="851027" cy="7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Engine ECU trans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75" y="1745670"/>
            <a:ext cx="825373" cy="7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Engine ECU trans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235" y="1722348"/>
            <a:ext cx="825373" cy="7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hacker animation 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280" y="1754715"/>
            <a:ext cx="871104" cy="56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H="1">
            <a:off x="1477108" y="2465604"/>
            <a:ext cx="18253" cy="39444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725832" y="2319217"/>
            <a:ext cx="0" cy="40675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688202" y="2488926"/>
            <a:ext cx="0" cy="39211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134824" y="2486578"/>
            <a:ext cx="0" cy="39211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1123858" y="1848028"/>
            <a:ext cx="775124" cy="377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00</a:t>
            </a:r>
          </a:p>
        </p:txBody>
      </p:sp>
      <p:sp>
        <p:nvSpPr>
          <p:cNvPr id="16" name="Oval 15"/>
          <p:cNvSpPr/>
          <p:nvPr/>
        </p:nvSpPr>
        <p:spPr>
          <a:xfrm>
            <a:off x="5298799" y="1848027"/>
            <a:ext cx="775124" cy="377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0B</a:t>
            </a:r>
          </a:p>
        </p:txBody>
      </p:sp>
      <p:sp>
        <p:nvSpPr>
          <p:cNvPr id="17" name="Oval 16"/>
          <p:cNvSpPr/>
          <p:nvPr/>
        </p:nvSpPr>
        <p:spPr>
          <a:xfrm>
            <a:off x="6731243" y="1848027"/>
            <a:ext cx="775124" cy="377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11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1477108" y="2486578"/>
            <a:ext cx="2248724" cy="50984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502896" y="2996418"/>
            <a:ext cx="2222936" cy="225084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488828" y="3243881"/>
            <a:ext cx="2248724" cy="50984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474760" y="3511171"/>
            <a:ext cx="2248724" cy="50984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514616" y="4035077"/>
            <a:ext cx="2222936" cy="225084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486480" y="4282544"/>
            <a:ext cx="2248724" cy="50984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Left Brace 26"/>
          <p:cNvSpPr/>
          <p:nvPr/>
        </p:nvSpPr>
        <p:spPr>
          <a:xfrm>
            <a:off x="928468" y="2486578"/>
            <a:ext cx="351692" cy="126714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Brace 27"/>
          <p:cNvSpPr/>
          <p:nvPr/>
        </p:nvSpPr>
        <p:spPr>
          <a:xfrm>
            <a:off x="927525" y="3511171"/>
            <a:ext cx="351692" cy="128121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3931" y="2966260"/>
            <a:ext cx="875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Conn 0B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383" y="4004925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Conn 0F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1476165" y="4352974"/>
            <a:ext cx="4209689" cy="92241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1486480" y="4437829"/>
            <a:ext cx="5645995" cy="120872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1486480" y="5478298"/>
            <a:ext cx="2248724" cy="50984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1486480" y="5745586"/>
            <a:ext cx="2248724" cy="50984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Left Brace 37"/>
          <p:cNvSpPr/>
          <p:nvPr/>
        </p:nvSpPr>
        <p:spPr>
          <a:xfrm>
            <a:off x="1185171" y="5816977"/>
            <a:ext cx="196948" cy="59072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07375" y="5986120"/>
            <a:ext cx="1077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Keep Alive</a:t>
            </a:r>
          </a:p>
        </p:txBody>
      </p:sp>
      <p:sp>
        <p:nvSpPr>
          <p:cNvPr id="40" name="Left Brace 39"/>
          <p:cNvSpPr/>
          <p:nvPr/>
        </p:nvSpPr>
        <p:spPr>
          <a:xfrm>
            <a:off x="1123858" y="5064369"/>
            <a:ext cx="155359" cy="68121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07375" y="5176911"/>
            <a:ext cx="933239" cy="46964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No Response</a:t>
            </a:r>
          </a:p>
        </p:txBody>
      </p:sp>
    </p:spTree>
    <p:extLst>
      <p:ext uri="{BB962C8B-B14F-4D97-AF65-F5344CB8AC3E}">
        <p14:creationId xmlns:p14="http://schemas.microsoft.com/office/powerpoint/2010/main" val="357015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7" grpId="0" animBg="1"/>
      <p:bldP spid="28" grpId="0" animBg="1"/>
      <p:bldP spid="29" grpId="0"/>
      <p:bldP spid="30" grpId="0"/>
      <p:bldP spid="38" grpId="0" animBg="1"/>
      <p:bldP spid="39" grpId="0"/>
      <p:bldP spid="40" grpId="0" animBg="1"/>
      <p:bldP spid="4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r>
              <a:rPr lang="en-US" dirty="0"/>
              <a:t>Connection exhaustion </a:t>
            </a:r>
            <a:r>
              <a:rPr lang="en-US" sz="3200" dirty="0">
                <a:latin typeface="Script MT Bold" panose="03040602040607080904" pitchFamily="66" charset="0"/>
              </a:rPr>
              <a:t>Trace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1677631"/>
            <a:ext cx="5998343" cy="4891982"/>
          </a:xfrm>
          <a:prstGeom prst="rect">
            <a:avLst/>
          </a:prstGeom>
        </p:spPr>
      </p:pic>
      <p:sp>
        <p:nvSpPr>
          <p:cNvPr id="21" name="Flowchart: Process 20"/>
          <p:cNvSpPr/>
          <p:nvPr/>
        </p:nvSpPr>
        <p:spPr>
          <a:xfrm>
            <a:off x="1067500" y="1677631"/>
            <a:ext cx="5881940" cy="516929"/>
          </a:xfrm>
          <a:prstGeom prst="flowChartProcess">
            <a:avLst/>
          </a:prstGeom>
          <a:noFill/>
          <a:ln w="28575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Process 21"/>
          <p:cNvSpPr/>
          <p:nvPr/>
        </p:nvSpPr>
        <p:spPr>
          <a:xfrm>
            <a:off x="1067500" y="2181726"/>
            <a:ext cx="5879592" cy="516929"/>
          </a:xfrm>
          <a:prstGeom prst="flowChartProcess">
            <a:avLst/>
          </a:prstGeom>
          <a:noFill/>
          <a:ln w="28575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Process 22"/>
          <p:cNvSpPr/>
          <p:nvPr/>
        </p:nvSpPr>
        <p:spPr>
          <a:xfrm>
            <a:off x="1067500" y="2674097"/>
            <a:ext cx="5879592" cy="2249595"/>
          </a:xfrm>
          <a:prstGeom prst="flowChartProcess">
            <a:avLst/>
          </a:prstGeom>
          <a:noFill/>
          <a:ln w="28575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Process 23"/>
          <p:cNvSpPr/>
          <p:nvPr/>
        </p:nvSpPr>
        <p:spPr>
          <a:xfrm>
            <a:off x="1067500" y="4910860"/>
            <a:ext cx="5879592" cy="1307060"/>
          </a:xfrm>
          <a:prstGeom prst="flowChartProcess">
            <a:avLst/>
          </a:prstGeom>
          <a:noFill/>
          <a:ln w="28575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Process 24"/>
          <p:cNvSpPr/>
          <p:nvPr/>
        </p:nvSpPr>
        <p:spPr>
          <a:xfrm>
            <a:off x="1067500" y="6207434"/>
            <a:ext cx="5881940" cy="362179"/>
          </a:xfrm>
          <a:prstGeom prst="flowChartProcess">
            <a:avLst/>
          </a:prstGeom>
          <a:noFill/>
          <a:ln w="28575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triped Right Arrow 25"/>
          <p:cNvSpPr/>
          <p:nvPr/>
        </p:nvSpPr>
        <p:spPr>
          <a:xfrm>
            <a:off x="7068191" y="1796473"/>
            <a:ext cx="1147341" cy="279244"/>
          </a:xfrm>
          <a:prstGeom prst="strip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riped Right Arrow 26"/>
          <p:cNvSpPr/>
          <p:nvPr/>
        </p:nvSpPr>
        <p:spPr>
          <a:xfrm>
            <a:off x="7093979" y="2328701"/>
            <a:ext cx="1147341" cy="279244"/>
          </a:xfrm>
          <a:prstGeom prst="strip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triped Right Arrow 27"/>
          <p:cNvSpPr/>
          <p:nvPr/>
        </p:nvSpPr>
        <p:spPr>
          <a:xfrm>
            <a:off x="7108047" y="3636991"/>
            <a:ext cx="1147341" cy="279244"/>
          </a:xfrm>
          <a:prstGeom prst="strip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triped Right Arrow 28"/>
          <p:cNvSpPr/>
          <p:nvPr/>
        </p:nvSpPr>
        <p:spPr>
          <a:xfrm>
            <a:off x="7122114" y="5424768"/>
            <a:ext cx="1147341" cy="279244"/>
          </a:xfrm>
          <a:prstGeom prst="strip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triped Right Arrow 29"/>
          <p:cNvSpPr/>
          <p:nvPr/>
        </p:nvSpPr>
        <p:spPr>
          <a:xfrm>
            <a:off x="7124461" y="6207434"/>
            <a:ext cx="1147341" cy="279244"/>
          </a:xfrm>
          <a:prstGeom prst="strip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8440615" y="1751429"/>
            <a:ext cx="276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Connection Initiate: SRC 11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438267" y="2241454"/>
            <a:ext cx="278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Connection Initiate: SRC 0B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449987" y="3547407"/>
            <a:ext cx="1733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Data Transfer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449987" y="5362136"/>
            <a:ext cx="3071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Legitimate conn requests</a:t>
            </a:r>
          </a:p>
          <a:p>
            <a:r>
              <a:rPr lang="en-US" b="1" dirty="0"/>
              <a:t>No response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449986" y="6162390"/>
            <a:ext cx="1925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Keep Alive CTS</a:t>
            </a:r>
          </a:p>
        </p:txBody>
      </p:sp>
    </p:spTree>
    <p:extLst>
      <p:ext uri="{BB962C8B-B14F-4D97-AF65-F5344CB8AC3E}">
        <p14:creationId xmlns:p14="http://schemas.microsoft.com/office/powerpoint/2010/main" val="26142264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F1825-120E-4C3E-9B20-7B5B1A8C9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010" y="1241425"/>
            <a:ext cx="10515600" cy="323847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9600" b="1" dirty="0">
                <a:solidFill>
                  <a:srgbClr val="FF0000"/>
                </a:solidFill>
                <a:latin typeface="Algerian" panose="04020705040A02060702" pitchFamily="82" charset="0"/>
              </a:rPr>
              <a:t>Making the </a:t>
            </a:r>
            <a:r>
              <a:rPr lang="en-US" sz="9600" b="1" dirty="0" err="1">
                <a:solidFill>
                  <a:srgbClr val="FF0000"/>
                </a:solidFill>
                <a:latin typeface="Algerian" panose="04020705040A02060702" pitchFamily="82" charset="0"/>
              </a:rPr>
              <a:t>ecus</a:t>
            </a:r>
            <a:r>
              <a:rPr lang="en-US" sz="9600" b="1" dirty="0">
                <a:solidFill>
                  <a:srgbClr val="FF0000"/>
                </a:solidFill>
                <a:latin typeface="Algerian" panose="04020705040A02060702" pitchFamily="82" charset="0"/>
              </a:rPr>
              <a:t> do bad things</a:t>
            </a:r>
          </a:p>
          <a:p>
            <a:pPr marL="0" indent="0" algn="ctr">
              <a:buNone/>
            </a:pPr>
            <a:r>
              <a:rPr lang="en-US" sz="1200" b="1" dirty="0">
                <a:solidFill>
                  <a:srgbClr val="FF0000"/>
                </a:solidFill>
                <a:latin typeface="Algerian" panose="04020705040A02060702" pitchFamily="82" charset="0"/>
              </a:rPr>
              <a:t>Y. </a:t>
            </a:r>
            <a:r>
              <a:rPr lang="en-US" sz="1200" b="1" dirty="0" err="1">
                <a:solidFill>
                  <a:srgbClr val="FF0000"/>
                </a:solidFill>
                <a:latin typeface="Algerian" panose="04020705040A02060702" pitchFamily="82" charset="0"/>
              </a:rPr>
              <a:t>Burakova</a:t>
            </a:r>
            <a:r>
              <a:rPr lang="en-US" sz="1200" b="1" dirty="0">
                <a:solidFill>
                  <a:srgbClr val="FF0000"/>
                </a:solidFill>
                <a:latin typeface="Algerian" panose="04020705040A02060702" pitchFamily="82" charset="0"/>
              </a:rPr>
              <a:t>, B. Hass, L. Millar, and A. </a:t>
            </a:r>
            <a:r>
              <a:rPr lang="en-US" sz="1200" b="1" dirty="0" err="1">
                <a:solidFill>
                  <a:srgbClr val="FF0000"/>
                </a:solidFill>
                <a:latin typeface="Algerian" panose="04020705040A02060702" pitchFamily="82" charset="0"/>
              </a:rPr>
              <a:t>Weimerskirch</a:t>
            </a:r>
            <a:r>
              <a:rPr lang="en-US" sz="1200" b="1" dirty="0">
                <a:solidFill>
                  <a:srgbClr val="FF0000"/>
                </a:solidFill>
                <a:latin typeface="Algerian" panose="04020705040A02060702" pitchFamily="82" charset="0"/>
              </a:rPr>
              <a:t>, “Truck Hacking: An Experimental Analysis of the SAE J1939 Standard,” in Proceedings of the 10th USENIX Workshop on Offensive Technologies (WOOT 16), Austin, Texas, USA, 2016, pp. 211–220.</a:t>
            </a:r>
          </a:p>
          <a:p>
            <a:pPr marL="0" indent="0" algn="ctr">
              <a:buNone/>
            </a:pPr>
            <a:endParaRPr lang="en-US" sz="1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8020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55C31-82B8-489E-9D4A-7F72E470F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Set 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F9FF6-DAA6-4E63-AA1F-1E4FEA7F9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78280"/>
            <a:ext cx="3786428" cy="24152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B8AD6E-CEAB-4167-A186-55BB7BD4D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7260" y="1367790"/>
            <a:ext cx="2796540" cy="27965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3FB801-1C5C-409B-BF82-7F796DC36A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0" t="2733" r="1108" b="1383"/>
          <a:stretch/>
        </p:blipFill>
        <p:spPr>
          <a:xfrm>
            <a:off x="3618130" y="3683068"/>
            <a:ext cx="5242998" cy="296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158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889946-CAAA-44A4-BF89-FDB42D1CB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Attacks in a Nutshell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F1B0A33-9BB8-40EB-96BE-8D1590057A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003605"/>
              </p:ext>
            </p:extLst>
          </p:nvPr>
        </p:nvGraphicFramePr>
        <p:xfrm>
          <a:off x="778995" y="1374888"/>
          <a:ext cx="10515601" cy="4855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5027">
                  <a:extLst>
                    <a:ext uri="{9D8B030D-6E8A-4147-A177-3AD203B41FA5}">
                      <a16:colId xmlns:a16="http://schemas.microsoft.com/office/drawing/2014/main" val="735735013"/>
                    </a:ext>
                  </a:extLst>
                </a:gridCol>
                <a:gridCol w="3516084">
                  <a:extLst>
                    <a:ext uri="{9D8B030D-6E8A-4147-A177-3AD203B41FA5}">
                      <a16:colId xmlns:a16="http://schemas.microsoft.com/office/drawing/2014/main" val="4024778030"/>
                    </a:ext>
                  </a:extLst>
                </a:gridCol>
                <a:gridCol w="1322262">
                  <a:extLst>
                    <a:ext uri="{9D8B030D-6E8A-4147-A177-3AD203B41FA5}">
                      <a16:colId xmlns:a16="http://schemas.microsoft.com/office/drawing/2014/main" val="1085705645"/>
                    </a:ext>
                  </a:extLst>
                </a:gridCol>
                <a:gridCol w="3874688">
                  <a:extLst>
                    <a:ext uri="{9D8B030D-6E8A-4147-A177-3AD203B41FA5}">
                      <a16:colId xmlns:a16="http://schemas.microsoft.com/office/drawing/2014/main" val="1878696947"/>
                    </a:ext>
                  </a:extLst>
                </a:gridCol>
                <a:gridCol w="887540">
                  <a:extLst>
                    <a:ext uri="{9D8B030D-6E8A-4147-A177-3AD203B41FA5}">
                      <a16:colId xmlns:a16="http://schemas.microsoft.com/office/drawing/2014/main" val="2570928127"/>
                    </a:ext>
                  </a:extLst>
                </a:gridCol>
              </a:tblGrid>
              <a:tr h="27056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Pre-Conditions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Payload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Impact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Severity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995621"/>
                  </a:ext>
                </a:extLst>
              </a:tr>
              <a:tr h="46699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0xFEEE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Ignition 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Arbitrary value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Set Oil &amp; Coolant Temperature Gauges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Low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0296679"/>
                  </a:ext>
                </a:extLst>
              </a:tr>
              <a:tr h="46699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0xFEEF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Ignition 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Arbitrary value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Set Oil Pressure Gauge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Low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1339621"/>
                  </a:ext>
                </a:extLst>
              </a:tr>
              <a:tr h="46699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0xFEAE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Ignition 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Arbitrary value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Set Service Brake Pressure Gauge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Moderate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3141159"/>
                  </a:ext>
                </a:extLst>
              </a:tr>
              <a:tr h="46699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0xFEF1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Ignition 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Arbitrary value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Set Speedometer Gauge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Low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4370773"/>
                  </a:ext>
                </a:extLst>
              </a:tr>
              <a:tr h="46699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0xF004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Ignition 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Arbitrary value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Set RPM Gauge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6213416"/>
                  </a:ext>
                </a:extLst>
              </a:tr>
              <a:tr h="46699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0xFEF7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Ignition 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Arbitrary value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Set Battery Gauge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5413353"/>
                  </a:ext>
                </a:extLst>
              </a:tr>
              <a:tr h="46699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0xFEFC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Ignition 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Arbitrary value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Set Fuel Level Gauge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8568762"/>
                  </a:ext>
                </a:extLst>
              </a:tr>
              <a:tr h="60560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0x0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Fuzzing, speed control-mode, pause before engine controller timeout, forward motion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High RPM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Increase Engine RPM, sudden acceleration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High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800670"/>
                  </a:ext>
                </a:extLst>
              </a:tr>
              <a:tr h="27056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0x0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Active acceleration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Low torque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Decrease Engine RPM, idle engine, no further acceleration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High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2678069"/>
                  </a:ext>
                </a:extLst>
              </a:tr>
              <a:tr h="43257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0x0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Speed below 30 mph, actively decelerating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0% torque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Disable Engine Brake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High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555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23203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F1825-120E-4C3E-9B20-7B5B1A8C9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010" y="1241425"/>
            <a:ext cx="10515600" cy="407352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9600" b="1" dirty="0">
                <a:solidFill>
                  <a:srgbClr val="FF0000"/>
                </a:solidFill>
                <a:latin typeface="Algerian" panose="04020705040A02060702" pitchFamily="82" charset="0"/>
              </a:rPr>
              <a:t>Lets get</a:t>
            </a:r>
          </a:p>
          <a:p>
            <a:pPr marL="0" indent="0" algn="ctr">
              <a:buNone/>
            </a:pPr>
            <a:r>
              <a:rPr lang="en-US" sz="9600" b="1" dirty="0">
                <a:solidFill>
                  <a:srgbClr val="FF0000"/>
                </a:solidFill>
                <a:latin typeface="Algerian" panose="04020705040A02060702" pitchFamily="82" charset="0"/>
              </a:rPr>
              <a:t>Back to business</a:t>
            </a:r>
          </a:p>
        </p:txBody>
      </p:sp>
    </p:spTree>
    <p:extLst>
      <p:ext uri="{BB962C8B-B14F-4D97-AF65-F5344CB8AC3E}">
        <p14:creationId xmlns:p14="http://schemas.microsoft.com/office/powerpoint/2010/main" val="42213874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61281828-5FF4-418A-B2B6-DC7379D3F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3" t="13720" r="18361" b="13527"/>
          <a:stretch/>
        </p:blipFill>
        <p:spPr>
          <a:xfrm>
            <a:off x="258515" y="3372215"/>
            <a:ext cx="894316" cy="61943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FF7753B-3500-4D04-A24E-0E0849EFF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81" y="4727572"/>
            <a:ext cx="915733" cy="911154"/>
          </a:xfrm>
          <a:prstGeom prst="rect">
            <a:avLst/>
          </a:prstGeom>
        </p:spPr>
      </p:pic>
      <p:pic>
        <p:nvPicPr>
          <p:cNvPr id="26" name="Content Placeholder 13">
            <a:extLst>
              <a:ext uri="{FF2B5EF4-FFF2-40B4-BE49-F238E27FC236}">
                <a16:creationId xmlns:a16="http://schemas.microsoft.com/office/drawing/2014/main" id="{DEA3A462-97C3-4DA6-B0C0-1A372B28C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" t="3852" r="19168" b="14359"/>
          <a:stretch/>
        </p:blipFill>
        <p:spPr>
          <a:xfrm>
            <a:off x="5391150" y="1690291"/>
            <a:ext cx="5823379" cy="355892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5256CE-F478-425A-9111-97B19A3D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Steps to HACK, from a High Level</a:t>
            </a:r>
            <a:br>
              <a:rPr lang="en-US" dirty="0"/>
            </a:br>
            <a:r>
              <a:rPr lang="en-US" sz="2000" dirty="0"/>
              <a:t>(Created from descriptions in [5])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1E89C11-D808-4A85-8149-D53973F76187}"/>
              </a:ext>
            </a:extLst>
          </p:cNvPr>
          <p:cNvSpPr/>
          <p:nvPr/>
        </p:nvSpPr>
        <p:spPr>
          <a:xfrm>
            <a:off x="1103300" y="5708649"/>
            <a:ext cx="1449125" cy="67241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Access to the bus through a compromised Surface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8A9E43-4E0E-46FD-9F96-160D3E430A8B}"/>
              </a:ext>
            </a:extLst>
          </p:cNvPr>
          <p:cNvSpPr/>
          <p:nvPr/>
        </p:nvSpPr>
        <p:spPr>
          <a:xfrm>
            <a:off x="4902200" y="1568450"/>
            <a:ext cx="5016500" cy="143351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DD8FB56-D2FB-4054-8CAB-8448DC914935}"/>
              </a:ext>
            </a:extLst>
          </p:cNvPr>
          <p:cNvSpPr/>
          <p:nvPr/>
        </p:nvSpPr>
        <p:spPr>
          <a:xfrm>
            <a:off x="1149350" y="4314825"/>
            <a:ext cx="1352550" cy="61595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Target ECU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Reached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C388D71-8BFD-453A-93DC-68A052AC2C5F}"/>
              </a:ext>
            </a:extLst>
          </p:cNvPr>
          <p:cNvSpPr/>
          <p:nvPr/>
        </p:nvSpPr>
        <p:spPr>
          <a:xfrm>
            <a:off x="1149350" y="3001963"/>
            <a:ext cx="1352550" cy="61595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Target ECU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Attacked</a:t>
            </a:r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56DF9F86-581D-4079-A62B-72A62380C6FF}"/>
              </a:ext>
            </a:extLst>
          </p:cNvPr>
          <p:cNvSpPr/>
          <p:nvPr/>
        </p:nvSpPr>
        <p:spPr>
          <a:xfrm>
            <a:off x="1708150" y="5027612"/>
            <a:ext cx="234950" cy="584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9EB24FE4-DDD9-4506-A81A-26C34405AFFA}"/>
              </a:ext>
            </a:extLst>
          </p:cNvPr>
          <p:cNvSpPr/>
          <p:nvPr/>
        </p:nvSpPr>
        <p:spPr>
          <a:xfrm>
            <a:off x="1708150" y="3682206"/>
            <a:ext cx="234950" cy="584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59BB3E-6F47-4853-8988-8AD1D28FDAF6}"/>
              </a:ext>
            </a:extLst>
          </p:cNvPr>
          <p:cNvSpPr/>
          <p:nvPr/>
        </p:nvSpPr>
        <p:spPr>
          <a:xfrm>
            <a:off x="6392356" y="3001963"/>
            <a:ext cx="1992246" cy="139242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F36BD15-7806-4E1F-B7A4-3A3EF5560484}"/>
              </a:ext>
            </a:extLst>
          </p:cNvPr>
          <p:cNvSpPr/>
          <p:nvPr/>
        </p:nvSpPr>
        <p:spPr>
          <a:xfrm>
            <a:off x="388565" y="3817015"/>
            <a:ext cx="688373" cy="44939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Data theft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3C7C5C7-E979-4A10-A295-E9C1397C5B4A}"/>
              </a:ext>
            </a:extLst>
          </p:cNvPr>
          <p:cNvSpPr/>
          <p:nvPr/>
        </p:nvSpPr>
        <p:spPr>
          <a:xfrm>
            <a:off x="385442" y="5162421"/>
            <a:ext cx="688373" cy="44939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Data theft</a:t>
            </a:r>
          </a:p>
        </p:txBody>
      </p:sp>
      <p:sp>
        <p:nvSpPr>
          <p:cNvPr id="31" name="Arrow: Up 30">
            <a:extLst>
              <a:ext uri="{FF2B5EF4-FFF2-40B4-BE49-F238E27FC236}">
                <a16:creationId xmlns:a16="http://schemas.microsoft.com/office/drawing/2014/main" id="{BDCDA53B-9CE7-4F07-B7FA-54F9993530AC}"/>
              </a:ext>
            </a:extLst>
          </p:cNvPr>
          <p:cNvSpPr/>
          <p:nvPr/>
        </p:nvSpPr>
        <p:spPr>
          <a:xfrm rot="18974399">
            <a:off x="1024316" y="5509888"/>
            <a:ext cx="189092" cy="34958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Up 31">
            <a:extLst>
              <a:ext uri="{FF2B5EF4-FFF2-40B4-BE49-F238E27FC236}">
                <a16:creationId xmlns:a16="http://schemas.microsoft.com/office/drawing/2014/main" id="{09486EB1-496D-4694-B9C3-A7EEE0F658B2}"/>
              </a:ext>
            </a:extLst>
          </p:cNvPr>
          <p:cNvSpPr/>
          <p:nvPr/>
        </p:nvSpPr>
        <p:spPr>
          <a:xfrm rot="18974399">
            <a:off x="1005091" y="4165968"/>
            <a:ext cx="189092" cy="34958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1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56189E5-8A3E-4CFD-B71B-CCD0F8495E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96367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95D989-81FA-4BAD-9AD5-E46CEDA91B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542AF2-F92B-4BFF-89CB-98FB5FB3BF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3" t="5421" b="3962"/>
          <a:stretch/>
        </p:blipFill>
        <p:spPr>
          <a:xfrm>
            <a:off x="5601039" y="1691640"/>
            <a:ext cx="5947493" cy="35316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DE95DC-CF1F-4744-9B63-96F6AB5F8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120285"/>
            <a:ext cx="3348227" cy="2809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The Rise of the Electronic Vehicle [1]</a:t>
            </a:r>
          </a:p>
        </p:txBody>
      </p:sp>
    </p:spTree>
    <p:extLst>
      <p:ext uri="{BB962C8B-B14F-4D97-AF65-F5344CB8AC3E}">
        <p14:creationId xmlns:p14="http://schemas.microsoft.com/office/powerpoint/2010/main" val="2837063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0" name="Straight Arrow Connector 349">
            <a:extLst>
              <a:ext uri="{FF2B5EF4-FFF2-40B4-BE49-F238E27FC236}">
                <a16:creationId xmlns:a16="http://schemas.microsoft.com/office/drawing/2014/main" id="{93F0965D-A89F-4D8F-9A97-67D6AE3DFA31}"/>
              </a:ext>
            </a:extLst>
          </p:cNvPr>
          <p:cNvCxnSpPr>
            <a:cxnSpLocks/>
            <a:stCxn id="349" idx="0"/>
            <a:endCxn id="206" idx="4"/>
          </p:cNvCxnSpPr>
          <p:nvPr/>
        </p:nvCxnSpPr>
        <p:spPr>
          <a:xfrm flipV="1">
            <a:off x="775400" y="2704450"/>
            <a:ext cx="360877" cy="12371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03942A9-7EC6-447E-91B0-921A21561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Bang!! [4,6,7]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8A958-AEDD-4453-83C4-207351706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9956" y="1591977"/>
            <a:ext cx="2721848" cy="4611470"/>
          </a:xfrm>
          <a:ln w="57150" cmpd="tri">
            <a:solidFill>
              <a:schemeClr val="tx1"/>
            </a:solidFill>
          </a:ln>
          <a:effectLst>
            <a:softEdge rad="1143000"/>
          </a:effectLst>
        </p:spPr>
        <p:txBody>
          <a:bodyPr>
            <a:normAutofit fontScale="70000" lnSpcReduction="20000"/>
          </a:bodyPr>
          <a:lstStyle/>
          <a:p>
            <a:r>
              <a:rPr lang="en-US" dirty="0"/>
              <a:t>False RTS and Request Overload are attacks that I introduced in 2016 [6], and turned out to be successful at the US TARDEC event in Michigan last year.</a:t>
            </a:r>
          </a:p>
          <a:p>
            <a:pPr lvl="1"/>
            <a:r>
              <a:rPr lang="en-US" dirty="0"/>
              <a:t>In False RTS</a:t>
            </a:r>
          </a:p>
          <a:p>
            <a:pPr lvl="2"/>
            <a:r>
              <a:rPr lang="en-US" dirty="0"/>
              <a:t>We kill the engine ECU by making it respond to a flurry of request messages.</a:t>
            </a:r>
          </a:p>
          <a:p>
            <a:pPr lvl="1"/>
            <a:r>
              <a:rPr lang="en-US" dirty="0"/>
              <a:t>In Request Overload </a:t>
            </a:r>
          </a:p>
          <a:p>
            <a:pPr lvl="2"/>
            <a:r>
              <a:rPr lang="en-US" dirty="0"/>
              <a:t>We attempt to crash the engine ECU firmware with a  buffer-overflow attack, only theoretical though.</a:t>
            </a:r>
          </a:p>
          <a:p>
            <a:r>
              <a:rPr lang="en-US" dirty="0"/>
              <a:t>Ramping up RPM and disabling engine braking were demonstrated by the group at </a:t>
            </a:r>
            <a:r>
              <a:rPr lang="en-US" dirty="0" err="1"/>
              <a:t>Umich</a:t>
            </a:r>
            <a:r>
              <a:rPr lang="en-US" dirty="0"/>
              <a:t> [7].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51EB7FB-02F7-40CF-AEAC-93FD76E5964A}"/>
              </a:ext>
            </a:extLst>
          </p:cNvPr>
          <p:cNvSpPr/>
          <p:nvPr/>
        </p:nvSpPr>
        <p:spPr>
          <a:xfrm>
            <a:off x="1603288" y="1442456"/>
            <a:ext cx="1300174" cy="4313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Physical Theft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Achieved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8E0D14B-5F6C-42D1-9737-D1069AFC62D6}"/>
              </a:ext>
            </a:extLst>
          </p:cNvPr>
          <p:cNvSpPr/>
          <p:nvPr/>
        </p:nvSpPr>
        <p:spPr>
          <a:xfrm>
            <a:off x="4545595" y="1390375"/>
            <a:ext cx="1550405" cy="56989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Attack on Safety/Reliability Achieved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EA88A40-2EBA-4522-BC01-450AB673C84F}"/>
              </a:ext>
            </a:extLst>
          </p:cNvPr>
          <p:cNvSpPr/>
          <p:nvPr/>
        </p:nvSpPr>
        <p:spPr>
          <a:xfrm>
            <a:off x="4185051" y="2308779"/>
            <a:ext cx="936008" cy="57210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Sudden ramped up RPM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741610B-22B7-48A6-B153-D8F22BACA659}"/>
              </a:ext>
            </a:extLst>
          </p:cNvPr>
          <p:cNvSpPr/>
          <p:nvPr/>
        </p:nvSpPr>
        <p:spPr>
          <a:xfrm>
            <a:off x="5918702" y="2315603"/>
            <a:ext cx="982058" cy="66991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Sudden disabled engine braking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C7B597-CDFD-4745-B46F-A9A2799BFAC9}"/>
              </a:ext>
            </a:extLst>
          </p:cNvPr>
          <p:cNvSpPr/>
          <p:nvPr/>
        </p:nvSpPr>
        <p:spPr>
          <a:xfrm>
            <a:off x="7730823" y="2603236"/>
            <a:ext cx="1159926" cy="57210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Verified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Low vehicle speed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A425FA-8C07-4467-866B-83CEC1F68A30}"/>
              </a:ext>
            </a:extLst>
          </p:cNvPr>
          <p:cNvSpPr/>
          <p:nvPr/>
        </p:nvSpPr>
        <p:spPr>
          <a:xfrm>
            <a:off x="6582088" y="3256816"/>
            <a:ext cx="1227834" cy="57210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0% torque commanded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4B4FE57-3CFB-49F4-B3C1-9A0F2BD3C2E4}"/>
              </a:ext>
            </a:extLst>
          </p:cNvPr>
          <p:cNvSpPr/>
          <p:nvPr/>
        </p:nvSpPr>
        <p:spPr>
          <a:xfrm>
            <a:off x="3957713" y="4181991"/>
            <a:ext cx="1211877" cy="42204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High RPM commanded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7867BAA-9303-4932-A1EF-6D10EAD59008}"/>
              </a:ext>
            </a:extLst>
          </p:cNvPr>
          <p:cNvCxnSpPr>
            <a:cxnSpLocks/>
            <a:stCxn id="10" idx="0"/>
            <a:endCxn id="6" idx="4"/>
          </p:cNvCxnSpPr>
          <p:nvPr/>
        </p:nvCxnSpPr>
        <p:spPr>
          <a:xfrm flipV="1">
            <a:off x="4563652" y="2880885"/>
            <a:ext cx="89403" cy="13011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35EF71B4-93A4-44AF-93CA-1CAAFC0700CD}"/>
              </a:ext>
            </a:extLst>
          </p:cNvPr>
          <p:cNvSpPr/>
          <p:nvPr/>
        </p:nvSpPr>
        <p:spPr>
          <a:xfrm>
            <a:off x="2524700" y="6063555"/>
            <a:ext cx="839811" cy="28858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Fuzzing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E5B58C1-66A4-4299-85A3-029345E74CC2}"/>
              </a:ext>
            </a:extLst>
          </p:cNvPr>
          <p:cNvCxnSpPr>
            <a:cxnSpLocks/>
            <a:stCxn id="9" idx="1"/>
            <a:endCxn id="7" idx="4"/>
          </p:cNvCxnSpPr>
          <p:nvPr/>
        </p:nvCxnSpPr>
        <p:spPr>
          <a:xfrm flipH="1" flipV="1">
            <a:off x="6409731" y="2985519"/>
            <a:ext cx="352169" cy="3550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2EE37347-B074-43B9-BEFF-7C1F6948F58D}"/>
              </a:ext>
            </a:extLst>
          </p:cNvPr>
          <p:cNvSpPr/>
          <p:nvPr/>
        </p:nvSpPr>
        <p:spPr>
          <a:xfrm>
            <a:off x="5516761" y="3897712"/>
            <a:ext cx="1154179" cy="41288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Engine ECU responds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C1BB118-39B7-475D-9D6A-B8E686D73D18}"/>
              </a:ext>
            </a:extLst>
          </p:cNvPr>
          <p:cNvCxnSpPr>
            <a:cxnSpLocks/>
            <a:stCxn id="33" idx="1"/>
            <a:endCxn id="6" idx="4"/>
          </p:cNvCxnSpPr>
          <p:nvPr/>
        </p:nvCxnSpPr>
        <p:spPr>
          <a:xfrm flipH="1" flipV="1">
            <a:off x="4653055" y="2880885"/>
            <a:ext cx="1032732" cy="10772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CB4C2AD-B828-4868-8EE7-B38B72630FC5}"/>
              </a:ext>
            </a:extLst>
          </p:cNvPr>
          <p:cNvCxnSpPr>
            <a:cxnSpLocks/>
            <a:stCxn id="33" idx="0"/>
            <a:endCxn id="7" idx="4"/>
          </p:cNvCxnSpPr>
          <p:nvPr/>
        </p:nvCxnSpPr>
        <p:spPr>
          <a:xfrm flipV="1">
            <a:off x="6093851" y="2985519"/>
            <a:ext cx="315880" cy="9121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26BCB7C-EC1F-4EF9-B031-75FB7E41289F}"/>
              </a:ext>
            </a:extLst>
          </p:cNvPr>
          <p:cNvCxnSpPr>
            <a:cxnSpLocks/>
            <a:stCxn id="8" idx="2"/>
            <a:endCxn id="7" idx="4"/>
          </p:cNvCxnSpPr>
          <p:nvPr/>
        </p:nvCxnSpPr>
        <p:spPr>
          <a:xfrm flipH="1">
            <a:off x="6409731" y="2889289"/>
            <a:ext cx="1321092" cy="962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355670DA-3146-43B4-9C0D-BD7BF8EF4B7A}"/>
              </a:ext>
            </a:extLst>
          </p:cNvPr>
          <p:cNvSpPr/>
          <p:nvPr/>
        </p:nvSpPr>
        <p:spPr>
          <a:xfrm>
            <a:off x="597464" y="5987350"/>
            <a:ext cx="1138066" cy="34110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Previous knowledge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E17194F-88C7-4557-9F03-45D4D174C131}"/>
              </a:ext>
            </a:extLst>
          </p:cNvPr>
          <p:cNvCxnSpPr>
            <a:cxnSpLocks/>
            <a:stCxn id="20" idx="0"/>
            <a:endCxn id="33" idx="4"/>
          </p:cNvCxnSpPr>
          <p:nvPr/>
        </p:nvCxnSpPr>
        <p:spPr>
          <a:xfrm flipV="1">
            <a:off x="2944606" y="4310599"/>
            <a:ext cx="3149245" cy="17529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C4CADE7-3B6B-4D26-90EE-64FCF4D7DFBD}"/>
              </a:ext>
            </a:extLst>
          </p:cNvPr>
          <p:cNvCxnSpPr>
            <a:cxnSpLocks/>
            <a:stCxn id="50" idx="0"/>
            <a:endCxn id="33" idx="4"/>
          </p:cNvCxnSpPr>
          <p:nvPr/>
        </p:nvCxnSpPr>
        <p:spPr>
          <a:xfrm flipV="1">
            <a:off x="1166497" y="4310599"/>
            <a:ext cx="4927354" cy="16767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E95A0B53-D849-4FF9-A0C6-0FEEABCD006A}"/>
              </a:ext>
            </a:extLst>
          </p:cNvPr>
          <p:cNvSpPr/>
          <p:nvPr/>
        </p:nvSpPr>
        <p:spPr>
          <a:xfrm>
            <a:off x="6475009" y="6201913"/>
            <a:ext cx="1080733" cy="378509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Target ECU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Reachable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BC6696F-199F-4598-AE07-144FE5FBF648}"/>
              </a:ext>
            </a:extLst>
          </p:cNvPr>
          <p:cNvCxnSpPr>
            <a:cxnSpLocks/>
            <a:stCxn id="6" idx="0"/>
            <a:endCxn id="5" idx="4"/>
          </p:cNvCxnSpPr>
          <p:nvPr/>
        </p:nvCxnSpPr>
        <p:spPr>
          <a:xfrm flipV="1">
            <a:off x="4653055" y="1960269"/>
            <a:ext cx="667743" cy="3485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2536AC3D-EEAC-458C-BD1F-9B31E7B0695C}"/>
              </a:ext>
            </a:extLst>
          </p:cNvPr>
          <p:cNvCxnSpPr>
            <a:cxnSpLocks/>
            <a:stCxn id="7" idx="0"/>
            <a:endCxn id="5" idx="4"/>
          </p:cNvCxnSpPr>
          <p:nvPr/>
        </p:nvCxnSpPr>
        <p:spPr>
          <a:xfrm flipH="1" flipV="1">
            <a:off x="5320798" y="1960269"/>
            <a:ext cx="1088933" cy="3553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Oval 120">
            <a:extLst>
              <a:ext uri="{FF2B5EF4-FFF2-40B4-BE49-F238E27FC236}">
                <a16:creationId xmlns:a16="http://schemas.microsoft.com/office/drawing/2014/main" id="{5695A893-21F4-4A01-9D17-6955A496B17F}"/>
              </a:ext>
            </a:extLst>
          </p:cNvPr>
          <p:cNvSpPr/>
          <p:nvPr/>
        </p:nvSpPr>
        <p:spPr>
          <a:xfrm>
            <a:off x="1136277" y="3060904"/>
            <a:ext cx="964497" cy="41288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CAB ECU responds</a:t>
            </a:r>
          </a:p>
        </p:txBody>
      </p: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BD209A4F-9455-4C45-B0AB-D740D7A54638}"/>
              </a:ext>
            </a:extLst>
          </p:cNvPr>
          <p:cNvCxnSpPr>
            <a:cxnSpLocks/>
            <a:stCxn id="20" idx="0"/>
            <a:endCxn id="121" idx="4"/>
          </p:cNvCxnSpPr>
          <p:nvPr/>
        </p:nvCxnSpPr>
        <p:spPr>
          <a:xfrm flipH="1" flipV="1">
            <a:off x="1618526" y="3473791"/>
            <a:ext cx="1326080" cy="25897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395F8FA1-A900-4145-830B-36C704DD4B53}"/>
              </a:ext>
            </a:extLst>
          </p:cNvPr>
          <p:cNvCxnSpPr>
            <a:cxnSpLocks/>
            <a:stCxn id="50" idx="0"/>
            <a:endCxn id="121" idx="4"/>
          </p:cNvCxnSpPr>
          <p:nvPr/>
        </p:nvCxnSpPr>
        <p:spPr>
          <a:xfrm flipV="1">
            <a:off x="1166497" y="3473791"/>
            <a:ext cx="452029" cy="25135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2" name="Oval 141">
            <a:extLst>
              <a:ext uri="{FF2B5EF4-FFF2-40B4-BE49-F238E27FC236}">
                <a16:creationId xmlns:a16="http://schemas.microsoft.com/office/drawing/2014/main" id="{AD3DB703-68EF-485B-96BD-2FB661612BC2}"/>
              </a:ext>
            </a:extLst>
          </p:cNvPr>
          <p:cNvSpPr/>
          <p:nvPr/>
        </p:nvSpPr>
        <p:spPr>
          <a:xfrm>
            <a:off x="2978794" y="2110075"/>
            <a:ext cx="797153" cy="46828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Crash Engine ECU</a:t>
            </a: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431C35D1-27C8-49AE-B8C2-FBDF91414A21}"/>
              </a:ext>
            </a:extLst>
          </p:cNvPr>
          <p:cNvSpPr/>
          <p:nvPr/>
        </p:nvSpPr>
        <p:spPr>
          <a:xfrm>
            <a:off x="1550853" y="2407325"/>
            <a:ext cx="947096" cy="38170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Request overload</a:t>
            </a: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7CE80479-BB8E-424C-8D73-C72BB74E7C70}"/>
              </a:ext>
            </a:extLst>
          </p:cNvPr>
          <p:cNvSpPr/>
          <p:nvPr/>
        </p:nvSpPr>
        <p:spPr>
          <a:xfrm>
            <a:off x="2366983" y="3106763"/>
            <a:ext cx="797153" cy="46828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False RTS</a:t>
            </a:r>
          </a:p>
        </p:txBody>
      </p: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33F9998A-E6C8-4CE3-8FAF-85522D0C1243}"/>
              </a:ext>
            </a:extLst>
          </p:cNvPr>
          <p:cNvCxnSpPr>
            <a:cxnSpLocks/>
            <a:stCxn id="33" idx="1"/>
            <a:endCxn id="142" idx="4"/>
          </p:cNvCxnSpPr>
          <p:nvPr/>
        </p:nvCxnSpPr>
        <p:spPr>
          <a:xfrm flipH="1" flipV="1">
            <a:off x="3377371" y="2578360"/>
            <a:ext cx="2308416" cy="13798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936640E8-3BA2-4C9B-BE27-704B8146A660}"/>
              </a:ext>
            </a:extLst>
          </p:cNvPr>
          <p:cNvCxnSpPr>
            <a:cxnSpLocks/>
            <a:stCxn id="150" idx="0"/>
            <a:endCxn id="142" idx="3"/>
          </p:cNvCxnSpPr>
          <p:nvPr/>
        </p:nvCxnSpPr>
        <p:spPr>
          <a:xfrm flipV="1">
            <a:off x="2765560" y="2509781"/>
            <a:ext cx="329974" cy="5969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1BF33CE8-319F-45A6-B9EF-9E09CB0B9CF6}"/>
              </a:ext>
            </a:extLst>
          </p:cNvPr>
          <p:cNvCxnSpPr>
            <a:cxnSpLocks/>
            <a:stCxn id="149" idx="6"/>
            <a:endCxn id="142" idx="3"/>
          </p:cNvCxnSpPr>
          <p:nvPr/>
        </p:nvCxnSpPr>
        <p:spPr>
          <a:xfrm flipV="1">
            <a:off x="2497949" y="2509781"/>
            <a:ext cx="597585" cy="883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89B52B0A-D871-4185-8B12-5E8FCB5287D6}"/>
              </a:ext>
            </a:extLst>
          </p:cNvPr>
          <p:cNvCxnSpPr>
            <a:cxnSpLocks/>
            <a:stCxn id="142" idx="0"/>
            <a:endCxn id="4" idx="4"/>
          </p:cNvCxnSpPr>
          <p:nvPr/>
        </p:nvCxnSpPr>
        <p:spPr>
          <a:xfrm flipH="1" flipV="1">
            <a:off x="2253375" y="1873848"/>
            <a:ext cx="1123996" cy="236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AB1973CB-9292-4245-9325-38AE30CC8E25}"/>
              </a:ext>
            </a:extLst>
          </p:cNvPr>
          <p:cNvCxnSpPr>
            <a:cxnSpLocks/>
            <a:stCxn id="121" idx="0"/>
            <a:endCxn id="206" idx="4"/>
          </p:cNvCxnSpPr>
          <p:nvPr/>
        </p:nvCxnSpPr>
        <p:spPr>
          <a:xfrm flipH="1" flipV="1">
            <a:off x="1136277" y="2704450"/>
            <a:ext cx="482249" cy="3564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506899DA-B2E1-41FD-BC8B-09E9581E5D05}"/>
              </a:ext>
            </a:extLst>
          </p:cNvPr>
          <p:cNvCxnSpPr>
            <a:cxnSpLocks/>
            <a:stCxn id="20" idx="0"/>
            <a:endCxn id="149" idx="4"/>
          </p:cNvCxnSpPr>
          <p:nvPr/>
        </p:nvCxnSpPr>
        <p:spPr>
          <a:xfrm flipH="1" flipV="1">
            <a:off x="2024401" y="2789029"/>
            <a:ext cx="920205" cy="32745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511140C4-8C38-4012-8150-42E0AE81E93C}"/>
              </a:ext>
            </a:extLst>
          </p:cNvPr>
          <p:cNvCxnSpPr>
            <a:cxnSpLocks/>
            <a:stCxn id="20" idx="0"/>
            <a:endCxn id="150" idx="4"/>
          </p:cNvCxnSpPr>
          <p:nvPr/>
        </p:nvCxnSpPr>
        <p:spPr>
          <a:xfrm flipH="1" flipV="1">
            <a:off x="2765560" y="3575048"/>
            <a:ext cx="179046" cy="24885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5" name="Oval 174">
            <a:extLst>
              <a:ext uri="{FF2B5EF4-FFF2-40B4-BE49-F238E27FC236}">
                <a16:creationId xmlns:a16="http://schemas.microsoft.com/office/drawing/2014/main" id="{ECCA049E-6F4C-4A68-9935-D93201016CD1}"/>
              </a:ext>
            </a:extLst>
          </p:cNvPr>
          <p:cNvSpPr/>
          <p:nvPr/>
        </p:nvSpPr>
        <p:spPr>
          <a:xfrm>
            <a:off x="5995" y="2983011"/>
            <a:ext cx="931161" cy="58235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CAB ECU  controls doors</a:t>
            </a:r>
          </a:p>
        </p:txBody>
      </p: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DB373474-C508-459D-A275-D611540F8374}"/>
              </a:ext>
            </a:extLst>
          </p:cNvPr>
          <p:cNvCxnSpPr>
            <a:cxnSpLocks/>
            <a:stCxn id="175" idx="0"/>
            <a:endCxn id="206" idx="4"/>
          </p:cNvCxnSpPr>
          <p:nvPr/>
        </p:nvCxnSpPr>
        <p:spPr>
          <a:xfrm flipV="1">
            <a:off x="471576" y="2704450"/>
            <a:ext cx="664701" cy="278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6" name="Oval 205">
            <a:extLst>
              <a:ext uri="{FF2B5EF4-FFF2-40B4-BE49-F238E27FC236}">
                <a16:creationId xmlns:a16="http://schemas.microsoft.com/office/drawing/2014/main" id="{5680C9CB-936F-43BF-9C4F-4AB14040DE21}"/>
              </a:ext>
            </a:extLst>
          </p:cNvPr>
          <p:cNvSpPr/>
          <p:nvPr/>
        </p:nvSpPr>
        <p:spPr>
          <a:xfrm>
            <a:off x="720083" y="2197763"/>
            <a:ext cx="832387" cy="50668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Unlock door</a:t>
            </a:r>
          </a:p>
        </p:txBody>
      </p: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1976E665-8410-433E-BEEF-55F0BC7BDB3B}"/>
              </a:ext>
            </a:extLst>
          </p:cNvPr>
          <p:cNvCxnSpPr>
            <a:cxnSpLocks/>
            <a:stCxn id="206" idx="0"/>
            <a:endCxn id="4" idx="4"/>
          </p:cNvCxnSpPr>
          <p:nvPr/>
        </p:nvCxnSpPr>
        <p:spPr>
          <a:xfrm flipV="1">
            <a:off x="1136277" y="1873848"/>
            <a:ext cx="1117098" cy="3239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2246081E-4E3D-4337-9DD1-B7A14414D1B5}"/>
              </a:ext>
            </a:extLst>
          </p:cNvPr>
          <p:cNvCxnSpPr>
            <a:cxnSpLocks/>
            <a:stCxn id="65" idx="2"/>
            <a:endCxn id="20" idx="4"/>
          </p:cNvCxnSpPr>
          <p:nvPr/>
        </p:nvCxnSpPr>
        <p:spPr>
          <a:xfrm flipH="1" flipV="1">
            <a:off x="2944606" y="6352139"/>
            <a:ext cx="3530403" cy="390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id="{6773329E-EB74-4BEA-83A9-D2A6A273E60E}"/>
              </a:ext>
            </a:extLst>
          </p:cNvPr>
          <p:cNvCxnSpPr>
            <a:cxnSpLocks/>
            <a:stCxn id="65" idx="0"/>
            <a:endCxn id="8" idx="4"/>
          </p:cNvCxnSpPr>
          <p:nvPr/>
        </p:nvCxnSpPr>
        <p:spPr>
          <a:xfrm flipV="1">
            <a:off x="7015376" y="3175342"/>
            <a:ext cx="1295410" cy="30265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5" name="Oval 254">
            <a:extLst>
              <a:ext uri="{FF2B5EF4-FFF2-40B4-BE49-F238E27FC236}">
                <a16:creationId xmlns:a16="http://schemas.microsoft.com/office/drawing/2014/main" id="{395C1B26-ADD2-4C57-8E42-6708851D6A31}"/>
              </a:ext>
            </a:extLst>
          </p:cNvPr>
          <p:cNvSpPr/>
          <p:nvPr/>
        </p:nvSpPr>
        <p:spPr>
          <a:xfrm>
            <a:off x="4994983" y="1908185"/>
            <a:ext cx="680629" cy="357629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OR</a:t>
            </a:r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4A94B279-C761-44F0-9D8F-F539D9A7698F}"/>
              </a:ext>
            </a:extLst>
          </p:cNvPr>
          <p:cNvSpPr/>
          <p:nvPr/>
        </p:nvSpPr>
        <p:spPr>
          <a:xfrm>
            <a:off x="2653092" y="2373803"/>
            <a:ext cx="561584" cy="271956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OR</a:t>
            </a:r>
          </a:p>
        </p:txBody>
      </p:sp>
      <p:sp>
        <p:nvSpPr>
          <p:cNvPr id="257" name="Oval 256">
            <a:extLst>
              <a:ext uri="{FF2B5EF4-FFF2-40B4-BE49-F238E27FC236}">
                <a16:creationId xmlns:a16="http://schemas.microsoft.com/office/drawing/2014/main" id="{E3E83F1A-C712-423A-A76B-4D55DDB46988}"/>
              </a:ext>
            </a:extLst>
          </p:cNvPr>
          <p:cNvSpPr/>
          <p:nvPr/>
        </p:nvSpPr>
        <p:spPr>
          <a:xfrm>
            <a:off x="1277107" y="3422943"/>
            <a:ext cx="603277" cy="307177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OR</a:t>
            </a:r>
          </a:p>
        </p:txBody>
      </p:sp>
      <p:sp>
        <p:nvSpPr>
          <p:cNvPr id="264" name="Oval 263">
            <a:extLst>
              <a:ext uri="{FF2B5EF4-FFF2-40B4-BE49-F238E27FC236}">
                <a16:creationId xmlns:a16="http://schemas.microsoft.com/office/drawing/2014/main" id="{04E7ECC9-1FEC-4DF7-A82C-328E56F9AFB8}"/>
              </a:ext>
            </a:extLst>
          </p:cNvPr>
          <p:cNvSpPr/>
          <p:nvPr/>
        </p:nvSpPr>
        <p:spPr>
          <a:xfrm>
            <a:off x="3404691" y="3594678"/>
            <a:ext cx="989865" cy="51354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Heap-buffer overflow</a:t>
            </a:r>
          </a:p>
        </p:txBody>
      </p:sp>
      <p:cxnSp>
        <p:nvCxnSpPr>
          <p:cNvPr id="271" name="Straight Arrow Connector 270">
            <a:extLst>
              <a:ext uri="{FF2B5EF4-FFF2-40B4-BE49-F238E27FC236}">
                <a16:creationId xmlns:a16="http://schemas.microsoft.com/office/drawing/2014/main" id="{23C4D53E-3F8A-4289-BF66-6F629E32430D}"/>
              </a:ext>
            </a:extLst>
          </p:cNvPr>
          <p:cNvCxnSpPr>
            <a:cxnSpLocks/>
            <a:stCxn id="264" idx="2"/>
            <a:endCxn id="150" idx="4"/>
          </p:cNvCxnSpPr>
          <p:nvPr/>
        </p:nvCxnSpPr>
        <p:spPr>
          <a:xfrm flipH="1" flipV="1">
            <a:off x="2765560" y="3575048"/>
            <a:ext cx="639131" cy="2764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" name="Oval 285">
            <a:extLst>
              <a:ext uri="{FF2B5EF4-FFF2-40B4-BE49-F238E27FC236}">
                <a16:creationId xmlns:a16="http://schemas.microsoft.com/office/drawing/2014/main" id="{93B832A5-ADD7-482F-9EA8-0A37669606F6}"/>
              </a:ext>
            </a:extLst>
          </p:cNvPr>
          <p:cNvSpPr/>
          <p:nvPr/>
        </p:nvSpPr>
        <p:spPr>
          <a:xfrm>
            <a:off x="5719160" y="4250405"/>
            <a:ext cx="603277" cy="307177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OR</a:t>
            </a:r>
          </a:p>
        </p:txBody>
      </p:sp>
      <p:sp>
        <p:nvSpPr>
          <p:cNvPr id="317" name="Oval 316">
            <a:extLst>
              <a:ext uri="{FF2B5EF4-FFF2-40B4-BE49-F238E27FC236}">
                <a16:creationId xmlns:a16="http://schemas.microsoft.com/office/drawing/2014/main" id="{7A3B866E-D656-4025-8105-2F8E103E34C0}"/>
              </a:ext>
            </a:extLst>
          </p:cNvPr>
          <p:cNvSpPr/>
          <p:nvPr/>
        </p:nvSpPr>
        <p:spPr>
          <a:xfrm>
            <a:off x="796766" y="2648017"/>
            <a:ext cx="670059" cy="307177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AND</a:t>
            </a:r>
          </a:p>
        </p:txBody>
      </p:sp>
      <p:sp>
        <p:nvSpPr>
          <p:cNvPr id="318" name="Oval 317">
            <a:extLst>
              <a:ext uri="{FF2B5EF4-FFF2-40B4-BE49-F238E27FC236}">
                <a16:creationId xmlns:a16="http://schemas.microsoft.com/office/drawing/2014/main" id="{6D62914B-BB97-4FDC-AD5E-22FD57E6EC6F}"/>
              </a:ext>
            </a:extLst>
          </p:cNvPr>
          <p:cNvSpPr/>
          <p:nvPr/>
        </p:nvSpPr>
        <p:spPr>
          <a:xfrm>
            <a:off x="2560249" y="3482058"/>
            <a:ext cx="670059" cy="307177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AND</a:t>
            </a:r>
          </a:p>
        </p:txBody>
      </p:sp>
      <p:sp>
        <p:nvSpPr>
          <p:cNvPr id="331" name="Oval 330">
            <a:extLst>
              <a:ext uri="{FF2B5EF4-FFF2-40B4-BE49-F238E27FC236}">
                <a16:creationId xmlns:a16="http://schemas.microsoft.com/office/drawing/2014/main" id="{3E9E5240-5154-45D9-8ACF-96EC5ECFC785}"/>
              </a:ext>
            </a:extLst>
          </p:cNvPr>
          <p:cNvSpPr/>
          <p:nvPr/>
        </p:nvSpPr>
        <p:spPr>
          <a:xfrm>
            <a:off x="2765561" y="2555939"/>
            <a:ext cx="906062" cy="307177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AND</a:t>
            </a:r>
          </a:p>
        </p:txBody>
      </p:sp>
      <p:sp>
        <p:nvSpPr>
          <p:cNvPr id="332" name="Oval 331">
            <a:extLst>
              <a:ext uri="{FF2B5EF4-FFF2-40B4-BE49-F238E27FC236}">
                <a16:creationId xmlns:a16="http://schemas.microsoft.com/office/drawing/2014/main" id="{C61734CC-334A-4A30-9492-CC93E6D7F5CB}"/>
              </a:ext>
            </a:extLst>
          </p:cNvPr>
          <p:cNvSpPr/>
          <p:nvPr/>
        </p:nvSpPr>
        <p:spPr>
          <a:xfrm>
            <a:off x="4386409" y="2821924"/>
            <a:ext cx="670059" cy="307177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AND</a:t>
            </a:r>
          </a:p>
        </p:txBody>
      </p:sp>
      <p:sp>
        <p:nvSpPr>
          <p:cNvPr id="336" name="Oval 335">
            <a:extLst>
              <a:ext uri="{FF2B5EF4-FFF2-40B4-BE49-F238E27FC236}">
                <a16:creationId xmlns:a16="http://schemas.microsoft.com/office/drawing/2014/main" id="{70486599-0D94-4A13-ACD4-87B406391BCF}"/>
              </a:ext>
            </a:extLst>
          </p:cNvPr>
          <p:cNvSpPr/>
          <p:nvPr/>
        </p:nvSpPr>
        <p:spPr>
          <a:xfrm>
            <a:off x="6065505" y="2953174"/>
            <a:ext cx="670059" cy="307177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AND</a:t>
            </a:r>
          </a:p>
        </p:txBody>
      </p:sp>
      <p:sp>
        <p:nvSpPr>
          <p:cNvPr id="341" name="Oval 340">
            <a:extLst>
              <a:ext uri="{FF2B5EF4-FFF2-40B4-BE49-F238E27FC236}">
                <a16:creationId xmlns:a16="http://schemas.microsoft.com/office/drawing/2014/main" id="{2A5838B9-0D3D-45E4-B8AF-34DAED2AAE30}"/>
              </a:ext>
            </a:extLst>
          </p:cNvPr>
          <p:cNvSpPr/>
          <p:nvPr/>
        </p:nvSpPr>
        <p:spPr>
          <a:xfrm>
            <a:off x="1794135" y="1827346"/>
            <a:ext cx="906062" cy="307177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AND</a:t>
            </a:r>
          </a:p>
        </p:txBody>
      </p:sp>
      <p:sp>
        <p:nvSpPr>
          <p:cNvPr id="349" name="Oval 348">
            <a:extLst>
              <a:ext uri="{FF2B5EF4-FFF2-40B4-BE49-F238E27FC236}">
                <a16:creationId xmlns:a16="http://schemas.microsoft.com/office/drawing/2014/main" id="{90B01C7F-6089-4D50-B968-0E2D97738006}"/>
              </a:ext>
            </a:extLst>
          </p:cNvPr>
          <p:cNvSpPr/>
          <p:nvPr/>
        </p:nvSpPr>
        <p:spPr>
          <a:xfrm>
            <a:off x="148917" y="3941551"/>
            <a:ext cx="1252965" cy="40291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Door unlock commanded</a:t>
            </a:r>
          </a:p>
        </p:txBody>
      </p:sp>
    </p:spTree>
    <p:extLst>
      <p:ext uri="{BB962C8B-B14F-4D97-AF65-F5344CB8AC3E}">
        <p14:creationId xmlns:p14="http://schemas.microsoft.com/office/powerpoint/2010/main" val="146661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0" grpId="0" animBg="1"/>
      <p:bldP spid="33" grpId="0" animBg="1"/>
      <p:bldP spid="50" grpId="0" animBg="1"/>
      <p:bldP spid="65" grpId="0" animBg="1"/>
      <p:bldP spid="121" grpId="0" animBg="1"/>
      <p:bldP spid="142" grpId="0" animBg="1"/>
      <p:bldP spid="149" grpId="0" animBg="1"/>
      <p:bldP spid="150" grpId="0" animBg="1"/>
      <p:bldP spid="175" grpId="0" animBg="1"/>
      <p:bldP spid="206" grpId="0" animBg="1"/>
      <p:bldP spid="255" grpId="0" animBg="1"/>
      <p:bldP spid="256" grpId="0" animBg="1"/>
      <p:bldP spid="257" grpId="0" animBg="1"/>
      <p:bldP spid="264" grpId="0" animBg="1"/>
      <p:bldP spid="286" grpId="0" animBg="1"/>
      <p:bldP spid="317" grpId="0" animBg="1"/>
      <p:bldP spid="318" grpId="0" animBg="1"/>
      <p:bldP spid="331" grpId="0" animBg="1"/>
      <p:bldP spid="332" grpId="0" animBg="1"/>
      <p:bldP spid="336" grpId="0" animBg="1"/>
      <p:bldP spid="341" grpId="0" animBg="1"/>
      <p:bldP spid="34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61281828-5FF4-418A-B2B6-DC7379D3F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3" t="13720" r="18361" b="13527"/>
          <a:stretch/>
        </p:blipFill>
        <p:spPr>
          <a:xfrm>
            <a:off x="258515" y="3372215"/>
            <a:ext cx="894316" cy="61943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FF7753B-3500-4D04-A24E-0E0849EFF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81" y="4727572"/>
            <a:ext cx="915733" cy="91115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FD11430-790B-497C-9CF7-C721D4F51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22" y="1468029"/>
            <a:ext cx="1439445" cy="950067"/>
          </a:xfrm>
          <a:prstGeom prst="rect">
            <a:avLst/>
          </a:prstGeom>
        </p:spPr>
      </p:pic>
      <p:pic>
        <p:nvPicPr>
          <p:cNvPr id="26" name="Content Placeholder 13">
            <a:extLst>
              <a:ext uri="{FF2B5EF4-FFF2-40B4-BE49-F238E27FC236}">
                <a16:creationId xmlns:a16="http://schemas.microsoft.com/office/drawing/2014/main" id="{DEA3A462-97C3-4DA6-B0C0-1A372B28C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" t="3852" r="19168" b="14359"/>
          <a:stretch/>
        </p:blipFill>
        <p:spPr>
          <a:xfrm>
            <a:off x="5391150" y="1690291"/>
            <a:ext cx="5823379" cy="355892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5256CE-F478-425A-9111-97B19A3D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Steps to HACK, from a High Level</a:t>
            </a:r>
            <a:br>
              <a:rPr lang="en-US" dirty="0"/>
            </a:br>
            <a:r>
              <a:rPr lang="en-US" sz="2000" dirty="0"/>
              <a:t>(Created from descriptions in [5])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1E89C11-D808-4A85-8149-D53973F76187}"/>
              </a:ext>
            </a:extLst>
          </p:cNvPr>
          <p:cNvSpPr/>
          <p:nvPr/>
        </p:nvSpPr>
        <p:spPr>
          <a:xfrm>
            <a:off x="1103300" y="5708649"/>
            <a:ext cx="1449125" cy="67241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Access to the bus through a compromised Surface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8A9E43-4E0E-46FD-9F96-160D3E430A8B}"/>
              </a:ext>
            </a:extLst>
          </p:cNvPr>
          <p:cNvSpPr/>
          <p:nvPr/>
        </p:nvSpPr>
        <p:spPr>
          <a:xfrm>
            <a:off x="4902200" y="1568450"/>
            <a:ext cx="5016500" cy="143351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DD8FB56-D2FB-4054-8CAB-8448DC914935}"/>
              </a:ext>
            </a:extLst>
          </p:cNvPr>
          <p:cNvSpPr/>
          <p:nvPr/>
        </p:nvSpPr>
        <p:spPr>
          <a:xfrm>
            <a:off x="1149350" y="4314825"/>
            <a:ext cx="1352550" cy="61595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Target ECU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Reached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C388D71-8BFD-453A-93DC-68A052AC2C5F}"/>
              </a:ext>
            </a:extLst>
          </p:cNvPr>
          <p:cNvSpPr/>
          <p:nvPr/>
        </p:nvSpPr>
        <p:spPr>
          <a:xfrm>
            <a:off x="1149350" y="3001963"/>
            <a:ext cx="1352550" cy="61595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Target ECU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Controlled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64A60BA-B794-4EBF-953A-1FDDE1746014}"/>
              </a:ext>
            </a:extLst>
          </p:cNvPr>
          <p:cNvSpPr/>
          <p:nvPr/>
        </p:nvSpPr>
        <p:spPr>
          <a:xfrm>
            <a:off x="196958" y="2310352"/>
            <a:ext cx="1300174" cy="4313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Physical Theft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Achieved</a:t>
            </a:r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56DF9F86-581D-4079-A62B-72A62380C6FF}"/>
              </a:ext>
            </a:extLst>
          </p:cNvPr>
          <p:cNvSpPr/>
          <p:nvPr/>
        </p:nvSpPr>
        <p:spPr>
          <a:xfrm>
            <a:off x="1708150" y="5027612"/>
            <a:ext cx="234950" cy="584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9EB24FE4-DDD9-4506-A81A-26C34405AFFA}"/>
              </a:ext>
            </a:extLst>
          </p:cNvPr>
          <p:cNvSpPr/>
          <p:nvPr/>
        </p:nvSpPr>
        <p:spPr>
          <a:xfrm>
            <a:off x="1708150" y="3682206"/>
            <a:ext cx="234950" cy="584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Up 18">
            <a:extLst>
              <a:ext uri="{FF2B5EF4-FFF2-40B4-BE49-F238E27FC236}">
                <a16:creationId xmlns:a16="http://schemas.microsoft.com/office/drawing/2014/main" id="{39DA0997-DC3D-4986-A011-D820493F1B7D}"/>
              </a:ext>
            </a:extLst>
          </p:cNvPr>
          <p:cNvSpPr/>
          <p:nvPr/>
        </p:nvSpPr>
        <p:spPr>
          <a:xfrm rot="19695409">
            <a:off x="980669" y="2739812"/>
            <a:ext cx="234950" cy="41813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59BB3E-6F47-4853-8988-8AD1D28FDAF6}"/>
              </a:ext>
            </a:extLst>
          </p:cNvPr>
          <p:cNvSpPr/>
          <p:nvPr/>
        </p:nvSpPr>
        <p:spPr>
          <a:xfrm>
            <a:off x="6392356" y="3001963"/>
            <a:ext cx="1992246" cy="139242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A5A895-20AD-4CE0-9B19-4687064EF95A}"/>
              </a:ext>
            </a:extLst>
          </p:cNvPr>
          <p:cNvSpPr/>
          <p:nvPr/>
        </p:nvSpPr>
        <p:spPr>
          <a:xfrm>
            <a:off x="5179272" y="3586097"/>
            <a:ext cx="977900" cy="91122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43785D-825C-4A52-A642-06968199553B}"/>
              </a:ext>
            </a:extLst>
          </p:cNvPr>
          <p:cNvSpPr/>
          <p:nvPr/>
        </p:nvSpPr>
        <p:spPr>
          <a:xfrm>
            <a:off x="7053068" y="4581821"/>
            <a:ext cx="977900" cy="91122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C0BE562-7F19-49A7-A671-6338270F398D}"/>
              </a:ext>
            </a:extLst>
          </p:cNvPr>
          <p:cNvSpPr/>
          <p:nvPr/>
        </p:nvSpPr>
        <p:spPr>
          <a:xfrm>
            <a:off x="10185322" y="2142767"/>
            <a:ext cx="1327150" cy="202406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D7D0A56-5259-47A5-9D31-5125450F8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46" y="1577367"/>
            <a:ext cx="2072224" cy="12257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5F36BD15-7806-4E1F-B7A4-3A3EF5560484}"/>
              </a:ext>
            </a:extLst>
          </p:cNvPr>
          <p:cNvSpPr/>
          <p:nvPr/>
        </p:nvSpPr>
        <p:spPr>
          <a:xfrm>
            <a:off x="388565" y="3817015"/>
            <a:ext cx="688373" cy="44939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Data theft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3C7C5C7-E979-4A10-A295-E9C1397C5B4A}"/>
              </a:ext>
            </a:extLst>
          </p:cNvPr>
          <p:cNvSpPr/>
          <p:nvPr/>
        </p:nvSpPr>
        <p:spPr>
          <a:xfrm>
            <a:off x="385442" y="5162421"/>
            <a:ext cx="688373" cy="44939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Data theft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66A3D25-8D1A-49D6-AFE8-1218FF67F125}"/>
              </a:ext>
            </a:extLst>
          </p:cNvPr>
          <p:cNvSpPr/>
          <p:nvPr/>
        </p:nvSpPr>
        <p:spPr>
          <a:xfrm>
            <a:off x="2932232" y="2399195"/>
            <a:ext cx="1550405" cy="56989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Attack on Safety/Reliability Achieved</a:t>
            </a:r>
          </a:p>
        </p:txBody>
      </p:sp>
      <p:sp>
        <p:nvSpPr>
          <p:cNvPr id="30" name="Arrow: Up 29">
            <a:extLst>
              <a:ext uri="{FF2B5EF4-FFF2-40B4-BE49-F238E27FC236}">
                <a16:creationId xmlns:a16="http://schemas.microsoft.com/office/drawing/2014/main" id="{A625BAB6-24E3-41D7-9AE4-F9B4E0C7C2D3}"/>
              </a:ext>
            </a:extLst>
          </p:cNvPr>
          <p:cNvSpPr/>
          <p:nvPr/>
        </p:nvSpPr>
        <p:spPr>
          <a:xfrm rot="2907449">
            <a:off x="2604976" y="2765713"/>
            <a:ext cx="234950" cy="52413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Up 30">
            <a:extLst>
              <a:ext uri="{FF2B5EF4-FFF2-40B4-BE49-F238E27FC236}">
                <a16:creationId xmlns:a16="http://schemas.microsoft.com/office/drawing/2014/main" id="{BDCDA53B-9CE7-4F07-B7FA-54F9993530AC}"/>
              </a:ext>
            </a:extLst>
          </p:cNvPr>
          <p:cNvSpPr/>
          <p:nvPr/>
        </p:nvSpPr>
        <p:spPr>
          <a:xfrm rot="18974399">
            <a:off x="1024316" y="5509888"/>
            <a:ext cx="189092" cy="34958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Up 31">
            <a:extLst>
              <a:ext uri="{FF2B5EF4-FFF2-40B4-BE49-F238E27FC236}">
                <a16:creationId xmlns:a16="http://schemas.microsoft.com/office/drawing/2014/main" id="{09486EB1-496D-4694-B9C3-A7EEE0F658B2}"/>
              </a:ext>
            </a:extLst>
          </p:cNvPr>
          <p:cNvSpPr/>
          <p:nvPr/>
        </p:nvSpPr>
        <p:spPr>
          <a:xfrm rot="18974399">
            <a:off x="1005091" y="4165968"/>
            <a:ext cx="189092" cy="34958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713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661BF0-523A-424B-8B02-94ECBCCD5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62" y="484062"/>
            <a:ext cx="5552184" cy="555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232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References….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328565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Wolf, Marko, and Robert Lambert. “Hacking Trucks - Cybersecurity Risks and Effective Cybersecurity Protection for Heavy Duty Vehicles.” In </a:t>
            </a:r>
            <a:r>
              <a:rPr lang="en-US" i="1" dirty="0"/>
              <a:t>Automotive - Safety &amp; Security 2017 - </a:t>
            </a:r>
            <a:r>
              <a:rPr lang="en-US" i="1" dirty="0" err="1"/>
              <a:t>Sicherheit</a:t>
            </a:r>
            <a:r>
              <a:rPr lang="en-US" i="1" dirty="0"/>
              <a:t> Und </a:t>
            </a:r>
            <a:r>
              <a:rPr lang="en-US" i="1" dirty="0" err="1"/>
              <a:t>Zuverlässigkeit</a:t>
            </a:r>
            <a:r>
              <a:rPr lang="en-US" i="1" dirty="0"/>
              <a:t> </a:t>
            </a:r>
            <a:r>
              <a:rPr lang="en-US" i="1" dirty="0" err="1"/>
              <a:t>Für</a:t>
            </a:r>
            <a:r>
              <a:rPr lang="en-US" i="1" dirty="0"/>
              <a:t> Automobile </a:t>
            </a:r>
            <a:r>
              <a:rPr lang="en-US" i="1" dirty="0" err="1"/>
              <a:t>Informationstechnik</a:t>
            </a:r>
            <a:r>
              <a:rPr lang="en-US" dirty="0"/>
              <a:t>, 45–60. </a:t>
            </a:r>
            <a:r>
              <a:rPr lang="en-US" dirty="0" err="1"/>
              <a:t>Gesellschaft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Informatik</a:t>
            </a:r>
            <a:r>
              <a:rPr lang="en-US" dirty="0"/>
              <a:t>, Bonn, 2017.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Checkoway</a:t>
            </a:r>
            <a:r>
              <a:rPr lang="en-US" dirty="0"/>
              <a:t>, Stephen, Damon McCoy, Brian Kantor, Danny Anderson, </a:t>
            </a:r>
            <a:r>
              <a:rPr lang="en-US" dirty="0" err="1"/>
              <a:t>Hovav</a:t>
            </a:r>
            <a:r>
              <a:rPr lang="en-US" dirty="0"/>
              <a:t> </a:t>
            </a:r>
            <a:r>
              <a:rPr lang="en-US" dirty="0" err="1"/>
              <a:t>Shacham</a:t>
            </a:r>
            <a:r>
              <a:rPr lang="en-US" dirty="0"/>
              <a:t>, Stefan Savage, Karl </a:t>
            </a:r>
            <a:r>
              <a:rPr lang="en-US" dirty="0" err="1"/>
              <a:t>Koscher</a:t>
            </a:r>
            <a:r>
              <a:rPr lang="en-US" dirty="0"/>
              <a:t>, et al. “Comprehensive Experimental Analyses of Automotive Attack Surfaces.” In </a:t>
            </a:r>
            <a:r>
              <a:rPr lang="en-US" i="1" dirty="0"/>
              <a:t>USENIX Security Symposium</a:t>
            </a:r>
            <a:r>
              <a:rPr lang="en-US" dirty="0"/>
              <a:t>. San Francisco, 2011.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Koscher</a:t>
            </a:r>
            <a:r>
              <a:rPr lang="en-US" dirty="0"/>
              <a:t>, Karl, Alexei </a:t>
            </a:r>
            <a:r>
              <a:rPr lang="en-US" dirty="0" err="1"/>
              <a:t>Czeskis</a:t>
            </a:r>
            <a:r>
              <a:rPr lang="en-US" dirty="0"/>
              <a:t>, </a:t>
            </a:r>
            <a:r>
              <a:rPr lang="en-US" dirty="0" err="1"/>
              <a:t>Franziska</a:t>
            </a:r>
            <a:r>
              <a:rPr lang="en-US" dirty="0"/>
              <a:t> </a:t>
            </a:r>
            <a:r>
              <a:rPr lang="en-US" dirty="0" err="1"/>
              <a:t>Roesner</a:t>
            </a:r>
            <a:r>
              <a:rPr lang="en-US" dirty="0"/>
              <a:t>, </a:t>
            </a:r>
            <a:r>
              <a:rPr lang="en-US" dirty="0" err="1"/>
              <a:t>Shwetak</a:t>
            </a:r>
            <a:r>
              <a:rPr lang="en-US" dirty="0"/>
              <a:t> Patel, </a:t>
            </a:r>
            <a:r>
              <a:rPr lang="en-US" dirty="0" err="1"/>
              <a:t>Tadayoshi</a:t>
            </a:r>
            <a:r>
              <a:rPr lang="en-US" dirty="0"/>
              <a:t> Kohno, Stephen </a:t>
            </a:r>
            <a:r>
              <a:rPr lang="en-US" dirty="0" err="1"/>
              <a:t>Checkoway</a:t>
            </a:r>
            <a:r>
              <a:rPr lang="en-US" dirty="0"/>
              <a:t>, Damon McCoy, et al. “Experimental Security Analysis of a Modern Automobile.” In </a:t>
            </a:r>
            <a:r>
              <a:rPr lang="en-US" i="1" dirty="0"/>
              <a:t>Proceedings of the 2010 IEEE Symposium on Security and Privacy</a:t>
            </a:r>
            <a:r>
              <a:rPr lang="en-US" dirty="0"/>
              <a:t>, 447–62. Oakland, CA, USA: IEEE, 2010.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K.-T. Cho, Y. Kim, and K. G. Shin, “Who Killed My Parked Car?,” arXiv:1801.07741 [</a:t>
            </a:r>
            <a:r>
              <a:rPr lang="en-US" dirty="0" err="1"/>
              <a:t>cs</a:t>
            </a:r>
            <a:r>
              <a:rPr lang="en-US" dirty="0"/>
              <a:t>], Jan. 2018.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C. Miller and C. </a:t>
            </a:r>
            <a:r>
              <a:rPr lang="en-US" dirty="0" err="1"/>
              <a:t>Valasek</a:t>
            </a:r>
            <a:r>
              <a:rPr lang="en-US" dirty="0"/>
              <a:t>, “A survey of remote automotive attack surfaces,” black hat USA, 2014.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Subhojeet Mukherjee, Hossein Shirazi, </a:t>
            </a:r>
            <a:r>
              <a:rPr lang="en-US" dirty="0" err="1"/>
              <a:t>Indrakshi</a:t>
            </a:r>
            <a:r>
              <a:rPr lang="en-US" dirty="0"/>
              <a:t> Ray, Jeremy Daily, and Rose Gamble. “Practical </a:t>
            </a:r>
            <a:r>
              <a:rPr lang="en-US" dirty="0" err="1"/>
              <a:t>DoS</a:t>
            </a:r>
            <a:r>
              <a:rPr lang="en-US" dirty="0"/>
              <a:t> Attacks on Embedded Networks in Commercial Vehicles.” In </a:t>
            </a:r>
            <a:r>
              <a:rPr lang="en-US" i="1" dirty="0"/>
              <a:t>Proceedings of the 12th International Conference on Information Systems Security</a:t>
            </a:r>
            <a:r>
              <a:rPr lang="en-US" dirty="0"/>
              <a:t>, 23–42. Lecture Notes in Computer Science. Springer International Publishing, 2016.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Burakova</a:t>
            </a:r>
            <a:r>
              <a:rPr lang="en-US" dirty="0"/>
              <a:t>, </a:t>
            </a:r>
            <a:r>
              <a:rPr lang="en-US" dirty="0" err="1"/>
              <a:t>Yelizaveta</a:t>
            </a:r>
            <a:r>
              <a:rPr lang="en-US" dirty="0"/>
              <a:t>, Bill Hass, Leif Millar, and André </a:t>
            </a:r>
            <a:r>
              <a:rPr lang="en-US" dirty="0" err="1"/>
              <a:t>Weimerskirch</a:t>
            </a:r>
            <a:r>
              <a:rPr lang="en-US" dirty="0"/>
              <a:t>. “Truck Hacking: An Experimental Analysis of the SAE J1939 Standard.” In </a:t>
            </a:r>
            <a:r>
              <a:rPr lang="en-US" i="1" dirty="0"/>
              <a:t>Proceedings of the 10th USENIX Workshop on Offensive Technologies (WOOT 16)</a:t>
            </a:r>
            <a:r>
              <a:rPr lang="en-US" dirty="0"/>
              <a:t>, 211–20. Austin, Texas, USA: USENIX Association, 2016.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537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51ED5-FFE4-43D3-B86F-B4556862C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Trucks Nowadays</a:t>
            </a:r>
            <a:br>
              <a:rPr lang="en-US" dirty="0"/>
            </a:br>
            <a:r>
              <a:rPr lang="en-US" sz="2400" dirty="0"/>
              <a:t>The Era of Electronic Transportation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F91EC8-60EC-4BF3-9CFC-1E8B0E832D3E}"/>
              </a:ext>
            </a:extLst>
          </p:cNvPr>
          <p:cNvSpPr txBox="1"/>
          <p:nvPr/>
        </p:nvSpPr>
        <p:spPr>
          <a:xfrm>
            <a:off x="4125369" y="6581001"/>
            <a:ext cx="8066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" b="1" dirty="0"/>
              <a:t>Image Sources:- </a:t>
            </a:r>
          </a:p>
          <a:p>
            <a:pPr algn="r"/>
            <a:r>
              <a:rPr lang="en-US" sz="600" dirty="0"/>
              <a:t>M. Wolf and R. Lambert, “Hacking Trucks - Cybersecurity Risks and Effective Cybersecurity Protection for Heavy Duty Vehicles,” in Automotive - Safety &amp; Security 2017 - </a:t>
            </a:r>
            <a:r>
              <a:rPr lang="en-US" sz="600" dirty="0" err="1"/>
              <a:t>Sicherheit</a:t>
            </a:r>
            <a:r>
              <a:rPr lang="en-US" sz="600" dirty="0"/>
              <a:t> und </a:t>
            </a:r>
            <a:r>
              <a:rPr lang="en-US" sz="600" dirty="0" err="1"/>
              <a:t>Zuverlässigkeit</a:t>
            </a:r>
            <a:r>
              <a:rPr lang="en-US" sz="600" dirty="0"/>
              <a:t> </a:t>
            </a:r>
            <a:r>
              <a:rPr lang="en-US" sz="600" dirty="0" err="1"/>
              <a:t>für</a:t>
            </a:r>
            <a:r>
              <a:rPr lang="en-US" sz="600" dirty="0"/>
              <a:t> automobile </a:t>
            </a:r>
            <a:r>
              <a:rPr lang="en-US" sz="600" dirty="0" err="1"/>
              <a:t>Informationstechnik</a:t>
            </a:r>
            <a:r>
              <a:rPr lang="en-US" sz="600" dirty="0"/>
              <a:t>, 2017, pp. 45–60.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39662-B22B-4ACA-9735-98506805D7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6" t="4700" r="859" b="36622"/>
          <a:stretch/>
        </p:blipFill>
        <p:spPr>
          <a:xfrm>
            <a:off x="342900" y="2180356"/>
            <a:ext cx="7277100" cy="3910976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C537310-4C3E-473B-BE5C-9595B3C797D1}"/>
              </a:ext>
            </a:extLst>
          </p:cNvPr>
          <p:cNvSpPr txBox="1">
            <a:spLocks/>
          </p:cNvSpPr>
          <p:nvPr/>
        </p:nvSpPr>
        <p:spPr>
          <a:xfrm>
            <a:off x="7832558" y="1753690"/>
            <a:ext cx="4174958" cy="45115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/>
              <a:t>Why the electrification?</a:t>
            </a:r>
          </a:p>
          <a:p>
            <a:pPr lvl="1"/>
            <a:r>
              <a:rPr lang="en-US" sz="1500" dirty="0"/>
              <a:t>Early initiative was emission control</a:t>
            </a:r>
          </a:p>
          <a:p>
            <a:pPr lvl="1"/>
            <a:r>
              <a:rPr lang="en-US" sz="1500" dirty="0"/>
              <a:t>From then onwards</a:t>
            </a:r>
          </a:p>
          <a:p>
            <a:pPr lvl="2"/>
            <a:r>
              <a:rPr lang="en-US" sz="1100" dirty="0"/>
              <a:t>Reduced wiring</a:t>
            </a:r>
          </a:p>
          <a:p>
            <a:pPr lvl="2"/>
            <a:r>
              <a:rPr lang="en-US" sz="1100" dirty="0"/>
              <a:t>Enhanced functionality</a:t>
            </a:r>
          </a:p>
          <a:p>
            <a:pPr lvl="2"/>
            <a:r>
              <a:rPr lang="en-US" sz="1100" dirty="0"/>
              <a:t>Diagnostics</a:t>
            </a:r>
          </a:p>
          <a:p>
            <a:pPr lvl="2"/>
            <a:r>
              <a:rPr lang="en-US" sz="1100" dirty="0"/>
              <a:t>Fleet Management</a:t>
            </a:r>
          </a:p>
          <a:p>
            <a:r>
              <a:rPr lang="en-US" sz="1900" dirty="0"/>
              <a:t>Just some examples of electronic control….</a:t>
            </a:r>
          </a:p>
          <a:p>
            <a:pPr lvl="1"/>
            <a:r>
              <a:rPr lang="en-US" sz="1500" dirty="0"/>
              <a:t>Entertainment</a:t>
            </a:r>
          </a:p>
          <a:p>
            <a:pPr lvl="2"/>
            <a:r>
              <a:rPr lang="en-US" sz="1100" dirty="0" err="1"/>
              <a:t>Headunit</a:t>
            </a:r>
            <a:endParaRPr lang="en-US" sz="1100" dirty="0"/>
          </a:p>
          <a:p>
            <a:pPr lvl="1"/>
            <a:r>
              <a:rPr lang="en-US" sz="1500" dirty="0"/>
              <a:t>Diagnostic and fleet management</a:t>
            </a:r>
          </a:p>
          <a:p>
            <a:pPr lvl="2"/>
            <a:r>
              <a:rPr lang="en-US" sz="1100" dirty="0"/>
              <a:t>Telematics</a:t>
            </a:r>
          </a:p>
          <a:p>
            <a:pPr lvl="1"/>
            <a:r>
              <a:rPr lang="en-US" sz="1500" dirty="0"/>
              <a:t>Safety</a:t>
            </a:r>
          </a:p>
          <a:p>
            <a:pPr lvl="2"/>
            <a:r>
              <a:rPr lang="en-US" sz="1100" dirty="0"/>
              <a:t>Electronic stability program (ESP)</a:t>
            </a:r>
          </a:p>
          <a:p>
            <a:pPr lvl="2"/>
            <a:r>
              <a:rPr lang="en-US" sz="1100" dirty="0"/>
              <a:t>Advanced driver-assistance system (ADAS)</a:t>
            </a:r>
          </a:p>
          <a:p>
            <a:pPr lvl="1"/>
            <a:r>
              <a:rPr lang="en-US" sz="1500" dirty="0"/>
              <a:t>Security</a:t>
            </a:r>
          </a:p>
          <a:p>
            <a:pPr lvl="2"/>
            <a:r>
              <a:rPr lang="en-US" sz="1100" dirty="0"/>
              <a:t>Immobilizer</a:t>
            </a:r>
            <a:endParaRPr lang="en-US" sz="700" dirty="0"/>
          </a:p>
        </p:txBody>
      </p:sp>
      <p:pic>
        <p:nvPicPr>
          <p:cNvPr id="1026" name="Picture 2" descr="Image result for oh my god gif transparen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243" y="4097462"/>
            <a:ext cx="2707513" cy="259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73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mage result for so what's the problem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178" y="852152"/>
            <a:ext cx="6139919" cy="533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421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Good is the Bad and the Ugly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539662-B22B-4ACA-9735-98506805D7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6" t="4700" r="859" b="36622"/>
          <a:stretch/>
        </p:blipFill>
        <p:spPr>
          <a:xfrm>
            <a:off x="5269831" y="1690688"/>
            <a:ext cx="6549189" cy="3567112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C537310-4C3E-473B-BE5C-9595B3C797D1}"/>
              </a:ext>
            </a:extLst>
          </p:cNvPr>
          <p:cNvSpPr txBox="1">
            <a:spLocks/>
          </p:cNvSpPr>
          <p:nvPr/>
        </p:nvSpPr>
        <p:spPr>
          <a:xfrm>
            <a:off x="758958" y="1621342"/>
            <a:ext cx="4431631" cy="52366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There is a need</a:t>
            </a:r>
          </a:p>
          <a:p>
            <a:pPr lvl="1"/>
            <a:r>
              <a:rPr lang="en-US" sz="1200" dirty="0"/>
              <a:t>To know</a:t>
            </a:r>
          </a:p>
          <a:p>
            <a:pPr lvl="2"/>
            <a:r>
              <a:rPr lang="en-US" sz="1200" dirty="0"/>
              <a:t>Operators/Owners -- the truck’s runtime stats</a:t>
            </a:r>
          </a:p>
          <a:p>
            <a:pPr lvl="2"/>
            <a:r>
              <a:rPr lang="en-US" sz="1200" dirty="0"/>
              <a:t>Drivers -- the directions, emergency situations.</a:t>
            </a:r>
          </a:p>
          <a:p>
            <a:pPr lvl="2"/>
            <a:r>
              <a:rPr lang="en-US" sz="1200" dirty="0"/>
              <a:t>Garage people -- the fault codes, vital forensics.</a:t>
            </a:r>
          </a:p>
          <a:p>
            <a:pPr lvl="1"/>
            <a:r>
              <a:rPr lang="en-US" sz="1200" dirty="0"/>
              <a:t>To act</a:t>
            </a:r>
          </a:p>
          <a:p>
            <a:pPr lvl="2"/>
            <a:r>
              <a:rPr lang="en-US" sz="1200" dirty="0"/>
              <a:t>Owner/Operator manipulating internal operations to control driving and fuel economy</a:t>
            </a:r>
          </a:p>
          <a:p>
            <a:pPr lvl="2"/>
            <a:r>
              <a:rPr lang="en-US" sz="1200" dirty="0"/>
              <a:t>Automatic control from ESP, ADAS etc.</a:t>
            </a:r>
          </a:p>
          <a:p>
            <a:pPr lvl="2"/>
            <a:r>
              <a:rPr lang="en-US" sz="1200" dirty="0"/>
              <a:t>Theft prevention by immobilizer.</a:t>
            </a:r>
          </a:p>
          <a:p>
            <a:pPr lvl="1"/>
            <a:r>
              <a:rPr lang="en-US" sz="1200" dirty="0"/>
              <a:t>For comfort</a:t>
            </a:r>
          </a:p>
          <a:p>
            <a:pPr lvl="2"/>
            <a:r>
              <a:rPr lang="en-US" sz="1200" dirty="0"/>
              <a:t>Latest songs, news, on internet radio.</a:t>
            </a:r>
          </a:p>
          <a:p>
            <a:r>
              <a:rPr lang="en-US" sz="1600" dirty="0"/>
              <a:t>The needs are often served/met by remote/local connections to the vehicle bus.</a:t>
            </a:r>
          </a:p>
          <a:p>
            <a:r>
              <a:rPr lang="en-US" sz="1600" dirty="0"/>
              <a:t>The needs are often served by the same control unit.</a:t>
            </a:r>
          </a:p>
          <a:p>
            <a:r>
              <a:rPr lang="en-US" sz="1600" dirty="0"/>
              <a:t>Security was not a major concern in making design decisions, until this happened….</a:t>
            </a:r>
          </a:p>
          <a:p>
            <a:pPr lvl="1"/>
            <a:r>
              <a:rPr lang="en-US" sz="1200" dirty="0"/>
              <a:t>At CAN and J1939 protocol level</a:t>
            </a:r>
          </a:p>
          <a:p>
            <a:pPr lvl="1"/>
            <a:r>
              <a:rPr lang="en-US" sz="1200" dirty="0"/>
              <a:t>At the ECU design level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452" y="4867025"/>
            <a:ext cx="4732421" cy="1817481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5690936" y="2177716"/>
            <a:ext cx="818148" cy="2586789"/>
          </a:xfrm>
          <a:custGeom>
            <a:avLst/>
            <a:gdLst>
              <a:gd name="connsiteX0" fmla="*/ 48126 w 854242"/>
              <a:gd name="connsiteY0" fmla="*/ 0 h 2646947"/>
              <a:gd name="connsiteX1" fmla="*/ 48126 w 854242"/>
              <a:gd name="connsiteY1" fmla="*/ 0 h 2646947"/>
              <a:gd name="connsiteX2" fmla="*/ 613611 w 854242"/>
              <a:gd name="connsiteY2" fmla="*/ 12031 h 2646947"/>
              <a:gd name="connsiteX3" fmla="*/ 806116 w 854242"/>
              <a:gd name="connsiteY3" fmla="*/ 36095 h 2646947"/>
              <a:gd name="connsiteX4" fmla="*/ 830179 w 854242"/>
              <a:gd name="connsiteY4" fmla="*/ 72189 h 2646947"/>
              <a:gd name="connsiteX5" fmla="*/ 854242 w 854242"/>
              <a:gd name="connsiteY5" fmla="*/ 156410 h 2646947"/>
              <a:gd name="connsiteX6" fmla="*/ 842211 w 854242"/>
              <a:gd name="connsiteY6" fmla="*/ 493295 h 2646947"/>
              <a:gd name="connsiteX7" fmla="*/ 830179 w 854242"/>
              <a:gd name="connsiteY7" fmla="*/ 529389 h 2646947"/>
              <a:gd name="connsiteX8" fmla="*/ 721895 w 854242"/>
              <a:gd name="connsiteY8" fmla="*/ 589547 h 2646947"/>
              <a:gd name="connsiteX9" fmla="*/ 673769 w 854242"/>
              <a:gd name="connsiteY9" fmla="*/ 601579 h 2646947"/>
              <a:gd name="connsiteX10" fmla="*/ 481263 w 854242"/>
              <a:gd name="connsiteY10" fmla="*/ 601579 h 2646947"/>
              <a:gd name="connsiteX11" fmla="*/ 469232 w 854242"/>
              <a:gd name="connsiteY11" fmla="*/ 637674 h 2646947"/>
              <a:gd name="connsiteX12" fmla="*/ 445169 w 854242"/>
              <a:gd name="connsiteY12" fmla="*/ 974558 h 2646947"/>
              <a:gd name="connsiteX13" fmla="*/ 324853 w 854242"/>
              <a:gd name="connsiteY13" fmla="*/ 2646947 h 2646947"/>
              <a:gd name="connsiteX14" fmla="*/ 60158 w 854242"/>
              <a:gd name="connsiteY14" fmla="*/ 2634916 h 2646947"/>
              <a:gd name="connsiteX15" fmla="*/ 48126 w 854242"/>
              <a:gd name="connsiteY15" fmla="*/ 2598821 h 2646947"/>
              <a:gd name="connsiteX16" fmla="*/ 36095 w 854242"/>
              <a:gd name="connsiteY16" fmla="*/ 2177716 h 2646947"/>
              <a:gd name="connsiteX17" fmla="*/ 60158 w 854242"/>
              <a:gd name="connsiteY17" fmla="*/ 1515979 h 2646947"/>
              <a:gd name="connsiteX18" fmla="*/ 72190 w 854242"/>
              <a:gd name="connsiteY18" fmla="*/ 1479884 h 2646947"/>
              <a:gd name="connsiteX19" fmla="*/ 60158 w 854242"/>
              <a:gd name="connsiteY19" fmla="*/ 1359568 h 2646947"/>
              <a:gd name="connsiteX20" fmla="*/ 48126 w 854242"/>
              <a:gd name="connsiteY20" fmla="*/ 1251284 h 2646947"/>
              <a:gd name="connsiteX21" fmla="*/ 24063 w 854242"/>
              <a:gd name="connsiteY21" fmla="*/ 950495 h 2646947"/>
              <a:gd name="connsiteX22" fmla="*/ 0 w 854242"/>
              <a:gd name="connsiteY22" fmla="*/ 854242 h 2646947"/>
              <a:gd name="connsiteX23" fmla="*/ 12032 w 854242"/>
              <a:gd name="connsiteY23" fmla="*/ 613610 h 2646947"/>
              <a:gd name="connsiteX24" fmla="*/ 24063 w 854242"/>
              <a:gd name="connsiteY24" fmla="*/ 577516 h 2646947"/>
              <a:gd name="connsiteX25" fmla="*/ 36095 w 854242"/>
              <a:gd name="connsiteY25" fmla="*/ 505326 h 2646947"/>
              <a:gd name="connsiteX26" fmla="*/ 48126 w 854242"/>
              <a:gd name="connsiteY26" fmla="*/ 469231 h 2646947"/>
              <a:gd name="connsiteX27" fmla="*/ 48126 w 854242"/>
              <a:gd name="connsiteY27" fmla="*/ 0 h 2646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4242" h="2646947">
                <a:moveTo>
                  <a:pt x="48126" y="0"/>
                </a:moveTo>
                <a:lnTo>
                  <a:pt x="48126" y="0"/>
                </a:lnTo>
                <a:cubicBezTo>
                  <a:pt x="236621" y="4010"/>
                  <a:pt x="425287" y="3063"/>
                  <a:pt x="613611" y="12031"/>
                </a:cubicBezTo>
                <a:cubicBezTo>
                  <a:pt x="678206" y="15107"/>
                  <a:pt x="806116" y="36095"/>
                  <a:pt x="806116" y="36095"/>
                </a:cubicBezTo>
                <a:cubicBezTo>
                  <a:pt x="814137" y="48126"/>
                  <a:pt x="823712" y="59256"/>
                  <a:pt x="830179" y="72189"/>
                </a:cubicBezTo>
                <a:cubicBezTo>
                  <a:pt x="838811" y="89453"/>
                  <a:pt x="850386" y="140986"/>
                  <a:pt x="854242" y="156410"/>
                </a:cubicBezTo>
                <a:cubicBezTo>
                  <a:pt x="850232" y="268705"/>
                  <a:pt x="849445" y="381162"/>
                  <a:pt x="842211" y="493295"/>
                </a:cubicBezTo>
                <a:cubicBezTo>
                  <a:pt x="841394" y="505951"/>
                  <a:pt x="839147" y="520421"/>
                  <a:pt x="830179" y="529389"/>
                </a:cubicBezTo>
                <a:cubicBezTo>
                  <a:pt x="795703" y="563865"/>
                  <a:pt x="764260" y="577443"/>
                  <a:pt x="721895" y="589547"/>
                </a:cubicBezTo>
                <a:cubicBezTo>
                  <a:pt x="705995" y="594090"/>
                  <a:pt x="689811" y="597568"/>
                  <a:pt x="673769" y="601579"/>
                </a:cubicBezTo>
                <a:cubicBezTo>
                  <a:pt x="659289" y="600263"/>
                  <a:pt x="521044" y="575058"/>
                  <a:pt x="481263" y="601579"/>
                </a:cubicBezTo>
                <a:cubicBezTo>
                  <a:pt x="470711" y="608614"/>
                  <a:pt x="473242" y="625642"/>
                  <a:pt x="469232" y="637674"/>
                </a:cubicBezTo>
                <a:cubicBezTo>
                  <a:pt x="451803" y="777097"/>
                  <a:pt x="447476" y="792341"/>
                  <a:pt x="445169" y="974558"/>
                </a:cubicBezTo>
                <a:cubicBezTo>
                  <a:pt x="423679" y="2672253"/>
                  <a:pt x="983823" y="2573732"/>
                  <a:pt x="324853" y="2646947"/>
                </a:cubicBezTo>
                <a:cubicBezTo>
                  <a:pt x="236621" y="2642937"/>
                  <a:pt x="147175" y="2650049"/>
                  <a:pt x="60158" y="2634916"/>
                </a:cubicBezTo>
                <a:cubicBezTo>
                  <a:pt x="47663" y="2632743"/>
                  <a:pt x="48793" y="2611486"/>
                  <a:pt x="48126" y="2598821"/>
                </a:cubicBezTo>
                <a:cubicBezTo>
                  <a:pt x="40745" y="2458589"/>
                  <a:pt x="40105" y="2318084"/>
                  <a:pt x="36095" y="2177716"/>
                </a:cubicBezTo>
                <a:cubicBezTo>
                  <a:pt x="36319" y="2166985"/>
                  <a:pt x="22721" y="1703159"/>
                  <a:pt x="60158" y="1515979"/>
                </a:cubicBezTo>
                <a:cubicBezTo>
                  <a:pt x="62645" y="1503543"/>
                  <a:pt x="68179" y="1491916"/>
                  <a:pt x="72190" y="1479884"/>
                </a:cubicBezTo>
                <a:cubicBezTo>
                  <a:pt x="68179" y="1439779"/>
                  <a:pt x="64378" y="1399652"/>
                  <a:pt x="60158" y="1359568"/>
                </a:cubicBezTo>
                <a:cubicBezTo>
                  <a:pt x="56356" y="1323451"/>
                  <a:pt x="51318" y="1287460"/>
                  <a:pt x="48126" y="1251284"/>
                </a:cubicBezTo>
                <a:cubicBezTo>
                  <a:pt x="39285" y="1151090"/>
                  <a:pt x="55869" y="1045917"/>
                  <a:pt x="24063" y="950495"/>
                </a:cubicBezTo>
                <a:cubicBezTo>
                  <a:pt x="5566" y="894999"/>
                  <a:pt x="14519" y="926836"/>
                  <a:pt x="0" y="854242"/>
                </a:cubicBezTo>
                <a:cubicBezTo>
                  <a:pt x="4011" y="774031"/>
                  <a:pt x="5075" y="693619"/>
                  <a:pt x="12032" y="613610"/>
                </a:cubicBezTo>
                <a:cubicBezTo>
                  <a:pt x="13131" y="600976"/>
                  <a:pt x="21312" y="589896"/>
                  <a:pt x="24063" y="577516"/>
                </a:cubicBezTo>
                <a:cubicBezTo>
                  <a:pt x="29355" y="553702"/>
                  <a:pt x="30803" y="529140"/>
                  <a:pt x="36095" y="505326"/>
                </a:cubicBezTo>
                <a:cubicBezTo>
                  <a:pt x="38846" y="492946"/>
                  <a:pt x="47831" y="481910"/>
                  <a:pt x="48126" y="469231"/>
                </a:cubicBezTo>
                <a:cubicBezTo>
                  <a:pt x="51856" y="308853"/>
                  <a:pt x="48126" y="78205"/>
                  <a:pt x="48126" y="0"/>
                </a:cubicBezTo>
                <a:close/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5242726" y="1540042"/>
            <a:ext cx="1627306" cy="3176337"/>
          </a:xfrm>
          <a:custGeom>
            <a:avLst/>
            <a:gdLst>
              <a:gd name="connsiteX0" fmla="*/ 1290421 w 1627306"/>
              <a:gd name="connsiteY0" fmla="*/ 745958 h 3176337"/>
              <a:gd name="connsiteX1" fmla="*/ 1290421 w 1627306"/>
              <a:gd name="connsiteY1" fmla="*/ 745958 h 3176337"/>
              <a:gd name="connsiteX2" fmla="*/ 1278390 w 1627306"/>
              <a:gd name="connsiteY2" fmla="*/ 854242 h 3176337"/>
              <a:gd name="connsiteX3" fmla="*/ 1266358 w 1627306"/>
              <a:gd name="connsiteY3" fmla="*/ 890337 h 3176337"/>
              <a:gd name="connsiteX4" fmla="*/ 1302453 w 1627306"/>
              <a:gd name="connsiteY4" fmla="*/ 1034716 h 3176337"/>
              <a:gd name="connsiteX5" fmla="*/ 1374642 w 1627306"/>
              <a:gd name="connsiteY5" fmla="*/ 1070811 h 3176337"/>
              <a:gd name="connsiteX6" fmla="*/ 1555116 w 1627306"/>
              <a:gd name="connsiteY6" fmla="*/ 1034716 h 3176337"/>
              <a:gd name="connsiteX7" fmla="*/ 1603242 w 1627306"/>
              <a:gd name="connsiteY7" fmla="*/ 926432 h 3176337"/>
              <a:gd name="connsiteX8" fmla="*/ 1627306 w 1627306"/>
              <a:gd name="connsiteY8" fmla="*/ 902369 h 3176337"/>
              <a:gd name="connsiteX9" fmla="*/ 1615274 w 1627306"/>
              <a:gd name="connsiteY9" fmla="*/ 733926 h 3176337"/>
              <a:gd name="connsiteX10" fmla="*/ 1579179 w 1627306"/>
              <a:gd name="connsiteY10" fmla="*/ 697832 h 3176337"/>
              <a:gd name="connsiteX11" fmla="*/ 1555116 w 1627306"/>
              <a:gd name="connsiteY11" fmla="*/ 625642 h 3176337"/>
              <a:gd name="connsiteX12" fmla="*/ 1543085 w 1627306"/>
              <a:gd name="connsiteY12" fmla="*/ 529390 h 3176337"/>
              <a:gd name="connsiteX13" fmla="*/ 1531053 w 1627306"/>
              <a:gd name="connsiteY13" fmla="*/ 481263 h 3176337"/>
              <a:gd name="connsiteX14" fmla="*/ 1519021 w 1627306"/>
              <a:gd name="connsiteY14" fmla="*/ 336884 h 3176337"/>
              <a:gd name="connsiteX15" fmla="*/ 1506990 w 1627306"/>
              <a:gd name="connsiteY15" fmla="*/ 300790 h 3176337"/>
              <a:gd name="connsiteX16" fmla="*/ 1470895 w 1627306"/>
              <a:gd name="connsiteY16" fmla="*/ 276726 h 3176337"/>
              <a:gd name="connsiteX17" fmla="*/ 1410737 w 1627306"/>
              <a:gd name="connsiteY17" fmla="*/ 204537 h 3176337"/>
              <a:gd name="connsiteX18" fmla="*/ 1374642 w 1627306"/>
              <a:gd name="connsiteY18" fmla="*/ 156411 h 3176337"/>
              <a:gd name="connsiteX19" fmla="*/ 1350579 w 1627306"/>
              <a:gd name="connsiteY19" fmla="*/ 132347 h 3176337"/>
              <a:gd name="connsiteX20" fmla="*/ 1314485 w 1627306"/>
              <a:gd name="connsiteY20" fmla="*/ 84221 h 3176337"/>
              <a:gd name="connsiteX21" fmla="*/ 1242295 w 1627306"/>
              <a:gd name="connsiteY21" fmla="*/ 48126 h 3176337"/>
              <a:gd name="connsiteX22" fmla="*/ 1206200 w 1627306"/>
              <a:gd name="connsiteY22" fmla="*/ 24063 h 3176337"/>
              <a:gd name="connsiteX23" fmla="*/ 1001663 w 1627306"/>
              <a:gd name="connsiteY23" fmla="*/ 0 h 3176337"/>
              <a:gd name="connsiteX24" fmla="*/ 845253 w 1627306"/>
              <a:gd name="connsiteY24" fmla="*/ 12032 h 3176337"/>
              <a:gd name="connsiteX25" fmla="*/ 797127 w 1627306"/>
              <a:gd name="connsiteY25" fmla="*/ 24063 h 3176337"/>
              <a:gd name="connsiteX26" fmla="*/ 736969 w 1627306"/>
              <a:gd name="connsiteY26" fmla="*/ 36095 h 3176337"/>
              <a:gd name="connsiteX27" fmla="*/ 664779 w 1627306"/>
              <a:gd name="connsiteY27" fmla="*/ 60158 h 3176337"/>
              <a:gd name="connsiteX28" fmla="*/ 616653 w 1627306"/>
              <a:gd name="connsiteY28" fmla="*/ 72190 h 3176337"/>
              <a:gd name="connsiteX29" fmla="*/ 508369 w 1627306"/>
              <a:gd name="connsiteY29" fmla="*/ 120316 h 3176337"/>
              <a:gd name="connsiteX30" fmla="*/ 460242 w 1627306"/>
              <a:gd name="connsiteY30" fmla="*/ 144379 h 3176337"/>
              <a:gd name="connsiteX31" fmla="*/ 424148 w 1627306"/>
              <a:gd name="connsiteY31" fmla="*/ 156411 h 3176337"/>
              <a:gd name="connsiteX32" fmla="*/ 388053 w 1627306"/>
              <a:gd name="connsiteY32" fmla="*/ 180474 h 3176337"/>
              <a:gd name="connsiteX33" fmla="*/ 339927 w 1627306"/>
              <a:gd name="connsiteY33" fmla="*/ 204537 h 3176337"/>
              <a:gd name="connsiteX34" fmla="*/ 303832 w 1627306"/>
              <a:gd name="connsiteY34" fmla="*/ 228600 h 3176337"/>
              <a:gd name="connsiteX35" fmla="*/ 255706 w 1627306"/>
              <a:gd name="connsiteY35" fmla="*/ 252663 h 3176337"/>
              <a:gd name="connsiteX36" fmla="*/ 183516 w 1627306"/>
              <a:gd name="connsiteY36" fmla="*/ 300790 h 3176337"/>
              <a:gd name="connsiteX37" fmla="*/ 111327 w 1627306"/>
              <a:gd name="connsiteY37" fmla="*/ 433137 h 3176337"/>
              <a:gd name="connsiteX38" fmla="*/ 99295 w 1627306"/>
              <a:gd name="connsiteY38" fmla="*/ 553453 h 3176337"/>
              <a:gd name="connsiteX39" fmla="*/ 75232 w 1627306"/>
              <a:gd name="connsiteY39" fmla="*/ 589547 h 3176337"/>
              <a:gd name="connsiteX40" fmla="*/ 63200 w 1627306"/>
              <a:gd name="connsiteY40" fmla="*/ 649705 h 3176337"/>
              <a:gd name="connsiteX41" fmla="*/ 51169 w 1627306"/>
              <a:gd name="connsiteY41" fmla="*/ 757990 h 3176337"/>
              <a:gd name="connsiteX42" fmla="*/ 15074 w 1627306"/>
              <a:gd name="connsiteY42" fmla="*/ 1034716 h 3176337"/>
              <a:gd name="connsiteX43" fmla="*/ 15074 w 1627306"/>
              <a:gd name="connsiteY43" fmla="*/ 1913021 h 3176337"/>
              <a:gd name="connsiteX44" fmla="*/ 27106 w 1627306"/>
              <a:gd name="connsiteY44" fmla="*/ 1985211 h 3176337"/>
              <a:gd name="connsiteX45" fmla="*/ 39137 w 1627306"/>
              <a:gd name="connsiteY45" fmla="*/ 2117558 h 3176337"/>
              <a:gd name="connsiteX46" fmla="*/ 51169 w 1627306"/>
              <a:gd name="connsiteY46" fmla="*/ 2225842 h 3176337"/>
              <a:gd name="connsiteX47" fmla="*/ 63200 w 1627306"/>
              <a:gd name="connsiteY47" fmla="*/ 2346158 h 3176337"/>
              <a:gd name="connsiteX48" fmla="*/ 75232 w 1627306"/>
              <a:gd name="connsiteY48" fmla="*/ 2418347 h 3176337"/>
              <a:gd name="connsiteX49" fmla="*/ 87263 w 1627306"/>
              <a:gd name="connsiteY49" fmla="*/ 2935705 h 3176337"/>
              <a:gd name="connsiteX50" fmla="*/ 123358 w 1627306"/>
              <a:gd name="connsiteY50" fmla="*/ 3116179 h 3176337"/>
              <a:gd name="connsiteX51" fmla="*/ 135390 w 1627306"/>
              <a:gd name="connsiteY51" fmla="*/ 3152274 h 3176337"/>
              <a:gd name="connsiteX52" fmla="*/ 171485 w 1627306"/>
              <a:gd name="connsiteY52" fmla="*/ 3176337 h 3176337"/>
              <a:gd name="connsiteX53" fmla="*/ 327895 w 1627306"/>
              <a:gd name="connsiteY53" fmla="*/ 3164305 h 3176337"/>
              <a:gd name="connsiteX54" fmla="*/ 400085 w 1627306"/>
              <a:gd name="connsiteY54" fmla="*/ 3140242 h 3176337"/>
              <a:gd name="connsiteX55" fmla="*/ 436179 w 1627306"/>
              <a:gd name="connsiteY55" fmla="*/ 3128211 h 3176337"/>
              <a:gd name="connsiteX56" fmla="*/ 436179 w 1627306"/>
              <a:gd name="connsiteY56" fmla="*/ 2887579 h 3176337"/>
              <a:gd name="connsiteX57" fmla="*/ 448211 w 1627306"/>
              <a:gd name="connsiteY57" fmla="*/ 2201779 h 3176337"/>
              <a:gd name="connsiteX58" fmla="*/ 472274 w 1627306"/>
              <a:gd name="connsiteY58" fmla="*/ 2129590 h 3176337"/>
              <a:gd name="connsiteX59" fmla="*/ 460242 w 1627306"/>
              <a:gd name="connsiteY59" fmla="*/ 1985211 h 3176337"/>
              <a:gd name="connsiteX60" fmla="*/ 448211 w 1627306"/>
              <a:gd name="connsiteY60" fmla="*/ 1949116 h 3176337"/>
              <a:gd name="connsiteX61" fmla="*/ 436179 w 1627306"/>
              <a:gd name="connsiteY61" fmla="*/ 1888958 h 3176337"/>
              <a:gd name="connsiteX62" fmla="*/ 436179 w 1627306"/>
              <a:gd name="connsiteY62" fmla="*/ 1491916 h 3176337"/>
              <a:gd name="connsiteX63" fmla="*/ 448211 w 1627306"/>
              <a:gd name="connsiteY63" fmla="*/ 661737 h 3176337"/>
              <a:gd name="connsiteX64" fmla="*/ 460242 w 1627306"/>
              <a:gd name="connsiteY64" fmla="*/ 625642 h 3176337"/>
              <a:gd name="connsiteX65" fmla="*/ 532432 w 1627306"/>
              <a:gd name="connsiteY65" fmla="*/ 601579 h 3176337"/>
              <a:gd name="connsiteX66" fmla="*/ 580558 w 1627306"/>
              <a:gd name="connsiteY66" fmla="*/ 577516 h 3176337"/>
              <a:gd name="connsiteX67" fmla="*/ 785095 w 1627306"/>
              <a:gd name="connsiteY67" fmla="*/ 553453 h 3176337"/>
              <a:gd name="connsiteX68" fmla="*/ 1013695 w 1627306"/>
              <a:gd name="connsiteY68" fmla="*/ 565484 h 3176337"/>
              <a:gd name="connsiteX69" fmla="*/ 1121979 w 1627306"/>
              <a:gd name="connsiteY69" fmla="*/ 601579 h 3176337"/>
              <a:gd name="connsiteX70" fmla="*/ 1158074 w 1627306"/>
              <a:gd name="connsiteY70" fmla="*/ 613611 h 3176337"/>
              <a:gd name="connsiteX71" fmla="*/ 1266358 w 1627306"/>
              <a:gd name="connsiteY71" fmla="*/ 625642 h 3176337"/>
              <a:gd name="connsiteX72" fmla="*/ 1326516 w 1627306"/>
              <a:gd name="connsiteY72" fmla="*/ 673769 h 3176337"/>
              <a:gd name="connsiteX73" fmla="*/ 1290421 w 1627306"/>
              <a:gd name="connsiteY73" fmla="*/ 745958 h 317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627306" h="3176337">
                <a:moveTo>
                  <a:pt x="1290421" y="745958"/>
                </a:moveTo>
                <a:lnTo>
                  <a:pt x="1290421" y="745958"/>
                </a:lnTo>
                <a:cubicBezTo>
                  <a:pt x="1286411" y="782053"/>
                  <a:pt x="1284360" y="818419"/>
                  <a:pt x="1278390" y="854242"/>
                </a:cubicBezTo>
                <a:cubicBezTo>
                  <a:pt x="1276305" y="866752"/>
                  <a:pt x="1266358" y="877654"/>
                  <a:pt x="1266358" y="890337"/>
                </a:cubicBezTo>
                <a:cubicBezTo>
                  <a:pt x="1266358" y="943848"/>
                  <a:pt x="1263672" y="995935"/>
                  <a:pt x="1302453" y="1034716"/>
                </a:cubicBezTo>
                <a:cubicBezTo>
                  <a:pt x="1325775" y="1058038"/>
                  <a:pt x="1345287" y="1061025"/>
                  <a:pt x="1374642" y="1070811"/>
                </a:cubicBezTo>
                <a:cubicBezTo>
                  <a:pt x="1434800" y="1058779"/>
                  <a:pt x="1499054" y="1059632"/>
                  <a:pt x="1555116" y="1034716"/>
                </a:cubicBezTo>
                <a:cubicBezTo>
                  <a:pt x="1596866" y="1016161"/>
                  <a:pt x="1587557" y="957802"/>
                  <a:pt x="1603242" y="926432"/>
                </a:cubicBezTo>
                <a:cubicBezTo>
                  <a:pt x="1608315" y="916286"/>
                  <a:pt x="1619285" y="910390"/>
                  <a:pt x="1627306" y="902369"/>
                </a:cubicBezTo>
                <a:cubicBezTo>
                  <a:pt x="1623295" y="846221"/>
                  <a:pt x="1628167" y="788720"/>
                  <a:pt x="1615274" y="733926"/>
                </a:cubicBezTo>
                <a:cubicBezTo>
                  <a:pt x="1611377" y="717363"/>
                  <a:pt x="1587442" y="712706"/>
                  <a:pt x="1579179" y="697832"/>
                </a:cubicBezTo>
                <a:cubicBezTo>
                  <a:pt x="1566861" y="675659"/>
                  <a:pt x="1555116" y="625642"/>
                  <a:pt x="1555116" y="625642"/>
                </a:cubicBezTo>
                <a:cubicBezTo>
                  <a:pt x="1551106" y="593558"/>
                  <a:pt x="1548401" y="561284"/>
                  <a:pt x="1543085" y="529390"/>
                </a:cubicBezTo>
                <a:cubicBezTo>
                  <a:pt x="1540367" y="513079"/>
                  <a:pt x="1533104" y="497671"/>
                  <a:pt x="1531053" y="481263"/>
                </a:cubicBezTo>
                <a:cubicBezTo>
                  <a:pt x="1525063" y="433343"/>
                  <a:pt x="1525404" y="384754"/>
                  <a:pt x="1519021" y="336884"/>
                </a:cubicBezTo>
                <a:cubicBezTo>
                  <a:pt x="1517345" y="324313"/>
                  <a:pt x="1514912" y="310693"/>
                  <a:pt x="1506990" y="300790"/>
                </a:cubicBezTo>
                <a:cubicBezTo>
                  <a:pt x="1497957" y="289498"/>
                  <a:pt x="1482927" y="284747"/>
                  <a:pt x="1470895" y="276726"/>
                </a:cubicBezTo>
                <a:cubicBezTo>
                  <a:pt x="1417712" y="196953"/>
                  <a:pt x="1480216" y="285595"/>
                  <a:pt x="1410737" y="204537"/>
                </a:cubicBezTo>
                <a:cubicBezTo>
                  <a:pt x="1397687" y="189312"/>
                  <a:pt x="1387479" y="171816"/>
                  <a:pt x="1374642" y="156411"/>
                </a:cubicBezTo>
                <a:cubicBezTo>
                  <a:pt x="1367380" y="147697"/>
                  <a:pt x="1357841" y="141062"/>
                  <a:pt x="1350579" y="132347"/>
                </a:cubicBezTo>
                <a:cubicBezTo>
                  <a:pt x="1337742" y="116942"/>
                  <a:pt x="1328664" y="98400"/>
                  <a:pt x="1314485" y="84221"/>
                </a:cubicBezTo>
                <a:cubicBezTo>
                  <a:pt x="1280006" y="49742"/>
                  <a:pt x="1281436" y="67696"/>
                  <a:pt x="1242295" y="48126"/>
                </a:cubicBezTo>
                <a:cubicBezTo>
                  <a:pt x="1229361" y="41659"/>
                  <a:pt x="1219491" y="29759"/>
                  <a:pt x="1206200" y="24063"/>
                </a:cubicBezTo>
                <a:cubicBezTo>
                  <a:pt x="1157546" y="3212"/>
                  <a:pt x="1015805" y="1088"/>
                  <a:pt x="1001663" y="0"/>
                </a:cubicBezTo>
                <a:cubicBezTo>
                  <a:pt x="949526" y="4011"/>
                  <a:pt x="897186" y="5922"/>
                  <a:pt x="845253" y="12032"/>
                </a:cubicBezTo>
                <a:cubicBezTo>
                  <a:pt x="828831" y="13964"/>
                  <a:pt x="813269" y="20476"/>
                  <a:pt x="797127" y="24063"/>
                </a:cubicBezTo>
                <a:cubicBezTo>
                  <a:pt x="777164" y="28499"/>
                  <a:pt x="756698" y="30714"/>
                  <a:pt x="736969" y="36095"/>
                </a:cubicBezTo>
                <a:cubicBezTo>
                  <a:pt x="712498" y="42769"/>
                  <a:pt x="689387" y="54006"/>
                  <a:pt x="664779" y="60158"/>
                </a:cubicBezTo>
                <a:lnTo>
                  <a:pt x="616653" y="72190"/>
                </a:lnTo>
                <a:cubicBezTo>
                  <a:pt x="510482" y="142970"/>
                  <a:pt x="680177" y="34414"/>
                  <a:pt x="508369" y="120316"/>
                </a:cubicBezTo>
                <a:cubicBezTo>
                  <a:pt x="492327" y="128337"/>
                  <a:pt x="476728" y="137314"/>
                  <a:pt x="460242" y="144379"/>
                </a:cubicBezTo>
                <a:cubicBezTo>
                  <a:pt x="448585" y="149375"/>
                  <a:pt x="435491" y="150739"/>
                  <a:pt x="424148" y="156411"/>
                </a:cubicBezTo>
                <a:cubicBezTo>
                  <a:pt x="411214" y="162878"/>
                  <a:pt x="400608" y="173300"/>
                  <a:pt x="388053" y="180474"/>
                </a:cubicBezTo>
                <a:cubicBezTo>
                  <a:pt x="372481" y="189372"/>
                  <a:pt x="355499" y="195639"/>
                  <a:pt x="339927" y="204537"/>
                </a:cubicBezTo>
                <a:cubicBezTo>
                  <a:pt x="327372" y="211711"/>
                  <a:pt x="316387" y="221426"/>
                  <a:pt x="303832" y="228600"/>
                </a:cubicBezTo>
                <a:cubicBezTo>
                  <a:pt x="288260" y="237498"/>
                  <a:pt x="271086" y="243435"/>
                  <a:pt x="255706" y="252663"/>
                </a:cubicBezTo>
                <a:cubicBezTo>
                  <a:pt x="230907" y="267543"/>
                  <a:pt x="183516" y="300790"/>
                  <a:pt x="183516" y="300790"/>
                </a:cubicBezTo>
                <a:cubicBezTo>
                  <a:pt x="123410" y="390949"/>
                  <a:pt x="146131" y="346127"/>
                  <a:pt x="111327" y="433137"/>
                </a:cubicBezTo>
                <a:cubicBezTo>
                  <a:pt x="107316" y="473242"/>
                  <a:pt x="108358" y="514180"/>
                  <a:pt x="99295" y="553453"/>
                </a:cubicBezTo>
                <a:cubicBezTo>
                  <a:pt x="96044" y="567543"/>
                  <a:pt x="80309" y="576008"/>
                  <a:pt x="75232" y="589547"/>
                </a:cubicBezTo>
                <a:cubicBezTo>
                  <a:pt x="68052" y="608695"/>
                  <a:pt x="66092" y="629461"/>
                  <a:pt x="63200" y="649705"/>
                </a:cubicBezTo>
                <a:cubicBezTo>
                  <a:pt x="58064" y="685657"/>
                  <a:pt x="55866" y="721978"/>
                  <a:pt x="51169" y="757990"/>
                </a:cubicBezTo>
                <a:cubicBezTo>
                  <a:pt x="7362" y="1093851"/>
                  <a:pt x="42723" y="785882"/>
                  <a:pt x="15074" y="1034716"/>
                </a:cubicBezTo>
                <a:cubicBezTo>
                  <a:pt x="-5145" y="1439088"/>
                  <a:pt x="-4905" y="1323675"/>
                  <a:pt x="15074" y="1913021"/>
                </a:cubicBezTo>
                <a:cubicBezTo>
                  <a:pt x="15901" y="1937402"/>
                  <a:pt x="24256" y="1960983"/>
                  <a:pt x="27106" y="1985211"/>
                </a:cubicBezTo>
                <a:cubicBezTo>
                  <a:pt x="32282" y="2029205"/>
                  <a:pt x="34729" y="2073480"/>
                  <a:pt x="39137" y="2117558"/>
                </a:cubicBezTo>
                <a:cubicBezTo>
                  <a:pt x="42751" y="2153695"/>
                  <a:pt x="47367" y="2189725"/>
                  <a:pt x="51169" y="2225842"/>
                </a:cubicBezTo>
                <a:cubicBezTo>
                  <a:pt x="55388" y="2265926"/>
                  <a:pt x="58201" y="2306164"/>
                  <a:pt x="63200" y="2346158"/>
                </a:cubicBezTo>
                <a:cubicBezTo>
                  <a:pt x="66226" y="2370365"/>
                  <a:pt x="71221" y="2394284"/>
                  <a:pt x="75232" y="2418347"/>
                </a:cubicBezTo>
                <a:cubicBezTo>
                  <a:pt x="79242" y="2590800"/>
                  <a:pt x="80369" y="2763344"/>
                  <a:pt x="87263" y="2935705"/>
                </a:cubicBezTo>
                <a:cubicBezTo>
                  <a:pt x="89095" y="2981499"/>
                  <a:pt x="109767" y="3075407"/>
                  <a:pt x="123358" y="3116179"/>
                </a:cubicBezTo>
                <a:cubicBezTo>
                  <a:pt x="127369" y="3128211"/>
                  <a:pt x="127467" y="3142371"/>
                  <a:pt x="135390" y="3152274"/>
                </a:cubicBezTo>
                <a:cubicBezTo>
                  <a:pt x="144423" y="3163565"/>
                  <a:pt x="159453" y="3168316"/>
                  <a:pt x="171485" y="3176337"/>
                </a:cubicBezTo>
                <a:cubicBezTo>
                  <a:pt x="223622" y="3172326"/>
                  <a:pt x="276244" y="3172460"/>
                  <a:pt x="327895" y="3164305"/>
                </a:cubicBezTo>
                <a:cubicBezTo>
                  <a:pt x="352950" y="3160349"/>
                  <a:pt x="376022" y="3148263"/>
                  <a:pt x="400085" y="3140242"/>
                </a:cubicBezTo>
                <a:lnTo>
                  <a:pt x="436179" y="3128211"/>
                </a:lnTo>
                <a:cubicBezTo>
                  <a:pt x="467165" y="3004271"/>
                  <a:pt x="436179" y="3148841"/>
                  <a:pt x="436179" y="2887579"/>
                </a:cubicBezTo>
                <a:cubicBezTo>
                  <a:pt x="436179" y="2658944"/>
                  <a:pt x="437336" y="2430155"/>
                  <a:pt x="448211" y="2201779"/>
                </a:cubicBezTo>
                <a:cubicBezTo>
                  <a:pt x="449417" y="2176443"/>
                  <a:pt x="472274" y="2129590"/>
                  <a:pt x="472274" y="2129590"/>
                </a:cubicBezTo>
                <a:cubicBezTo>
                  <a:pt x="468263" y="2081464"/>
                  <a:pt x="466625" y="2033081"/>
                  <a:pt x="460242" y="1985211"/>
                </a:cubicBezTo>
                <a:cubicBezTo>
                  <a:pt x="458566" y="1972640"/>
                  <a:pt x="451287" y="1961420"/>
                  <a:pt x="448211" y="1949116"/>
                </a:cubicBezTo>
                <a:cubicBezTo>
                  <a:pt x="443251" y="1929277"/>
                  <a:pt x="440190" y="1909011"/>
                  <a:pt x="436179" y="1888958"/>
                </a:cubicBezTo>
                <a:cubicBezTo>
                  <a:pt x="472571" y="1707003"/>
                  <a:pt x="436179" y="1913044"/>
                  <a:pt x="436179" y="1491916"/>
                </a:cubicBezTo>
                <a:cubicBezTo>
                  <a:pt x="436179" y="1215161"/>
                  <a:pt x="440526" y="938386"/>
                  <a:pt x="448211" y="661737"/>
                </a:cubicBezTo>
                <a:cubicBezTo>
                  <a:pt x="448563" y="649059"/>
                  <a:pt x="449922" y="633014"/>
                  <a:pt x="460242" y="625642"/>
                </a:cubicBezTo>
                <a:cubicBezTo>
                  <a:pt x="480882" y="610899"/>
                  <a:pt x="509745" y="612923"/>
                  <a:pt x="532432" y="601579"/>
                </a:cubicBezTo>
                <a:cubicBezTo>
                  <a:pt x="548474" y="593558"/>
                  <a:pt x="564073" y="584581"/>
                  <a:pt x="580558" y="577516"/>
                </a:cubicBezTo>
                <a:cubicBezTo>
                  <a:pt x="646191" y="549387"/>
                  <a:pt x="709920" y="558822"/>
                  <a:pt x="785095" y="553453"/>
                </a:cubicBezTo>
                <a:cubicBezTo>
                  <a:pt x="861295" y="557463"/>
                  <a:pt x="937933" y="556393"/>
                  <a:pt x="1013695" y="565484"/>
                </a:cubicBezTo>
                <a:cubicBezTo>
                  <a:pt x="1013705" y="565485"/>
                  <a:pt x="1103927" y="595561"/>
                  <a:pt x="1121979" y="601579"/>
                </a:cubicBezTo>
                <a:cubicBezTo>
                  <a:pt x="1134011" y="605590"/>
                  <a:pt x="1145469" y="612211"/>
                  <a:pt x="1158074" y="613611"/>
                </a:cubicBezTo>
                <a:lnTo>
                  <a:pt x="1266358" y="625642"/>
                </a:lnTo>
                <a:cubicBezTo>
                  <a:pt x="1271546" y="629101"/>
                  <a:pt x="1323878" y="660579"/>
                  <a:pt x="1326516" y="673769"/>
                </a:cubicBezTo>
                <a:cubicBezTo>
                  <a:pt x="1332808" y="705230"/>
                  <a:pt x="1296437" y="733926"/>
                  <a:pt x="1290421" y="745958"/>
                </a:cubicBezTo>
                <a:close/>
              </a:path>
            </a:pathLst>
          </a:cu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1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690689"/>
            <a:ext cx="5181600" cy="212816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u="sng" dirty="0"/>
              <a:t>Physical Theft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304546" y="1690689"/>
            <a:ext cx="5049253" cy="212816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u="sng" dirty="0"/>
              <a:t>Data Theft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15" t="2979" r="7337"/>
          <a:stretch/>
        </p:blipFill>
        <p:spPr>
          <a:xfrm>
            <a:off x="914400" y="2226839"/>
            <a:ext cx="4953000" cy="1592017"/>
          </a:xfrm>
          <a:prstGeom prst="rect">
            <a:avLst/>
          </a:prstGeom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685800" y="3953793"/>
            <a:ext cx="5181600" cy="2434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u="sng" dirty="0"/>
              <a:t>Manipulation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6304545" y="3953791"/>
            <a:ext cx="5049254" cy="2434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u="sng" dirty="0"/>
              <a:t>Attacks on Reliability and Safety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752" t="2458" r="3955" b="2805"/>
          <a:stretch/>
        </p:blipFill>
        <p:spPr>
          <a:xfrm>
            <a:off x="838200" y="4538403"/>
            <a:ext cx="5029200" cy="18503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020" t="3626" r="1168" b="6275"/>
          <a:stretch/>
        </p:blipFill>
        <p:spPr>
          <a:xfrm>
            <a:off x="6304546" y="2226840"/>
            <a:ext cx="5049253" cy="1045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849" t="4067" r="4554"/>
          <a:stretch/>
        </p:blipFill>
        <p:spPr>
          <a:xfrm>
            <a:off x="6304545" y="4538403"/>
            <a:ext cx="5049254" cy="185036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Bad Guys and their Cruel Intentions!! </a:t>
            </a:r>
            <a:r>
              <a:rPr lang="en-US" sz="2000" dirty="0"/>
              <a:t>Wolf et al. [1]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946" r="7177" b="4957"/>
          <a:stretch/>
        </p:blipFill>
        <p:spPr>
          <a:xfrm>
            <a:off x="6304544" y="3272589"/>
            <a:ext cx="5049255" cy="546267"/>
          </a:xfrm>
          <a:prstGeom prst="rect">
            <a:avLst/>
          </a:prstGeom>
        </p:spPr>
      </p:pic>
      <p:sp>
        <p:nvSpPr>
          <p:cNvPr id="3" name="&quot;Not Allowed&quot; Symbol 2">
            <a:extLst>
              <a:ext uri="{FF2B5EF4-FFF2-40B4-BE49-F238E27FC236}">
                <a16:creationId xmlns:a16="http://schemas.microsoft.com/office/drawing/2014/main" id="{F62454CA-61D1-487A-A533-9246445E5D6D}"/>
              </a:ext>
            </a:extLst>
          </p:cNvPr>
          <p:cNvSpPr/>
          <p:nvPr/>
        </p:nvSpPr>
        <p:spPr>
          <a:xfrm>
            <a:off x="1552506" y="4091776"/>
            <a:ext cx="3940472" cy="2296992"/>
          </a:xfrm>
          <a:prstGeom prst="noSmoking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0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2334126"/>
            <a:ext cx="10515600" cy="4011279"/>
          </a:xfrm>
        </p:spPr>
        <p:txBody>
          <a:bodyPr/>
          <a:lstStyle/>
          <a:p>
            <a:r>
              <a:rPr lang="en-US" dirty="0"/>
              <a:t>Today, I will try to chalk out bottom-up plan for the bad guys to achieve their respective goals.</a:t>
            </a:r>
          </a:p>
          <a:p>
            <a:pPr lvl="1"/>
            <a:r>
              <a:rPr lang="en-US" dirty="0"/>
              <a:t>Show common attack surfaces between cars and trucks.</a:t>
            </a:r>
          </a:p>
          <a:p>
            <a:pPr lvl="1"/>
            <a:r>
              <a:rPr lang="en-US" dirty="0"/>
              <a:t>Use an example automotive network that they will break into.</a:t>
            </a:r>
          </a:p>
          <a:p>
            <a:pPr lvl="1"/>
            <a:r>
              <a:rPr lang="en-US" dirty="0"/>
              <a:t>Perform any intermediary steps.</a:t>
            </a:r>
          </a:p>
          <a:p>
            <a:pPr lvl="1"/>
            <a:r>
              <a:rPr lang="en-US" dirty="0"/>
              <a:t>Inject necessary messages to achieve the eventual goal.  </a:t>
            </a:r>
          </a:p>
          <a:p>
            <a:r>
              <a:rPr lang="en-US" dirty="0"/>
              <a:t>Although, I am using references, a large bulk of this is part of my research.</a:t>
            </a:r>
          </a:p>
        </p:txBody>
      </p:sp>
      <p:pic>
        <p:nvPicPr>
          <p:cNvPr id="4098" name="Picture 2" descr="Image result for Let's get to business, shall we?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453" y="264695"/>
            <a:ext cx="8506325" cy="16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69632" y="360948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 prstMaterial="metal">
              <a:bevelT w="38100" h="38100" prst="relaxedInset"/>
            </a:sp3d>
          </a:bodyPr>
          <a:lstStyle/>
          <a:p>
            <a:r>
              <a:rPr lang="en-US" sz="40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OK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42748" y="360948"/>
            <a:ext cx="772969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 prstMaterial="metal">
              <a:bevelT w="38100" h="38100" prst="relaxedInset"/>
            </a:sp3d>
          </a:bodyPr>
          <a:lstStyle/>
          <a:p>
            <a:r>
              <a:rPr lang="en-US" sz="40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SO</a:t>
            </a:r>
          </a:p>
        </p:txBody>
      </p:sp>
    </p:spTree>
    <p:extLst>
      <p:ext uri="{BB962C8B-B14F-4D97-AF65-F5344CB8AC3E}">
        <p14:creationId xmlns:p14="http://schemas.microsoft.com/office/powerpoint/2010/main" val="2500819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1445</TotalTime>
  <Words>2899</Words>
  <Application>Microsoft Office PowerPoint</Application>
  <PresentationFormat>Widescreen</PresentationFormat>
  <Paragraphs>641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Algerian</vt:lpstr>
      <vt:lpstr>Arial</vt:lpstr>
      <vt:lpstr>Arial Rounded MT Bold</vt:lpstr>
      <vt:lpstr>Arial Unicode MS</vt:lpstr>
      <vt:lpstr>Britannic Bold</vt:lpstr>
      <vt:lpstr>Calibri</vt:lpstr>
      <vt:lpstr>Calibri Light</vt:lpstr>
      <vt:lpstr>Forte</vt:lpstr>
      <vt:lpstr>Script MT Bold</vt:lpstr>
      <vt:lpstr>Stencil</vt:lpstr>
      <vt:lpstr>Wingdings</vt:lpstr>
      <vt:lpstr>Office Theme</vt:lpstr>
      <vt:lpstr>Heavy/Medium Duty Vehicle Hacking From Myth to Reality</vt:lpstr>
      <vt:lpstr>So What Type of Vehicles Are We Talking?</vt:lpstr>
      <vt:lpstr>Scope of Today’s Talk</vt:lpstr>
      <vt:lpstr>The Rise of the Electronic Vehicle [1]</vt:lpstr>
      <vt:lpstr>Trucks Nowadays The Era of Electronic Transportation</vt:lpstr>
      <vt:lpstr>PowerPoint Presentation</vt:lpstr>
      <vt:lpstr>The Good is the Bad and the Ugly</vt:lpstr>
      <vt:lpstr>Bad Guys and their Cruel Intentions!! Wolf et al. [1]</vt:lpstr>
      <vt:lpstr>PowerPoint Presentation</vt:lpstr>
      <vt:lpstr>Common Attack Surfaces</vt:lpstr>
      <vt:lpstr>Example Network (Created from descriptions in [1,2,3])</vt:lpstr>
      <vt:lpstr>Steps to HACK, from a High Level (Created from descriptions in [1,5])</vt:lpstr>
      <vt:lpstr>PowerPoint Presentation</vt:lpstr>
      <vt:lpstr>Compromise an Attack Surface [2]</vt:lpstr>
      <vt:lpstr>Steps to HACK, from a High Level (Created from descriptions in [5])</vt:lpstr>
      <vt:lpstr>PowerPoint Presentation</vt:lpstr>
      <vt:lpstr>PowerPoint Presentation</vt:lpstr>
      <vt:lpstr>The CAN protocol</vt:lpstr>
      <vt:lpstr>SAE J1939: A Layered Networking Paradigm</vt:lpstr>
      <vt:lpstr>J1939 PDU Interpretation</vt:lpstr>
      <vt:lpstr>PowerPoint Presentation</vt:lpstr>
      <vt:lpstr>Steps to HACK, from a High Level (Created from descriptions in [5])</vt:lpstr>
      <vt:lpstr>Reach the Target ECU [3]</vt:lpstr>
      <vt:lpstr>Steps to HACK, from a High Level (Created from descriptions in [5])</vt:lpstr>
      <vt:lpstr>PowerPoint Presentation</vt:lpstr>
      <vt:lpstr>PowerPoint Presentation</vt:lpstr>
      <vt:lpstr>Experiment set-up: A Remote testbed Truck in a box</vt:lpstr>
      <vt:lpstr>Some background Multi-packet request transfer protocol</vt:lpstr>
      <vt:lpstr>Experiment testbed</vt:lpstr>
      <vt:lpstr>Request Overload – Attack Scenario @CSUSource</vt:lpstr>
      <vt:lpstr>Request overload Results</vt:lpstr>
      <vt:lpstr>False Rts – The Warning</vt:lpstr>
      <vt:lpstr>Connection exhaustion</vt:lpstr>
      <vt:lpstr>Connection exhaustion Trace</vt:lpstr>
      <vt:lpstr>PowerPoint Presentation</vt:lpstr>
      <vt:lpstr>Experiment Set up</vt:lpstr>
      <vt:lpstr>Attacks in a Nutshell</vt:lpstr>
      <vt:lpstr>PowerPoint Presentation</vt:lpstr>
      <vt:lpstr>Steps to HACK, from a High Level (Created from descriptions in [5])</vt:lpstr>
      <vt:lpstr>The Big Bang!! [4,6,7]</vt:lpstr>
      <vt:lpstr>Steps to HACK, from a High Level (Created from descriptions in [5])</vt:lpstr>
      <vt:lpstr>PowerPoint Presentation</vt:lpstr>
      <vt:lpstr>References….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Truck Hacking From Myth to Reality</dc:title>
  <dc:creator>Mukherjee,Subhojeet</dc:creator>
  <cp:lastModifiedBy>Mukherjee,Subhojeet</cp:lastModifiedBy>
  <cp:revision>379</cp:revision>
  <dcterms:created xsi:type="dcterms:W3CDTF">2018-02-11T01:08:07Z</dcterms:created>
  <dcterms:modified xsi:type="dcterms:W3CDTF">2018-02-20T00:45:58Z</dcterms:modified>
</cp:coreProperties>
</file>