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81" r:id="rId2"/>
    <p:sldId id="282" r:id="rId3"/>
    <p:sldId id="283" r:id="rId4"/>
    <p:sldId id="284" r:id="rId5"/>
    <p:sldId id="298" r:id="rId6"/>
    <p:sldId id="299" r:id="rId7"/>
    <p:sldId id="285" r:id="rId8"/>
    <p:sldId id="286" r:id="rId9"/>
    <p:sldId id="300" r:id="rId10"/>
    <p:sldId id="287" r:id="rId11"/>
    <p:sldId id="288" r:id="rId12"/>
    <p:sldId id="289" r:id="rId13"/>
    <p:sldId id="290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03C"/>
    <a:srgbClr val="FF2600"/>
    <a:srgbClr val="FF9300"/>
    <a:srgbClr val="000000"/>
    <a:srgbClr val="A8B9BB"/>
    <a:srgbClr val="CC66FF"/>
    <a:srgbClr val="FFDB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3" autoAdjust="0"/>
    <p:restoredTop sz="94593"/>
  </p:normalViewPr>
  <p:slideViewPr>
    <p:cSldViewPr>
      <p:cViewPr varScale="1">
        <p:scale>
          <a:sx n="104" d="100"/>
          <a:sy n="104" d="100"/>
        </p:scale>
        <p:origin x="1608" y="10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y,Benjamin" userId="12accc6f-d5d5-4773-a929-5f4f5530135e" providerId="ADAL" clId="{FBEE203E-3ED3-4D0D-A5B4-B54F4723A093}"/>
    <pc:docChg chg="custSel modSld">
      <pc:chgData name="Say,Benjamin" userId="12accc6f-d5d5-4773-a929-5f4f5530135e" providerId="ADAL" clId="{FBEE203E-3ED3-4D0D-A5B4-B54F4723A093}" dt="2018-02-28T15:04:04.316" v="2" actId="478"/>
      <pc:docMkLst>
        <pc:docMk/>
      </pc:docMkLst>
      <pc:sldChg chg="addSp delSp modSp">
        <pc:chgData name="Say,Benjamin" userId="12accc6f-d5d5-4773-a929-5f4f5530135e" providerId="ADAL" clId="{FBEE203E-3ED3-4D0D-A5B4-B54F4723A093}" dt="2018-02-28T15:04:04.316" v="2" actId="478"/>
        <pc:sldMkLst>
          <pc:docMk/>
          <pc:sldMk cId="0" sldId="281"/>
        </pc:sldMkLst>
        <pc:spChg chg="add del mod">
          <ac:chgData name="Say,Benjamin" userId="12accc6f-d5d5-4773-a929-5f4f5530135e" providerId="ADAL" clId="{FBEE203E-3ED3-4D0D-A5B4-B54F4723A093}" dt="2018-02-28T15:04:04.316" v="2" actId="478"/>
          <ac:spMkLst>
            <pc:docMk/>
            <pc:sldMk cId="0" sldId="281"/>
            <ac:spMk id="3" creationId="{A3508633-E87F-42D9-90B3-7AC759F84DA8}"/>
          </ac:spMkLst>
        </pc:spChg>
        <pc:spChg chg="mod">
          <ac:chgData name="Say,Benjamin" userId="12accc6f-d5d5-4773-a929-5f4f5530135e" providerId="ADAL" clId="{FBEE203E-3ED3-4D0D-A5B4-B54F4723A093}" dt="2018-02-28T15:03:58.722" v="0"/>
          <ac:spMkLst>
            <pc:docMk/>
            <pc:sldMk cId="0" sldId="281"/>
            <ac:spMk id="60418" creationId="{00000000-0000-0000-0000-000000000000}"/>
          </ac:spMkLst>
        </pc:spChg>
        <pc:spChg chg="del">
          <ac:chgData name="Say,Benjamin" userId="12accc6f-d5d5-4773-a929-5f4f5530135e" providerId="ADAL" clId="{FBEE203E-3ED3-4D0D-A5B4-B54F4723A093}" dt="2018-02-28T15:04:01.940" v="1" actId="478"/>
          <ac:spMkLst>
            <pc:docMk/>
            <pc:sldMk cId="0" sldId="281"/>
            <ac:spMk id="6042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31750B-5A3E-2E42-B310-F4F03C28AB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49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D43B4F5-CB3E-5A45-9CFE-A9B97FB18E30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46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635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8B9BB"/>
                </a:solidFill>
              </a:defRPr>
            </a:lvl1pPr>
          </a:lstStyle>
          <a:p>
            <a:fld id="{BEA37DDB-36AC-FD46-A2B5-050248392219}" type="datetime1">
              <a:rPr lang="en-US" smtClean="0"/>
              <a:t>2/27/2018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folHlink"/>
                </a:solidFill>
              </a:defRPr>
            </a:lvl1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1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BE6AC-66CB-B94B-B201-03AC6BDCBE80}" type="datetime1">
              <a:rPr lang="en-US" smtClean="0"/>
              <a:t>2/27/2018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2A77E989-7BA9-BB42-8ABA-805A613F14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BA014ADE-2225-A64F-AAA8-848DD979CD39}" type="datetime1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8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98773-BDE9-C844-A926-649D37042A90}" type="datetime1">
              <a:rPr lang="en-US" smtClean="0"/>
              <a:t>2/27/2018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DDBF3212-ED34-C44D-91F0-7BA9D15B4A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BA014ADE-2225-A64F-AAA8-848DD979CD39}" type="datetime1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7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8B9BB"/>
                </a:solidFill>
              </a:defRPr>
            </a:lvl1pPr>
          </a:lstStyle>
          <a:p>
            <a:fld id="{A5F0D83E-C6D7-1B46-A374-21421A13FBDF}" type="datetime1">
              <a:rPr lang="en-US" smtClean="0"/>
              <a:t>2/27/2018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folHlink"/>
                </a:solidFill>
              </a:defRPr>
            </a:lvl1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6" r:id="rId3"/>
    <p:sldLayoutId id="2147483667" r:id="rId4"/>
  </p:sldLayoutIdLst>
  <p:hf hdr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guefil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jQuery</a:t>
            </a: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1752600" y="1371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00040"/>
                </a:solidFill>
                <a:latin typeface="Arial" charset="0"/>
              </a:rPr>
              <a:t>*</a:t>
            </a: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609600" y="57150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00040"/>
                </a:solidFill>
                <a:latin typeface="Arial" charset="0"/>
              </a:rPr>
              <a:t>*</a:t>
            </a:r>
            <a:r>
              <a:rPr lang="en-US">
                <a:latin typeface="Arial" charset="0"/>
              </a:rPr>
              <a:t> </a:t>
            </a:r>
            <a:r>
              <a:rPr lang="en-US" sz="1200">
                <a:latin typeface="Arial" charset="0"/>
              </a:rPr>
              <a:t>Course logo spider web photograph from </a:t>
            </a:r>
            <a:r>
              <a:rPr lang="en-US" sz="1200">
                <a:latin typeface="Arial" charset="0"/>
                <a:hlinkClick r:id="rId3"/>
              </a:rPr>
              <a:t>Morguefile</a:t>
            </a:r>
            <a:r>
              <a:rPr lang="en-US" sz="1200">
                <a:latin typeface="Arial" charset="0"/>
              </a:rPr>
              <a:t> openstock photograph by Gabor Karpati, Hungary.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 – Dollars =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concise syntax has many virtues</a:t>
            </a:r>
          </a:p>
          <a:p>
            <a:r>
              <a:rPr lang="en-US"/>
              <a:t>But, sometimes library conflicts arise over ‘$’ and so, use ‘jQuery’ instead.</a:t>
            </a:r>
          </a:p>
          <a:p>
            <a:r>
              <a:rPr lang="en-US"/>
              <a:t>This also is helpful in terms of understanding. </a:t>
            </a:r>
          </a:p>
          <a:p>
            <a:r>
              <a:rPr lang="en-US"/>
              <a:t>jQuery is a library and it defines a single very powerful function ‘jQuery’.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DF7824-A0CB-0C4B-953A-452406221ED6}" type="datetime1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3D0CDED5-2B58-004E-9378-344D3CCA151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310, Web Development, ©Ross Beveridge</a:t>
            </a:r>
          </a:p>
        </p:txBody>
      </p:sp>
    </p:spTree>
    <p:extLst>
      <p:ext uri="{BB962C8B-B14F-4D97-AF65-F5344CB8AC3E}">
        <p14:creationId xmlns:p14="http://schemas.microsoft.com/office/powerpoint/2010/main" val="492222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Dollar Free jQuery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 compatibility with other libraries that may want prior claim on ‘$’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DF7824-A0CB-0C4B-953A-452406221ED6}" type="datetime1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3D0CDED5-2B58-004E-9378-344D3CCA151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310, Web Development, ©Ross Beveridge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43200"/>
            <a:ext cx="8382000" cy="3156624"/>
          </a:xfrm>
          <a:prstGeom prst="rect">
            <a:avLst/>
          </a:prstGeom>
          <a:ln w="38100" cap="sq">
            <a:solidFill>
              <a:schemeClr val="bg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8078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Credit Where Credit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w3schools jQuery tutorial is good.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DF7824-A0CB-0C4B-953A-452406221ED6}" type="datetime1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3D0CDED5-2B58-004E-9378-344D3CCA151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310, Web Development, ©Ross Beveridge</a:t>
            </a:r>
          </a:p>
        </p:txBody>
      </p:sp>
      <p:pic>
        <p:nvPicPr>
          <p:cNvPr id="8" name="Picture 7" descr="SafariScreenSnapz0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509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62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Hide, Show &amp; Buttons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8172" y="1066800"/>
            <a:ext cx="8382000" cy="4495800"/>
          </a:xfrm>
        </p:spPr>
        <p:txBody>
          <a:bodyPr/>
          <a:lstStyle/>
          <a:p>
            <a:r>
              <a:rPr lang="en-US"/>
              <a:t>Pay attention to ready function.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DF7824-A0CB-0C4B-953A-452406221ED6}" type="datetime1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3D0CDED5-2B58-004E-9378-344D3CCA151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310, Web Development, ©Ross Beveridge</a:t>
            </a:r>
          </a:p>
        </p:txBody>
      </p:sp>
      <p:pic>
        <p:nvPicPr>
          <p:cNvPr id="8" name="Picture 7" descr="Google ChromeScreenSnapz0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15010"/>
            <a:ext cx="8686800" cy="4509590"/>
          </a:xfrm>
          <a:prstGeom prst="rect">
            <a:avLst/>
          </a:prstGeom>
          <a:ln w="28575" cmpd="sng">
            <a:solidFill>
              <a:srgbClr val="CB8500"/>
            </a:solidFill>
          </a:ln>
        </p:spPr>
      </p:pic>
    </p:spTree>
    <p:extLst>
      <p:ext uri="{BB962C8B-B14F-4D97-AF65-F5344CB8AC3E}">
        <p14:creationId xmlns:p14="http://schemas.microsoft.com/office/powerpoint/2010/main" val="996924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jQuery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Some aspects of JavaScript grow tiresome to us programmers.</a:t>
            </a:r>
          </a:p>
          <a:p>
            <a:r>
              <a:rPr lang="en-US"/>
              <a:t>For starters …. </a:t>
            </a:r>
          </a:p>
          <a:p>
            <a:pPr lvl="1"/>
            <a:r>
              <a:rPr lang="en-US"/>
              <a:t>Querying the DOM for objects</a:t>
            </a:r>
          </a:p>
          <a:p>
            <a:pPr lvl="1"/>
            <a:r>
              <a:rPr lang="en-US"/>
              <a:t>Connecting events to call backs</a:t>
            </a:r>
          </a:p>
          <a:p>
            <a:pPr lvl="1"/>
            <a:r>
              <a:rPr lang="en-US"/>
              <a:t>Applying functions to collections</a:t>
            </a:r>
          </a:p>
          <a:p>
            <a:pPr lvl="1"/>
            <a:r>
              <a:rPr lang="en-US"/>
              <a:t>Asynchronous client-server interaction</a:t>
            </a:r>
          </a:p>
          <a:p>
            <a:pPr lvl="1"/>
            <a:endParaRPr lang="en-US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DF7824-A0CB-0C4B-953A-452406221ED6}" type="datetime1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3D0CDED5-2B58-004E-9378-344D3CCA151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310, Web Development, ©Ross Beveridge</a:t>
            </a:r>
          </a:p>
        </p:txBody>
      </p:sp>
    </p:spTree>
    <p:extLst>
      <p:ext uri="{BB962C8B-B14F-4D97-AF65-F5344CB8AC3E}">
        <p14:creationId xmlns:p14="http://schemas.microsoft.com/office/powerpoint/2010/main" val="54314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jQuery?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 big a question for one slide, but </a:t>
            </a:r>
          </a:p>
          <a:p>
            <a:r>
              <a:rPr lang="en-US" dirty="0"/>
              <a:t>In practice it acts much like a language extension </a:t>
            </a:r>
          </a:p>
          <a:p>
            <a:pPr lvl="1"/>
            <a:r>
              <a:rPr lang="en-US" dirty="0"/>
              <a:t>But not strictly a good characterization</a:t>
            </a:r>
          </a:p>
          <a:p>
            <a:r>
              <a:rPr lang="en-US" dirty="0"/>
              <a:t>Hence, first step is to connect …</a:t>
            </a:r>
          </a:p>
          <a:p>
            <a:pPr lvl="1"/>
            <a:r>
              <a:rPr lang="en-US" dirty="0"/>
              <a:t>A new syntax to …</a:t>
            </a:r>
          </a:p>
          <a:p>
            <a:pPr lvl="1"/>
            <a:r>
              <a:rPr lang="en-US" dirty="0"/>
              <a:t>A new set of behaviors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DF7824-A0CB-0C4B-953A-452406221ED6}" type="datetime1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3D0CDED5-2B58-004E-9378-344D3CCA151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310, Web Development, ©Ross Beveridge</a:t>
            </a:r>
          </a:p>
        </p:txBody>
      </p:sp>
    </p:spTree>
    <p:extLst>
      <p:ext uri="{BB962C8B-B14F-4D97-AF65-F5344CB8AC3E}">
        <p14:creationId xmlns:p14="http://schemas.microsoft.com/office/powerpoint/2010/main" val="17792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Starting by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4495800"/>
          </a:xfrm>
        </p:spPr>
        <p:txBody>
          <a:bodyPr/>
          <a:lstStyle/>
          <a:p>
            <a:r>
              <a:rPr lang="en-US" dirty="0"/>
              <a:t>Hello World in jQuery (2014)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DF7824-A0CB-0C4B-953A-452406221ED6}" type="datetime1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3D0CDED5-2B58-004E-9378-344D3CCA151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310, Web Development, ©Ross Beveridge</a:t>
            </a:r>
          </a:p>
        </p:txBody>
      </p:sp>
      <p:pic>
        <p:nvPicPr>
          <p:cNvPr id="8" name="Picture 7" descr="Google ChromeScreenSnapz0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82782"/>
            <a:ext cx="8534400" cy="4441818"/>
          </a:xfrm>
          <a:prstGeom prst="rect">
            <a:avLst/>
          </a:prstGeom>
          <a:ln w="28575" cmpd="sng"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66490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99631"/>
            <a:ext cx="8839200" cy="5036154"/>
          </a:xfrm>
          <a:prstGeom prst="rect">
            <a:avLst/>
          </a:prstGeom>
          <a:ln w="38100" cap="sq">
            <a:solidFill>
              <a:schemeClr val="bg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Wait - 2016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7DDB-36AC-FD46-A2B5-050248392219}" type="datetime1">
              <a:rPr lang="en-US" smtClean="0"/>
              <a:t>2/27/2018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2895600"/>
            <a:ext cx="46482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Even before we touch jQuery, we need to talk briefly about http </a:t>
            </a:r>
            <a:r>
              <a:rPr lang="en-US"/>
              <a:t>and https.</a:t>
            </a:r>
          </a:p>
        </p:txBody>
      </p:sp>
    </p:spTree>
    <p:extLst>
      <p:ext uri="{BB962C8B-B14F-4D97-AF65-F5344CB8AC3E}">
        <p14:creationId xmlns:p14="http://schemas.microsoft.com/office/powerpoint/2010/main" val="118929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Adjusted to SSL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2900" y="1066800"/>
            <a:ext cx="8382000" cy="4495800"/>
          </a:xfrm>
        </p:spPr>
        <p:txBody>
          <a:bodyPr/>
          <a:lstStyle/>
          <a:p>
            <a:r>
              <a:rPr lang="en-US" dirty="0"/>
              <a:t>There are 3 URL forms in this context.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Start with http:// - this failed!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Start with https:// - this will work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Start with // - this is non committal</a:t>
            </a:r>
          </a:p>
          <a:p>
            <a:r>
              <a:rPr lang="en-US" dirty="0"/>
              <a:t>Which is best? (think about it </a:t>
            </a:r>
            <a:r>
              <a:rPr lang="is-IS" dirty="0"/>
              <a:t>…)</a:t>
            </a:r>
          </a:p>
          <a:p>
            <a:r>
              <a:rPr lang="is-IS" dirty="0"/>
              <a:t>For example01 they are: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68BE6AC-66CB-B94B-B201-03AC6BDCBE80}" type="datetime1">
              <a:rPr lang="en-US" smtClean="0"/>
              <a:t>2/27/2018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48200"/>
            <a:ext cx="8131094" cy="1905000"/>
          </a:xfrm>
          <a:prstGeom prst="rect">
            <a:avLst/>
          </a:prstGeom>
          <a:ln w="38100" cap="sq">
            <a:solidFill>
              <a:schemeClr val="bg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0465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jQuery - Selectors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Here is way to think about syntax</a:t>
            </a:r>
          </a:p>
          <a:p>
            <a:pPr lvl="1"/>
            <a:r>
              <a:rPr lang="en-US"/>
              <a:t>$ ( selector ) . action</a:t>
            </a:r>
          </a:p>
          <a:p>
            <a:r>
              <a:rPr lang="en-US"/>
              <a:t>Think of selector as DOM query.</a:t>
            </a:r>
          </a:p>
          <a:p>
            <a:r>
              <a:rPr lang="en-US"/>
              <a:t>Large set of actions/methods defined.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DF7824-A0CB-0C4B-953A-452406221ED6}" type="datetime1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3D0CDED5-2B58-004E-9378-344D3CCA151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310, Web Development, ©Ross Beveridge</a:t>
            </a:r>
          </a:p>
        </p:txBody>
      </p:sp>
      <p:pic>
        <p:nvPicPr>
          <p:cNvPr id="7" name="Picture 6" descr="SafariScreenSnapz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86200"/>
            <a:ext cx="8686800" cy="249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95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text method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7824-A0CB-0C4B-953A-452406221ED6}" type="datetime1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D0CDED5-2B58-004E-9378-344D3CCA151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310, Web Development, ©Ross Beveridge</a:t>
            </a:r>
          </a:p>
        </p:txBody>
      </p:sp>
      <p:pic>
        <p:nvPicPr>
          <p:cNvPr id="7" name="Picture 6" descr="Google ChromeScreenSnapz0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084"/>
            <a:ext cx="9144000" cy="599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9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Already Powerful – A Twofer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6AC-66CB-B94B-B201-03AC6BDCBE80}" type="datetime1">
              <a:rPr lang="en-US" smtClean="0"/>
              <a:t>2/27/2018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29083"/>
            <a:ext cx="8686800" cy="4363790"/>
          </a:xfrm>
          <a:prstGeom prst="rect">
            <a:avLst/>
          </a:prstGeom>
          <a:ln w="38100" cap="sq">
            <a:solidFill>
              <a:schemeClr val="bg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62000" y="990600"/>
            <a:ext cx="72390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Pay attention to the fine print on text, it can operate on sets</a:t>
            </a:r>
            <a:r>
              <a:rPr lang="en-US" sz="280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129896"/>
      </p:ext>
    </p:extLst>
  </p:cSld>
  <p:clrMapOvr>
    <a:masterClrMapping/>
  </p:clrMapOvr>
</p:sld>
</file>

<file path=ppt/theme/theme1.xml><?xml version="1.0" encoding="utf-8"?>
<a:theme xmlns:a="http://schemas.openxmlformats.org/drawingml/2006/main" name="ct310slidesTemplate">
  <a:themeElements>
    <a:clrScheme name="">
      <a:dk1>
        <a:srgbClr val="2D2015"/>
      </a:dk1>
      <a:lt1>
        <a:srgbClr val="FFDB96"/>
      </a:lt1>
      <a:dk2>
        <a:srgbClr val="609060"/>
      </a:dk2>
      <a:lt2>
        <a:srgbClr val="FFDB96"/>
      </a:lt2>
      <a:accent1>
        <a:srgbClr val="8C7B70"/>
      </a:accent1>
      <a:accent2>
        <a:srgbClr val="AC6020"/>
      </a:accent2>
      <a:accent3>
        <a:srgbClr val="B6C6B6"/>
      </a:accent3>
      <a:accent4>
        <a:srgbClr val="DABB7F"/>
      </a:accent4>
      <a:accent5>
        <a:srgbClr val="C5BFBB"/>
      </a:accent5>
      <a:accent6>
        <a:srgbClr val="9B561C"/>
      </a:accent6>
      <a:hlink>
        <a:srgbClr val="E7CE37"/>
      </a:hlink>
      <a:folHlink>
        <a:srgbClr val="A8B9BB"/>
      </a:folHlink>
    </a:clrScheme>
    <a:fontScheme name="ct310slidesTemplat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t310slidesTemplate 1">
        <a:dk1>
          <a:srgbClr val="2D2015"/>
        </a:dk1>
        <a:lt1>
          <a:srgbClr val="FFDB96"/>
        </a:lt1>
        <a:dk2>
          <a:srgbClr val="609060"/>
        </a:dk2>
        <a:lt2>
          <a:srgbClr val="FFDB96"/>
        </a:lt2>
        <a:accent1>
          <a:srgbClr val="8C7B70"/>
        </a:accent1>
        <a:accent2>
          <a:srgbClr val="8F5F2F"/>
        </a:accent2>
        <a:accent3>
          <a:srgbClr val="B6C6B6"/>
        </a:accent3>
        <a:accent4>
          <a:srgbClr val="DABB7F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" id="{651E2502-4539-5B4B-8FB1-4AC9F5D32A86}" vid="{37538EC0-D294-234D-8248-EE84B24FEA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ct310template</Template>
  <TotalTime>1668</TotalTime>
  <Words>481</Words>
  <Application>Microsoft Office PowerPoint</Application>
  <PresentationFormat>On-screen Show (4:3)</PresentationFormat>
  <Paragraphs>84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Verdana</vt:lpstr>
      <vt:lpstr>Wingdings</vt:lpstr>
      <vt:lpstr>ct310slidesTemplate</vt:lpstr>
      <vt:lpstr>jQuery</vt:lpstr>
      <vt:lpstr>Why jQuery</vt:lpstr>
      <vt:lpstr>What is jQuery?</vt:lpstr>
      <vt:lpstr>Starting by Example</vt:lpstr>
      <vt:lpstr>But Wait - 2016</vt:lpstr>
      <vt:lpstr>Getting Adjusted to SSL</vt:lpstr>
      <vt:lpstr>Back to jQuery - Selectors</vt:lpstr>
      <vt:lpstr>The text method</vt:lpstr>
      <vt:lpstr>Already Powerful – A Twofer</vt:lpstr>
      <vt:lpstr>Detail – Dollars = Conflict</vt:lpstr>
      <vt:lpstr>Dollar Free jQuery</vt:lpstr>
      <vt:lpstr>Credit Where Credit …</vt:lpstr>
      <vt:lpstr>Hide, Show &amp; Buttons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26</dc:title>
  <dc:subject/>
  <dc:creator>Microsoft Office User</dc:creator>
  <cp:keywords/>
  <dc:description/>
  <cp:lastModifiedBy>Say,Benjamin</cp:lastModifiedBy>
  <cp:revision>21</cp:revision>
  <cp:lastPrinted>2017-04-20T22:24:52Z</cp:lastPrinted>
  <dcterms:created xsi:type="dcterms:W3CDTF">2016-04-08T13:04:24Z</dcterms:created>
  <dcterms:modified xsi:type="dcterms:W3CDTF">2018-02-28T15:04:09Z</dcterms:modified>
  <cp:category/>
</cp:coreProperties>
</file>