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00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0953" autoAdjust="0"/>
  </p:normalViewPr>
  <p:slideViewPr>
    <p:cSldViewPr>
      <p:cViewPr varScale="1">
        <p:scale>
          <a:sx n="105" d="100"/>
          <a:sy n="105" d="100"/>
        </p:scale>
        <p:origin x="108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6BDEFC7C-2661-4338-8DB6-F3F06FC08FA4}"/>
    <pc:docChg chg="custSel modSld">
      <pc:chgData name="Say,Benjamin" userId="12accc6f-d5d5-4773-a929-5f4f5530135e" providerId="ADAL" clId="{6BDEFC7C-2661-4338-8DB6-F3F06FC08FA4}" dt="2018-02-26T15:18:16.243" v="3" actId="478"/>
      <pc:docMkLst>
        <pc:docMk/>
      </pc:docMkLst>
      <pc:sldChg chg="addSp delSp modSp">
        <pc:chgData name="Say,Benjamin" userId="12accc6f-d5d5-4773-a929-5f4f5530135e" providerId="ADAL" clId="{6BDEFC7C-2661-4338-8DB6-F3F06FC08FA4}" dt="2018-02-26T15:18:16.243" v="3" actId="478"/>
        <pc:sldMkLst>
          <pc:docMk/>
          <pc:sldMk cId="0" sldId="279"/>
        </pc:sldMkLst>
        <pc:spChg chg="add mod">
          <ac:chgData name="Say,Benjamin" userId="12accc6f-d5d5-4773-a929-5f4f5530135e" providerId="ADAL" clId="{6BDEFC7C-2661-4338-8DB6-F3F06FC08FA4}" dt="2018-02-26T15:18:11.447" v="1"/>
          <ac:spMkLst>
            <pc:docMk/>
            <pc:sldMk cId="0" sldId="279"/>
            <ac:spMk id="3" creationId="{D0D6D19C-3BDD-40AE-9745-507A3EFA75A0}"/>
          </ac:spMkLst>
        </pc:spChg>
        <pc:spChg chg="add del mod">
          <ac:chgData name="Say,Benjamin" userId="12accc6f-d5d5-4773-a929-5f4f5530135e" providerId="ADAL" clId="{6BDEFC7C-2661-4338-8DB6-F3F06FC08FA4}" dt="2018-02-26T15:18:16.243" v="3" actId="478"/>
          <ac:spMkLst>
            <pc:docMk/>
            <pc:sldMk cId="0" sldId="279"/>
            <ac:spMk id="5" creationId="{208CCCF6-AF15-423B-995D-0A8FA77D89DC}"/>
          </ac:spMkLst>
        </pc:spChg>
        <pc:spChg chg="del">
          <ac:chgData name="Say,Benjamin" userId="12accc6f-d5d5-4773-a929-5f4f5530135e" providerId="ADAL" clId="{6BDEFC7C-2661-4338-8DB6-F3F06FC08FA4}" dt="2018-02-26T15:18:05.480" v="0" actId="478"/>
          <ac:spMkLst>
            <pc:docMk/>
            <pc:sldMk cId="0" sldId="279"/>
            <ac:spMk id="54274" creationId="{00000000-0000-0000-0000-000000000000}"/>
          </ac:spMkLst>
        </pc:spChg>
        <pc:spChg chg="del">
          <ac:chgData name="Say,Benjamin" userId="12accc6f-d5d5-4773-a929-5f4f5530135e" providerId="ADAL" clId="{6BDEFC7C-2661-4338-8DB6-F3F06FC08FA4}" dt="2018-02-26T15:18:14.020" v="2" actId="478"/>
          <ac:spMkLst>
            <pc:docMk/>
            <pc:sldMk cId="0" sldId="279"/>
            <ac:spMk id="5427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5A2E-B533-1140-8AEF-345AC8725B41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7D1-6B0E-324D-B050-31980B8A6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9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2C1144-1BC8-A445-BA6C-B79AA8E5D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046F4-5250-1A43-90FD-3CEC36B08D02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1905000" cy="4572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fld id="{301B2BFE-8039-884D-9AA9-0AED4F3E319C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4267200" cy="4572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248400"/>
            <a:ext cx="1905000" cy="4572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6BF04E1-45F6-F141-BBE2-772DD1197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9000F0-93CD-5445-B53B-FFDA63515022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9D1C924F-A982-6948-AE9B-B978E2511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DD3E84-EE18-8242-9854-D2447F83ED2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76E64BB-D0D5-1D4F-9B95-935BB1189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DCEB066E-2A32-BA4A-8A59-A550F0D53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7E4467-BEBE-E24D-8E64-8525DE905650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2096E6-A371-A04B-9A01-97F3150A9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6E2DE1-8B52-F045-AAE9-01E0CBE23B74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54A3717-ADBD-E841-8557-A527A9BC0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D710A8-160A-7B4A-8C36-A02B73F61CD1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C976AE1-1596-6941-8A68-83623CA14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Slide </a:t>
            </a:r>
            <a:fld id="{F139E61C-55AA-8241-BDF5-DF1E6B9086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687DAA-3196-C941-A8FA-BB9AD94F4C9A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CF1BC900-8013-0D4B-A7CB-D02CBE93A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4EDD0B-1E1E-9C43-A54C-80564196D4FF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E967BB7-FE3A-084F-B1C1-4EC0D11E5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F39F59-14E1-EE42-B5DA-B48F339A1BEF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6CA5FF8F-C699-6344-89CB-2ED245689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folHlink"/>
                </a:solidFill>
              </a:defRPr>
            </a:lvl1pPr>
          </a:lstStyle>
          <a:p>
            <a:fld id="{B25F92E6-E71C-3B44-B248-BA18ED70C6DF}" type="datetime4">
              <a:rPr lang="en-US" smtClean="0"/>
              <a:pPr/>
              <a:t>February 26, 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folHlink"/>
                </a:solidFill>
              </a:defRPr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Slide background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953550-898B-FE4C-8043-171D4F09FBE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6BF04E1-45F6-F141-BBE2-772DD11978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6D19C-3BDD-40AE-9745-507A3EFA7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The Page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printed URL is pulled from link.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2011-03-29_21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7154"/>
            <a:ext cx="8686800" cy="39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76800"/>
          </a:xfrm>
        </p:spPr>
        <p:txBody>
          <a:bodyPr/>
          <a:lstStyle/>
          <a:p>
            <a:r>
              <a:rPr lang="en-US" dirty="0"/>
              <a:t>Usually in header or separate file.</a:t>
            </a:r>
          </a:p>
          <a:p>
            <a:r>
              <a:rPr lang="en-US" dirty="0"/>
              <a:t>Definition syntax pretty standard.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2011-03-29_21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5284"/>
            <a:ext cx="8369300" cy="355311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14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Taste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768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document.location.href</a:t>
            </a:r>
            <a:r>
              <a:rPr lang="en-US" dirty="0"/>
              <a:t> ?</a:t>
            </a:r>
          </a:p>
          <a:p>
            <a:r>
              <a:rPr lang="en-US" dirty="0"/>
              <a:t>It is the URL of the current window.</a:t>
            </a:r>
          </a:p>
          <a:p>
            <a:r>
              <a:rPr lang="en-US" dirty="0"/>
              <a:t>It can be used to retrieve a URL.</a:t>
            </a:r>
          </a:p>
          <a:p>
            <a:r>
              <a:rPr lang="en-US" dirty="0"/>
              <a:t>In our example it is on the left side of an assignment statement.</a:t>
            </a:r>
          </a:p>
          <a:p>
            <a:pPr lvl="1"/>
            <a:r>
              <a:rPr lang="en-US" dirty="0"/>
              <a:t>… think about this …</a:t>
            </a:r>
          </a:p>
          <a:p>
            <a:r>
              <a:rPr lang="en-US" dirty="0"/>
              <a:t>That is enough to switch the page!</a:t>
            </a:r>
          </a:p>
          <a:p>
            <a:r>
              <a:rPr lang="en-US" dirty="0"/>
              <a:t>Fun, but not generally a good idea.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3 -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r>
              <a:rPr lang="en-US" dirty="0"/>
              <a:t>JavaScript is about exploiting events.</a:t>
            </a:r>
          </a:p>
          <a:p>
            <a:pPr lvl="1"/>
            <a:r>
              <a:rPr lang="en-US" dirty="0"/>
              <a:t>Many events involve the mouse.</a:t>
            </a:r>
          </a:p>
          <a:p>
            <a:pPr lvl="1"/>
            <a:r>
              <a:rPr lang="en-US" dirty="0"/>
              <a:t>For example, a click (up or down).</a:t>
            </a:r>
          </a:p>
          <a:p>
            <a:pPr lvl="1"/>
            <a:r>
              <a:rPr lang="en-US" dirty="0"/>
              <a:t>Or, simply passing over an object.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2011-03-29_22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8" y="3758794"/>
            <a:ext cx="8723664" cy="210860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15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2011-03-29_22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43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2011-03-29_22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43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– More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Conditionals, recursion and return.</a:t>
            </a:r>
          </a:p>
          <a:p>
            <a:r>
              <a:rPr lang="en-US" dirty="0"/>
              <a:t>Get in touch with ‘</a:t>
            </a:r>
            <a:r>
              <a:rPr lang="en-US" dirty="0" err="1"/>
              <a:t>innerHTML</a:t>
            </a:r>
            <a:r>
              <a:rPr lang="en-US" dirty="0"/>
              <a:t>’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2011-03-29_22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6700"/>
            <a:ext cx="8610600" cy="35179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15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– Make it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/>
          <a:p>
            <a:r>
              <a:rPr lang="en-US" dirty="0"/>
              <a:t>What makes this page do something?</a:t>
            </a:r>
          </a:p>
          <a:p>
            <a:pPr lvl="1"/>
            <a:r>
              <a:rPr lang="en-US" dirty="0"/>
              <a:t>Think about object’s ‘enter’ and ‘</a:t>
            </a:r>
            <a:r>
              <a:rPr lang="en-US" dirty="0" err="1"/>
              <a:t>num</a:t>
            </a:r>
            <a:r>
              <a:rPr lang="en-US" dirty="0"/>
              <a:t>’.</a:t>
            </a:r>
          </a:p>
          <a:p>
            <a:pPr lvl="1"/>
            <a:r>
              <a:rPr lang="en-US" dirty="0"/>
              <a:t>Assignment to ‘</a:t>
            </a:r>
            <a:r>
              <a:rPr lang="en-US" dirty="0" err="1"/>
              <a:t>innerHTML</a:t>
            </a:r>
            <a:r>
              <a:rPr lang="en-US" dirty="0"/>
              <a:t>’ is powerful.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2011-03-29_22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15642"/>
            <a:ext cx="8839200" cy="280415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7" name="Hexagon 6"/>
          <p:cNvSpPr/>
          <p:nvPr/>
        </p:nvSpPr>
        <p:spPr bwMode="auto">
          <a:xfrm>
            <a:off x="7010400" y="3352800"/>
            <a:ext cx="2002671" cy="1447800"/>
          </a:xfrm>
          <a:prstGeom prst="hexagon">
            <a:avLst/>
          </a:prstGeom>
          <a:solidFill>
            <a:srgbClr val="FF6600"/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Caution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Try ‘return’ vs. ‘tab’ key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– Navigation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76800"/>
          </a:xfrm>
        </p:spPr>
        <p:txBody>
          <a:bodyPr/>
          <a:lstStyle/>
          <a:p>
            <a:r>
              <a:rPr lang="en-US" dirty="0"/>
              <a:t>Notice how the URL passes to </a:t>
            </a:r>
            <a:r>
              <a:rPr lang="en-US" dirty="0" err="1"/>
              <a:t>goSite</a:t>
            </a:r>
            <a:r>
              <a:rPr lang="en-US" dirty="0"/>
              <a:t>().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2011-03-29_22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5960"/>
            <a:ext cx="8686800" cy="407004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62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2011-03-29_22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600"/>
            <a:ext cx="8229600" cy="41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Dynamic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by behavior</a:t>
            </a:r>
          </a:p>
          <a:p>
            <a:pPr lvl="1"/>
            <a:r>
              <a:rPr lang="en-US" dirty="0"/>
              <a:t>HTML Document Changes Client-Side.</a:t>
            </a:r>
          </a:p>
          <a:p>
            <a:pPr lvl="2"/>
            <a:r>
              <a:rPr lang="en-US" dirty="0"/>
              <a:t>In response to user.</a:t>
            </a:r>
          </a:p>
          <a:p>
            <a:pPr lvl="2"/>
            <a:r>
              <a:rPr lang="en-US" dirty="0"/>
              <a:t>Automatically, for example animation.</a:t>
            </a:r>
          </a:p>
          <a:p>
            <a:r>
              <a:rPr lang="en-US" dirty="0"/>
              <a:t>Definition by example – Mix</a:t>
            </a:r>
          </a:p>
          <a:p>
            <a:pPr lvl="1"/>
            <a:r>
              <a:rPr lang="en-US" dirty="0"/>
              <a:t>Client side scripting, e.g. JavaScript</a:t>
            </a:r>
          </a:p>
          <a:p>
            <a:pPr lvl="1"/>
            <a:r>
              <a:rPr lang="en-US" dirty="0"/>
              <a:t>Page elements are object, e.g. DOM</a:t>
            </a:r>
          </a:p>
          <a:p>
            <a:pPr lvl="1"/>
            <a:r>
              <a:rPr lang="en-US" dirty="0"/>
              <a:t>Properties of objects, e.g. CSS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 6 - Buttons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2011-03-29_22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8950"/>
            <a:ext cx="8229600" cy="53618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769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– </a:t>
            </a:r>
            <a:r>
              <a:rPr lang="en-US" dirty="0" err="1"/>
              <a:t>Window.open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2011-03-29_22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6838"/>
            <a:ext cx="8686800" cy="94676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2011-03-29_22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32422"/>
            <a:ext cx="6400800" cy="40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– Rollover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876800"/>
          </a:xfrm>
        </p:spPr>
        <p:txBody>
          <a:bodyPr/>
          <a:lstStyle/>
          <a:p>
            <a:r>
              <a:rPr lang="en-US" dirty="0"/>
              <a:t>Change the image based upon mouse.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lec16ex07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534400" cy="437437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43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7 -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76800"/>
          </a:xfrm>
        </p:spPr>
        <p:txBody>
          <a:bodyPr/>
          <a:lstStyle/>
          <a:p>
            <a:r>
              <a:rPr lang="en-US" dirty="0"/>
              <a:t>Note the variables and image objects.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2011-03-29_22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120900"/>
            <a:ext cx="7734300" cy="38227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54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–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r>
              <a:rPr lang="en-US" dirty="0"/>
              <a:t>Note that ‘display’ is the name of an image object on the page.</a:t>
            </a:r>
          </a:p>
          <a:p>
            <a:r>
              <a:rPr lang="en-US" dirty="0"/>
              <a:t>Two types of mouse events.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2011-03-29_23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0346"/>
            <a:ext cx="8534400" cy="3144254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92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6858000" cy="685800"/>
          </a:xfrm>
        </p:spPr>
        <p:txBody>
          <a:bodyPr/>
          <a:lstStyle/>
          <a:p>
            <a:r>
              <a:rPr lang="en-US" dirty="0"/>
              <a:t>There is a lot going one here!</a:t>
            </a:r>
          </a:p>
        </p:txBody>
      </p:sp>
      <p:pic>
        <p:nvPicPr>
          <p:cNvPr id="7" name="Picture 6" descr="ct310lec18fig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6553200" cy="331445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90600" y="3200400"/>
            <a:ext cx="7315200" cy="3124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88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88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charset="2"/>
              <a:buChar char=""/>
              <a:tabLst/>
              <a:defRPr/>
            </a:pPr>
            <a:r>
              <a:rPr lang="en-US" sz="3200" kern="0" dirty="0">
                <a:solidFill>
                  <a:srgbClr val="4B3623"/>
                </a:solidFill>
                <a:latin typeface="+mn-lt"/>
                <a:ea typeface="+mn-ea"/>
                <a:cs typeface="+mn-cs"/>
              </a:rPr>
              <a:t>Appropriate for this course: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6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elements on a page,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lang="en-US" sz="3200" kern="0" dirty="0">
                <a:solidFill>
                  <a:srgbClr val="4B3623"/>
                </a:solidFill>
              </a:rPr>
              <a:t>Including the page itself,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6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objects to which actions may be attached.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Look Hither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confuse Java and JavaScript.</a:t>
            </a:r>
          </a:p>
          <a:p>
            <a:r>
              <a:rPr lang="en-US" dirty="0"/>
              <a:t>Learning JavaScript. Where to start.</a:t>
            </a:r>
          </a:p>
          <a:p>
            <a:r>
              <a:rPr lang="en-US" dirty="0"/>
              <a:t>Learn by example:</a:t>
            </a:r>
          </a:p>
          <a:p>
            <a:pPr lvl="1"/>
            <a:r>
              <a:rPr lang="en-US" dirty="0"/>
              <a:t>Textbook</a:t>
            </a:r>
          </a:p>
          <a:p>
            <a:pPr lvl="1"/>
            <a:r>
              <a:rPr lang="en-US" dirty="0"/>
              <a:t>The web </a:t>
            </a:r>
          </a:p>
          <a:p>
            <a:r>
              <a:rPr lang="en-US" dirty="0"/>
              <a:t>We will not be going too deep.</a:t>
            </a:r>
          </a:p>
          <a:p>
            <a:r>
              <a:rPr lang="en-US" dirty="0"/>
              <a:t>Mind security/convenience tradeoff.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3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write to the document.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2011-03-29_21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2540"/>
            <a:ext cx="8686800" cy="3837260"/>
          </a:xfrm>
          <a:prstGeom prst="rect">
            <a:avLst/>
          </a:prstGeom>
          <a:ln w="57150" cmpd="sng"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803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74800"/>
            <a:ext cx="8788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Observations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script tag has ‘type’ attribute.</a:t>
            </a:r>
          </a:p>
          <a:p>
            <a:pPr lvl="1"/>
            <a:r>
              <a:rPr lang="en-US" dirty="0"/>
              <a:t>Language attribute is </a:t>
            </a:r>
            <a:r>
              <a:rPr lang="en-US" dirty="0" err="1"/>
              <a:t>depricated</a:t>
            </a:r>
            <a:r>
              <a:rPr lang="en-US" dirty="0"/>
              <a:t>.</a:t>
            </a:r>
          </a:p>
          <a:p>
            <a:r>
              <a:rPr lang="en-US" dirty="0"/>
              <a:t>Note the use of &lt;</a:t>
            </a:r>
            <a:r>
              <a:rPr lang="en-US" dirty="0" err="1"/>
              <a:t>noscript</a:t>
            </a:r>
            <a:r>
              <a:rPr lang="en-US" dirty="0"/>
              <a:t>&gt; tags.</a:t>
            </a:r>
          </a:p>
          <a:p>
            <a:pPr lvl="1"/>
            <a:r>
              <a:rPr lang="en-US" dirty="0"/>
              <a:t>Arguably less important now, but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No accounting for older browsers.</a:t>
            </a:r>
          </a:p>
          <a:p>
            <a:r>
              <a:rPr lang="en-US" dirty="0"/>
              <a:t>First taste of document object model.</a:t>
            </a:r>
          </a:p>
          <a:p>
            <a:pPr lvl="1"/>
            <a:r>
              <a:rPr lang="en-US" dirty="0"/>
              <a:t>The document object has method ‘write’.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CSS id’s to name objects.</a:t>
            </a:r>
          </a:p>
          <a:p>
            <a:r>
              <a:rPr lang="en-US" dirty="0"/>
              <a:t>Accessing properties of objects.</a:t>
            </a:r>
          </a:p>
          <a:p>
            <a:r>
              <a:rPr lang="en-US" dirty="0"/>
              <a:t>Assignment to variables.</a:t>
            </a:r>
          </a:p>
          <a:p>
            <a:r>
              <a:rPr lang="en-US" dirty="0"/>
              <a:t>String concatenation.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February 26,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2011-03-29_21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55318"/>
            <a:ext cx="8382000" cy="236928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65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801</Words>
  <Application>Microsoft Office PowerPoint</Application>
  <PresentationFormat>On-screen Show (4:3)</PresentationFormat>
  <Paragraphs>156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Verdana</vt:lpstr>
      <vt:lpstr>Wingdings</vt:lpstr>
      <vt:lpstr>Office Theme</vt:lpstr>
      <vt:lpstr>JavaScript</vt:lpstr>
      <vt:lpstr>Client-side Dynamic HTML</vt:lpstr>
      <vt:lpstr>Document Object Model</vt:lpstr>
      <vt:lpstr>JavaScript – Look Hither</vt:lpstr>
      <vt:lpstr>PowerPoint Presentation</vt:lpstr>
      <vt:lpstr>Hello World</vt:lpstr>
      <vt:lpstr>Hello World Page</vt:lpstr>
      <vt:lpstr>Example 1 - Observations</vt:lpstr>
      <vt:lpstr>Example 2</vt:lpstr>
      <vt:lpstr>Example 2 – The Page</vt:lpstr>
      <vt:lpstr>Example 3 – Functions</vt:lpstr>
      <vt:lpstr>First Taste of Power</vt:lpstr>
      <vt:lpstr>Example 3 - Events</vt:lpstr>
      <vt:lpstr>Example 3 – The Page</vt:lpstr>
      <vt:lpstr>Example 3 – The Page</vt:lpstr>
      <vt:lpstr>Example 4 – More Functions</vt:lpstr>
      <vt:lpstr>Example 4 – Make it Go</vt:lpstr>
      <vt:lpstr>Example 5 – Navigation </vt:lpstr>
      <vt:lpstr>Example 5 – The Page</vt:lpstr>
      <vt:lpstr>Example 6 - Buttons</vt:lpstr>
      <vt:lpstr>Example 6 – Window.open</vt:lpstr>
      <vt:lpstr>Example 7 – Rollover</vt:lpstr>
      <vt:lpstr>Example 7 - Header</vt:lpstr>
      <vt:lpstr>Example 7 – The Table</vt:lpstr>
    </vt:vector>
  </TitlesOfParts>
  <Manager/>
  <Company>Ross Beveridge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subject/>
  <dc:creator>Ross Beveridge</dc:creator>
  <cp:keywords/>
  <dc:description/>
  <cp:lastModifiedBy>Say,Benjamin</cp:lastModifiedBy>
  <cp:revision>312</cp:revision>
  <cp:lastPrinted>1904-01-01T00:00:00Z</cp:lastPrinted>
  <dcterms:created xsi:type="dcterms:W3CDTF">2009-04-23T19:04:05Z</dcterms:created>
  <dcterms:modified xsi:type="dcterms:W3CDTF">2018-02-26T15:18:27Z</dcterms:modified>
  <cp:category/>
</cp:coreProperties>
</file>