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4" r:id="rId2"/>
  </p:sldMasterIdLst>
  <p:notesMasterIdLst>
    <p:notesMasterId r:id="rId36"/>
  </p:notesMasterIdLst>
  <p:sldIdLst>
    <p:sldId id="281" r:id="rId3"/>
    <p:sldId id="314" r:id="rId4"/>
    <p:sldId id="310" r:id="rId5"/>
    <p:sldId id="283" r:id="rId6"/>
    <p:sldId id="284" r:id="rId7"/>
    <p:sldId id="296" r:id="rId8"/>
    <p:sldId id="297" r:id="rId9"/>
    <p:sldId id="298" r:id="rId10"/>
    <p:sldId id="299" r:id="rId11"/>
    <p:sldId id="312" r:id="rId12"/>
    <p:sldId id="305" r:id="rId13"/>
    <p:sldId id="306" r:id="rId14"/>
    <p:sldId id="308" r:id="rId15"/>
    <p:sldId id="285" r:id="rId16"/>
    <p:sldId id="286" r:id="rId17"/>
    <p:sldId id="287" r:id="rId18"/>
    <p:sldId id="309" r:id="rId19"/>
    <p:sldId id="288" r:id="rId20"/>
    <p:sldId id="289" r:id="rId21"/>
    <p:sldId id="290" r:id="rId22"/>
    <p:sldId id="291" r:id="rId23"/>
    <p:sldId id="300" r:id="rId24"/>
    <p:sldId id="301" r:id="rId25"/>
    <p:sldId id="292" r:id="rId26"/>
    <p:sldId id="293" r:id="rId27"/>
    <p:sldId id="304" r:id="rId28"/>
    <p:sldId id="302" r:id="rId29"/>
    <p:sldId id="303" r:id="rId30"/>
    <p:sldId id="294" r:id="rId31"/>
    <p:sldId id="313" r:id="rId32"/>
    <p:sldId id="307" r:id="rId33"/>
    <p:sldId id="295" r:id="rId34"/>
    <p:sldId id="311"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803C"/>
    <a:srgbClr val="FF2600"/>
    <a:srgbClr val="FF9300"/>
    <a:srgbClr val="A8B9BB"/>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9" autoAdjust="0"/>
    <p:restoredTop sz="93746"/>
  </p:normalViewPr>
  <p:slideViewPr>
    <p:cSldViewPr>
      <p:cViewPr varScale="1">
        <p:scale>
          <a:sx n="99" d="100"/>
          <a:sy n="99" d="100"/>
        </p:scale>
        <p:origin x="1536"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2B4E7765-516F-4074-A214-BDE84F632F84}"/>
    <pc:docChg chg="custSel addSld delSld modSld">
      <pc:chgData name="Say,Benjamin" userId="12accc6f-d5d5-4773-a929-5f4f5530135e" providerId="ADAL" clId="{2B4E7765-516F-4074-A214-BDE84F632F84}" dt="2018-02-14T14:37:13.441" v="8" actId="1076"/>
      <pc:docMkLst>
        <pc:docMk/>
      </pc:docMkLst>
      <pc:sldChg chg="add del">
        <pc:chgData name="Say,Benjamin" userId="12accc6f-d5d5-4773-a929-5f4f5530135e" providerId="ADAL" clId="{2B4E7765-516F-4074-A214-BDE84F632F84}" dt="2018-02-14T14:36:40.931" v="1" actId="2696"/>
        <pc:sldMkLst>
          <pc:docMk/>
          <pc:sldMk cId="678121670" sldId="314"/>
        </pc:sldMkLst>
      </pc:sldChg>
      <pc:sldChg chg="addSp delSp modSp add del">
        <pc:chgData name="Say,Benjamin" userId="12accc6f-d5d5-4773-a929-5f4f5530135e" providerId="ADAL" clId="{2B4E7765-516F-4074-A214-BDE84F632F84}" dt="2018-02-14T14:37:13.441" v="8" actId="1076"/>
        <pc:sldMkLst>
          <pc:docMk/>
          <pc:sldMk cId="3187887371" sldId="314"/>
        </pc:sldMkLst>
        <pc:spChg chg="mod">
          <ac:chgData name="Say,Benjamin" userId="12accc6f-d5d5-4773-a929-5f4f5530135e" providerId="ADAL" clId="{2B4E7765-516F-4074-A214-BDE84F632F84}" dt="2018-02-14T14:37:08.642" v="7" actId="20577"/>
          <ac:spMkLst>
            <pc:docMk/>
            <pc:sldMk cId="3187887371" sldId="314"/>
            <ac:spMk id="6" creationId="{B81A1D97-AEE1-4650-B9C8-60F848E3A3B8}"/>
          </ac:spMkLst>
        </pc:spChg>
        <pc:picChg chg="add mod">
          <ac:chgData name="Say,Benjamin" userId="12accc6f-d5d5-4773-a929-5f4f5530135e" providerId="ADAL" clId="{2B4E7765-516F-4074-A214-BDE84F632F84}" dt="2018-02-14T14:37:13.441" v="8" actId="1076"/>
          <ac:picMkLst>
            <pc:docMk/>
            <pc:sldMk cId="3187887371" sldId="314"/>
            <ac:picMk id="2" creationId="{CD5FA9A1-49BB-4C88-8944-C20F4483477F}"/>
          </ac:picMkLst>
        </pc:picChg>
        <pc:picChg chg="del">
          <ac:chgData name="Say,Benjamin" userId="12accc6f-d5d5-4773-a929-5f4f5530135e" providerId="ADAL" clId="{2B4E7765-516F-4074-A214-BDE84F632F84}" dt="2018-02-14T14:36:55.281" v="5" actId="478"/>
          <ac:picMkLst>
            <pc:docMk/>
            <pc:sldMk cId="3187887371" sldId="314"/>
            <ac:picMk id="9" creationId="{F57313D5-9507-4DDF-A3E3-6EB17A8F3893}"/>
          </ac:picMkLst>
        </pc:picChg>
      </pc:sldChg>
    </pc:docChg>
  </pc:docChgLst>
  <pc:docChgLst>
    <pc:chgData name="Say,Benjamin" userId="12accc6f-d5d5-4773-a929-5f4f5530135e" providerId="ADAL" clId="{DC38B065-8620-42BF-BDAB-10B037C40125}"/>
    <pc:docChg chg="custSel addSld modSld sldOrd">
      <pc:chgData name="Say,Benjamin" userId="12accc6f-d5d5-4773-a929-5f4f5530135e" providerId="ADAL" clId="{DC38B065-8620-42BF-BDAB-10B037C40125}" dt="2018-02-13T21:20:11.704" v="150" actId="1076"/>
      <pc:docMkLst>
        <pc:docMk/>
      </pc:docMkLst>
      <pc:sldChg chg="modSp">
        <pc:chgData name="Say,Benjamin" userId="12accc6f-d5d5-4773-a929-5f4f5530135e" providerId="ADAL" clId="{DC38B065-8620-42BF-BDAB-10B037C40125}" dt="2018-02-13T21:12:40.179" v="95" actId="20577"/>
        <pc:sldMkLst>
          <pc:docMk/>
          <pc:sldMk cId="2085745450" sldId="284"/>
        </pc:sldMkLst>
        <pc:spChg chg="mod">
          <ac:chgData name="Say,Benjamin" userId="12accc6f-d5d5-4773-a929-5f4f5530135e" providerId="ADAL" clId="{DC38B065-8620-42BF-BDAB-10B037C40125}" dt="2018-02-13T21:12:40.179" v="95" actId="20577"/>
          <ac:spMkLst>
            <pc:docMk/>
            <pc:sldMk cId="2085745450" sldId="284"/>
            <ac:spMk id="3" creationId="{00000000-0000-0000-0000-000000000000}"/>
          </ac:spMkLst>
        </pc:spChg>
      </pc:sldChg>
      <pc:sldChg chg="modSp">
        <pc:chgData name="Say,Benjamin" userId="12accc6f-d5d5-4773-a929-5f4f5530135e" providerId="ADAL" clId="{DC38B065-8620-42BF-BDAB-10B037C40125}" dt="2018-02-13T21:17:50.399" v="129" actId="313"/>
        <pc:sldMkLst>
          <pc:docMk/>
          <pc:sldMk cId="1449695961" sldId="292"/>
        </pc:sldMkLst>
        <pc:spChg chg="mod">
          <ac:chgData name="Say,Benjamin" userId="12accc6f-d5d5-4773-a929-5f4f5530135e" providerId="ADAL" clId="{DC38B065-8620-42BF-BDAB-10B037C40125}" dt="2018-02-13T21:17:50.399" v="129" actId="313"/>
          <ac:spMkLst>
            <pc:docMk/>
            <pc:sldMk cId="1449695961" sldId="292"/>
            <ac:spMk id="3" creationId="{00000000-0000-0000-0000-000000000000}"/>
          </ac:spMkLst>
        </pc:spChg>
      </pc:sldChg>
      <pc:sldChg chg="modSp">
        <pc:chgData name="Say,Benjamin" userId="12accc6f-d5d5-4773-a929-5f4f5530135e" providerId="ADAL" clId="{DC38B065-8620-42BF-BDAB-10B037C40125}" dt="2018-02-13T21:10:09.143" v="61" actId="20577"/>
        <pc:sldMkLst>
          <pc:docMk/>
          <pc:sldMk cId="757347766" sldId="310"/>
        </pc:sldMkLst>
        <pc:spChg chg="mod">
          <ac:chgData name="Say,Benjamin" userId="12accc6f-d5d5-4773-a929-5f4f5530135e" providerId="ADAL" clId="{DC38B065-8620-42BF-BDAB-10B037C40125}" dt="2018-02-13T21:09:43.343" v="5" actId="20577"/>
          <ac:spMkLst>
            <pc:docMk/>
            <pc:sldMk cId="757347766" sldId="310"/>
            <ac:spMk id="2" creationId="{00000000-0000-0000-0000-000000000000}"/>
          </ac:spMkLst>
        </pc:spChg>
        <pc:spChg chg="mod">
          <ac:chgData name="Say,Benjamin" userId="12accc6f-d5d5-4773-a929-5f4f5530135e" providerId="ADAL" clId="{DC38B065-8620-42BF-BDAB-10B037C40125}" dt="2018-02-13T21:10:09.143" v="61" actId="20577"/>
          <ac:spMkLst>
            <pc:docMk/>
            <pc:sldMk cId="757347766" sldId="310"/>
            <ac:spMk id="3" creationId="{00000000-0000-0000-0000-000000000000}"/>
          </ac:spMkLst>
        </pc:spChg>
      </pc:sldChg>
      <pc:sldChg chg="addSp delSp add ord">
        <pc:chgData name="Say,Benjamin" userId="12accc6f-d5d5-4773-a929-5f4f5530135e" providerId="ADAL" clId="{DC38B065-8620-42BF-BDAB-10B037C40125}" dt="2018-02-13T21:14:43.400" v="100" actId="1076"/>
        <pc:sldMkLst>
          <pc:docMk/>
          <pc:sldMk cId="1867951946" sldId="312"/>
        </pc:sldMkLst>
        <pc:spChg chg="del">
          <ac:chgData name="Say,Benjamin" userId="12accc6f-d5d5-4773-a929-5f4f5530135e" providerId="ADAL" clId="{DC38B065-8620-42BF-BDAB-10B037C40125}" dt="2018-02-13T21:13:59.850" v="98" actId="478"/>
          <ac:spMkLst>
            <pc:docMk/>
            <pc:sldMk cId="1867951946" sldId="312"/>
            <ac:spMk id="2" creationId="{F552C09B-FD24-4F20-B907-E3A6EDB05E7F}"/>
          </ac:spMkLst>
        </pc:spChg>
        <pc:spChg chg="del">
          <ac:chgData name="Say,Benjamin" userId="12accc6f-d5d5-4773-a929-5f4f5530135e" providerId="ADAL" clId="{DC38B065-8620-42BF-BDAB-10B037C40125}" dt="2018-02-13T21:13:58.465" v="97" actId="478"/>
          <ac:spMkLst>
            <pc:docMk/>
            <pc:sldMk cId="1867951946" sldId="312"/>
            <ac:spMk id="3" creationId="{44FF2DC2-CDE7-4AE7-AF0C-74627D81F48D}"/>
          </ac:spMkLst>
        </pc:spChg>
        <pc:picChg chg="add">
          <ac:chgData name="Say,Benjamin" userId="12accc6f-d5d5-4773-a929-5f4f5530135e" providerId="ADAL" clId="{DC38B065-8620-42BF-BDAB-10B037C40125}" dt="2018-02-13T21:14:01.412" v="99" actId="1076"/>
          <ac:picMkLst>
            <pc:docMk/>
            <pc:sldMk cId="1867951946" sldId="312"/>
            <ac:picMk id="1026" creationId="{195427CC-3183-428F-8B08-AE47F53F5BF6}"/>
          </ac:picMkLst>
        </pc:picChg>
      </pc:sldChg>
      <pc:sldChg chg="addSp modSp add">
        <pc:chgData name="Say,Benjamin" userId="12accc6f-d5d5-4773-a929-5f4f5530135e" providerId="ADAL" clId="{DC38B065-8620-42BF-BDAB-10B037C40125}" dt="2018-02-13T21:20:11.704" v="150" actId="1076"/>
        <pc:sldMkLst>
          <pc:docMk/>
          <pc:sldMk cId="660586058" sldId="313"/>
        </pc:sldMkLst>
        <pc:spChg chg="mod">
          <ac:chgData name="Say,Benjamin" userId="12accc6f-d5d5-4773-a929-5f4f5530135e" providerId="ADAL" clId="{DC38B065-8620-42BF-BDAB-10B037C40125}" dt="2018-02-13T21:19:35.735" v="141" actId="5793"/>
          <ac:spMkLst>
            <pc:docMk/>
            <pc:sldMk cId="660586058" sldId="313"/>
            <ac:spMk id="2" creationId="{8D5463F5-3529-440E-A1F9-74663DE4BF62}"/>
          </ac:spMkLst>
        </pc:spChg>
        <pc:picChg chg="add mod">
          <ac:chgData name="Say,Benjamin" userId="12accc6f-d5d5-4773-a929-5f4f5530135e" providerId="ADAL" clId="{DC38B065-8620-42BF-BDAB-10B037C40125}" dt="2018-02-13T21:20:11.704" v="150" actId="1076"/>
          <ac:picMkLst>
            <pc:docMk/>
            <pc:sldMk cId="660586058" sldId="313"/>
            <ac:picMk id="2050" creationId="{A59B554F-8CC4-4EC8-8AE8-EFCE5D91145F}"/>
          </ac:picMkLst>
        </pc:picChg>
        <pc:picChg chg="add mod">
          <ac:chgData name="Say,Benjamin" userId="12accc6f-d5d5-4773-a929-5f4f5530135e" providerId="ADAL" clId="{DC38B065-8620-42BF-BDAB-10B037C40125}" dt="2018-02-13T21:20:09.985" v="149" actId="1076"/>
          <ac:picMkLst>
            <pc:docMk/>
            <pc:sldMk cId="660586058" sldId="313"/>
            <ac:picMk id="2052" creationId="{A7B481B6-C664-415A-B438-569CA2BA09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31750B-5A3E-2E42-B310-F4F03C28AB2D}" type="slidenum">
              <a:rPr lang="en-US"/>
              <a:pPr/>
              <a:t>‹#›</a:t>
            </a:fld>
            <a:endParaRPr lang="en-US"/>
          </a:p>
        </p:txBody>
      </p:sp>
    </p:spTree>
    <p:extLst>
      <p:ext uri="{BB962C8B-B14F-4D97-AF65-F5344CB8AC3E}">
        <p14:creationId xmlns:p14="http://schemas.microsoft.com/office/powerpoint/2010/main" val="116464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D43B4F5-CB3E-5A45-9CFE-A9B97FB18E30}" type="slidenum">
              <a:rPr lang="en-US" sz="1200"/>
              <a:pPr/>
              <a:t>1</a:t>
            </a:fld>
            <a:endParaRPr lang="en-US" sz="1200"/>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3894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1750B-5A3E-2E42-B310-F4F03C28AB2D}" type="slidenum">
              <a:rPr lang="en-US" smtClean="0"/>
              <a:pPr/>
              <a:t>6</a:t>
            </a:fld>
            <a:endParaRPr lang="en-US"/>
          </a:p>
        </p:txBody>
      </p:sp>
    </p:spTree>
    <p:extLst>
      <p:ext uri="{BB962C8B-B14F-4D97-AF65-F5344CB8AC3E}">
        <p14:creationId xmlns:p14="http://schemas.microsoft.com/office/powerpoint/2010/main" val="200892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C1144-1BC8-A445-BA6C-B79AA8E5D31F}" type="slidenum">
              <a:rPr lang="en-US" smtClean="0"/>
              <a:pPr/>
              <a:t>15</a:t>
            </a:fld>
            <a:endParaRPr lang="en-US"/>
          </a:p>
        </p:txBody>
      </p:sp>
    </p:spTree>
    <p:extLst>
      <p:ext uri="{BB962C8B-B14F-4D97-AF65-F5344CB8AC3E}">
        <p14:creationId xmlns:p14="http://schemas.microsoft.com/office/powerpoint/2010/main" val="164083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2"/>
              <a:buNone/>
              <a:defRPr sz="2800"/>
            </a:lvl1pPr>
          </a:lstStyle>
          <a:p>
            <a:r>
              <a:rPr lang="en-US"/>
              <a:t>Click to edit Master subtitle style</a:t>
            </a:r>
          </a:p>
        </p:txBody>
      </p:sp>
    </p:spTree>
    <p:extLst>
      <p:ext uri="{BB962C8B-B14F-4D97-AF65-F5344CB8AC3E}">
        <p14:creationId xmlns:p14="http://schemas.microsoft.com/office/powerpoint/2010/main" val="35635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63F263-FE42-4A48-B4C9-B7B8BEB9095E}" type="slidenum">
              <a:rPr lang="en-US" altLang="en-US" smtClean="0"/>
              <a:pPr/>
              <a:t>‹#›</a:t>
            </a:fld>
            <a:endParaRPr lang="en-US" altLang="en-US"/>
          </a:p>
        </p:txBody>
      </p:sp>
    </p:spTree>
    <p:extLst>
      <p:ext uri="{BB962C8B-B14F-4D97-AF65-F5344CB8AC3E}">
        <p14:creationId xmlns:p14="http://schemas.microsoft.com/office/powerpoint/2010/main" val="226088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6B525B-F1F0-4778-8324-23603C0D5989}" type="slidenum">
              <a:rPr lang="en-US" altLang="en-US" smtClean="0"/>
              <a:pPr/>
              <a:t>‹#›</a:t>
            </a:fld>
            <a:endParaRPr lang="en-US" altLang="en-US"/>
          </a:p>
        </p:txBody>
      </p:sp>
    </p:spTree>
    <p:extLst>
      <p:ext uri="{BB962C8B-B14F-4D97-AF65-F5344CB8AC3E}">
        <p14:creationId xmlns:p14="http://schemas.microsoft.com/office/powerpoint/2010/main" val="286762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923E3615-3F3E-4E91-9AEC-00319A0F6B2D}" type="slidenum">
              <a:rPr lang="en-US" altLang="en-US" smtClean="0"/>
              <a:pPr/>
              <a:t>‹#›</a:t>
            </a:fld>
            <a:endParaRPr lang="en-US"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721203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ABB6987B-4949-4B7D-8356-8CD1E70E0191}" type="slidenum">
              <a:rPr lang="en-US" altLang="en-US" smtClean="0"/>
              <a:pPr/>
              <a:t>‹#›</a:t>
            </a:fld>
            <a:endParaRPr lang="en-US"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712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D7E080-031A-4F96-950B-E98A40ED994B}" type="slidenum">
              <a:rPr lang="en-US" altLang="en-US" smtClean="0"/>
              <a:pPr/>
              <a:t>‹#›</a:t>
            </a:fld>
            <a:endParaRPr lang="en-US" altLang="en-US"/>
          </a:p>
        </p:txBody>
      </p:sp>
    </p:spTree>
    <p:extLst>
      <p:ext uri="{BB962C8B-B14F-4D97-AF65-F5344CB8AC3E}">
        <p14:creationId xmlns:p14="http://schemas.microsoft.com/office/powerpoint/2010/main" val="310897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ED616-6C4F-4FA0-AD52-52A26D74A13B}" type="slidenum">
              <a:rPr lang="en-US" altLang="en-US" smtClean="0"/>
              <a:pPr/>
              <a:t>‹#›</a:t>
            </a:fld>
            <a:endParaRPr lang="en-US" altLang="en-US"/>
          </a:p>
        </p:txBody>
      </p:sp>
    </p:spTree>
    <p:extLst>
      <p:ext uri="{BB962C8B-B14F-4D97-AF65-F5344CB8AC3E}">
        <p14:creationId xmlns:p14="http://schemas.microsoft.com/office/powerpoint/2010/main" val="21600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000">
                <a:solidFill>
                  <a:srgbClr val="A8B9BB"/>
                </a:solidFill>
              </a:defRPr>
            </a:lvl1pPr>
          </a:lstStyle>
          <a:p>
            <a:fld id="{6A69C3D3-1E6B-0C4D-990B-6C47C732F2C6}" type="datetime1">
              <a:rPr lang="en-US" smtClean="0"/>
              <a:t>2/14/2018</a:t>
            </a:fld>
            <a:endParaRPr lang="en-US" dirty="0"/>
          </a:p>
        </p:txBody>
      </p:sp>
      <p:sp>
        <p:nvSpPr>
          <p:cNvPr id="5" name="Rectangle 6"/>
          <p:cNvSpPr>
            <a:spLocks noGrp="1" noChangeArrowheads="1"/>
          </p:cNvSpPr>
          <p:nvPr>
            <p:ph type="sldNum" sz="quarter" idx="4"/>
          </p:nvPr>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000">
                <a:solidFill>
                  <a:schemeClr val="folHlink"/>
                </a:solidFill>
              </a:defRPr>
            </a:lvl1pPr>
          </a:lstStyle>
          <a:p>
            <a:r>
              <a:rPr lang="en-US"/>
              <a:t>Slide </a:t>
            </a:r>
            <a:fld id="{EFDB90E0-109D-6646-851E-B47DF95D977E}" type="slidenum">
              <a:rPr lang="en-US" smtClean="0"/>
              <a:pPr/>
              <a:t>‹#›</a:t>
            </a:fld>
            <a:endParaRPr lang="en-US"/>
          </a:p>
        </p:txBody>
      </p:sp>
      <p:sp>
        <p:nvSpPr>
          <p:cNvPr id="6"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Jaime Ruiz</a:t>
            </a:r>
            <a:endParaRPr lang="en-US" dirty="0"/>
          </a:p>
        </p:txBody>
      </p:sp>
    </p:spTree>
    <p:extLst>
      <p:ext uri="{BB962C8B-B14F-4D97-AF65-F5344CB8AC3E}">
        <p14:creationId xmlns:p14="http://schemas.microsoft.com/office/powerpoint/2010/main" val="78161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52C4A24-A569-8E4F-BCAE-6B2831846000}" type="datetime1">
              <a:rPr lang="en-US" smtClean="0"/>
              <a:t>2/14/2018</a:t>
            </a:fld>
            <a:endParaRPr lang="en-US"/>
          </a:p>
        </p:txBody>
      </p:sp>
      <p:sp>
        <p:nvSpPr>
          <p:cNvPr id="5" name="Rectangle 6"/>
          <p:cNvSpPr>
            <a:spLocks noGrp="1" noChangeArrowheads="1"/>
          </p:cNvSpPr>
          <p:nvPr>
            <p:ph type="sldNum" sz="quarter" idx="12"/>
          </p:nvPr>
        </p:nvSpPr>
        <p:spPr>
          <a:ln/>
        </p:spPr>
        <p:txBody>
          <a:bodyPr/>
          <a:lstStyle>
            <a:lvl1pPr>
              <a:defRPr/>
            </a:lvl1pPr>
          </a:lstStyle>
          <a:p>
            <a:r>
              <a:rPr lang="en-US"/>
              <a:t>Slide </a:t>
            </a:r>
            <a:fld id="{2A77E989-7BA9-BB42-8ABA-805A613F14AF}" type="slidenum">
              <a:rPr lang="en-US"/>
              <a:pPr/>
              <a:t>‹#›</a:t>
            </a:fld>
            <a:endParaRPr lang="en-US"/>
          </a:p>
        </p:txBody>
      </p:sp>
      <p:sp>
        <p:nvSpPr>
          <p:cNvPr id="6" name="Rectangle 4"/>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2/14/2018</a:t>
            </a:fld>
            <a:endParaRPr lang="en-US" dirty="0"/>
          </a:p>
        </p:txBody>
      </p:sp>
      <p:sp>
        <p:nvSpPr>
          <p:cNvPr id="7" name="Rectangle 6"/>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a:t>Slide </a:t>
            </a:r>
            <a:fld id="{EFDB90E0-109D-6646-851E-B47DF95D977E}" type="slidenum">
              <a:rPr lang="en-US" smtClean="0"/>
              <a:pPr/>
              <a:t>‹#›</a:t>
            </a:fld>
            <a:endParaRPr lang="en-US"/>
          </a:p>
        </p:txBody>
      </p:sp>
      <p:sp>
        <p:nvSpPr>
          <p:cNvPr id="8"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Jaime Ruiz</a:t>
            </a:r>
            <a:endParaRPr lang="en-US" dirty="0"/>
          </a:p>
        </p:txBody>
      </p:sp>
    </p:spTree>
    <p:extLst>
      <p:ext uri="{BB962C8B-B14F-4D97-AF65-F5344CB8AC3E}">
        <p14:creationId xmlns:p14="http://schemas.microsoft.com/office/powerpoint/2010/main" val="235868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C663E58-72FF-C948-8AE5-74FD4AAA4FF2}" type="datetime1">
              <a:rPr lang="en-US" smtClean="0"/>
              <a:t>2/14/2018</a:t>
            </a:fld>
            <a:endParaRPr lang="en-US"/>
          </a:p>
        </p:txBody>
      </p:sp>
      <p:sp>
        <p:nvSpPr>
          <p:cNvPr id="4" name="Rectangle 6"/>
          <p:cNvSpPr>
            <a:spLocks noGrp="1" noChangeArrowheads="1"/>
          </p:cNvSpPr>
          <p:nvPr>
            <p:ph type="sldNum" sz="quarter" idx="12"/>
          </p:nvPr>
        </p:nvSpPr>
        <p:spPr>
          <a:ln/>
        </p:spPr>
        <p:txBody>
          <a:bodyPr/>
          <a:lstStyle>
            <a:lvl1pPr>
              <a:defRPr/>
            </a:lvl1pPr>
          </a:lstStyle>
          <a:p>
            <a:r>
              <a:rPr lang="en-US"/>
              <a:t>Slide </a:t>
            </a:r>
            <a:fld id="{DDBF3212-ED34-C44D-91F0-7BA9D15B4AA5}" type="slidenum">
              <a:rPr lang="en-US"/>
              <a:pPr/>
              <a:t>‹#›</a:t>
            </a:fld>
            <a:endParaRPr lang="en-US"/>
          </a:p>
        </p:txBody>
      </p:sp>
      <p:sp>
        <p:nvSpPr>
          <p:cNvPr id="5" name="Rectangle 4"/>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2/14/2018</a:t>
            </a:fld>
            <a:endParaRPr lang="en-US" dirty="0"/>
          </a:p>
        </p:txBody>
      </p:sp>
      <p:sp>
        <p:nvSpPr>
          <p:cNvPr id="6" name="Rectangle 6"/>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a:t>Slide </a:t>
            </a:r>
            <a:fld id="{EFDB90E0-109D-6646-851E-B47DF95D977E}" type="slidenum">
              <a:rPr lang="en-US" smtClean="0"/>
              <a:pPr/>
              <a:t>‹#›</a:t>
            </a:fld>
            <a:endParaRPr lang="en-US"/>
          </a:p>
        </p:txBody>
      </p:sp>
      <p:sp>
        <p:nvSpPr>
          <p:cNvPr id="7"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Jaime Ruiz</a:t>
            </a:r>
            <a:endParaRPr lang="en-US" dirty="0"/>
          </a:p>
        </p:txBody>
      </p:sp>
    </p:spTree>
    <p:extLst>
      <p:ext uri="{BB962C8B-B14F-4D97-AF65-F5344CB8AC3E}">
        <p14:creationId xmlns:p14="http://schemas.microsoft.com/office/powerpoint/2010/main" val="192397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en-US" alt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r>
              <a:rPr lang="en-US"/>
              <a:t>Liang, Introduction to Java Programming, Tenth Edition, (c) 2015 Pearson Education, Inc. All rights reserved. </a:t>
            </a: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E037B0C-ABD3-4CA8-9E60-4AC26A22583B}" type="slidenum">
              <a:rPr lang="en-US" altLang="en-US" smtClean="0"/>
              <a:pPr/>
              <a:t>‹#›</a:t>
            </a:fld>
            <a:endParaRPr lang="en-US"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303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AE0056-93F2-41FE-8EEF-4FC594A71666}" type="slidenum">
              <a:rPr lang="en-US" altLang="en-US" smtClean="0"/>
              <a:pPr/>
              <a:t>‹#›</a:t>
            </a:fld>
            <a:endParaRPr lang="en-US" altLang="en-US"/>
          </a:p>
        </p:txBody>
      </p:sp>
    </p:spTree>
    <p:extLst>
      <p:ext uri="{BB962C8B-B14F-4D97-AF65-F5344CB8AC3E}">
        <p14:creationId xmlns:p14="http://schemas.microsoft.com/office/powerpoint/2010/main" val="384354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en-US" alt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CAD7892-8915-47DC-9B81-380243722E9E}" type="slidenum">
              <a:rPr lang="en-US" altLang="en-US" smtClean="0"/>
              <a:pPr/>
              <a:t>‹#›</a:t>
            </a:fld>
            <a:endParaRPr lang="en-US"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692888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293282-EA31-4A81-8A6F-08F76DED1991}" type="slidenum">
              <a:rPr lang="en-US" altLang="en-US" smtClean="0"/>
              <a:pPr/>
              <a:t>‹#›</a:t>
            </a:fld>
            <a:endParaRPr lang="en-US" altLang="en-US"/>
          </a:p>
        </p:txBody>
      </p:sp>
    </p:spTree>
    <p:extLst>
      <p:ext uri="{BB962C8B-B14F-4D97-AF65-F5344CB8AC3E}">
        <p14:creationId xmlns:p14="http://schemas.microsoft.com/office/powerpoint/2010/main" val="107171162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265B8-01CB-4B63-AAFC-281D617E3982}" type="slidenum">
              <a:rPr lang="en-US" altLang="en-US" smtClean="0"/>
              <a:pPr/>
              <a:t>‹#›</a:t>
            </a:fld>
            <a:endParaRPr lang="en-US" altLang="en-US"/>
          </a:p>
        </p:txBody>
      </p:sp>
    </p:spTree>
    <p:extLst>
      <p:ext uri="{BB962C8B-B14F-4D97-AF65-F5344CB8AC3E}">
        <p14:creationId xmlns:p14="http://schemas.microsoft.com/office/powerpoint/2010/main" val="211588294"/>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295400"/>
            <a:ext cx="8382000" cy="4495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000">
                <a:solidFill>
                  <a:srgbClr val="A8B9BB"/>
                </a:solidFill>
              </a:defRPr>
            </a:lvl1pPr>
          </a:lstStyle>
          <a:p>
            <a:fld id="{3B5FF15C-5FDF-9F4B-9F14-ED444F850110}" type="datetime1">
              <a:rPr lang="en-US" smtClean="0"/>
              <a:t>2/14/2018</a:t>
            </a:fld>
            <a:endParaRPr lang="en-US" dirty="0"/>
          </a:p>
        </p:txBody>
      </p:sp>
      <p:sp>
        <p:nvSpPr>
          <p:cNvPr id="1030" name="Rectangle 6"/>
          <p:cNvSpPr>
            <a:spLocks noGrp="1" noChangeArrowheads="1"/>
          </p:cNvSpPr>
          <p:nvPr>
            <p:ph type="sldNum" sz="quarter" idx="4"/>
          </p:nvPr>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000">
                <a:solidFill>
                  <a:schemeClr val="folHlink"/>
                </a:solidFill>
              </a:defRPr>
            </a:lvl1pPr>
          </a:lstStyle>
          <a:p>
            <a:r>
              <a:rPr lang="en-US"/>
              <a:t>Slide </a:t>
            </a:r>
            <a:fld id="{EFDB90E0-109D-6646-851E-B47DF95D977E}" type="slidenum">
              <a:rPr lang="en-US" smtClean="0"/>
              <a:pPr/>
              <a:t>‹#›</a:t>
            </a:fld>
            <a:endParaRPr lang="en-US"/>
          </a:p>
        </p:txBody>
      </p:sp>
      <p:sp>
        <p:nvSpPr>
          <p:cNvPr id="2"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a:t>CSU CT 310 Web Development ©Ross Beveridge &amp; Jaime Ruiz</a:t>
            </a:r>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62" r:id="rId2"/>
    <p:sldLayoutId id="2147483666" r:id="rId3"/>
    <p:sldLayoutId id="2147483667" r:id="rId4"/>
  </p:sldLayoutIdLst>
  <p:hf hdr="0"/>
  <p:txStyles>
    <p:titleStyle>
      <a:lvl1pPr algn="ctr" rtl="0" eaLnBrk="1" fontAlgn="base" hangingPunct="1">
        <a:lnSpc>
          <a:spcPct val="90000"/>
        </a:lnSpc>
        <a:spcBef>
          <a:spcPct val="0"/>
        </a:spcBef>
        <a:spcAft>
          <a:spcPct val="0"/>
        </a:spcAft>
        <a:defRPr sz="4400" i="1">
          <a:solidFill>
            <a:schemeClr val="tx2"/>
          </a:solidFill>
          <a:latin typeface="+mj-lt"/>
          <a:ea typeface="+mj-ea"/>
          <a:cs typeface="+mj-cs"/>
        </a:defRPr>
      </a:lvl1pPr>
      <a:lvl2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2pPr>
      <a:lvl3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3pPr>
      <a:lvl4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4pPr>
      <a:lvl5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5pPr>
      <a:lvl6pPr marL="4572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6pPr>
      <a:lvl7pPr marL="9144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7pPr>
      <a:lvl8pPr marL="13716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8pPr>
      <a:lvl9pPr marL="18288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9pPr>
    </p:titleStyle>
    <p:bodyStyle>
      <a:lvl1pPr marL="342900" indent="-342900" algn="l" rtl="0" eaLnBrk="1" fontAlgn="base" hangingPunct="1">
        <a:spcBef>
          <a:spcPct val="3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1" fontAlgn="base" hangingPunct="1">
        <a:spcBef>
          <a:spcPct val="30000"/>
        </a:spcBef>
        <a:spcAft>
          <a:spcPct val="0"/>
        </a:spcAft>
        <a:buSzPct val="90000"/>
        <a:buFont typeface="Wingdings" charset="0"/>
        <a:buChar char=""/>
        <a:defRPr sz="2800">
          <a:solidFill>
            <a:schemeClr val="tx1"/>
          </a:solidFill>
          <a:latin typeface="+mn-lt"/>
          <a:ea typeface="+mn-ea"/>
        </a:defRPr>
      </a:lvl2pPr>
      <a:lvl3pPr marL="1143000" indent="-228600" algn="l" rtl="0" eaLnBrk="1" fontAlgn="base" hangingPunct="1">
        <a:spcBef>
          <a:spcPct val="30000"/>
        </a:spcBef>
        <a:spcAft>
          <a:spcPct val="0"/>
        </a:spcAft>
        <a:buSzPct val="90000"/>
        <a:buFont typeface="Wingdings" charset="0"/>
        <a:buChar char=""/>
        <a:defRPr sz="2400">
          <a:solidFill>
            <a:schemeClr val="tx1"/>
          </a:solidFill>
          <a:latin typeface="+mn-lt"/>
          <a:ea typeface="+mn-ea"/>
        </a:defRPr>
      </a:lvl3pPr>
      <a:lvl4pPr marL="1600200" indent="-228600" algn="l" rtl="0" eaLnBrk="1" fontAlgn="base" hangingPunct="1">
        <a:spcBef>
          <a:spcPct val="30000"/>
        </a:spcBef>
        <a:spcAft>
          <a:spcPct val="0"/>
        </a:spcAft>
        <a:buSzPct val="90000"/>
        <a:buFont typeface="Wingdings" charset="0"/>
        <a:buChar char=""/>
        <a:defRPr sz="2000">
          <a:solidFill>
            <a:schemeClr val="tx1"/>
          </a:solidFill>
          <a:latin typeface="+mn-lt"/>
          <a:ea typeface="+mn-ea"/>
        </a:defRPr>
      </a:lvl4pPr>
      <a:lvl5pPr marL="2057400" indent="-228600" algn="l" rtl="0" eaLnBrk="1" fontAlgn="base" hangingPunct="1">
        <a:spcBef>
          <a:spcPct val="30000"/>
        </a:spcBef>
        <a:spcAft>
          <a:spcPct val="0"/>
        </a:spcAft>
        <a:buSzPct val="90000"/>
        <a:buFont typeface="Wingdings" charset="0"/>
        <a:buChar char=""/>
        <a:defRPr sz="2000">
          <a:solidFill>
            <a:schemeClr val="tx1"/>
          </a:solidFill>
          <a:latin typeface="+mn-lt"/>
          <a:ea typeface="+mn-ea"/>
        </a:defRPr>
      </a:lvl5pPr>
      <a:lvl6pPr marL="25146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6pPr>
      <a:lvl7pPr marL="29718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7pPr>
      <a:lvl8pPr marL="34290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8pPr>
      <a:lvl9pPr marL="38862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5E8EB986-B094-4E5C-8BE9-D299814897EA}" type="slidenum">
              <a:rPr lang="en-US" altLang="en-US" smtClean="0"/>
              <a:pPr/>
              <a:t>‹#›</a:t>
            </a:fld>
            <a:endParaRPr lang="en-US"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
        <p:nvSpPr>
          <p:cNvPr id="11" name="Rectangle 35">
            <a:extLst>
              <a:ext uri="{FF2B5EF4-FFF2-40B4-BE49-F238E27FC236}">
                <a16:creationId xmlns:a16="http://schemas.microsoft.com/office/drawing/2014/main" id="{E576E6CB-166C-48D6-A3CD-313526D93B94}"/>
              </a:ext>
            </a:extLst>
          </p:cNvPr>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a:latin typeface="Arial" pitchFamily="34" charset="0"/>
              </a:rPr>
              <a:t>Liang, Introduction to Java Programming, Tenth Edition, (c) 2015 Pearson Education, Inc. All rights reserved. </a:t>
            </a:r>
          </a:p>
        </p:txBody>
      </p:sp>
    </p:spTree>
    <p:extLst>
      <p:ext uri="{BB962C8B-B14F-4D97-AF65-F5344CB8AC3E}">
        <p14:creationId xmlns:p14="http://schemas.microsoft.com/office/powerpoint/2010/main" val="948013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morguef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mikewagganer.com/" TargetMode="Externa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47900"/>
            <a:ext cx="7772400" cy="1143000"/>
          </a:xfrm>
        </p:spPr>
        <p:txBody>
          <a:bodyPr/>
          <a:lstStyle/>
          <a:p>
            <a:r>
              <a:rPr lang="en-US"/>
              <a:t>Lecture 14</a:t>
            </a:r>
            <a:endParaRPr lang="en-US" dirty="0"/>
          </a:p>
        </p:txBody>
      </p:sp>
      <p:sp>
        <p:nvSpPr>
          <p:cNvPr id="60422" name="Rectangle 6"/>
          <p:cNvSpPr>
            <a:spLocks noGrp="1" noChangeArrowheads="1"/>
          </p:cNvSpPr>
          <p:nvPr>
            <p:ph type="subTitle" idx="1"/>
          </p:nvPr>
        </p:nvSpPr>
        <p:spPr>
          <a:xfrm>
            <a:off x="1371600" y="3200400"/>
            <a:ext cx="6400800" cy="1752600"/>
          </a:xfrm>
        </p:spPr>
        <p:txBody>
          <a:bodyPr/>
          <a:lstStyle/>
          <a:p>
            <a:r>
              <a:rPr lang="en-US" sz="1600" dirty="0"/>
              <a:t>Authentication </a:t>
            </a:r>
          </a:p>
          <a:p>
            <a:r>
              <a:rPr lang="en-US" sz="1600" dirty="0"/>
              <a:t>A Broad Overview</a:t>
            </a:r>
          </a:p>
        </p:txBody>
      </p:sp>
      <p:sp>
        <p:nvSpPr>
          <p:cNvPr id="15366" name="Text Box 4"/>
          <p:cNvSpPr txBox="1">
            <a:spLocks noChangeArrowheads="1"/>
          </p:cNvSpPr>
          <p:nvPr/>
        </p:nvSpPr>
        <p:spPr bwMode="auto">
          <a:xfrm>
            <a:off x="1752600" y="1371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p>
        </p:txBody>
      </p:sp>
      <p:sp>
        <p:nvSpPr>
          <p:cNvPr id="15367" name="Text Box 5"/>
          <p:cNvSpPr txBox="1">
            <a:spLocks noChangeArrowheads="1"/>
          </p:cNvSpPr>
          <p:nvPr/>
        </p:nvSpPr>
        <p:spPr bwMode="auto">
          <a:xfrm>
            <a:off x="609600" y="5715000"/>
            <a:ext cx="830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r>
              <a:rPr lang="en-US">
                <a:latin typeface="Arial" charset="0"/>
              </a:rPr>
              <a:t> </a:t>
            </a:r>
            <a:r>
              <a:rPr lang="en-US" sz="1200">
                <a:latin typeface="Arial" charset="0"/>
              </a:rPr>
              <a:t>Course logo spider web photograph from </a:t>
            </a:r>
            <a:r>
              <a:rPr lang="en-US" sz="1200">
                <a:latin typeface="Arial" charset="0"/>
                <a:hlinkClick r:id="rId3"/>
              </a:rPr>
              <a:t>Morguefile</a:t>
            </a:r>
            <a:r>
              <a:rPr lang="en-US" sz="1200">
                <a:latin typeface="Arial" charset="0"/>
              </a:rPr>
              <a:t> openstock photograph by Gabor Karpati, Hungary.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5F84E5-4804-41A1-BDEF-153F9A002E41}"/>
              </a:ext>
            </a:extLst>
          </p:cNvPr>
          <p:cNvSpPr>
            <a:spLocks noGrp="1"/>
          </p:cNvSpPr>
          <p:nvPr>
            <p:ph type="dt" sz="half" idx="2"/>
          </p:nvPr>
        </p:nvSpPr>
        <p:spPr/>
        <p:txBody>
          <a:bodyPr/>
          <a:lstStyle/>
          <a:p>
            <a:fld id="{6A69C3D3-1E6B-0C4D-990B-6C47C732F2C6}" type="datetime1">
              <a:rPr lang="en-US" smtClean="0"/>
              <a:t>2/14/2018</a:t>
            </a:fld>
            <a:endParaRPr lang="en-US" dirty="0"/>
          </a:p>
        </p:txBody>
      </p:sp>
      <p:sp>
        <p:nvSpPr>
          <p:cNvPr id="5" name="Slide Number Placeholder 4">
            <a:extLst>
              <a:ext uri="{FF2B5EF4-FFF2-40B4-BE49-F238E27FC236}">
                <a16:creationId xmlns:a16="http://schemas.microsoft.com/office/drawing/2014/main" id="{0915183F-8FC5-4A98-A9A2-C3326CE60A4F}"/>
              </a:ext>
            </a:extLst>
          </p:cNvPr>
          <p:cNvSpPr>
            <a:spLocks noGrp="1"/>
          </p:cNvSpPr>
          <p:nvPr>
            <p:ph type="sldNum" sz="quarter" idx="4"/>
          </p:nvPr>
        </p:nvSpPr>
        <p:spPr/>
        <p:txBody>
          <a:bodyPr/>
          <a:lstStyle/>
          <a:p>
            <a:r>
              <a:rPr lang="en-US"/>
              <a:t>Slide </a:t>
            </a:r>
            <a:fld id="{EFDB90E0-109D-6646-851E-B47DF95D977E}" type="slidenum">
              <a:rPr lang="en-US" smtClean="0"/>
              <a:pPr/>
              <a:t>10</a:t>
            </a:fld>
            <a:endParaRPr lang="en-US"/>
          </a:p>
        </p:txBody>
      </p:sp>
      <p:sp>
        <p:nvSpPr>
          <p:cNvPr id="6" name="Footer Placeholder 5">
            <a:extLst>
              <a:ext uri="{FF2B5EF4-FFF2-40B4-BE49-F238E27FC236}">
                <a16:creationId xmlns:a16="http://schemas.microsoft.com/office/drawing/2014/main" id="{0624F532-AC5D-4C3C-9B75-C879E3AF3507}"/>
              </a:ext>
            </a:extLst>
          </p:cNvPr>
          <p:cNvSpPr>
            <a:spLocks noGrp="1"/>
          </p:cNvSpPr>
          <p:nvPr>
            <p:ph type="ftr" sz="quarter" idx="3"/>
          </p:nvPr>
        </p:nvSpPr>
        <p:spPr/>
        <p:txBody>
          <a:bodyPr/>
          <a:lstStyle/>
          <a:p>
            <a:r>
              <a:rPr lang="en-US"/>
              <a:t>CSU CT 310 Web Development ©Ross Beveridge &amp; Jaime Ruiz</a:t>
            </a:r>
            <a:endParaRPr lang="en-US" dirty="0"/>
          </a:p>
        </p:txBody>
      </p:sp>
      <p:pic>
        <p:nvPicPr>
          <p:cNvPr id="1026" name="Picture 2" descr="Password Strength">
            <a:extLst>
              <a:ext uri="{FF2B5EF4-FFF2-40B4-BE49-F238E27FC236}">
                <a16:creationId xmlns:a16="http://schemas.microsoft.com/office/drawing/2014/main" id="{195427CC-3183-428F-8B08-AE47F53F5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566738"/>
            <a:ext cx="70485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5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5"/>
            <a:ext cx="8382000" cy="1143000"/>
          </a:xfrm>
        </p:spPr>
        <p:txBody>
          <a:bodyPr anchor="ctr"/>
          <a:lstStyle/>
          <a:p>
            <a:pPr algn="l"/>
            <a:r>
              <a:rPr lang="en-US" dirty="0"/>
              <a:t>Another Thing: Pass The Salt</a:t>
            </a:r>
          </a:p>
        </p:txBody>
      </p:sp>
      <p:sp>
        <p:nvSpPr>
          <p:cNvPr id="3" name="Content Placeholder 2"/>
          <p:cNvSpPr>
            <a:spLocks noGrp="1"/>
          </p:cNvSpPr>
          <p:nvPr>
            <p:ph idx="1"/>
          </p:nvPr>
        </p:nvSpPr>
        <p:spPr>
          <a:xfrm>
            <a:off x="533400" y="1098550"/>
            <a:ext cx="5562600" cy="4495800"/>
          </a:xfrm>
        </p:spPr>
        <p:txBody>
          <a:bodyPr/>
          <a:lstStyle/>
          <a:p>
            <a:r>
              <a:rPr lang="en-US" dirty="0"/>
              <a:t>Here is a challenge.</a:t>
            </a:r>
          </a:p>
          <a:p>
            <a:r>
              <a:rPr lang="en-US" dirty="0"/>
              <a:t>Below is the md5 of a salted password.</a:t>
            </a:r>
          </a:p>
          <a:p>
            <a:r>
              <a:rPr lang="en-US" dirty="0"/>
              <a:t>Email the instructor the original password and/or the salt.</a:t>
            </a:r>
          </a:p>
        </p:txBody>
      </p:sp>
      <p:sp>
        <p:nvSpPr>
          <p:cNvPr id="4" name="Date Placeholder 3"/>
          <p:cNvSpPr>
            <a:spLocks noGrp="1"/>
          </p:cNvSpPr>
          <p:nvPr>
            <p:ph type="dt" sz="half" idx="2"/>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11</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50" y="990599"/>
            <a:ext cx="2774950" cy="3662933"/>
          </a:xfrm>
          <a:prstGeom prst="rect">
            <a:avLst/>
          </a:prstGeom>
        </p:spPr>
      </p:pic>
      <p:sp>
        <p:nvSpPr>
          <p:cNvPr id="8" name="TextBox 7"/>
          <p:cNvSpPr txBox="1"/>
          <p:nvPr/>
        </p:nvSpPr>
        <p:spPr>
          <a:xfrm>
            <a:off x="609599" y="4742870"/>
            <a:ext cx="8051223" cy="584775"/>
          </a:xfrm>
          <a:prstGeom prst="rect">
            <a:avLst/>
          </a:prstGeom>
          <a:solidFill>
            <a:schemeClr val="tx1">
              <a:lumMod val="20000"/>
              <a:lumOff val="80000"/>
            </a:schemeClr>
          </a:solidFill>
          <a:ln w="76200">
            <a:solidFill>
              <a:schemeClr val="tx1">
                <a:lumMod val="75000"/>
              </a:schemeClr>
            </a:solidFill>
          </a:ln>
        </p:spPr>
        <p:txBody>
          <a:bodyPr wrap="square" rtlCol="0">
            <a:spAutoFit/>
          </a:bodyPr>
          <a:lstStyle/>
          <a:p>
            <a:pPr algn="ctr"/>
            <a:r>
              <a:rPr lang="is-IS" sz="3200" dirty="0">
                <a:solidFill>
                  <a:schemeClr val="bg2"/>
                </a:solidFill>
                <a:latin typeface="Lucida Console" charset="0"/>
                <a:ea typeface="Lucida Console" charset="0"/>
                <a:cs typeface="Lucida Console" charset="0"/>
              </a:rPr>
              <a:t>&lt;salt&gt;:&lt;password&gt;</a:t>
            </a:r>
            <a:endParaRPr lang="en-US" sz="3200" dirty="0">
              <a:solidFill>
                <a:schemeClr val="bg2"/>
              </a:solidFill>
              <a:latin typeface="Lucida Console" charset="0"/>
              <a:ea typeface="Lucida Console" charset="0"/>
              <a:cs typeface="Lucida Console" charset="0"/>
            </a:endParaRPr>
          </a:p>
        </p:txBody>
      </p:sp>
      <p:sp>
        <p:nvSpPr>
          <p:cNvPr id="9" name="TextBox 8"/>
          <p:cNvSpPr txBox="1"/>
          <p:nvPr/>
        </p:nvSpPr>
        <p:spPr>
          <a:xfrm>
            <a:off x="609598" y="5818760"/>
            <a:ext cx="8051223" cy="584775"/>
          </a:xfrm>
          <a:prstGeom prst="rect">
            <a:avLst/>
          </a:prstGeom>
          <a:solidFill>
            <a:schemeClr val="tx1">
              <a:lumMod val="20000"/>
              <a:lumOff val="80000"/>
            </a:schemeClr>
          </a:solidFill>
          <a:ln w="76200">
            <a:solidFill>
              <a:schemeClr val="tx1">
                <a:lumMod val="75000"/>
              </a:schemeClr>
            </a:solidFill>
          </a:ln>
        </p:spPr>
        <p:txBody>
          <a:bodyPr wrap="square" rtlCol="0">
            <a:spAutoFit/>
          </a:bodyPr>
          <a:lstStyle/>
          <a:p>
            <a:pPr algn="ctr"/>
            <a:r>
              <a:rPr lang="is-IS" sz="3200" dirty="0">
                <a:solidFill>
                  <a:schemeClr val="bg2"/>
                </a:solidFill>
                <a:latin typeface="Lucida Console" charset="0"/>
                <a:ea typeface="Lucida Console" charset="0"/>
                <a:cs typeface="Lucida Console" charset="0"/>
              </a:rPr>
              <a:t>33a27522874215779a0ff1704589e892</a:t>
            </a:r>
            <a:endParaRPr lang="en-US" sz="3200" dirty="0">
              <a:solidFill>
                <a:schemeClr val="bg2"/>
              </a:solidFill>
              <a:latin typeface="Lucida Console" charset="0"/>
              <a:ea typeface="Lucida Console" charset="0"/>
              <a:cs typeface="Lucida Console" charset="0"/>
            </a:endParaRPr>
          </a:p>
        </p:txBody>
      </p:sp>
      <p:sp>
        <p:nvSpPr>
          <p:cNvPr id="10" name="Down Arrow 9"/>
          <p:cNvSpPr/>
          <p:nvPr/>
        </p:nvSpPr>
        <p:spPr bwMode="auto">
          <a:xfrm>
            <a:off x="3886200" y="5416983"/>
            <a:ext cx="990600" cy="312439"/>
          </a:xfrm>
          <a:prstGeom prst="downArrow">
            <a:avLst/>
          </a:prstGeom>
          <a:solidFill>
            <a:srgbClr val="FFC000"/>
          </a:solidFill>
          <a:ln w="381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15248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FYI – This is Harder</a:t>
            </a:r>
          </a:p>
        </p:txBody>
      </p:sp>
      <p:sp>
        <p:nvSpPr>
          <p:cNvPr id="4" name="Date Placeholder 3"/>
          <p:cNvSpPr>
            <a:spLocks noGrp="1"/>
          </p:cNvSpPr>
          <p:nvPr>
            <p:ph type="dt" sz="half" idx="10"/>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12</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38200"/>
            <a:ext cx="8229600" cy="5701612"/>
          </a:xfrm>
          <a:prstGeom prst="rect">
            <a:avLst/>
          </a:prstGeom>
          <a:ln>
            <a:noFill/>
          </a:ln>
          <a:effectLst>
            <a:outerShdw blurRad="190500" algn="tl" rotWithShape="0">
              <a:srgbClr val="000000">
                <a:alpha val="70000"/>
              </a:srgbClr>
            </a:outerShdw>
          </a:effectLst>
        </p:spPr>
      </p:pic>
      <p:sp>
        <p:nvSpPr>
          <p:cNvPr id="9" name="TextBox 8"/>
          <p:cNvSpPr txBox="1"/>
          <p:nvPr/>
        </p:nvSpPr>
        <p:spPr>
          <a:xfrm>
            <a:off x="152400" y="4114800"/>
            <a:ext cx="38100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solidFill>
                  <a:schemeClr val="bg2"/>
                </a:solidFill>
              </a:rPr>
              <a:t>Consider: What </a:t>
            </a:r>
            <a:r>
              <a:rPr lang="en-US" dirty="0">
                <a:solidFill>
                  <a:schemeClr val="bg2"/>
                </a:solidFill>
              </a:rPr>
              <a:t>if you knew the salt?</a:t>
            </a:r>
          </a:p>
        </p:txBody>
      </p:sp>
    </p:spTree>
    <p:extLst>
      <p:ext uri="{BB962C8B-B14F-4D97-AF65-F5344CB8AC3E}">
        <p14:creationId xmlns:p14="http://schemas.microsoft.com/office/powerpoint/2010/main" val="191529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Crack at It</a:t>
            </a:r>
          </a:p>
        </p:txBody>
      </p:sp>
      <p:sp>
        <p:nvSpPr>
          <p:cNvPr id="7" name="Content Placeholder 6"/>
          <p:cNvSpPr>
            <a:spLocks noGrp="1"/>
          </p:cNvSpPr>
          <p:nvPr>
            <p:ph idx="1"/>
          </p:nvPr>
        </p:nvSpPr>
        <p:spPr>
          <a:xfrm>
            <a:off x="330200" y="1066800"/>
            <a:ext cx="8382000" cy="4495800"/>
          </a:xfrm>
        </p:spPr>
        <p:txBody>
          <a:bodyPr/>
          <a:lstStyle/>
          <a:p>
            <a:r>
              <a:rPr lang="en-US" dirty="0"/>
              <a:t>FYI – This one also fails (2/26/2017)</a:t>
            </a:r>
          </a:p>
        </p:txBody>
      </p:sp>
      <p:sp>
        <p:nvSpPr>
          <p:cNvPr id="3" name="Date Placeholder 2"/>
          <p:cNvSpPr>
            <a:spLocks noGrp="1"/>
          </p:cNvSpPr>
          <p:nvPr>
            <p:ph type="dt" sz="half" idx="2"/>
          </p:nvPr>
        </p:nvSpPr>
        <p:spPr/>
        <p:txBody>
          <a:bodyPr/>
          <a:lstStyle/>
          <a:p>
            <a:fld id="{252C4A24-A569-8E4F-BCAE-6B2831846000}" type="datetime1">
              <a:rPr lang="en-US" smtClean="0"/>
              <a:t>2/14/2018</a:t>
            </a:fld>
            <a:endParaRPr lang="en-US"/>
          </a:p>
        </p:txBody>
      </p:sp>
      <p:sp>
        <p:nvSpPr>
          <p:cNvPr id="4" name="Slide Number Placeholder 3"/>
          <p:cNvSpPr>
            <a:spLocks noGrp="1"/>
          </p:cNvSpPr>
          <p:nvPr>
            <p:ph type="sldNum" sz="quarter" idx="4"/>
          </p:nvPr>
        </p:nvSpPr>
        <p:spPr/>
        <p:txBody>
          <a:bodyPr/>
          <a:lstStyle/>
          <a:p>
            <a:r>
              <a:rPr lang="en-US"/>
              <a:t>Slide </a:t>
            </a:r>
            <a:fld id="{2A77E989-7BA9-BB42-8ABA-805A613F14AF}" type="slidenum">
              <a:rPr lang="en-US" smtClean="0"/>
              <a:pPr/>
              <a:t>13</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1101"/>
            <a:ext cx="8534400" cy="4684472"/>
          </a:xfrm>
          <a:prstGeom prst="rect">
            <a:avLst/>
          </a:prstGeom>
        </p:spPr>
      </p:pic>
    </p:spTree>
    <p:extLst>
      <p:ext uri="{BB962C8B-B14F-4D97-AF65-F5344CB8AC3E}">
        <p14:creationId xmlns:p14="http://schemas.microsoft.com/office/powerpoint/2010/main" val="1152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Questions</a:t>
            </a:r>
            <a:br>
              <a:rPr lang="en-US" dirty="0"/>
            </a:br>
            <a:r>
              <a:rPr lang="en-US" sz="2800" dirty="0"/>
              <a:t>Mothers Maiden Name?</a:t>
            </a:r>
          </a:p>
        </p:txBody>
      </p:sp>
      <p:sp>
        <p:nvSpPr>
          <p:cNvPr id="3" name="Content Placeholder 2"/>
          <p:cNvSpPr>
            <a:spLocks noGrp="1"/>
          </p:cNvSpPr>
          <p:nvPr>
            <p:ph idx="1"/>
          </p:nvPr>
        </p:nvSpPr>
        <p:spPr/>
        <p:txBody>
          <a:bodyPr/>
          <a:lstStyle/>
          <a:p>
            <a:r>
              <a:rPr lang="en-US" dirty="0"/>
              <a:t>Another entire class of information</a:t>
            </a:r>
          </a:p>
          <a:p>
            <a:pPr lvl="1"/>
            <a:r>
              <a:rPr lang="en-US" dirty="0"/>
              <a:t>Things you know without effort, and</a:t>
            </a:r>
          </a:p>
          <a:p>
            <a:pPr lvl="1"/>
            <a:r>
              <a:rPr lang="en-US" dirty="0"/>
              <a:t>presumably an attacker does not.</a:t>
            </a:r>
          </a:p>
          <a:p>
            <a:r>
              <a:rPr lang="en-US" dirty="0"/>
              <a:t>But!</a:t>
            </a:r>
          </a:p>
          <a:p>
            <a:pPr lvl="1"/>
            <a:r>
              <a:rPr lang="en-US" dirty="0"/>
              <a:t>This information leaks</a:t>
            </a:r>
          </a:p>
          <a:p>
            <a:pPr lvl="1"/>
            <a:r>
              <a:rPr lang="en-US" dirty="0"/>
              <a:t>Pervasive use defeats the purpose.</a:t>
            </a:r>
          </a:p>
          <a:p>
            <a:r>
              <a:rPr lang="en-US" dirty="0"/>
              <a:t>Take-home message for CT 310</a:t>
            </a:r>
          </a:p>
          <a:p>
            <a:pPr lvl="1"/>
            <a:r>
              <a:rPr lang="en-US" dirty="0"/>
              <a:t>Don’t create sites reliant on such info.</a:t>
            </a:r>
          </a:p>
          <a:p>
            <a:pPr lvl="1"/>
            <a:endParaRPr lang="en-US" dirty="0"/>
          </a:p>
          <a:p>
            <a:pPr lvl="2"/>
            <a:endParaRPr lang="en-US" dirty="0"/>
          </a:p>
        </p:txBody>
      </p:sp>
      <p:sp>
        <p:nvSpPr>
          <p:cNvPr id="4" name="Date Placeholder 3"/>
          <p:cNvSpPr>
            <a:spLocks noGrp="1"/>
          </p:cNvSpPr>
          <p:nvPr>
            <p:ph type="dt" sz="half" idx="2"/>
          </p:nvPr>
        </p:nvSpPr>
        <p:spPr/>
        <p:txBody>
          <a:bodyPr/>
          <a:lstStyle/>
          <a:p>
            <a:fld id="{E57708C7-8E62-054E-9E6C-C4341417A996}"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14</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Tree>
    <p:extLst>
      <p:ext uri="{BB962C8B-B14F-4D97-AF65-F5344CB8AC3E}">
        <p14:creationId xmlns:p14="http://schemas.microsoft.com/office/powerpoint/2010/main" val="174820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Something you Have</a:t>
            </a:r>
            <a:endParaRPr lang="en-US" dirty="0"/>
          </a:p>
        </p:txBody>
      </p:sp>
      <p:sp>
        <p:nvSpPr>
          <p:cNvPr id="3" name="Content Placeholder 2"/>
          <p:cNvSpPr>
            <a:spLocks noGrp="1"/>
          </p:cNvSpPr>
          <p:nvPr>
            <p:ph idx="1"/>
          </p:nvPr>
        </p:nvSpPr>
        <p:spPr/>
        <p:txBody>
          <a:bodyPr/>
          <a:lstStyle/>
          <a:p>
            <a:r>
              <a:rPr lang="en-US"/>
              <a:t>This is not such a new idea …</a:t>
            </a:r>
          </a:p>
          <a:p>
            <a:pPr lvl="1"/>
            <a:r>
              <a:rPr lang="en-US"/>
              <a:t>Do you have a key in your pocket?</a:t>
            </a:r>
          </a:p>
          <a:p>
            <a:r>
              <a:rPr lang="en-US"/>
              <a:t>It can take on many forms.</a:t>
            </a:r>
          </a:p>
          <a:p>
            <a:pPr lvl="1"/>
            <a:r>
              <a:rPr lang="en-US"/>
              <a:t>Tokens for example …</a:t>
            </a:r>
          </a:p>
          <a:p>
            <a:endParaRPr lang="en-US" dirty="0"/>
          </a:p>
        </p:txBody>
      </p:sp>
      <p:sp>
        <p:nvSpPr>
          <p:cNvPr id="4" name="Date Placeholder 3"/>
          <p:cNvSpPr>
            <a:spLocks noGrp="1"/>
          </p:cNvSpPr>
          <p:nvPr>
            <p:ph type="dt" sz="half" idx="2"/>
          </p:nvPr>
        </p:nvSpPr>
        <p:spPr/>
        <p:txBody>
          <a:bodyPr/>
          <a:lstStyle/>
          <a:p>
            <a:fld id="{6A52605F-3676-734F-B68F-88D423E07B76}"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15</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pic>
        <p:nvPicPr>
          <p:cNvPr id="7" name="Picture 6" descr="SID70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733800"/>
            <a:ext cx="4241428" cy="2341268"/>
          </a:xfrm>
          <a:prstGeom prst="rect">
            <a:avLst/>
          </a:prstGeom>
          <a:ln w="38100" cmpd="sng">
            <a:solidFill>
              <a:schemeClr val="tx1"/>
            </a:solidFill>
          </a:ln>
        </p:spPr>
      </p:pic>
      <p:sp>
        <p:nvSpPr>
          <p:cNvPr id="8" name="TextBox 7"/>
          <p:cNvSpPr txBox="1"/>
          <p:nvPr/>
        </p:nvSpPr>
        <p:spPr>
          <a:xfrm>
            <a:off x="5791200" y="4343400"/>
            <a:ext cx="2819400" cy="1200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lumMod val="50000"/>
                  </a:schemeClr>
                </a:solidFill>
              </a:rPr>
              <a:t>Image from TokenGuard.com website</a:t>
            </a:r>
          </a:p>
        </p:txBody>
      </p:sp>
    </p:spTree>
    <p:extLst>
      <p:ext uri="{BB962C8B-B14F-4D97-AF65-F5344CB8AC3E}">
        <p14:creationId xmlns:p14="http://schemas.microsoft.com/office/powerpoint/2010/main" val="26343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Have a Cell Phone?</a:t>
            </a:r>
            <a:endParaRPr lang="en-US" dirty="0"/>
          </a:p>
        </p:txBody>
      </p:sp>
      <p:sp>
        <p:nvSpPr>
          <p:cNvPr id="3" name="Content Placeholder 2"/>
          <p:cNvSpPr>
            <a:spLocks noGrp="1"/>
          </p:cNvSpPr>
          <p:nvPr>
            <p:ph idx="1"/>
          </p:nvPr>
        </p:nvSpPr>
        <p:spPr>
          <a:xfrm>
            <a:off x="381000" y="1295400"/>
            <a:ext cx="4953000" cy="4495800"/>
          </a:xfrm>
        </p:spPr>
        <p:txBody>
          <a:bodyPr/>
          <a:lstStyle/>
          <a:p>
            <a:r>
              <a:rPr lang="en-US"/>
              <a:t>No extra equipment – just software. </a:t>
            </a:r>
          </a:p>
          <a:p>
            <a:r>
              <a:rPr lang="en-US" dirty="0"/>
              <a:t>Major website use increasing.</a:t>
            </a:r>
          </a:p>
          <a:p>
            <a:r>
              <a:rPr lang="en-US" dirty="0"/>
              <a:t>Example, RSA</a:t>
            </a:r>
          </a:p>
          <a:p>
            <a:r>
              <a:rPr lang="en-US" dirty="0"/>
              <a:t>Example, Google is now using SMS</a:t>
            </a:r>
          </a:p>
        </p:txBody>
      </p:sp>
      <p:sp>
        <p:nvSpPr>
          <p:cNvPr id="4" name="Date Placeholder 3"/>
          <p:cNvSpPr>
            <a:spLocks noGrp="1"/>
          </p:cNvSpPr>
          <p:nvPr>
            <p:ph type="dt" sz="half" idx="2"/>
          </p:nvPr>
        </p:nvSpPr>
        <p:spPr/>
        <p:txBody>
          <a:bodyPr/>
          <a:lstStyle/>
          <a:p>
            <a:fld id="{1F5B0070-2D94-5843-83AE-3C965BA4E4FC}"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16</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pic>
        <p:nvPicPr>
          <p:cNvPr id="8" name="Picture 7" descr="rsa-securid-software-token-for-iphone-de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464" y="1477224"/>
            <a:ext cx="2686136" cy="4542576"/>
          </a:xfrm>
          <a:prstGeom prst="rect">
            <a:avLst/>
          </a:prstGeom>
          <a:ln w="38100" cmpd="sng">
            <a:solidFill>
              <a:srgbClr val="FFDB96"/>
            </a:solidFill>
          </a:ln>
        </p:spPr>
      </p:pic>
    </p:spTree>
    <p:extLst>
      <p:ext uri="{BB962C8B-B14F-4D97-AF65-F5344CB8AC3E}">
        <p14:creationId xmlns:p14="http://schemas.microsoft.com/office/powerpoint/2010/main" val="172063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Oops, Things Change Fast</a:t>
            </a:r>
          </a:p>
        </p:txBody>
      </p:sp>
      <p:sp>
        <p:nvSpPr>
          <p:cNvPr id="8" name="Content Placeholder 7"/>
          <p:cNvSpPr>
            <a:spLocks noGrp="1"/>
          </p:cNvSpPr>
          <p:nvPr>
            <p:ph idx="1"/>
          </p:nvPr>
        </p:nvSpPr>
        <p:spPr>
          <a:xfrm>
            <a:off x="381000" y="990600"/>
            <a:ext cx="8382000" cy="4495800"/>
          </a:xfrm>
        </p:spPr>
        <p:txBody>
          <a:bodyPr/>
          <a:lstStyle/>
          <a:p>
            <a:r>
              <a:rPr lang="en-US" dirty="0"/>
              <a:t>Vulnerable to interception?</a:t>
            </a:r>
          </a:p>
        </p:txBody>
      </p:sp>
      <p:sp>
        <p:nvSpPr>
          <p:cNvPr id="4" name="Date Placeholder 3"/>
          <p:cNvSpPr>
            <a:spLocks noGrp="1"/>
          </p:cNvSpPr>
          <p:nvPr>
            <p:ph type="dt" sz="half" idx="2"/>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17</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25" y="1676400"/>
            <a:ext cx="8866350" cy="4866676"/>
          </a:xfrm>
          <a:prstGeom prst="rect">
            <a:avLst/>
          </a:prstGeom>
        </p:spPr>
      </p:pic>
    </p:spTree>
    <p:extLst>
      <p:ext uri="{BB962C8B-B14F-4D97-AF65-F5344CB8AC3E}">
        <p14:creationId xmlns:p14="http://schemas.microsoft.com/office/powerpoint/2010/main" val="173650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Have Email?</a:t>
            </a:r>
            <a:endParaRPr lang="en-US" dirty="0"/>
          </a:p>
        </p:txBody>
      </p:sp>
      <p:sp>
        <p:nvSpPr>
          <p:cNvPr id="3" name="Content Placeholder 2"/>
          <p:cNvSpPr>
            <a:spLocks noGrp="1"/>
          </p:cNvSpPr>
          <p:nvPr>
            <p:ph idx="1"/>
          </p:nvPr>
        </p:nvSpPr>
        <p:spPr>
          <a:xfrm>
            <a:off x="381000" y="1066800"/>
            <a:ext cx="8382000" cy="4495800"/>
          </a:xfrm>
        </p:spPr>
        <p:txBody>
          <a:bodyPr/>
          <a:lstStyle/>
          <a:p>
            <a:r>
              <a:rPr lang="en-US"/>
              <a:t>Explosion in use of email accounts as ‘Something that you have’.</a:t>
            </a:r>
          </a:p>
          <a:p>
            <a:r>
              <a:rPr lang="en-US" dirty="0"/>
              <a:t>Why is this so common …</a:t>
            </a:r>
          </a:p>
        </p:txBody>
      </p:sp>
      <p:sp>
        <p:nvSpPr>
          <p:cNvPr id="4" name="Date Placeholder 3"/>
          <p:cNvSpPr>
            <a:spLocks noGrp="1"/>
          </p:cNvSpPr>
          <p:nvPr>
            <p:ph type="dt" sz="half" idx="2"/>
          </p:nvPr>
        </p:nvSpPr>
        <p:spPr/>
        <p:txBody>
          <a:bodyPr/>
          <a:lstStyle/>
          <a:p>
            <a:fld id="{386280CF-BE04-7C4F-9DC7-0EB114E96CB7}"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18</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pic>
        <p:nvPicPr>
          <p:cNvPr id="7" name="Picture 6" descr="CMTpass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3048000"/>
            <a:ext cx="7718807" cy="3352800"/>
          </a:xfrm>
          <a:prstGeom prst="rect">
            <a:avLst/>
          </a:prstGeom>
          <a:ln w="38100" cmpd="sng">
            <a:solidFill>
              <a:srgbClr val="FFDB96"/>
            </a:solidFill>
          </a:ln>
        </p:spPr>
      </p:pic>
    </p:spTree>
    <p:extLst>
      <p:ext uri="{BB962C8B-B14F-4D97-AF65-F5344CB8AC3E}">
        <p14:creationId xmlns:p14="http://schemas.microsoft.com/office/powerpoint/2010/main" val="73336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Something You Are</a:t>
            </a:r>
            <a:endParaRPr lang="en-US" dirty="0"/>
          </a:p>
        </p:txBody>
      </p:sp>
      <p:sp>
        <p:nvSpPr>
          <p:cNvPr id="3" name="Content Placeholder 2"/>
          <p:cNvSpPr>
            <a:spLocks noGrp="1"/>
          </p:cNvSpPr>
          <p:nvPr>
            <p:ph idx="1"/>
          </p:nvPr>
        </p:nvSpPr>
        <p:spPr/>
        <p:txBody>
          <a:bodyPr/>
          <a:lstStyle/>
          <a:p>
            <a:r>
              <a:rPr lang="en-US"/>
              <a:t>Some measurable personal trait.</a:t>
            </a:r>
          </a:p>
          <a:p>
            <a:r>
              <a:rPr lang="en-US"/>
              <a:t>Should be (mostly) unique.</a:t>
            </a:r>
          </a:p>
          <a:p>
            <a:r>
              <a:rPr lang="en-US"/>
              <a:t>Common Examples:</a:t>
            </a:r>
          </a:p>
          <a:p>
            <a:pPr lvl="1"/>
            <a:r>
              <a:rPr lang="en-US"/>
              <a:t>Fingerprints, Voice, Hand Shape, </a:t>
            </a:r>
          </a:p>
          <a:p>
            <a:pPr lvl="1"/>
            <a:r>
              <a:rPr lang="en-US"/>
              <a:t>Iris, Face, Palm Scan, …</a:t>
            </a:r>
          </a:p>
          <a:p>
            <a:r>
              <a:rPr lang="en-US"/>
              <a:t>Good, nothing to loose or forget,</a:t>
            </a:r>
          </a:p>
          <a:p>
            <a:r>
              <a:rPr lang="en-US"/>
              <a:t>But, how reliable!</a:t>
            </a:r>
            <a:endParaRPr lang="en-US" dirty="0"/>
          </a:p>
        </p:txBody>
      </p:sp>
      <p:sp>
        <p:nvSpPr>
          <p:cNvPr id="4" name="Date Placeholder 3"/>
          <p:cNvSpPr>
            <a:spLocks noGrp="1"/>
          </p:cNvSpPr>
          <p:nvPr>
            <p:ph type="dt" sz="half" idx="2"/>
          </p:nvPr>
        </p:nvSpPr>
        <p:spPr/>
        <p:txBody>
          <a:bodyPr/>
          <a:lstStyle/>
          <a:p>
            <a:fld id="{A3006701-A67C-C542-B43A-49F8C3CFD24D}"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19</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Tree>
    <p:extLst>
      <p:ext uri="{BB962C8B-B14F-4D97-AF65-F5344CB8AC3E}">
        <p14:creationId xmlns:p14="http://schemas.microsoft.com/office/powerpoint/2010/main" val="133040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D2C1EA-90B2-4698-8044-A094B45C9B79}"/>
              </a:ext>
            </a:extLst>
          </p:cNvPr>
          <p:cNvSpPr>
            <a:spLocks noGrp="1"/>
          </p:cNvSpPr>
          <p:nvPr>
            <p:ph type="ctrTitle"/>
          </p:nvPr>
        </p:nvSpPr>
        <p:spPr>
          <a:xfrm>
            <a:off x="808892" y="143049"/>
            <a:ext cx="7987658" cy="981651"/>
          </a:xfrm>
        </p:spPr>
        <p:txBody>
          <a:bodyPr/>
          <a:lstStyle/>
          <a:p>
            <a:r>
              <a:rPr lang="en-US" dirty="0"/>
              <a:t>Cookie Question</a:t>
            </a:r>
          </a:p>
        </p:txBody>
      </p:sp>
      <p:sp>
        <p:nvSpPr>
          <p:cNvPr id="6" name="Subtitle 5">
            <a:extLst>
              <a:ext uri="{FF2B5EF4-FFF2-40B4-BE49-F238E27FC236}">
                <a16:creationId xmlns:a16="http://schemas.microsoft.com/office/drawing/2014/main" id="{B81A1D97-AEE1-4650-B9C8-60F848E3A3B8}"/>
              </a:ext>
            </a:extLst>
          </p:cNvPr>
          <p:cNvSpPr>
            <a:spLocks noGrp="1"/>
          </p:cNvSpPr>
          <p:nvPr>
            <p:ph type="subTitle" idx="1"/>
          </p:nvPr>
        </p:nvSpPr>
        <p:spPr>
          <a:xfrm>
            <a:off x="1554985" y="6004539"/>
            <a:ext cx="6034030" cy="742279"/>
          </a:xfrm>
        </p:spPr>
        <p:txBody>
          <a:bodyPr/>
          <a:lstStyle/>
          <a:p>
            <a:r>
              <a:rPr lang="en-US" dirty="0"/>
              <a:t>What is wrong with this code?</a:t>
            </a:r>
          </a:p>
        </p:txBody>
      </p:sp>
      <p:sp>
        <p:nvSpPr>
          <p:cNvPr id="4" name="Slide Number Placeholder 3">
            <a:extLst>
              <a:ext uri="{FF2B5EF4-FFF2-40B4-BE49-F238E27FC236}">
                <a16:creationId xmlns:a16="http://schemas.microsoft.com/office/drawing/2014/main" id="{1C313A9A-3272-4E7D-9311-DE7E39EF719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AE0056-93F2-41FE-8EEF-4FC594A71666}" type="slidenum">
              <a:rPr kumimoji="0" lang="en-US" altLang="en-US" sz="1000" b="0" i="0" u="none" strike="noStrike" kern="1200" cap="none" spc="0" normalizeH="0" baseline="0" noProof="0" smtClean="0">
                <a:ln>
                  <a:noFill/>
                </a:ln>
                <a:solidFill>
                  <a:srgbClr val="F8B323">
                    <a:lumMod val="50000"/>
                  </a:srgb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srgbClr val="F8B323">
                  <a:lumMod val="50000"/>
                </a:srgbClr>
              </a:solidFill>
              <a:effectLst/>
              <a:uLnTx/>
              <a:uFillTx/>
              <a:latin typeface="Times New Roman" panose="02020603050405020304" pitchFamily="18" charset="0"/>
              <a:ea typeface="+mn-ea"/>
              <a:cs typeface="+mn-cs"/>
            </a:endParaRPr>
          </a:p>
        </p:txBody>
      </p:sp>
      <p:pic>
        <p:nvPicPr>
          <p:cNvPr id="2" name="Picture 1">
            <a:extLst>
              <a:ext uri="{FF2B5EF4-FFF2-40B4-BE49-F238E27FC236}">
                <a16:creationId xmlns:a16="http://schemas.microsoft.com/office/drawing/2014/main" id="{CD5FA9A1-49BB-4C88-8944-C20F4483477F}"/>
              </a:ext>
            </a:extLst>
          </p:cNvPr>
          <p:cNvPicPr>
            <a:picLocks noChangeAspect="1"/>
          </p:cNvPicPr>
          <p:nvPr/>
        </p:nvPicPr>
        <p:blipFill>
          <a:blip r:embed="rId2"/>
          <a:stretch>
            <a:fillRect/>
          </a:stretch>
        </p:blipFill>
        <p:spPr>
          <a:xfrm>
            <a:off x="1616608" y="1707053"/>
            <a:ext cx="6372225" cy="3333750"/>
          </a:xfrm>
          <a:prstGeom prst="rect">
            <a:avLst/>
          </a:prstGeom>
        </p:spPr>
      </p:pic>
    </p:spTree>
    <p:extLst>
      <p:ext uri="{BB962C8B-B14F-4D97-AF65-F5344CB8AC3E}">
        <p14:creationId xmlns:p14="http://schemas.microsoft.com/office/powerpoint/2010/main" val="318788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Iris Recognition</a:t>
            </a:r>
            <a:endParaRPr lang="en-US" dirty="0"/>
          </a:p>
        </p:txBody>
      </p:sp>
      <p:sp>
        <p:nvSpPr>
          <p:cNvPr id="8" name="Content Placeholder 7"/>
          <p:cNvSpPr>
            <a:spLocks noGrp="1"/>
          </p:cNvSpPr>
          <p:nvPr>
            <p:ph idx="1"/>
          </p:nvPr>
        </p:nvSpPr>
        <p:spPr/>
        <p:txBody>
          <a:bodyPr/>
          <a:lstStyle/>
          <a:p>
            <a:r>
              <a:rPr lang="en-US"/>
              <a:t>Still fairly intrusive, but very useful.</a:t>
            </a:r>
            <a:endParaRPr lang="en-US" dirty="0"/>
          </a:p>
        </p:txBody>
      </p:sp>
      <p:sp>
        <p:nvSpPr>
          <p:cNvPr id="4" name="Date Placeholder 3"/>
          <p:cNvSpPr>
            <a:spLocks noGrp="1"/>
          </p:cNvSpPr>
          <p:nvPr>
            <p:ph type="dt" sz="half" idx="2"/>
          </p:nvPr>
        </p:nvSpPr>
        <p:spPr/>
        <p:txBody>
          <a:bodyPr/>
          <a:lstStyle/>
          <a:p>
            <a:fld id="{FE2E361B-9158-4A46-9F1C-D8F57F60CB8E}"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20</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pic>
        <p:nvPicPr>
          <p:cNvPr id="9" name="Picture 8" descr="USMC_iris_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6248400" cy="4165600"/>
          </a:xfrm>
          <a:prstGeom prst="rect">
            <a:avLst/>
          </a:prstGeom>
          <a:ln w="38100" cmpd="sng">
            <a:solidFill>
              <a:srgbClr val="FFDB96"/>
            </a:solidFill>
          </a:ln>
        </p:spPr>
      </p:pic>
      <p:sp>
        <p:nvSpPr>
          <p:cNvPr id="10" name="TextBox 9"/>
          <p:cNvSpPr txBox="1"/>
          <p:nvPr/>
        </p:nvSpPr>
        <p:spPr>
          <a:xfrm>
            <a:off x="457200" y="5486400"/>
            <a:ext cx="25908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dirty="0">
                <a:solidFill>
                  <a:srgbClr val="304830"/>
                </a:solidFill>
              </a:rPr>
              <a:t>Author:</a:t>
            </a:r>
          </a:p>
          <a:p>
            <a:r>
              <a:rPr lang="en-US" sz="1200" dirty="0">
                <a:solidFill>
                  <a:srgbClr val="304830"/>
                </a:solidFill>
              </a:rPr>
              <a:t>Gunnery Sergeant Michael Q. Retana, U.S. Marine Corps</a:t>
            </a:r>
          </a:p>
          <a:p>
            <a:r>
              <a:rPr lang="en-US" sz="1200" dirty="0">
                <a:solidFill>
                  <a:srgbClr val="304830"/>
                </a:solidFill>
              </a:rPr>
              <a:t>Source: Wikimedia</a:t>
            </a:r>
          </a:p>
        </p:txBody>
      </p:sp>
    </p:spTree>
    <p:extLst>
      <p:ext uri="{BB962C8B-B14F-4D97-AF65-F5344CB8AC3E}">
        <p14:creationId xmlns:p14="http://schemas.microsoft.com/office/powerpoint/2010/main" val="46463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Recognition</a:t>
            </a:r>
            <a:endParaRPr lang="en-US" dirty="0"/>
          </a:p>
        </p:txBody>
      </p:sp>
      <p:sp>
        <p:nvSpPr>
          <p:cNvPr id="3" name="Content Placeholder 2"/>
          <p:cNvSpPr>
            <a:spLocks noGrp="1"/>
          </p:cNvSpPr>
          <p:nvPr>
            <p:ph idx="1"/>
          </p:nvPr>
        </p:nvSpPr>
        <p:spPr>
          <a:xfrm>
            <a:off x="381000" y="1295400"/>
            <a:ext cx="3733800" cy="4495800"/>
          </a:xfrm>
        </p:spPr>
        <p:txBody>
          <a:bodyPr/>
          <a:lstStyle/>
          <a:p>
            <a:r>
              <a:rPr lang="en-US" dirty="0"/>
              <a:t>Our own homegrown example.</a:t>
            </a:r>
          </a:p>
          <a:p>
            <a:r>
              <a:rPr lang="en-US" dirty="0"/>
              <a:t>Demonstration released in 2009</a:t>
            </a:r>
          </a:p>
          <a:p>
            <a:r>
              <a:rPr lang="en-US" dirty="0"/>
              <a:t>Face Recognition is Unobtrusive.</a:t>
            </a:r>
          </a:p>
        </p:txBody>
      </p:sp>
      <p:sp>
        <p:nvSpPr>
          <p:cNvPr id="4" name="Date Placeholder 3"/>
          <p:cNvSpPr>
            <a:spLocks noGrp="1"/>
          </p:cNvSpPr>
          <p:nvPr>
            <p:ph type="dt" sz="half" idx="2"/>
          </p:nvPr>
        </p:nvSpPr>
        <p:spPr/>
        <p:txBody>
          <a:bodyPr/>
          <a:lstStyle/>
          <a:p>
            <a:fld id="{10120294-2213-694E-9F76-9B3238694E55}"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21</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pic>
        <p:nvPicPr>
          <p:cNvPr id="7" name="Picture 6" descr="groupShotFac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350" y="1447800"/>
            <a:ext cx="4470400" cy="4572000"/>
          </a:xfrm>
          <a:prstGeom prst="rect">
            <a:avLst/>
          </a:prstGeom>
          <a:ln w="38100" cmpd="sng">
            <a:solidFill>
              <a:srgbClr val="FFDB96"/>
            </a:solidFill>
          </a:ln>
        </p:spPr>
      </p:pic>
    </p:spTree>
    <p:extLst>
      <p:ext uri="{BB962C8B-B14F-4D97-AF65-F5344CB8AC3E}">
        <p14:creationId xmlns:p14="http://schemas.microsoft.com/office/powerpoint/2010/main" val="80237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to Market</a:t>
            </a:r>
          </a:p>
        </p:txBody>
      </p:sp>
      <p:sp>
        <p:nvSpPr>
          <p:cNvPr id="4" name="Date Placeholder 3"/>
          <p:cNvSpPr>
            <a:spLocks noGrp="1"/>
          </p:cNvSpPr>
          <p:nvPr>
            <p:ph type="dt" sz="half" idx="10"/>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22</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914400"/>
            <a:ext cx="7772400" cy="5274128"/>
          </a:xfrm>
          <a:prstGeom prst="rect">
            <a:avLst/>
          </a:prstGeom>
          <a:ln>
            <a:noFill/>
          </a:ln>
          <a:effectLst>
            <a:outerShdw blurRad="190500" algn="tl" rotWithShape="0">
              <a:srgbClr val="000000">
                <a:alpha val="70000"/>
              </a:srgbClr>
            </a:outerShdw>
          </a:effectLst>
        </p:spPr>
      </p:pic>
      <p:sp>
        <p:nvSpPr>
          <p:cNvPr id="8" name="TextBox 7"/>
          <p:cNvSpPr txBox="1"/>
          <p:nvPr/>
        </p:nvSpPr>
        <p:spPr>
          <a:xfrm>
            <a:off x="457200" y="4800600"/>
            <a:ext cx="8610600"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000" dirty="0"/>
              <a:t>Sponsor: </a:t>
            </a:r>
            <a:r>
              <a:rPr lang="en-US" sz="2000" i="1" dirty="0"/>
              <a:t>The IEEE Seventh International Conference on Biometrics: Theory, Applications and Systems (BTAS 2015)</a:t>
            </a:r>
            <a:endParaRPr lang="en-US" sz="2000" dirty="0"/>
          </a:p>
        </p:txBody>
      </p:sp>
    </p:spTree>
    <p:extLst>
      <p:ext uri="{BB962C8B-B14F-4D97-AF65-F5344CB8AC3E}">
        <p14:creationId xmlns:p14="http://schemas.microsoft.com/office/powerpoint/2010/main" val="111824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 and of course ...</a:t>
            </a:r>
            <a:endParaRPr lang="en-US" dirty="0"/>
          </a:p>
        </p:txBody>
      </p:sp>
      <p:sp>
        <p:nvSpPr>
          <p:cNvPr id="3" name="Date Placeholder 2"/>
          <p:cNvSpPr>
            <a:spLocks noGrp="1"/>
          </p:cNvSpPr>
          <p:nvPr>
            <p:ph type="dt" sz="half" idx="10"/>
          </p:nvPr>
        </p:nvSpPr>
        <p:spPr/>
        <p:txBody>
          <a:bodyPr/>
          <a:lstStyle/>
          <a:p>
            <a:fld id="{252C4A24-A569-8E4F-BCAE-6B2831846000}" type="datetime1">
              <a:rPr lang="en-US" smtClean="0"/>
              <a:t>2/14/2018</a:t>
            </a:fld>
            <a:endParaRPr lang="en-US"/>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23</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0600"/>
            <a:ext cx="6502400" cy="487680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066800" y="6012158"/>
            <a:ext cx="6934200" cy="461665"/>
          </a:xfrm>
          <a:prstGeom prst="rect">
            <a:avLst/>
          </a:prstGeom>
          <a:noFill/>
        </p:spPr>
        <p:txBody>
          <a:bodyPr wrap="square" rtlCol="0">
            <a:spAutoFit/>
          </a:bodyPr>
          <a:lstStyle/>
          <a:p>
            <a:r>
              <a:rPr lang="en-US" sz="1200" dirty="0"/>
              <a:t>Image From </a:t>
            </a:r>
            <a:r>
              <a:rPr lang="en-US" sz="1200" i="1" dirty="0"/>
              <a:t>How Touch ID works: Making sense of Apple's fingerprint identity sensor, </a:t>
            </a:r>
            <a:r>
              <a:rPr lang="en-US" sz="1200" dirty="0"/>
              <a:t>Rene Ritchie, </a:t>
            </a:r>
            <a:r>
              <a:rPr lang="en-US" sz="1200" dirty="0" err="1"/>
              <a:t>iMore</a:t>
            </a:r>
            <a:r>
              <a:rPr lang="en-US" sz="1200" dirty="0"/>
              <a:t>, September 14, 2013</a:t>
            </a:r>
          </a:p>
        </p:txBody>
      </p:sp>
    </p:spTree>
    <p:extLst>
      <p:ext uri="{BB962C8B-B14F-4D97-AF65-F5344CB8AC3E}">
        <p14:creationId xmlns:p14="http://schemas.microsoft.com/office/powerpoint/2010/main" val="29772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Multifactor Authentication</a:t>
            </a:r>
            <a:endParaRPr lang="en-US" dirty="0"/>
          </a:p>
        </p:txBody>
      </p:sp>
      <p:sp>
        <p:nvSpPr>
          <p:cNvPr id="3" name="Content Placeholder 2"/>
          <p:cNvSpPr>
            <a:spLocks noGrp="1"/>
          </p:cNvSpPr>
          <p:nvPr>
            <p:ph idx="1"/>
          </p:nvPr>
        </p:nvSpPr>
        <p:spPr/>
        <p:txBody>
          <a:bodyPr/>
          <a:lstStyle/>
          <a:p>
            <a:r>
              <a:rPr lang="en-US" dirty="0"/>
              <a:t>All one’s eggs in one basket:</a:t>
            </a:r>
          </a:p>
          <a:p>
            <a:pPr lvl="1"/>
            <a:r>
              <a:rPr lang="en-US" dirty="0"/>
              <a:t>Passwords can be weak, stolen …</a:t>
            </a:r>
          </a:p>
          <a:p>
            <a:pPr lvl="1"/>
            <a:r>
              <a:rPr lang="en-US" dirty="0"/>
              <a:t>Tokens and keys can be lost, </a:t>
            </a:r>
          </a:p>
          <a:p>
            <a:pPr lvl="1"/>
            <a:r>
              <a:rPr lang="en-US" dirty="0"/>
              <a:t>Not all fingerprints easily read, …</a:t>
            </a:r>
          </a:p>
          <a:p>
            <a:r>
              <a:rPr lang="en-US" dirty="0"/>
              <a:t>Backups are usually a good idea</a:t>
            </a:r>
          </a:p>
          <a:p>
            <a:pPr lvl="1"/>
            <a:r>
              <a:rPr lang="en-US" dirty="0"/>
              <a:t>Two factor authentication is starting to become common on some areas.</a:t>
            </a:r>
          </a:p>
          <a:p>
            <a:r>
              <a:rPr lang="en-US" dirty="0"/>
              <a:t>Already common: Bank card and PIN</a:t>
            </a:r>
          </a:p>
          <a:p>
            <a:pPr lvl="1"/>
            <a:r>
              <a:rPr lang="en-US" dirty="0"/>
              <a:t>Now “Chip and PIN”</a:t>
            </a:r>
          </a:p>
          <a:p>
            <a:endParaRPr lang="en-US" dirty="0"/>
          </a:p>
        </p:txBody>
      </p:sp>
      <p:sp>
        <p:nvSpPr>
          <p:cNvPr id="4" name="Date Placeholder 3"/>
          <p:cNvSpPr>
            <a:spLocks noGrp="1"/>
          </p:cNvSpPr>
          <p:nvPr>
            <p:ph type="dt" sz="half" idx="2"/>
          </p:nvPr>
        </p:nvSpPr>
        <p:spPr/>
        <p:txBody>
          <a:bodyPr/>
          <a:lstStyle/>
          <a:p>
            <a:fld id="{158567A9-FC75-8047-ABB9-CCC619CB7221}"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24</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Tree>
    <p:extLst>
      <p:ext uri="{BB962C8B-B14F-4D97-AF65-F5344CB8AC3E}">
        <p14:creationId xmlns:p14="http://schemas.microsoft.com/office/powerpoint/2010/main" val="144969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Proceed with Caution</a:t>
            </a:r>
            <a:br>
              <a:rPr lang="en-US"/>
            </a:br>
            <a:r>
              <a:rPr lang="en-US"/>
              <a:t>The Weakest Link</a:t>
            </a:r>
            <a:endParaRPr lang="en-US" dirty="0"/>
          </a:p>
        </p:txBody>
      </p:sp>
      <p:sp>
        <p:nvSpPr>
          <p:cNvPr id="4" name="Date Placeholder 3"/>
          <p:cNvSpPr>
            <a:spLocks noGrp="1"/>
          </p:cNvSpPr>
          <p:nvPr>
            <p:ph type="dt" sz="half" idx="10"/>
          </p:nvPr>
        </p:nvSpPr>
        <p:spPr/>
        <p:txBody>
          <a:bodyPr/>
          <a:lstStyle/>
          <a:p>
            <a:fld id="{844D153A-C272-7E41-99C0-AF23949C6B48}" type="datetime1">
              <a:rPr lang="en-US" smtClean="0"/>
              <a:pPr/>
              <a:t>2/14/2018</a:t>
            </a:fld>
            <a:endParaRPr lang="en-US"/>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25</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
        <p:nvSpPr>
          <p:cNvPr id="7" name="TextBox 6"/>
          <p:cNvSpPr txBox="1"/>
          <p:nvPr/>
        </p:nvSpPr>
        <p:spPr>
          <a:xfrm>
            <a:off x="609600" y="1447800"/>
            <a:ext cx="7924800" cy="4893647"/>
          </a:xfrm>
          <a:prstGeom prst="rect">
            <a:avLst/>
          </a:prstGeom>
          <a:noFill/>
        </p:spPr>
        <p:txBody>
          <a:bodyPr wrap="square" rtlCol="0">
            <a:spAutoFit/>
          </a:bodyPr>
          <a:lstStyle/>
          <a:p>
            <a:r>
              <a:rPr lang="en-US" dirty="0">
                <a:effectLst>
                  <a:outerShdw blurRad="50800" dist="38100" dir="2700000" algn="tl" rotWithShape="0">
                    <a:srgbClr val="000000">
                      <a:alpha val="43000"/>
                    </a:srgbClr>
                  </a:outerShdw>
                </a:effectLst>
              </a:rPr>
              <a:t>Mistakes come in many forms. The following is not to pick on one company, but to highlight how easily security/authentication issues can come off the rails. Quoting Steve Gibson from Security Now 373 on October 10 2012:</a:t>
            </a:r>
          </a:p>
          <a:p>
            <a:endParaRPr lang="en-US" sz="1600" dirty="0">
              <a:effectLst>
                <a:outerShdw blurRad="50800" dist="38100" dir="2700000" algn="tl" rotWithShape="0">
                  <a:srgbClr val="000000">
                    <a:alpha val="43000"/>
                  </a:srgbClr>
                </a:outerShdw>
              </a:effectLst>
              <a:latin typeface="Book Antiqua"/>
              <a:cs typeface="Book Antiqua"/>
            </a:endParaRPr>
          </a:p>
          <a:p>
            <a:pPr marL="274320"/>
            <a:r>
              <a:rPr lang="en-US" sz="1600" dirty="0">
                <a:effectLst>
                  <a:outerShdw blurRad="50800" dist="38100" dir="2700000" algn="tl" rotWithShape="0">
                    <a:srgbClr val="000000">
                      <a:alpha val="43000"/>
                    </a:srgbClr>
                  </a:outerShdw>
                </a:effectLst>
                <a:latin typeface="Book Antiqua"/>
                <a:cs typeface="Book Antiqua"/>
              </a:rPr>
              <a:t>Well, a security company, ElcomSoft, just noted back in August that there was a problem with UPEK's (fingerprint) software because, when you're setting it up and giving it the ability to log you into Windows, you need to give it your credentials.  Now, the assumption is - and unfortunately that turns out to have been all it is - is that they would do something secure with those credentials.  Turns out they're stored in the registry, not very well encrypted.</a:t>
            </a:r>
          </a:p>
          <a:p>
            <a:r>
              <a:rPr lang="en-US" sz="1600" dirty="0">
                <a:effectLst>
                  <a:outerShdw blurRad="50800" dist="38100" dir="2700000" algn="tl" rotWithShape="0">
                    <a:srgbClr val="000000">
                      <a:alpha val="43000"/>
                    </a:srgbClr>
                  </a:outerShdw>
                </a:effectLst>
                <a:latin typeface="Book Antiqua"/>
                <a:cs typeface="Book Antiqua"/>
              </a:rPr>
              <a:t> </a:t>
            </a:r>
          </a:p>
          <a:p>
            <a:r>
              <a:rPr lang="en-US" dirty="0">
                <a:effectLst>
                  <a:outerShdw blurRad="50800" dist="38100" dir="2700000" algn="tl" rotWithShape="0">
                    <a:srgbClr val="000000">
                      <a:alpha val="43000"/>
                    </a:srgbClr>
                  </a:outerShdw>
                </a:effectLst>
              </a:rPr>
              <a:t>Here is the link to the transcript</a:t>
            </a:r>
          </a:p>
          <a:p>
            <a:r>
              <a:rPr lang="en-US" dirty="0">
                <a:effectLst>
                  <a:outerShdw blurRad="50800" dist="38100" dir="2700000" algn="tl" rotWithShape="0">
                    <a:srgbClr val="000000">
                      <a:alpha val="43000"/>
                    </a:srgbClr>
                  </a:outerShdw>
                </a:effectLst>
                <a:latin typeface="Courier New"/>
                <a:cs typeface="Courier New"/>
              </a:rPr>
              <a:t>http://www.grc.com/sn/sn-373.txt</a:t>
            </a:r>
          </a:p>
          <a:p>
            <a:endParaRPr lang="en-US" sz="1600" dirty="0">
              <a:effectLst>
                <a:outerShdw blurRad="50800" dist="38100" dir="2700000" algn="tl" rotWithShape="0">
                  <a:srgbClr val="000000">
                    <a:alpha val="43000"/>
                  </a:srgbClr>
                </a:outerShdw>
              </a:effectLst>
              <a:latin typeface="Book Antiqua"/>
              <a:cs typeface="Book Antiqua"/>
            </a:endParaRPr>
          </a:p>
        </p:txBody>
      </p:sp>
    </p:spTree>
    <p:extLst>
      <p:ext uri="{BB962C8B-B14F-4D97-AF65-F5344CB8AC3E}">
        <p14:creationId xmlns:p14="http://schemas.microsoft.com/office/powerpoint/2010/main" val="1838041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Issue: Users</a:t>
            </a:r>
          </a:p>
        </p:txBody>
      </p:sp>
      <p:sp>
        <p:nvSpPr>
          <p:cNvPr id="3" name="Date Placeholder 2"/>
          <p:cNvSpPr>
            <a:spLocks noGrp="1"/>
          </p:cNvSpPr>
          <p:nvPr>
            <p:ph type="dt" sz="half" idx="10"/>
          </p:nvPr>
        </p:nvSpPr>
        <p:spPr/>
        <p:txBody>
          <a:bodyPr/>
          <a:lstStyle/>
          <a:p>
            <a:fld id="{252C4A24-A569-8E4F-BCAE-6B2831846000}" type="datetime1">
              <a:rPr lang="en-US" smtClean="0"/>
              <a:t>2/14/2018</a:t>
            </a:fld>
            <a:endParaRPr lang="en-US"/>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26</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914400"/>
            <a:ext cx="6629400" cy="5122717"/>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
        <p:nvSpPr>
          <p:cNvPr id="7" name="TextBox 6"/>
          <p:cNvSpPr txBox="1"/>
          <p:nvPr/>
        </p:nvSpPr>
        <p:spPr>
          <a:xfrm>
            <a:off x="1066800" y="6139675"/>
            <a:ext cx="7442200" cy="430887"/>
          </a:xfrm>
          <a:prstGeom prst="rect">
            <a:avLst/>
          </a:prstGeom>
          <a:noFill/>
        </p:spPr>
        <p:txBody>
          <a:bodyPr wrap="square" rtlCol="0">
            <a:spAutoFit/>
          </a:bodyPr>
          <a:lstStyle/>
          <a:p>
            <a:r>
              <a:rPr lang="en-US" sz="1100" dirty="0"/>
              <a:t>Have requested permission on 2/18/16 from Mike </a:t>
            </a:r>
            <a:r>
              <a:rPr lang="en-US" sz="1100" dirty="0" err="1"/>
              <a:t>Wagganer</a:t>
            </a:r>
            <a:r>
              <a:rPr lang="en-US" sz="1100" dirty="0"/>
              <a:t> </a:t>
            </a:r>
            <a:r>
              <a:rPr lang="en-US" sz="1100" dirty="0">
                <a:hlinkClick r:id="rId3"/>
              </a:rPr>
              <a:t>http://www.mikewagganer.com</a:t>
            </a:r>
            <a:endParaRPr lang="en-US" sz="1100" dirty="0"/>
          </a:p>
          <a:p>
            <a:r>
              <a:rPr lang="en-US" sz="1100" i="1" dirty="0"/>
              <a:t>Using according to educational fair use pending reply from artist.</a:t>
            </a:r>
          </a:p>
        </p:txBody>
      </p:sp>
    </p:spTree>
    <p:extLst>
      <p:ext uri="{BB962C8B-B14F-4D97-AF65-F5344CB8AC3E}">
        <p14:creationId xmlns:p14="http://schemas.microsoft.com/office/powerpoint/2010/main" val="77653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2C4A24-A569-8E4F-BCAE-6B2831846000}" type="datetime1">
              <a:rPr lang="en-US" smtClean="0"/>
              <a:t>2/14/2018</a:t>
            </a:fld>
            <a:endParaRPr lang="en-US"/>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27</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
            <a:ext cx="7882451" cy="6140140"/>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6230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Can Have an Account?</a:t>
            </a:r>
          </a:p>
        </p:txBody>
      </p:sp>
      <p:sp>
        <p:nvSpPr>
          <p:cNvPr id="6" name="Content Placeholder 5"/>
          <p:cNvSpPr>
            <a:spLocks noGrp="1"/>
          </p:cNvSpPr>
          <p:nvPr>
            <p:ph idx="1"/>
          </p:nvPr>
        </p:nvSpPr>
        <p:spPr>
          <a:xfrm>
            <a:off x="381000" y="1295400"/>
            <a:ext cx="8534400" cy="4495800"/>
          </a:xfrm>
        </p:spPr>
        <p:txBody>
          <a:bodyPr/>
          <a:lstStyle/>
          <a:p>
            <a:r>
              <a:rPr lang="en-US" dirty="0"/>
              <a:t>Does your site offer accounts to new users without human-in-the-loop screening?</a:t>
            </a:r>
          </a:p>
          <a:p>
            <a:pPr lvl="1"/>
            <a:r>
              <a:rPr lang="en-US" dirty="0"/>
              <a:t>Yes: your site is size limited.</a:t>
            </a:r>
          </a:p>
          <a:p>
            <a:pPr lvl="1"/>
            <a:r>
              <a:rPr lang="en-US" dirty="0"/>
              <a:t>No: does your site include dogs (bots).</a:t>
            </a:r>
          </a:p>
          <a:p>
            <a:r>
              <a:rPr lang="en-US" dirty="0"/>
              <a:t>You are all therefore familiar with the next technology (</a:t>
            </a:r>
            <a:r>
              <a:rPr lang="en-US" dirty="0" err="1"/>
              <a:t>Gotcha</a:t>
            </a:r>
            <a:r>
              <a:rPr lang="en-US" dirty="0"/>
              <a:t>!)</a:t>
            </a:r>
          </a:p>
        </p:txBody>
      </p:sp>
      <p:sp>
        <p:nvSpPr>
          <p:cNvPr id="2" name="Date Placeholder 1"/>
          <p:cNvSpPr>
            <a:spLocks noGrp="1"/>
          </p:cNvSpPr>
          <p:nvPr>
            <p:ph type="dt" sz="half" idx="2"/>
          </p:nvPr>
        </p:nvSpPr>
        <p:spPr/>
        <p:txBody>
          <a:bodyPr/>
          <a:lstStyle/>
          <a:p>
            <a:fld id="{9C663E58-72FF-C948-8AE5-74FD4AAA4FF2}" type="datetime1">
              <a:rPr lang="en-US" smtClean="0"/>
              <a:t>2/14/2018</a:t>
            </a:fld>
            <a:endParaRPr lang="en-US"/>
          </a:p>
        </p:txBody>
      </p:sp>
      <p:sp>
        <p:nvSpPr>
          <p:cNvPr id="3" name="Slide Number Placeholder 2"/>
          <p:cNvSpPr>
            <a:spLocks noGrp="1"/>
          </p:cNvSpPr>
          <p:nvPr>
            <p:ph type="sldNum" sz="quarter" idx="4"/>
          </p:nvPr>
        </p:nvSpPr>
        <p:spPr/>
        <p:txBody>
          <a:bodyPr/>
          <a:lstStyle/>
          <a:p>
            <a:r>
              <a:rPr lang="en-US"/>
              <a:t>Slide </a:t>
            </a:r>
            <a:fld id="{DDBF3212-ED34-C44D-91F0-7BA9D15B4AA5}" type="slidenum">
              <a:rPr lang="en-US" smtClean="0"/>
              <a:pPr/>
              <a:t>28</a:t>
            </a:fld>
            <a:endParaRPr lang="en-US"/>
          </a:p>
        </p:txBody>
      </p:sp>
      <p:sp>
        <p:nvSpPr>
          <p:cNvPr id="4" name="Footer Placeholder 3"/>
          <p:cNvSpPr>
            <a:spLocks noGrp="1"/>
          </p:cNvSpPr>
          <p:nvPr>
            <p:ph type="ftr" sz="quarter" idx="3"/>
          </p:nvPr>
        </p:nvSpPr>
        <p:spPr/>
        <p:txBody>
          <a:bodyPr/>
          <a:lstStyle/>
          <a:p>
            <a:r>
              <a:rPr lang="en-US"/>
              <a:t>CSU CT 310 Web Development ©Ross Beveridge &amp; Jaime Ruiz</a:t>
            </a:r>
            <a:endParaRPr lang="en-US" dirty="0"/>
          </a:p>
        </p:txBody>
      </p:sp>
    </p:spTree>
    <p:extLst>
      <p:ext uri="{BB962C8B-B14F-4D97-AF65-F5344CB8AC3E}">
        <p14:creationId xmlns:p14="http://schemas.microsoft.com/office/powerpoint/2010/main" val="1454650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Related Question</a:t>
            </a:r>
            <a:endParaRPr lang="en-US" dirty="0"/>
          </a:p>
        </p:txBody>
      </p:sp>
      <p:sp>
        <p:nvSpPr>
          <p:cNvPr id="3" name="Content Placeholder 2"/>
          <p:cNvSpPr>
            <a:spLocks noGrp="1"/>
          </p:cNvSpPr>
          <p:nvPr>
            <p:ph idx="1"/>
          </p:nvPr>
        </p:nvSpPr>
        <p:spPr>
          <a:xfrm>
            <a:off x="838200" y="1295400"/>
            <a:ext cx="8382000" cy="4495800"/>
          </a:xfrm>
        </p:spPr>
        <p:txBody>
          <a:bodyPr/>
          <a:lstStyle/>
          <a:p>
            <a:pPr marL="0" indent="0">
              <a:buNone/>
            </a:pPr>
            <a:r>
              <a:rPr lang="en-US"/>
              <a:t>Are you a human being (prove it!)</a:t>
            </a:r>
          </a:p>
          <a:p>
            <a:endParaRPr lang="en-US" dirty="0"/>
          </a:p>
        </p:txBody>
      </p:sp>
      <p:sp>
        <p:nvSpPr>
          <p:cNvPr id="4" name="Date Placeholder 3"/>
          <p:cNvSpPr>
            <a:spLocks noGrp="1"/>
          </p:cNvSpPr>
          <p:nvPr>
            <p:ph type="dt" sz="half" idx="2"/>
          </p:nvPr>
        </p:nvSpPr>
        <p:spPr/>
        <p:txBody>
          <a:bodyPr/>
          <a:lstStyle/>
          <a:p>
            <a:fld id="{56E1043A-6A84-5F4D-B2C4-E166AFF269C0}"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29</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pic>
        <p:nvPicPr>
          <p:cNvPr id="7" name="Picture 6" descr="Capt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57400"/>
            <a:ext cx="7620000" cy="4215696"/>
          </a:xfrm>
          <a:prstGeom prst="rect">
            <a:avLst/>
          </a:prstGeom>
          <a:ln w="38100" cmpd="sng">
            <a:solidFill>
              <a:srgbClr val="FFDB96"/>
            </a:solidFill>
          </a:ln>
        </p:spPr>
      </p:pic>
    </p:spTree>
    <p:extLst>
      <p:ext uri="{BB962C8B-B14F-4D97-AF65-F5344CB8AC3E}">
        <p14:creationId xmlns:p14="http://schemas.microsoft.com/office/powerpoint/2010/main" val="40806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Update</a:t>
            </a:r>
          </a:p>
        </p:txBody>
      </p:sp>
      <p:sp>
        <p:nvSpPr>
          <p:cNvPr id="3" name="Content Placeholder 2"/>
          <p:cNvSpPr>
            <a:spLocks noGrp="1"/>
          </p:cNvSpPr>
          <p:nvPr>
            <p:ph idx="1"/>
          </p:nvPr>
        </p:nvSpPr>
        <p:spPr/>
        <p:txBody>
          <a:bodyPr/>
          <a:lstStyle/>
          <a:p>
            <a:r>
              <a:rPr lang="en-US" dirty="0"/>
              <a:t>Quizzes – Finally Posted</a:t>
            </a:r>
          </a:p>
          <a:p>
            <a:endParaRPr lang="en-US" dirty="0"/>
          </a:p>
          <a:p>
            <a:endParaRPr lang="en-US" dirty="0"/>
          </a:p>
          <a:p>
            <a:endParaRPr lang="en-US" dirty="0"/>
          </a:p>
          <a:p>
            <a:endParaRPr lang="en-US" dirty="0"/>
          </a:p>
          <a:p>
            <a:endParaRPr lang="en-US" dirty="0"/>
          </a:p>
          <a:p>
            <a:r>
              <a:rPr lang="en-US" dirty="0"/>
              <a:t>Lecture/Online Notes (Piazza)</a:t>
            </a:r>
          </a:p>
          <a:p>
            <a:endParaRPr lang="en-US" dirty="0"/>
          </a:p>
        </p:txBody>
      </p:sp>
      <p:sp>
        <p:nvSpPr>
          <p:cNvPr id="4" name="Date Placeholder 3"/>
          <p:cNvSpPr>
            <a:spLocks noGrp="1"/>
          </p:cNvSpPr>
          <p:nvPr>
            <p:ph type="dt" sz="half" idx="2"/>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3</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28824"/>
            <a:ext cx="7251700" cy="2997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734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63F5-3529-440E-A1F9-74663DE4BF62}"/>
              </a:ext>
            </a:extLst>
          </p:cNvPr>
          <p:cNvSpPr>
            <a:spLocks noGrp="1"/>
          </p:cNvSpPr>
          <p:nvPr>
            <p:ph type="title"/>
          </p:nvPr>
        </p:nvSpPr>
        <p:spPr/>
        <p:txBody>
          <a:bodyPr/>
          <a:lstStyle/>
          <a:p>
            <a:r>
              <a:rPr lang="en-US" dirty="0"/>
              <a:t>And now…</a:t>
            </a:r>
          </a:p>
        </p:txBody>
      </p:sp>
      <p:sp>
        <p:nvSpPr>
          <p:cNvPr id="3" name="Content Placeholder 2">
            <a:extLst>
              <a:ext uri="{FF2B5EF4-FFF2-40B4-BE49-F238E27FC236}">
                <a16:creationId xmlns:a16="http://schemas.microsoft.com/office/drawing/2014/main" id="{552386E6-76E9-45D1-912B-DC96D29AD3F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8B2AE11-1161-4A97-93C6-58491D082EA7}"/>
              </a:ext>
            </a:extLst>
          </p:cNvPr>
          <p:cNvSpPr>
            <a:spLocks noGrp="1"/>
          </p:cNvSpPr>
          <p:nvPr>
            <p:ph type="dt" sz="half" idx="2"/>
          </p:nvPr>
        </p:nvSpPr>
        <p:spPr/>
        <p:txBody>
          <a:bodyPr/>
          <a:lstStyle/>
          <a:p>
            <a:fld id="{6A69C3D3-1E6B-0C4D-990B-6C47C732F2C6}" type="datetime1">
              <a:rPr lang="en-US" smtClean="0"/>
              <a:t>2/14/2018</a:t>
            </a:fld>
            <a:endParaRPr lang="en-US" dirty="0"/>
          </a:p>
        </p:txBody>
      </p:sp>
      <p:sp>
        <p:nvSpPr>
          <p:cNvPr id="5" name="Slide Number Placeholder 4">
            <a:extLst>
              <a:ext uri="{FF2B5EF4-FFF2-40B4-BE49-F238E27FC236}">
                <a16:creationId xmlns:a16="http://schemas.microsoft.com/office/drawing/2014/main" id="{1F083215-EA90-4D35-92C0-045E99B07118}"/>
              </a:ext>
            </a:extLst>
          </p:cNvPr>
          <p:cNvSpPr>
            <a:spLocks noGrp="1"/>
          </p:cNvSpPr>
          <p:nvPr>
            <p:ph type="sldNum" sz="quarter" idx="4"/>
          </p:nvPr>
        </p:nvSpPr>
        <p:spPr/>
        <p:txBody>
          <a:bodyPr/>
          <a:lstStyle/>
          <a:p>
            <a:r>
              <a:rPr lang="en-US"/>
              <a:t>Slide </a:t>
            </a:r>
            <a:fld id="{EFDB90E0-109D-6646-851E-B47DF95D977E}" type="slidenum">
              <a:rPr lang="en-US" smtClean="0"/>
              <a:pPr/>
              <a:t>30</a:t>
            </a:fld>
            <a:endParaRPr lang="en-US"/>
          </a:p>
        </p:txBody>
      </p:sp>
      <p:sp>
        <p:nvSpPr>
          <p:cNvPr id="6" name="Footer Placeholder 5">
            <a:extLst>
              <a:ext uri="{FF2B5EF4-FFF2-40B4-BE49-F238E27FC236}">
                <a16:creationId xmlns:a16="http://schemas.microsoft.com/office/drawing/2014/main" id="{1E768B3D-EDCF-4E3E-943E-218E59F2A0D3}"/>
              </a:ext>
            </a:extLst>
          </p:cNvPr>
          <p:cNvSpPr>
            <a:spLocks noGrp="1"/>
          </p:cNvSpPr>
          <p:nvPr>
            <p:ph type="ftr" sz="quarter" idx="3"/>
          </p:nvPr>
        </p:nvSpPr>
        <p:spPr/>
        <p:txBody>
          <a:bodyPr/>
          <a:lstStyle/>
          <a:p>
            <a:r>
              <a:rPr lang="en-US"/>
              <a:t>CSU CT 310 Web Development ©Ross Beveridge &amp; Jaime Ruiz</a:t>
            </a:r>
            <a:endParaRPr lang="en-US" dirty="0"/>
          </a:p>
        </p:txBody>
      </p:sp>
      <p:pic>
        <p:nvPicPr>
          <p:cNvPr id="2050" name="Picture 2" descr="https://i.imgur.com/WAcy0nJ.jpg">
            <a:extLst>
              <a:ext uri="{FF2B5EF4-FFF2-40B4-BE49-F238E27FC236}">
                <a16:creationId xmlns:a16="http://schemas.microsoft.com/office/drawing/2014/main" id="{A59B554F-8CC4-4EC8-8AE8-EFCE5D911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49120"/>
            <a:ext cx="3810000" cy="5505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ogle captcha select all with">
            <a:extLst>
              <a:ext uri="{FF2B5EF4-FFF2-40B4-BE49-F238E27FC236}">
                <a16:creationId xmlns:a16="http://schemas.microsoft.com/office/drawing/2014/main" id="{A7B481B6-C664-415A-B438-569CA2BA0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49" y="871939"/>
            <a:ext cx="3685168" cy="534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86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Relevant</a:t>
            </a:r>
          </a:p>
        </p:txBody>
      </p:sp>
      <p:sp>
        <p:nvSpPr>
          <p:cNvPr id="4" name="Date Placeholder 3"/>
          <p:cNvSpPr>
            <a:spLocks noGrp="1"/>
          </p:cNvSpPr>
          <p:nvPr>
            <p:ph type="dt" sz="half" idx="10"/>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31</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62093"/>
            <a:ext cx="7620000" cy="5630780"/>
          </a:xfrm>
          <a:prstGeom prst="rect">
            <a:avLst/>
          </a:prstGeom>
        </p:spPr>
      </p:pic>
    </p:spTree>
    <p:extLst>
      <p:ext uri="{BB962C8B-B14F-4D97-AF65-F5344CB8AC3E}">
        <p14:creationId xmlns:p14="http://schemas.microsoft.com/office/powerpoint/2010/main" val="549322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Idea – Chain of Trust</a:t>
            </a:r>
            <a:endParaRPr lang="en-US" dirty="0"/>
          </a:p>
        </p:txBody>
      </p:sp>
      <p:sp>
        <p:nvSpPr>
          <p:cNvPr id="3" name="Content Placeholder 2"/>
          <p:cNvSpPr>
            <a:spLocks noGrp="1"/>
          </p:cNvSpPr>
          <p:nvPr>
            <p:ph idx="1"/>
          </p:nvPr>
        </p:nvSpPr>
        <p:spPr/>
        <p:txBody>
          <a:bodyPr/>
          <a:lstStyle/>
          <a:p>
            <a:pPr>
              <a:lnSpc>
                <a:spcPct val="150000"/>
              </a:lnSpc>
            </a:pPr>
            <a:r>
              <a:rPr lang="en-US"/>
              <a:t>SSL trust certification authority.</a:t>
            </a:r>
          </a:p>
          <a:p>
            <a:pPr>
              <a:lnSpc>
                <a:spcPct val="150000"/>
              </a:lnSpc>
            </a:pPr>
            <a:r>
              <a:rPr lang="en-US" dirty="0"/>
              <a:t>Trust user controls cell phone.</a:t>
            </a:r>
          </a:p>
          <a:p>
            <a:pPr>
              <a:lnSpc>
                <a:spcPct val="150000"/>
              </a:lnSpc>
            </a:pPr>
            <a:r>
              <a:rPr lang="en-US" dirty="0"/>
              <a:t>Trust user has control of email.</a:t>
            </a:r>
          </a:p>
          <a:p>
            <a:pPr>
              <a:lnSpc>
                <a:spcPct val="150000"/>
              </a:lnSpc>
            </a:pPr>
            <a:r>
              <a:rPr lang="en-US" dirty="0"/>
              <a:t>Trust user from known IP address.</a:t>
            </a:r>
          </a:p>
          <a:p>
            <a:pPr>
              <a:lnSpc>
                <a:spcPct val="150000"/>
              </a:lnSpc>
            </a:pPr>
            <a:r>
              <a:rPr lang="en-US" dirty="0"/>
              <a:t>Trust person A endorses person B.</a:t>
            </a:r>
          </a:p>
          <a:p>
            <a:pPr>
              <a:lnSpc>
                <a:spcPct val="150000"/>
              </a:lnSpc>
            </a:pPr>
            <a:r>
              <a:rPr lang="en-US" dirty="0"/>
              <a:t>…</a:t>
            </a:r>
          </a:p>
          <a:p>
            <a:pPr>
              <a:lnSpc>
                <a:spcPct val="150000"/>
              </a:lnSpc>
            </a:pPr>
            <a:endParaRPr lang="en-US" dirty="0"/>
          </a:p>
        </p:txBody>
      </p:sp>
      <p:sp>
        <p:nvSpPr>
          <p:cNvPr id="4" name="Date Placeholder 3"/>
          <p:cNvSpPr>
            <a:spLocks noGrp="1"/>
          </p:cNvSpPr>
          <p:nvPr>
            <p:ph type="dt" sz="half" idx="2"/>
          </p:nvPr>
        </p:nvSpPr>
        <p:spPr/>
        <p:txBody>
          <a:bodyPr/>
          <a:lstStyle/>
          <a:p>
            <a:fld id="{86C64EBC-A723-014B-979F-276F203FA9AA}"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32</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Tree>
    <p:extLst>
      <p:ext uri="{BB962C8B-B14F-4D97-AF65-F5344CB8AC3E}">
        <p14:creationId xmlns:p14="http://schemas.microsoft.com/office/powerpoint/2010/main" val="1495171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to Inspect Certs</a:t>
            </a:r>
          </a:p>
        </p:txBody>
      </p:sp>
      <p:sp>
        <p:nvSpPr>
          <p:cNvPr id="4" name="Date Placeholder 3"/>
          <p:cNvSpPr>
            <a:spLocks noGrp="1"/>
          </p:cNvSpPr>
          <p:nvPr>
            <p:ph type="dt" sz="half" idx="10"/>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33</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979605"/>
            <a:ext cx="8686800" cy="55132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359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Essentials of Authenication</a:t>
            </a:r>
            <a:endParaRPr lang="en-US" dirty="0"/>
          </a:p>
        </p:txBody>
      </p:sp>
      <p:sp>
        <p:nvSpPr>
          <p:cNvPr id="3" name="Content Placeholder 2"/>
          <p:cNvSpPr>
            <a:spLocks noGrp="1"/>
          </p:cNvSpPr>
          <p:nvPr>
            <p:ph idx="1"/>
          </p:nvPr>
        </p:nvSpPr>
        <p:spPr/>
        <p:txBody>
          <a:bodyPr/>
          <a:lstStyle/>
          <a:p>
            <a:r>
              <a:rPr lang="en-US"/>
              <a:t>Something you know</a:t>
            </a:r>
          </a:p>
          <a:p>
            <a:pPr lvl="1"/>
            <a:r>
              <a:rPr lang="en-US"/>
              <a:t>Name of high school, …</a:t>
            </a:r>
          </a:p>
          <a:p>
            <a:pPr lvl="1"/>
            <a:r>
              <a:rPr lang="en-US"/>
              <a:t>Password</a:t>
            </a:r>
          </a:p>
          <a:p>
            <a:r>
              <a:rPr lang="en-US"/>
              <a:t>Something you have</a:t>
            </a:r>
          </a:p>
          <a:p>
            <a:pPr lvl="1"/>
            <a:r>
              <a:rPr lang="en-US"/>
              <a:t>Dongle</a:t>
            </a:r>
          </a:p>
          <a:p>
            <a:r>
              <a:rPr lang="en-US"/>
              <a:t>Something your are</a:t>
            </a:r>
          </a:p>
          <a:p>
            <a:pPr lvl="1"/>
            <a:r>
              <a:rPr lang="en-US"/>
              <a:t>Biometrics: Fingerprint, Face, Iris, …</a:t>
            </a:r>
            <a:endParaRPr lang="en-US" dirty="0"/>
          </a:p>
        </p:txBody>
      </p:sp>
      <p:sp>
        <p:nvSpPr>
          <p:cNvPr id="4" name="Date Placeholder 3"/>
          <p:cNvSpPr>
            <a:spLocks noGrp="1"/>
          </p:cNvSpPr>
          <p:nvPr>
            <p:ph type="dt" sz="half" idx="2"/>
          </p:nvPr>
        </p:nvSpPr>
        <p:spPr/>
        <p:txBody>
          <a:bodyPr/>
          <a:lstStyle/>
          <a:p>
            <a:fld id="{2573E11E-F49E-7342-A3CE-5BC809D50DEF}" type="datetime1">
              <a:rPr lang="en-US" smtClean="0"/>
              <a:pPr/>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4</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Tree>
    <p:extLst>
      <p:ext uri="{BB962C8B-B14F-4D97-AF65-F5344CB8AC3E}">
        <p14:creationId xmlns:p14="http://schemas.microsoft.com/office/powerpoint/2010/main" val="133752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you Know</a:t>
            </a:r>
            <a:br>
              <a:rPr lang="en-US" dirty="0"/>
            </a:br>
            <a:r>
              <a:rPr lang="en-US" sz="3600" dirty="0"/>
              <a:t>Often a password</a:t>
            </a:r>
          </a:p>
        </p:txBody>
      </p:sp>
      <p:sp>
        <p:nvSpPr>
          <p:cNvPr id="3" name="Content Placeholder 2"/>
          <p:cNvSpPr>
            <a:spLocks noGrp="1"/>
          </p:cNvSpPr>
          <p:nvPr>
            <p:ph idx="1"/>
          </p:nvPr>
        </p:nvSpPr>
        <p:spPr>
          <a:xfrm>
            <a:off x="374650" y="1524000"/>
            <a:ext cx="8382000" cy="4495800"/>
          </a:xfrm>
        </p:spPr>
        <p:txBody>
          <a:bodyPr/>
          <a:lstStyle/>
          <a:p>
            <a:r>
              <a:rPr lang="en-US" dirty="0"/>
              <a:t>We</a:t>
            </a:r>
            <a:r>
              <a:rPr lang="fr-FR" dirty="0"/>
              <a:t>’</a:t>
            </a:r>
            <a:r>
              <a:rPr lang="en-US" dirty="0"/>
              <a:t>re all familiar with passwords</a:t>
            </a:r>
          </a:p>
          <a:p>
            <a:r>
              <a:rPr lang="en-US" dirty="0"/>
              <a:t>Beyond just </a:t>
            </a:r>
            <a:r>
              <a:rPr lang="en-US" dirty="0" err="1"/>
              <a:t>webdev</a:t>
            </a:r>
            <a:r>
              <a:rPr lang="en-US" dirty="0"/>
              <a:t>, consider ..</a:t>
            </a:r>
          </a:p>
          <a:p>
            <a:pPr lvl="2"/>
            <a:r>
              <a:rPr lang="en-US" dirty="0"/>
              <a:t>How do you manage passwords, </a:t>
            </a:r>
          </a:p>
          <a:p>
            <a:pPr lvl="2"/>
            <a:r>
              <a:rPr lang="en-US" dirty="0"/>
              <a:t>How do ‘most people’ handle them. </a:t>
            </a:r>
          </a:p>
          <a:p>
            <a:endParaRPr lang="en-US" dirty="0"/>
          </a:p>
        </p:txBody>
      </p:sp>
      <p:sp>
        <p:nvSpPr>
          <p:cNvPr id="4" name="Date Placeholder 3"/>
          <p:cNvSpPr>
            <a:spLocks noGrp="1"/>
          </p:cNvSpPr>
          <p:nvPr>
            <p:ph type="dt" sz="half" idx="2"/>
          </p:nvPr>
        </p:nvSpPr>
        <p:spPr/>
        <p:txBody>
          <a:bodyPr/>
          <a:lstStyle/>
          <a:p>
            <a:fld id="{2ACD3694-6130-9448-A822-FD07DE7343B9}" type="datetime1">
              <a:rPr lang="en-US" smtClean="0"/>
              <a:t>2/14/2018</a:t>
            </a:fld>
            <a:endParaRPr lang="en-US"/>
          </a:p>
        </p:txBody>
      </p:sp>
      <p:sp>
        <p:nvSpPr>
          <p:cNvPr id="6" name="Slide Number Placeholder 5"/>
          <p:cNvSpPr>
            <a:spLocks noGrp="1"/>
          </p:cNvSpPr>
          <p:nvPr>
            <p:ph type="sldNum" sz="quarter" idx="4"/>
          </p:nvPr>
        </p:nvSpPr>
        <p:spPr/>
        <p:txBody>
          <a:bodyPr/>
          <a:lstStyle/>
          <a:p>
            <a:r>
              <a:rPr lang="en-US"/>
              <a:t>Slide </a:t>
            </a:r>
            <a:fld id="{DCEB066E-2A32-BA4A-8A59-A550F0D532F8}" type="slidenum">
              <a:rPr lang="en-US" smtClean="0"/>
              <a:pPr/>
              <a:t>5</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p>
        </p:txBody>
      </p:sp>
    </p:spTree>
    <p:extLst>
      <p:ext uri="{BB962C8B-B14F-4D97-AF65-F5344CB8AC3E}">
        <p14:creationId xmlns:p14="http://schemas.microsoft.com/office/powerpoint/2010/main" val="208574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Popular Passwords</a:t>
            </a:r>
          </a:p>
        </p:txBody>
      </p:sp>
      <p:sp>
        <p:nvSpPr>
          <p:cNvPr id="4" name="Date Placeholder 3"/>
          <p:cNvSpPr>
            <a:spLocks noGrp="1"/>
          </p:cNvSpPr>
          <p:nvPr>
            <p:ph type="dt" sz="half" idx="10"/>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6</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5928334" cy="51816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152400" y="920191"/>
            <a:ext cx="891540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Arstechnica</a:t>
            </a:r>
            <a:r>
              <a:rPr lang="en-US" dirty="0"/>
              <a:t> Story: </a:t>
            </a:r>
          </a:p>
          <a:p>
            <a:r>
              <a:rPr lang="en-US" sz="1800" b="1" dirty="0"/>
              <a:t>Internet users ditch “password” as password, upgrade to “123456</a:t>
            </a:r>
          </a:p>
          <a:p>
            <a:r>
              <a:rPr lang="en-US" sz="1600" dirty="0">
                <a:solidFill>
                  <a:schemeClr val="bg2"/>
                </a:solidFill>
              </a:rPr>
              <a:t>B</a:t>
            </a:r>
            <a:r>
              <a:rPr lang="pl-PL" sz="1600" dirty="0">
                <a:solidFill>
                  <a:schemeClr val="bg2"/>
                </a:solidFill>
              </a:rPr>
              <a:t>y Jon </a:t>
            </a:r>
            <a:r>
              <a:rPr lang="pl-PL" sz="1600" dirty="0" err="1">
                <a:solidFill>
                  <a:schemeClr val="bg2"/>
                </a:solidFill>
              </a:rPr>
              <a:t>Brodkin</a:t>
            </a:r>
            <a:r>
              <a:rPr lang="pl-PL" sz="1600" dirty="0">
                <a:solidFill>
                  <a:schemeClr val="bg2"/>
                </a:solidFill>
              </a:rPr>
              <a:t> - Jan 20, 2014</a:t>
            </a:r>
            <a:endParaRPr lang="en-US" sz="1600" dirty="0">
              <a:solidFill>
                <a:schemeClr val="bg2"/>
              </a:solidFill>
            </a:endParaRPr>
          </a:p>
        </p:txBody>
      </p:sp>
      <p:sp>
        <p:nvSpPr>
          <p:cNvPr id="9" name="Line Callout 1 8"/>
          <p:cNvSpPr/>
          <p:nvPr/>
        </p:nvSpPr>
        <p:spPr bwMode="auto">
          <a:xfrm>
            <a:off x="158750" y="5045470"/>
            <a:ext cx="1828800" cy="954354"/>
          </a:xfrm>
          <a:prstGeom prst="borderCallout1">
            <a:avLst>
              <a:gd name="adj1" fmla="val 55345"/>
              <a:gd name="adj2" fmla="val 102431"/>
              <a:gd name="adj3" fmla="val 125142"/>
              <a:gd name="adj4" fmla="val 126945"/>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rPr>
              <a:t>Really! Monkey?</a:t>
            </a:r>
          </a:p>
        </p:txBody>
      </p:sp>
    </p:spTree>
    <p:extLst>
      <p:ext uri="{BB962C8B-B14F-4D97-AF65-F5344CB8AC3E}">
        <p14:creationId xmlns:p14="http://schemas.microsoft.com/office/powerpoint/2010/main" val="19580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#1: Entropy</a:t>
            </a:r>
          </a:p>
        </p:txBody>
      </p:sp>
      <p:sp>
        <p:nvSpPr>
          <p:cNvPr id="3" name="Date Placeholder 2"/>
          <p:cNvSpPr>
            <a:spLocks noGrp="1"/>
          </p:cNvSpPr>
          <p:nvPr>
            <p:ph type="dt" sz="half" idx="10"/>
          </p:nvPr>
        </p:nvSpPr>
        <p:spPr/>
        <p:txBody>
          <a:bodyPr/>
          <a:lstStyle/>
          <a:p>
            <a:fld id="{252C4A24-A569-8E4F-BCAE-6B2831846000}" type="datetime1">
              <a:rPr lang="en-US" smtClean="0"/>
              <a:t>2/14/2018</a:t>
            </a:fld>
            <a:endParaRPr lang="en-US"/>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7</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endParaRPr lang="en-US" dirty="0"/>
          </a:p>
        </p:txBody>
      </p:sp>
      <p:sp>
        <p:nvSpPr>
          <p:cNvPr id="6" name="Content Placeholder 5"/>
          <p:cNvSpPr>
            <a:spLocks noGrp="1"/>
          </p:cNvSpPr>
          <p:nvPr>
            <p:ph idx="4294967295"/>
          </p:nvPr>
        </p:nvSpPr>
        <p:spPr>
          <a:xfrm>
            <a:off x="304800" y="952501"/>
            <a:ext cx="8382000" cy="698500"/>
          </a:xfrm>
        </p:spPr>
        <p:txBody>
          <a:bodyPr/>
          <a:lstStyle/>
          <a:p>
            <a:pPr marL="0" indent="0">
              <a:buNone/>
            </a:pPr>
            <a:r>
              <a:rPr lang="en-US" dirty="0"/>
              <a:t>Truly minimize the ‘Odds of guessing’.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21336"/>
            <a:ext cx="8394700" cy="3788864"/>
          </a:xfrm>
          <a:prstGeom prst="rect">
            <a:avLst/>
          </a:prstGeom>
          <a:ln>
            <a:noFill/>
          </a:ln>
          <a:effectLst>
            <a:outerShdw blurRad="190500" algn="tl" rotWithShape="0">
              <a:srgbClr val="000000">
                <a:alpha val="70000"/>
              </a:srgbClr>
            </a:outerShdw>
          </a:effectLst>
        </p:spPr>
      </p:pic>
      <p:sp>
        <p:nvSpPr>
          <p:cNvPr id="9" name="TextBox 8"/>
          <p:cNvSpPr txBox="1"/>
          <p:nvPr/>
        </p:nvSpPr>
        <p:spPr>
          <a:xfrm>
            <a:off x="222250" y="5477726"/>
            <a:ext cx="86868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But there is a big problem! No human will remember such a password and so it MUST be recorded. </a:t>
            </a:r>
          </a:p>
        </p:txBody>
      </p:sp>
    </p:spTree>
    <p:extLst>
      <p:ext uri="{BB962C8B-B14F-4D97-AF65-F5344CB8AC3E}">
        <p14:creationId xmlns:p14="http://schemas.microsoft.com/office/powerpoint/2010/main" val="21337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lstStyle/>
          <a:p>
            <a:r>
              <a:rPr lang="en-US" dirty="0"/>
              <a:t>Use a Sentence: Strategy #2</a:t>
            </a:r>
          </a:p>
        </p:txBody>
      </p:sp>
      <p:sp>
        <p:nvSpPr>
          <p:cNvPr id="8" name="Content Placeholder 7"/>
          <p:cNvSpPr>
            <a:spLocks noGrp="1"/>
          </p:cNvSpPr>
          <p:nvPr>
            <p:ph idx="1"/>
          </p:nvPr>
        </p:nvSpPr>
        <p:spPr>
          <a:xfrm>
            <a:off x="393700" y="3048000"/>
            <a:ext cx="8382000" cy="2438400"/>
          </a:xfrm>
        </p:spPr>
        <p:txBody>
          <a:bodyPr/>
          <a:lstStyle/>
          <a:p>
            <a:r>
              <a:rPr lang="en-US" dirty="0"/>
              <a:t>Provided your sentence is not “See Spot Sit” odds are in your favor that others have not gone down the same path. </a:t>
            </a:r>
          </a:p>
        </p:txBody>
      </p:sp>
      <p:sp>
        <p:nvSpPr>
          <p:cNvPr id="3" name="Date Placeholder 2"/>
          <p:cNvSpPr>
            <a:spLocks noGrp="1"/>
          </p:cNvSpPr>
          <p:nvPr>
            <p:ph type="dt" sz="half" idx="2"/>
          </p:nvPr>
        </p:nvSpPr>
        <p:spPr/>
        <p:txBody>
          <a:bodyPr/>
          <a:lstStyle/>
          <a:p>
            <a:fld id="{252C4A24-A569-8E4F-BCAE-6B2831846000}" type="datetime1">
              <a:rPr lang="en-US" smtClean="0"/>
              <a:t>2/14/2018</a:t>
            </a:fld>
            <a:endParaRPr lang="en-US"/>
          </a:p>
        </p:txBody>
      </p:sp>
      <p:sp>
        <p:nvSpPr>
          <p:cNvPr id="4" name="Slide Number Placeholder 3"/>
          <p:cNvSpPr>
            <a:spLocks noGrp="1"/>
          </p:cNvSpPr>
          <p:nvPr>
            <p:ph type="sldNum" sz="quarter" idx="4"/>
          </p:nvPr>
        </p:nvSpPr>
        <p:spPr/>
        <p:txBody>
          <a:bodyPr/>
          <a:lstStyle/>
          <a:p>
            <a:r>
              <a:rPr lang="en-US"/>
              <a:t>Slide </a:t>
            </a:r>
            <a:fld id="{2A77E989-7BA9-BB42-8ABA-805A613F14AF}" type="slidenum">
              <a:rPr lang="en-US" smtClean="0"/>
              <a:pPr/>
              <a:t>8</a:t>
            </a:fld>
            <a:endParaRPr lang="en-US"/>
          </a:p>
        </p:txBody>
      </p:sp>
      <p:sp>
        <p:nvSpPr>
          <p:cNvPr id="5" name="Footer Placeholder 4"/>
          <p:cNvSpPr>
            <a:spLocks noGrp="1"/>
          </p:cNvSpPr>
          <p:nvPr>
            <p:ph type="ftr" sz="quarter" idx="3"/>
          </p:nvPr>
        </p:nvSpPr>
        <p:spPr/>
        <p:txBody>
          <a:bodyPr/>
          <a:lstStyle/>
          <a:p>
            <a:r>
              <a:rPr lang="en-US"/>
              <a:t>CSU CT 310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43000"/>
            <a:ext cx="6464300" cy="1628337"/>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
        <p:nvSpPr>
          <p:cNvPr id="7" name="TextBox 6"/>
          <p:cNvSpPr txBox="1"/>
          <p:nvPr/>
        </p:nvSpPr>
        <p:spPr>
          <a:xfrm>
            <a:off x="215900" y="6031208"/>
            <a:ext cx="8686800" cy="461665"/>
          </a:xfrm>
          <a:prstGeom prst="rect">
            <a:avLst/>
          </a:prstGeom>
          <a:noFill/>
        </p:spPr>
        <p:txBody>
          <a:bodyPr wrap="square" rtlCol="0">
            <a:spAutoFit/>
          </a:bodyPr>
          <a:lstStyle/>
          <a:p>
            <a:r>
              <a:rPr lang="en-US" sz="1200" dirty="0"/>
              <a:t>Summary from: </a:t>
            </a:r>
            <a:r>
              <a:rPr lang="en-US" sz="1200" i="1" dirty="0"/>
              <a:t>Four Methods to Create a Secure Password You'll Actually Remember</a:t>
            </a:r>
            <a:r>
              <a:rPr lang="en-US" sz="1200" dirty="0"/>
              <a:t>, by </a:t>
            </a:r>
            <a:r>
              <a:rPr lang="en-US" sz="1200" dirty="0" err="1"/>
              <a:t>Kevan</a:t>
            </a:r>
            <a:r>
              <a:rPr lang="en-US" sz="1200" dirty="0"/>
              <a:t> Lee.</a:t>
            </a:r>
          </a:p>
          <a:p>
            <a:r>
              <a:rPr lang="en-US" sz="1200" dirty="0"/>
              <a:t>Original post by Bruce </a:t>
            </a:r>
            <a:r>
              <a:rPr lang="en-US" sz="1200" dirty="0" err="1"/>
              <a:t>Schneier</a:t>
            </a:r>
            <a:r>
              <a:rPr lang="en-US" sz="1200" dirty="0"/>
              <a:t> on </a:t>
            </a:r>
            <a:r>
              <a:rPr lang="en-US" sz="1200" dirty="0" err="1"/>
              <a:t>BoingBoing</a:t>
            </a:r>
            <a:r>
              <a:rPr lang="en-US" sz="1200" dirty="0"/>
              <a:t>: </a:t>
            </a:r>
            <a:r>
              <a:rPr lang="en-US" sz="1200" i="1" dirty="0"/>
              <a:t>Choosing a Secure Password</a:t>
            </a:r>
          </a:p>
        </p:txBody>
      </p:sp>
    </p:spTree>
    <p:extLst>
      <p:ext uri="{BB962C8B-B14F-4D97-AF65-F5344CB8AC3E}">
        <p14:creationId xmlns:p14="http://schemas.microsoft.com/office/powerpoint/2010/main" val="136952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PAO,  Strategy #3</a:t>
            </a:r>
            <a:br>
              <a:rPr lang="en-US" dirty="0"/>
            </a:br>
            <a:r>
              <a:rPr lang="en-US" sz="2400" dirty="0" err="1"/>
              <a:t>Beyonce</a:t>
            </a:r>
            <a:r>
              <a:rPr lang="en-US" sz="2400" dirty="0"/>
              <a:t> driving a </a:t>
            </a:r>
            <a:r>
              <a:rPr lang="en-US" sz="2400" dirty="0" err="1"/>
              <a:t>Jello</a:t>
            </a:r>
            <a:r>
              <a:rPr lang="en-US" sz="2400" dirty="0"/>
              <a:t> mold at Mount Rushmore</a:t>
            </a:r>
          </a:p>
        </p:txBody>
      </p:sp>
      <p:sp>
        <p:nvSpPr>
          <p:cNvPr id="9" name="Content Placeholder 8"/>
          <p:cNvSpPr>
            <a:spLocks noGrp="1"/>
          </p:cNvSpPr>
          <p:nvPr>
            <p:ph idx="1"/>
          </p:nvPr>
        </p:nvSpPr>
        <p:spPr>
          <a:xfrm>
            <a:off x="260350" y="3352800"/>
            <a:ext cx="8382000" cy="2743200"/>
          </a:xfrm>
        </p:spPr>
        <p:txBody>
          <a:bodyPr/>
          <a:lstStyle/>
          <a:p>
            <a:r>
              <a:rPr lang="en-US" dirty="0"/>
              <a:t>Think of a Person, an Action and an Object.  Put them together in a story.</a:t>
            </a:r>
          </a:p>
          <a:p>
            <a:r>
              <a:rPr lang="en-US" dirty="0"/>
              <a:t>Taps into our innate ability to recall stories, particularly funny or absurd stories. </a:t>
            </a:r>
          </a:p>
        </p:txBody>
      </p:sp>
      <p:sp>
        <p:nvSpPr>
          <p:cNvPr id="4" name="Date Placeholder 3"/>
          <p:cNvSpPr>
            <a:spLocks noGrp="1"/>
          </p:cNvSpPr>
          <p:nvPr>
            <p:ph type="dt" sz="half" idx="2"/>
          </p:nvPr>
        </p:nvSpPr>
        <p:spPr/>
        <p:txBody>
          <a:bodyPr/>
          <a:lstStyle/>
          <a:p>
            <a:fld id="{6A69C3D3-1E6B-0C4D-990B-6C47C732F2C6}" type="datetime1">
              <a:rPr lang="en-US" smtClean="0"/>
              <a:t>2/14/2018</a:t>
            </a:fld>
            <a:endParaRPr lang="en-US" dirty="0"/>
          </a:p>
        </p:txBody>
      </p:sp>
      <p:sp>
        <p:nvSpPr>
          <p:cNvPr id="5" name="Slide Number Placeholder 4"/>
          <p:cNvSpPr>
            <a:spLocks noGrp="1"/>
          </p:cNvSpPr>
          <p:nvPr>
            <p:ph type="sldNum" sz="quarter" idx="4"/>
          </p:nvPr>
        </p:nvSpPr>
        <p:spPr/>
        <p:txBody>
          <a:bodyPr/>
          <a:lstStyle/>
          <a:p>
            <a:r>
              <a:rPr lang="en-US"/>
              <a:t>Slide </a:t>
            </a:r>
            <a:fld id="{EFDB90E0-109D-6646-851E-B47DF95D977E}" type="slidenum">
              <a:rPr lang="en-US" smtClean="0"/>
              <a:pPr/>
              <a:t>9</a:t>
            </a:fld>
            <a:endParaRPr lang="en-US"/>
          </a:p>
        </p:txBody>
      </p:sp>
      <p:sp>
        <p:nvSpPr>
          <p:cNvPr id="6" name="Footer Placeholder 5"/>
          <p:cNvSpPr>
            <a:spLocks noGrp="1"/>
          </p:cNvSpPr>
          <p:nvPr>
            <p:ph type="ftr" sz="quarter" idx="3"/>
          </p:nvPr>
        </p:nvSpPr>
        <p:spPr/>
        <p:txBody>
          <a:bodyPr/>
          <a:lstStyle/>
          <a:p>
            <a:r>
              <a:rPr lang="en-US"/>
              <a:t>CSU CT 310 Web Development ©Ross Beveridge &amp; Jaime Ruiz</a:t>
            </a:r>
            <a:endParaRPr lang="en-US" dirty="0"/>
          </a:p>
        </p:txBody>
      </p:sp>
      <p:sp>
        <p:nvSpPr>
          <p:cNvPr id="7" name="TextBox 6"/>
          <p:cNvSpPr txBox="1"/>
          <p:nvPr/>
        </p:nvSpPr>
        <p:spPr>
          <a:xfrm>
            <a:off x="101600" y="6031209"/>
            <a:ext cx="8883650" cy="461665"/>
          </a:xfrm>
          <a:prstGeom prst="rect">
            <a:avLst/>
          </a:prstGeom>
          <a:noFill/>
        </p:spPr>
        <p:txBody>
          <a:bodyPr wrap="square" rtlCol="0">
            <a:spAutoFit/>
          </a:bodyPr>
          <a:lstStyle/>
          <a:p>
            <a:r>
              <a:rPr lang="en-US" sz="1200" dirty="0"/>
              <a:t>Summary from: </a:t>
            </a:r>
            <a:r>
              <a:rPr lang="en-US" sz="1200" i="1" dirty="0"/>
              <a:t>Four Methods to Create a Secure Password You'll Actually Remember</a:t>
            </a:r>
            <a:r>
              <a:rPr lang="en-US" sz="1200" dirty="0"/>
              <a:t>, by </a:t>
            </a:r>
            <a:r>
              <a:rPr lang="en-US" sz="1200" dirty="0" err="1"/>
              <a:t>Kevan</a:t>
            </a:r>
            <a:r>
              <a:rPr lang="en-US" sz="1200" dirty="0"/>
              <a:t> Lee.</a:t>
            </a:r>
            <a:endParaRPr lang="en-US" sz="1200" i="1" dirty="0"/>
          </a:p>
          <a:p>
            <a:r>
              <a:rPr lang="en-US" sz="1200" dirty="0"/>
              <a:t>Original: </a:t>
            </a:r>
            <a:r>
              <a:rPr lang="en-US" sz="1200" i="1" dirty="0"/>
              <a:t>Memory Trick Increases Password Security</a:t>
            </a:r>
            <a:r>
              <a:rPr lang="en-US" sz="1200" dirty="0"/>
              <a:t>, By Larry </a:t>
            </a:r>
            <a:r>
              <a:rPr lang="en-US" sz="1200" dirty="0" err="1"/>
              <a:t>Greenemeier</a:t>
            </a:r>
            <a:r>
              <a:rPr lang="en-US" sz="1200" dirty="0"/>
              <a:t>, 12/26/2013, Scientific American. </a:t>
            </a:r>
            <a:endParaRPr lang="en-US" sz="1200" i="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403569"/>
            <a:ext cx="8483600" cy="1828800"/>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53711470"/>
      </p:ext>
    </p:extLst>
  </p:cSld>
  <p:clrMapOvr>
    <a:masterClrMapping/>
  </p:clrMapOvr>
</p:sld>
</file>

<file path=ppt/theme/theme1.xml><?xml version="1.0" encoding="utf-8"?>
<a:theme xmlns:a="http://schemas.openxmlformats.org/drawingml/2006/main" name="ct310slidesTemplate">
  <a:themeElements>
    <a:clrScheme name="">
      <a:dk1>
        <a:srgbClr val="2D2015"/>
      </a:dk1>
      <a:lt1>
        <a:srgbClr val="FFDB96"/>
      </a:lt1>
      <a:dk2>
        <a:srgbClr val="609060"/>
      </a:dk2>
      <a:lt2>
        <a:srgbClr val="FFDB96"/>
      </a:lt2>
      <a:accent1>
        <a:srgbClr val="8C7B70"/>
      </a:accent1>
      <a:accent2>
        <a:srgbClr val="AC6020"/>
      </a:accent2>
      <a:accent3>
        <a:srgbClr val="B6C6B6"/>
      </a:accent3>
      <a:accent4>
        <a:srgbClr val="DABB7F"/>
      </a:accent4>
      <a:accent5>
        <a:srgbClr val="C5BFBB"/>
      </a:accent5>
      <a:accent6>
        <a:srgbClr val="9B561C"/>
      </a:accent6>
      <a:hlink>
        <a:srgbClr val="E7CE37"/>
      </a:hlink>
      <a:folHlink>
        <a:srgbClr val="A8B9BB"/>
      </a:folHlink>
    </a:clrScheme>
    <a:fontScheme name="ct310slidesTemplat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ct310slidesTemplate 1">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 id="{651E2502-4539-5B4B-8FB1-4AC9F5D32A86}" vid="{37538EC0-D294-234D-8248-EE84B24FEABE}"/>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ct310template</Template>
  <TotalTime>306</TotalTime>
  <Words>1446</Words>
  <Application>Microsoft Office PowerPoint</Application>
  <PresentationFormat>On-screen Show (4:3)</PresentationFormat>
  <Paragraphs>234</Paragraphs>
  <Slides>33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MS PGothic</vt:lpstr>
      <vt:lpstr>Arial</vt:lpstr>
      <vt:lpstr>Book Antiqua</vt:lpstr>
      <vt:lpstr>Courier New</vt:lpstr>
      <vt:lpstr>Gill Sans MT</vt:lpstr>
      <vt:lpstr>Impact</vt:lpstr>
      <vt:lpstr>Lucida Console</vt:lpstr>
      <vt:lpstr>Times New Roman</vt:lpstr>
      <vt:lpstr>Verdana</vt:lpstr>
      <vt:lpstr>Wingdings</vt:lpstr>
      <vt:lpstr>ct310slidesTemplate</vt:lpstr>
      <vt:lpstr>Badge</vt:lpstr>
      <vt:lpstr>Lecture 14</vt:lpstr>
      <vt:lpstr>Cookie Question</vt:lpstr>
      <vt:lpstr>Quick Update</vt:lpstr>
      <vt:lpstr>Essentials of Authenication</vt:lpstr>
      <vt:lpstr>Something you Know Often a password</vt:lpstr>
      <vt:lpstr>Most Popular Passwords</vt:lpstr>
      <vt:lpstr>Strategy #1: Entropy</vt:lpstr>
      <vt:lpstr>Use a Sentence: Strategy #2</vt:lpstr>
      <vt:lpstr>PAO,  Strategy #3 Beyonce driving a Jello mold at Mount Rushmore</vt:lpstr>
      <vt:lpstr>PowerPoint Presentation</vt:lpstr>
      <vt:lpstr>Another Thing: Pass The Salt</vt:lpstr>
      <vt:lpstr>FYI – This is Harder</vt:lpstr>
      <vt:lpstr>Another Crack at It</vt:lpstr>
      <vt:lpstr>Security Questions Mothers Maiden Name?</vt:lpstr>
      <vt:lpstr>Something you Have</vt:lpstr>
      <vt:lpstr>Have a Cell Phone?</vt:lpstr>
      <vt:lpstr>Oops, Things Change Fast</vt:lpstr>
      <vt:lpstr>Have Email?</vt:lpstr>
      <vt:lpstr>Something You Are</vt:lpstr>
      <vt:lpstr>Iris Recognition</vt:lpstr>
      <vt:lpstr>Face Recognition</vt:lpstr>
      <vt:lpstr>Going to Market</vt:lpstr>
      <vt:lpstr>… and of course ...</vt:lpstr>
      <vt:lpstr>Multifactor Authentication</vt:lpstr>
      <vt:lpstr>Proceed with Caution The Weakest Link</vt:lpstr>
      <vt:lpstr>Next Issue: Users</vt:lpstr>
      <vt:lpstr>PowerPoint Presentation</vt:lpstr>
      <vt:lpstr>Who Can Have an Account?</vt:lpstr>
      <vt:lpstr>Related Question</vt:lpstr>
      <vt:lpstr>And now…</vt:lpstr>
      <vt:lpstr>Still Relevant</vt:lpstr>
      <vt:lpstr>Key Idea – Chain of Trust</vt:lpstr>
      <vt:lpstr>Learn to Inspect Certs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dc:title>
  <dc:subject/>
  <dc:creator>Microsoft Office User</dc:creator>
  <cp:keywords/>
  <dc:description/>
  <cp:lastModifiedBy>Say,Benjamin</cp:lastModifiedBy>
  <cp:revision>39</cp:revision>
  <cp:lastPrinted>2017-02-20T00:22:38Z</cp:lastPrinted>
  <dcterms:created xsi:type="dcterms:W3CDTF">2016-02-18T18:01:34Z</dcterms:created>
  <dcterms:modified xsi:type="dcterms:W3CDTF">2018-02-14T14:37:24Z</dcterms:modified>
  <cp:category/>
</cp:coreProperties>
</file>