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8" r:id="rId9"/>
    <p:sldId id="29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1" autoAdjust="0"/>
    <p:restoredTop sz="93750"/>
  </p:normalViewPr>
  <p:slideViewPr>
    <p:cSldViewPr>
      <p:cViewPr varScale="1">
        <p:scale>
          <a:sx n="99" d="100"/>
          <a:sy n="99" d="100"/>
        </p:scale>
        <p:origin x="2424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404B15BA-7114-417F-B430-564545FA5DE8}"/>
    <pc:docChg chg="delSld">
      <pc:chgData name="Say,Benjamin" userId="12accc6f-d5d5-4773-a929-5f4f5530135e" providerId="ADAL" clId="{404B15BA-7114-417F-B430-564545FA5DE8}" dt="2018-02-13T21:24:09.470" v="0" actId="2696"/>
      <pc:docMkLst>
        <pc:docMk/>
      </pc:docMkLst>
      <pc:sldChg chg="del">
        <pc:chgData name="Say,Benjamin" userId="12accc6f-d5d5-4773-a929-5f4f5530135e" providerId="ADAL" clId="{404B15BA-7114-417F-B430-564545FA5DE8}" dt="2018-02-13T21:24:09.470" v="0" actId="2696"/>
        <pc:sldMkLst>
          <pc:docMk/>
          <pc:sldMk cId="123380552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19EB7307-0E2A-FE41-A0EE-166F97F47AB9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22EA1-E7AE-4F4E-96F8-6C67EC6EFE03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8B1D-9D4B-004F-9CB2-DEF8CF8721F3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300BCA7B-9F5A-E64A-B4CF-47E8A4012CA5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600" dirty="0"/>
              <a:t>Authentication Stepped Up</a:t>
            </a:r>
          </a:p>
          <a:p>
            <a:r>
              <a:rPr lang="en-US" sz="1600" dirty="0"/>
              <a:t>Persistent User Data</a:t>
            </a:r>
          </a:p>
          <a:p>
            <a:r>
              <a:rPr lang="en-US" sz="1600" dirty="0"/>
              <a:t>Protected Content.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- Persistence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Issue: Data Persistence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0ABCAC-DC36-1D47-8A79-6F45C9AD8673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  <p:pic>
        <p:nvPicPr>
          <p:cNvPr id="8" name="Picture 7" descr="SafariScreenSnapz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30"/>
            <a:ext cx="9144000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55DD-275A-4D46-82C5-D9623F1463EF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267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1" y="1524000"/>
            <a:ext cx="2590800" cy="388403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RAM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Store user information as an array of User Object Instances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1524000"/>
            <a:ext cx="2590800" cy="388403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Disk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Store user information as a comma separated variable spreadsheet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045765" y="1788650"/>
            <a:ext cx="2669235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writeUsers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()</a:t>
            </a: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3048000" y="3048000"/>
            <a:ext cx="2669235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readUsers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97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 a User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874" y="3276600"/>
            <a:ext cx="8382000" cy="3124200"/>
          </a:xfrm>
        </p:spPr>
        <p:txBody>
          <a:bodyPr/>
          <a:lstStyle/>
          <a:p>
            <a:r>
              <a:rPr lang="en-US" dirty="0"/>
              <a:t>Take note that if no </a:t>
            </a:r>
            <a:r>
              <a:rPr lang="en-US" dirty="0" err="1"/>
              <a:t>user.csv</a:t>
            </a:r>
            <a:r>
              <a:rPr lang="en-US" dirty="0"/>
              <a:t> file exists then a new default file is created.</a:t>
            </a:r>
          </a:p>
          <a:p>
            <a:r>
              <a:rPr lang="en-US" dirty="0"/>
              <a:t>This bootstraps the system and avoids the problem of formatting a file from scratch.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1F52D0-C392-FE41-A5F2-5A6198E7271A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20379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66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Away from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study this example carefully!</a:t>
            </a:r>
          </a:p>
          <a:p>
            <a:r>
              <a:rPr lang="en-US" dirty="0"/>
              <a:t>There is a lot to notice</a:t>
            </a:r>
          </a:p>
          <a:p>
            <a:pPr lvl="1"/>
            <a:r>
              <a:rPr lang="en-US" dirty="0"/>
              <a:t>Try deleting the </a:t>
            </a:r>
            <a:r>
              <a:rPr lang="en-US" dirty="0" err="1"/>
              <a:t>users.csv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Pay attention to redirects!</a:t>
            </a:r>
          </a:p>
          <a:p>
            <a:pPr lvl="1"/>
            <a:r>
              <a:rPr lang="en-US" dirty="0"/>
              <a:t>Study password hashing and verification</a:t>
            </a:r>
          </a:p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Why no web interface to set password?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549DDE-C1F6-9E4A-B149-B1B854BF5847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</p:spTree>
    <p:extLst>
      <p:ext uri="{BB962C8B-B14F-4D97-AF65-F5344CB8AC3E}">
        <p14:creationId xmlns:p14="http://schemas.microsoft.com/office/powerpoint/2010/main" val="84829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- Update on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Lecture covered</a:t>
            </a:r>
          </a:p>
          <a:p>
            <a:pPr lvl="1"/>
            <a:r>
              <a:rPr lang="en-US" dirty="0"/>
              <a:t>md5 using explicit salt</a:t>
            </a:r>
          </a:p>
          <a:p>
            <a:r>
              <a:rPr lang="en-US" dirty="0"/>
              <a:t>There is a better way</a:t>
            </a:r>
          </a:p>
          <a:p>
            <a:pPr lvl="1"/>
            <a:r>
              <a:rPr lang="en-US" dirty="0"/>
              <a:t>The password hash and verify pair.</a:t>
            </a:r>
          </a:p>
          <a:p>
            <a:r>
              <a:rPr lang="en-US" dirty="0"/>
              <a:t>Also, in this lecture</a:t>
            </a:r>
          </a:p>
          <a:p>
            <a:pPr lvl="1"/>
            <a:r>
              <a:rPr lang="en-US" dirty="0"/>
              <a:t>A step toward databases</a:t>
            </a:r>
          </a:p>
          <a:p>
            <a:pPr lvl="1"/>
            <a:r>
              <a:rPr lang="en-US" dirty="0"/>
              <a:t>Object information in spreadsheets</a:t>
            </a:r>
          </a:p>
          <a:p>
            <a:pPr lvl="1"/>
            <a:r>
              <a:rPr lang="en-US" dirty="0"/>
              <a:t>Users in comma-separated-value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F8509E-B7E2-614D-A1EA-13CC8EB335DE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</p:spTree>
    <p:extLst>
      <p:ext uri="{BB962C8B-B14F-4D97-AF65-F5344CB8AC3E}">
        <p14:creationId xmlns:p14="http://schemas.microsoft.com/office/powerpoint/2010/main" val="85263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Way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8" y="990600"/>
            <a:ext cx="8382000" cy="4495800"/>
          </a:xfrm>
        </p:spPr>
        <p:txBody>
          <a:bodyPr/>
          <a:lstStyle/>
          <a:p>
            <a:r>
              <a:rPr lang="en-US" dirty="0"/>
              <a:t>md5 is getting tired </a:t>
            </a:r>
          </a:p>
          <a:p>
            <a:pPr lvl="1"/>
            <a:r>
              <a:rPr lang="en-US" dirty="0"/>
              <a:t>Today – </a:t>
            </a:r>
            <a:r>
              <a:rPr lang="en-US" dirty="0" err="1"/>
              <a:t>password_hash</a:t>
            </a:r>
            <a:r>
              <a:rPr lang="en-US" dirty="0"/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B38C1C-A16B-814E-9FB7-5F43FE04BFED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  <p:pic>
        <p:nvPicPr>
          <p:cNvPr id="7" name="Picture 6" descr="Google ChromeScreenSnapz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6" y="2170508"/>
            <a:ext cx="8121644" cy="46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Blowfish Hashing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2FBDF25B-D935-4346-812F-CEB667E863C5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8773"/>
            <a:ext cx="8839200" cy="558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9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35B-8040-C044-A429-99EB2E0A05CF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267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afariScreenSnapz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32"/>
            <a:ext cx="9144000" cy="64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Authentication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to store information?</a:t>
            </a:r>
          </a:p>
          <a:p>
            <a:r>
              <a:rPr lang="en-US" dirty="0"/>
              <a:t>Up until now - hard coded info.</a:t>
            </a:r>
          </a:p>
          <a:p>
            <a:r>
              <a:rPr lang="en-US" dirty="0"/>
              <a:t>This lecture we want info on disk.</a:t>
            </a:r>
          </a:p>
          <a:p>
            <a:r>
              <a:rPr lang="en-US" dirty="0"/>
              <a:t>But how?</a:t>
            </a:r>
          </a:p>
          <a:p>
            <a:pPr lvl="1"/>
            <a:r>
              <a:rPr lang="en-US" dirty="0"/>
              <a:t>Separate database server (not yet)</a:t>
            </a:r>
          </a:p>
          <a:p>
            <a:pPr lvl="1"/>
            <a:r>
              <a:rPr lang="en-US" dirty="0"/>
              <a:t>Lightweight database system (not yet)</a:t>
            </a:r>
          </a:p>
          <a:p>
            <a:pPr lvl="1"/>
            <a:r>
              <a:rPr lang="en-US" dirty="0"/>
              <a:t>In a plain file (yes!)</a:t>
            </a:r>
          </a:p>
          <a:p>
            <a:r>
              <a:rPr lang="en-US" dirty="0"/>
              <a:t>But how to format the file?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2E5193-B52A-954A-9C88-DD5FAC7C7E9C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CF1BC900-8013-0D4B-A7CB-D02CBE93A3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</p:spTree>
    <p:extLst>
      <p:ext uri="{BB962C8B-B14F-4D97-AF65-F5344CB8AC3E}">
        <p14:creationId xmlns:p14="http://schemas.microsoft.com/office/powerpoint/2010/main" val="69458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Again – Learn by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C98-18D5-FC47-8010-9AA59CF7C1E2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" y="990600"/>
            <a:ext cx="8848530" cy="5324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2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02: Learn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bcrypt</a:t>
            </a:r>
            <a:r>
              <a:rPr lang="en-US" dirty="0"/>
              <a:t> in PHP</a:t>
            </a:r>
          </a:p>
          <a:p>
            <a:pPr lvl="1"/>
            <a:r>
              <a:rPr lang="en-US" dirty="0"/>
              <a:t>Paired functions hash and verify</a:t>
            </a:r>
          </a:p>
          <a:p>
            <a:r>
              <a:rPr lang="en-US" dirty="0"/>
              <a:t>Persistent store of user data (CSV)</a:t>
            </a:r>
          </a:p>
          <a:p>
            <a:pPr lvl="1"/>
            <a:r>
              <a:rPr lang="en-US" dirty="0"/>
              <a:t>KISS principal sometimes applies.</a:t>
            </a:r>
          </a:p>
          <a:p>
            <a:r>
              <a:rPr lang="en-US" dirty="0"/>
              <a:t>Protected pages, password control</a:t>
            </a:r>
          </a:p>
          <a:p>
            <a:pPr lvl="1"/>
            <a:r>
              <a:rPr lang="en-US" dirty="0"/>
              <a:t>Protection through redirects</a:t>
            </a:r>
          </a:p>
          <a:p>
            <a:pPr lvl="1"/>
            <a:r>
              <a:rPr lang="en-US" dirty="0"/>
              <a:t>The header command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22EA1-E7AE-4F4E-96F8-6C67EC6EFE03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1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02: File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307-0E2A-FE41-A0EE-166F97F47AB9}" type="datetime1">
              <a:rPr lang="en-US" smtClean="0"/>
              <a:t>2/13/2018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and Jaime Ruiz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284" y="990600"/>
            <a:ext cx="8001000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admin.php</a:t>
            </a:r>
            <a:r>
              <a:rPr lang="en-US" dirty="0"/>
              <a:t>: when logged in, see hash of alternative passwords.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control.php</a:t>
            </a:r>
            <a:r>
              <a:rPr lang="en-US" dirty="0"/>
              <a:t>: always include, redirects to login unless login established.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footer.php</a:t>
            </a:r>
            <a:r>
              <a:rPr lang="en-US" dirty="0"/>
              <a:t>: common page footer with links.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header.php</a:t>
            </a:r>
            <a:r>
              <a:rPr lang="en-US" dirty="0"/>
              <a:t>: common header with title.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index.php</a:t>
            </a:r>
            <a:r>
              <a:rPr lang="en-US" dirty="0"/>
              <a:t>: represents protected site content.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login.php</a:t>
            </a:r>
            <a:r>
              <a:rPr lang="en-US" dirty="0"/>
              <a:t>: implement password login with redirect when successful.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logout.php</a:t>
            </a:r>
            <a:r>
              <a:rPr lang="en-US" dirty="0"/>
              <a:t>: destroy session, redirect to login.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support.php</a:t>
            </a:r>
            <a:r>
              <a:rPr lang="en-US" dirty="0"/>
              <a:t>: function library, mostly to support creation, reading, and writing of users file.</a:t>
            </a:r>
          </a:p>
          <a:p>
            <a:pPr marL="274320" indent="-457200"/>
            <a:r>
              <a:rPr lang="en-US" b="1" dirty="0" err="1">
                <a:latin typeface="Lucida Console" charset="0"/>
                <a:ea typeface="Lucida Console" charset="0"/>
                <a:cs typeface="Lucida Console" charset="0"/>
              </a:rPr>
              <a:t>users.csv</a:t>
            </a:r>
            <a:r>
              <a:rPr lang="en-US" dirty="0"/>
              <a:t>: list of site users and hashed passwords. </a:t>
            </a:r>
          </a:p>
        </p:txBody>
      </p:sp>
    </p:spTree>
    <p:extLst>
      <p:ext uri="{BB962C8B-B14F-4D97-AF65-F5344CB8AC3E}">
        <p14:creationId xmlns:p14="http://schemas.microsoft.com/office/powerpoint/2010/main" val="1218959651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232</TotalTime>
  <Words>582</Words>
  <Application>Microsoft Office PowerPoint</Application>
  <PresentationFormat>On-screen Show (4:3)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Lucida Console</vt:lpstr>
      <vt:lpstr>Verdana</vt:lpstr>
      <vt:lpstr>Wingdings</vt:lpstr>
      <vt:lpstr>ct310slidesTemplate</vt:lpstr>
      <vt:lpstr>Lecture 15</vt:lpstr>
      <vt:lpstr>First - Update on Hashing</vt:lpstr>
      <vt:lpstr>A Better Way</vt:lpstr>
      <vt:lpstr>Blowfish Hashing</vt:lpstr>
      <vt:lpstr>PowerPoint Presentation</vt:lpstr>
      <vt:lpstr>Back to Authentication</vt:lpstr>
      <vt:lpstr>Again – Learn by Example</vt:lpstr>
      <vt:lpstr>Example 02: Learn</vt:lpstr>
      <vt:lpstr>Example 02: File Overview</vt:lpstr>
      <vt:lpstr>Overview - Persistence</vt:lpstr>
      <vt:lpstr>Two Faces</vt:lpstr>
      <vt:lpstr>Define a User</vt:lpstr>
      <vt:lpstr>Step Away from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subject/>
  <dc:creator>Microsoft Office User</dc:creator>
  <cp:keywords/>
  <dc:description/>
  <cp:lastModifiedBy>Say,Benjamin</cp:lastModifiedBy>
  <cp:revision>28</cp:revision>
  <cp:lastPrinted>2016-01-22T15:29:38Z</cp:lastPrinted>
  <dcterms:created xsi:type="dcterms:W3CDTF">2016-02-18T18:03:55Z</dcterms:created>
  <dcterms:modified xsi:type="dcterms:W3CDTF">2018-02-13T21:24:20Z</dcterms:modified>
  <cp:category/>
</cp:coreProperties>
</file>