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handoutMasterIdLst>
    <p:handoutMasterId r:id="rId39"/>
  </p:handoutMasterIdLst>
  <p:sldIdLst>
    <p:sldId id="279" r:id="rId2"/>
    <p:sldId id="258" r:id="rId3"/>
    <p:sldId id="302" r:id="rId4"/>
    <p:sldId id="259" r:id="rId5"/>
    <p:sldId id="260" r:id="rId6"/>
    <p:sldId id="297" r:id="rId7"/>
    <p:sldId id="263" r:id="rId8"/>
    <p:sldId id="264" r:id="rId9"/>
    <p:sldId id="294" r:id="rId10"/>
    <p:sldId id="295" r:id="rId11"/>
    <p:sldId id="296"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6" r:id="rId25"/>
    <p:sldId id="303" r:id="rId26"/>
    <p:sldId id="301" r:id="rId27"/>
    <p:sldId id="288" r:id="rId28"/>
    <p:sldId id="277" r:id="rId29"/>
    <p:sldId id="281" r:id="rId30"/>
    <p:sldId id="278" r:id="rId31"/>
    <p:sldId id="287" r:id="rId32"/>
    <p:sldId id="289" r:id="rId33"/>
    <p:sldId id="282" r:id="rId34"/>
    <p:sldId id="283" r:id="rId35"/>
    <p:sldId id="284" r:id="rId36"/>
    <p:sldId id="300"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Verdana"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Verdana"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Verdana"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Verdana"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0000"/>
    <a:srgbClr val="CC66FF"/>
    <a:srgbClr val="FFDB9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82" autoAdjust="0"/>
  </p:normalViewPr>
  <p:slideViewPr>
    <p:cSldViewPr>
      <p:cViewPr varScale="1">
        <p:scale>
          <a:sx n="104" d="100"/>
          <a:sy n="104" d="100"/>
        </p:scale>
        <p:origin x="1746" y="108"/>
      </p:cViewPr>
      <p:guideLst>
        <p:guide orient="horz" pos="2160"/>
        <p:guide pos="2880"/>
      </p:guideLst>
    </p:cSldViewPr>
  </p:slideViewPr>
  <p:outlineViewPr>
    <p:cViewPr>
      <p:scale>
        <a:sx n="33" d="100"/>
        <a:sy n="33" d="100"/>
      </p:scale>
      <p:origin x="0" y="568"/>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y,Benjamin" userId="12accc6f-d5d5-4773-a929-5f4f5530135e" providerId="ADAL" clId="{0352E012-3352-4241-8EF8-8AACE8B6E44A}"/>
    <pc:docChg chg="modSld">
      <pc:chgData name="Say,Benjamin" userId="12accc6f-d5d5-4773-a929-5f4f5530135e" providerId="ADAL" clId="{0352E012-3352-4241-8EF8-8AACE8B6E44A}" dt="2018-01-12T15:04:01.858" v="0" actId="1076"/>
      <pc:docMkLst>
        <pc:docMk/>
      </pc:docMkLst>
      <pc:sldChg chg="modSp">
        <pc:chgData name="Say,Benjamin" userId="12accc6f-d5d5-4773-a929-5f4f5530135e" providerId="ADAL" clId="{0352E012-3352-4241-8EF8-8AACE8B6E44A}" dt="2018-01-12T15:04:01.858" v="0" actId="1076"/>
        <pc:sldMkLst>
          <pc:docMk/>
          <pc:sldMk cId="213951777" sldId="301"/>
        </pc:sldMkLst>
        <pc:spChg chg="mod">
          <ac:chgData name="Say,Benjamin" userId="12accc6f-d5d5-4773-a929-5f4f5530135e" providerId="ADAL" clId="{0352E012-3352-4241-8EF8-8AACE8B6E44A}" dt="2018-01-12T15:04:01.858" v="0" actId="1076"/>
          <ac:spMkLst>
            <pc:docMk/>
            <pc:sldMk cId="213951777" sldId="301"/>
            <ac:spMk id="7" creationId="{00000000-0000-0000-0000-000000000000}"/>
          </ac:spMkLst>
        </pc:spChg>
      </pc:sldChg>
    </pc:docChg>
  </pc:docChgLst>
  <pc:docChgLst>
    <pc:chgData name="Say,Benjamin" userId="12accc6f-d5d5-4773-a929-5f4f5530135e" providerId="ADAL" clId="{ECE60D0C-07C4-4C5B-B3BA-29AE2B818160}"/>
    <pc:docChg chg="custSel delSld modSld">
      <pc:chgData name="Say,Benjamin" userId="12accc6f-d5d5-4773-a929-5f4f5530135e" providerId="ADAL" clId="{ECE60D0C-07C4-4C5B-B3BA-29AE2B818160}" dt="2018-01-17T15:33:44.435" v="102" actId="20577"/>
      <pc:docMkLst>
        <pc:docMk/>
      </pc:docMkLst>
      <pc:sldChg chg="modAnim">
        <pc:chgData name="Say,Benjamin" userId="12accc6f-d5d5-4773-a929-5f4f5530135e" providerId="ADAL" clId="{ECE60D0C-07C4-4C5B-B3BA-29AE2B818160}" dt="2018-01-12T17:38:45.446" v="0" actId="1076"/>
        <pc:sldMkLst>
          <pc:docMk/>
          <pc:sldMk cId="0" sldId="259"/>
        </pc:sldMkLst>
      </pc:sldChg>
      <pc:sldChg chg="delSp modSp">
        <pc:chgData name="Say,Benjamin" userId="12accc6f-d5d5-4773-a929-5f4f5530135e" providerId="ADAL" clId="{ECE60D0C-07C4-4C5B-B3BA-29AE2B818160}" dt="2018-01-17T14:17:27.398" v="100" actId="478"/>
        <pc:sldMkLst>
          <pc:docMk/>
          <pc:sldMk cId="0" sldId="276"/>
        </pc:sldMkLst>
        <pc:spChg chg="del mod">
          <ac:chgData name="Say,Benjamin" userId="12accc6f-d5d5-4773-a929-5f4f5530135e" providerId="ADAL" clId="{ECE60D0C-07C4-4C5B-B3BA-29AE2B818160}" dt="2018-01-17T14:17:27.398" v="100" actId="478"/>
          <ac:spMkLst>
            <pc:docMk/>
            <pc:sldMk cId="0" sldId="276"/>
            <ac:spMk id="56327" creationId="{00000000-0000-0000-0000-000000000000}"/>
          </ac:spMkLst>
        </pc:spChg>
      </pc:sldChg>
      <pc:sldChg chg="modSp modAnim">
        <pc:chgData name="Say,Benjamin" userId="12accc6f-d5d5-4773-a929-5f4f5530135e" providerId="ADAL" clId="{ECE60D0C-07C4-4C5B-B3BA-29AE2B818160}" dt="2018-01-17T15:33:44.435" v="102" actId="20577"/>
        <pc:sldMkLst>
          <pc:docMk/>
          <pc:sldMk cId="0" sldId="278"/>
        </pc:sldMkLst>
        <pc:spChg chg="mod">
          <ac:chgData name="Say,Benjamin" userId="12accc6f-d5d5-4773-a929-5f4f5530135e" providerId="ADAL" clId="{ECE60D0C-07C4-4C5B-B3BA-29AE2B818160}" dt="2018-01-17T15:33:44.435" v="102" actId="20577"/>
          <ac:spMkLst>
            <pc:docMk/>
            <pc:sldMk cId="0" sldId="278"/>
            <ac:spMk id="52231" creationId="{00000000-0000-0000-0000-000000000000}"/>
          </ac:spMkLst>
        </pc:spChg>
      </pc:sldChg>
      <pc:sldChg chg="addSp delSp modSp del">
        <pc:chgData name="Say,Benjamin" userId="12accc6f-d5d5-4773-a929-5f4f5530135e" providerId="ADAL" clId="{ECE60D0C-07C4-4C5B-B3BA-29AE2B818160}" dt="2018-01-17T14:12:37.643" v="98" actId="2696"/>
        <pc:sldMkLst>
          <pc:docMk/>
          <pc:sldMk cId="664699884" sldId="299"/>
        </pc:sldMkLst>
        <pc:spChg chg="mod">
          <ac:chgData name="Say,Benjamin" userId="12accc6f-d5d5-4773-a929-5f4f5530135e" providerId="ADAL" clId="{ECE60D0C-07C4-4C5B-B3BA-29AE2B818160}" dt="2018-01-16T15:12:37.648" v="91" actId="20577"/>
          <ac:spMkLst>
            <pc:docMk/>
            <pc:sldMk cId="664699884" sldId="299"/>
            <ac:spMk id="2" creationId="{00000000-0000-0000-0000-000000000000}"/>
          </ac:spMkLst>
        </pc:spChg>
        <pc:spChg chg="mod">
          <ac:chgData name="Say,Benjamin" userId="12accc6f-d5d5-4773-a929-5f4f5530135e" providerId="ADAL" clId="{ECE60D0C-07C4-4C5B-B3BA-29AE2B818160}" dt="2018-01-12T17:46:52.681" v="84" actId="20577"/>
          <ac:spMkLst>
            <pc:docMk/>
            <pc:sldMk cId="664699884" sldId="299"/>
            <ac:spMk id="3" creationId="{00000000-0000-0000-0000-000000000000}"/>
          </ac:spMkLst>
        </pc:spChg>
        <pc:picChg chg="del">
          <ac:chgData name="Say,Benjamin" userId="12accc6f-d5d5-4773-a929-5f4f5530135e" providerId="ADAL" clId="{ECE60D0C-07C4-4C5B-B3BA-29AE2B818160}" dt="2018-01-12T17:39:08.765" v="5" actId="478"/>
          <ac:picMkLst>
            <pc:docMk/>
            <pc:sldMk cId="664699884" sldId="299"/>
            <ac:picMk id="7" creationId="{00000000-0000-0000-0000-000000000000}"/>
          </ac:picMkLst>
        </pc:picChg>
        <pc:picChg chg="add mod">
          <ac:chgData name="Say,Benjamin" userId="12accc6f-d5d5-4773-a929-5f4f5530135e" providerId="ADAL" clId="{ECE60D0C-07C4-4C5B-B3BA-29AE2B818160}" dt="2018-01-16T15:13:29.614" v="97" actId="1076"/>
          <ac:picMkLst>
            <pc:docMk/>
            <pc:sldMk cId="664699884" sldId="299"/>
            <ac:picMk id="7" creationId="{D0C07E15-D049-4BB1-887B-2410FC7339A7}"/>
          </ac:picMkLst>
        </pc:picChg>
        <pc:picChg chg="add del mod">
          <ac:chgData name="Say,Benjamin" userId="12accc6f-d5d5-4773-a929-5f4f5530135e" providerId="ADAL" clId="{ECE60D0C-07C4-4C5B-B3BA-29AE2B818160}" dt="2018-01-16T15:12:40.123" v="92" actId="478"/>
          <ac:picMkLst>
            <pc:docMk/>
            <pc:sldMk cId="664699884" sldId="299"/>
            <ac:picMk id="2050" creationId="{625ECB5B-C113-4B19-A418-E15342ECD36F}"/>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83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83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83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DDFB899-2E03-8B49-81BA-2245D16C4CBE}" type="slidenum">
              <a:rPr lang="en-US"/>
              <a:pPr>
                <a:defRPr/>
              </a:pPr>
              <a:t>‹#›</a:t>
            </a:fld>
            <a:endParaRPr lang="en-US"/>
          </a:p>
        </p:txBody>
      </p:sp>
    </p:spTree>
    <p:extLst>
      <p:ext uri="{BB962C8B-B14F-4D97-AF65-F5344CB8AC3E}">
        <p14:creationId xmlns:p14="http://schemas.microsoft.com/office/powerpoint/2010/main" val="249032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D8B9560-2B6A-7F49-B48F-C95BFEBB2174}" type="slidenum">
              <a:rPr lang="en-US"/>
              <a:pPr>
                <a:defRPr/>
              </a:pPr>
              <a:t>‹#›</a:t>
            </a:fld>
            <a:endParaRPr lang="en-US"/>
          </a:p>
        </p:txBody>
      </p:sp>
    </p:spTree>
    <p:extLst>
      <p:ext uri="{BB962C8B-B14F-4D97-AF65-F5344CB8AC3E}">
        <p14:creationId xmlns:p14="http://schemas.microsoft.com/office/powerpoint/2010/main" val="3982578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7710717-446F-EE43-9F71-6F3592A25A3B}" type="slidenum">
              <a:rPr lang="en-US"/>
              <a:pPr/>
              <a:t>1</a:t>
            </a:fld>
            <a:endParaRPr lang="en-US"/>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673685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DB9AE26-1BF5-DF45-B88B-B5C4D6EC044B}" type="slidenum">
              <a:rPr lang="en-US"/>
              <a:pPr/>
              <a:t>15</a:t>
            </a:fld>
            <a:endParaRPr lang="en-US"/>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593689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034D9BD-6486-F14E-9AA6-55EF85D508C4}" type="slidenum">
              <a:rPr lang="en-US"/>
              <a:pPr/>
              <a:t>16</a:t>
            </a:fld>
            <a:endParaRPr lang="en-US"/>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723750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3F2ABB9-B30B-4449-BABB-F7745A0D1E15}" type="slidenum">
              <a:rPr lang="en-US"/>
              <a:pPr/>
              <a:t>17</a:t>
            </a:fld>
            <a:endParaRPr lang="en-US"/>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526474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4BD7183-6CE7-1440-A9B7-2395714C5B25}" type="slidenum">
              <a:rPr lang="en-US"/>
              <a:pPr/>
              <a:t>18</a:t>
            </a:fld>
            <a:endParaRPr lang="en-US"/>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609879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42FD632-4B26-834A-A197-737D22130643}" type="slidenum">
              <a:rPr lang="en-US"/>
              <a:pPr/>
              <a:t>19</a:t>
            </a:fld>
            <a:endParaRPr lang="en-US"/>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095901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166459E-3B22-6748-BF13-45E283672001}" type="slidenum">
              <a:rPr lang="en-US"/>
              <a:pPr/>
              <a:t>20</a:t>
            </a:fld>
            <a:endParaRPr lang="en-US"/>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994283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14CC52B-E41E-CE41-9BE2-13E94B8363AA}" type="slidenum">
              <a:rPr lang="en-US"/>
              <a:pPr/>
              <a:t>21</a:t>
            </a:fld>
            <a:endParaRPr lang="en-US"/>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140446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234E5E8-0434-C749-9A37-CC1A9440A9F1}" type="slidenum">
              <a:rPr lang="en-US"/>
              <a:pPr/>
              <a:t>22</a:t>
            </a:fld>
            <a:endParaRPr lang="en-US"/>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991872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45EB11F-FF77-1C41-8CDB-F7C6CE1308E5}" type="slidenum">
              <a:rPr lang="en-US"/>
              <a:pPr/>
              <a:t>23</a:t>
            </a:fld>
            <a:endParaRPr lang="en-US"/>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76030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D475BA8-C6B1-BB4E-AF8C-0A5AC735D12C}" type="slidenum">
              <a:rPr lang="en-US"/>
              <a:pPr/>
              <a:t>28</a:t>
            </a:fld>
            <a:endParaRPr lang="en-US"/>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67445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BC44E59-D69E-AA47-94D7-4AD0890AB5AA}" type="slidenum">
              <a:rPr lang="en-US"/>
              <a:pPr/>
              <a:t>2</a:t>
            </a:fld>
            <a:endParaRPr lang="en-US"/>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103873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6C43A29-663B-0C4C-95E3-8D222DA90654}" type="slidenum">
              <a:rPr lang="en-US"/>
              <a:pPr/>
              <a:t>30</a:t>
            </a:fld>
            <a:endParaRPr lang="en-US"/>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178395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6C43A29-663B-0C4C-95E3-8D222DA90654}" type="slidenum">
              <a:rPr lang="en-US"/>
              <a:pPr/>
              <a:t>31</a:t>
            </a:fld>
            <a:endParaRPr lang="en-US"/>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204354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D2025A7-AEF4-8C44-8FAF-4B29E1B7AB49}" type="slidenum">
              <a:rPr lang="en-US"/>
              <a:pPr/>
              <a:t>4</a:t>
            </a:fld>
            <a:endParaRPr lang="en-US"/>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69557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EDA6979-7F70-C040-B2F5-3F4F434C13F0}" type="slidenum">
              <a:rPr lang="en-US"/>
              <a:pPr/>
              <a:t>5</a:t>
            </a:fld>
            <a:endParaRPr lang="en-US"/>
          </a:p>
        </p:txBody>
      </p:sp>
      <p:sp>
        <p:nvSpPr>
          <p:cNvPr id="24579" name="Rectangle 2"/>
          <p:cNvSpPr>
            <a:spLocks noGrp="1" noRot="1" noChangeAspect="1" noChangeArrowheads="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841148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1F0FBA4-6987-EB4C-ADF0-9D07289F1EBF}" type="slidenum">
              <a:rPr lang="en-US"/>
              <a:pPr/>
              <a:t>7</a:t>
            </a:fld>
            <a:endParaRPr lang="en-US"/>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09781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F72219A-FEC0-F74C-816A-D036F9697BDE}" type="slidenum">
              <a:rPr lang="en-US"/>
              <a:pPr/>
              <a:t>8</a:t>
            </a:fld>
            <a:endParaRPr lang="en-US"/>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866137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6BEAC0D-3420-B441-A803-88ECFC13B608}" type="slidenum">
              <a:rPr lang="en-US"/>
              <a:pPr/>
              <a:t>12</a:t>
            </a:fld>
            <a:endParaRPr lang="en-US"/>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553780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868D97B-1505-154C-8AD0-0DF5A3778D23}" type="slidenum">
              <a:rPr lang="en-US"/>
              <a:pPr/>
              <a:t>13</a:t>
            </a:fld>
            <a:endParaRPr lang="en-US"/>
          </a:p>
        </p:txBody>
      </p:sp>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99422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C56F62B-855C-7C47-9025-174271A9EA20}" type="slidenum">
              <a:rPr lang="en-US"/>
              <a:pPr/>
              <a:t>14</a:t>
            </a:fld>
            <a:endParaRPr lang="en-US"/>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9013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a:effectLst>
            <a:outerShdw blurRad="38100" dist="38099" dir="2700000" algn="ctr" rotWithShape="0">
              <a:srgbClr val="000000">
                <a:alpha val="99962"/>
              </a:srgbClr>
            </a:outerShdw>
          </a:effectLst>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a:effectLst>
            <a:outerShdw blurRad="38100" dist="38099" dir="2700000" algn="ctr" rotWithShape="0">
              <a:srgbClr val="000000">
                <a:alpha val="99962"/>
              </a:srgbClr>
            </a:outerShdw>
          </a:effectLst>
        </p:spPr>
        <p:txBody>
          <a:bodyPr/>
          <a:lstStyle>
            <a:lvl1pPr marL="0" indent="0" algn="ctr">
              <a:buFont typeface="Wingdings" charset="2"/>
              <a:buNone/>
              <a:defRPr sz="2800"/>
            </a:lvl1pPr>
          </a:lstStyle>
          <a:p>
            <a:r>
              <a:rPr lang="en-US"/>
              <a:t>Click to edit Master subtitle style</a:t>
            </a:r>
          </a:p>
        </p:txBody>
      </p:sp>
      <p:sp>
        <p:nvSpPr>
          <p:cNvPr id="4" name="Rectangle 7"/>
          <p:cNvSpPr>
            <a:spLocks noGrp="1" noChangeArrowheads="1"/>
          </p:cNvSpPr>
          <p:nvPr>
            <p:ph type="dt" sz="half" idx="10"/>
          </p:nvPr>
        </p:nvSpPr>
        <p:spPr>
          <a:xfrm>
            <a:off x="457200" y="6248400"/>
            <a:ext cx="1905000" cy="457200"/>
          </a:xfrm>
          <a:effectLst>
            <a:outerShdw blurRad="38100" dist="38099" dir="2700000" algn="ctr" rotWithShape="0">
              <a:srgbClr val="000000">
                <a:alpha val="99962"/>
              </a:srgbClr>
            </a:outerShdw>
          </a:effectLst>
        </p:spPr>
        <p:txBody>
          <a:bodyPr/>
          <a:lstStyle>
            <a:lvl1pPr>
              <a:defRPr/>
            </a:lvl1pPr>
          </a:lstStyle>
          <a:p>
            <a:pPr>
              <a:defRPr/>
            </a:pPr>
            <a:fld id="{38DB438E-2EF6-4744-9D59-7437D7086A60}" type="datetime4">
              <a:rPr lang="en-US" smtClean="0"/>
              <a:t>January 16, 2018</a:t>
            </a:fld>
            <a:endParaRPr lang="en-US"/>
          </a:p>
        </p:txBody>
      </p:sp>
      <p:sp>
        <p:nvSpPr>
          <p:cNvPr id="5" name="Rectangle 8"/>
          <p:cNvSpPr>
            <a:spLocks noGrp="1" noChangeArrowheads="1"/>
          </p:cNvSpPr>
          <p:nvPr>
            <p:ph type="ftr" sz="quarter" idx="11"/>
          </p:nvPr>
        </p:nvSpPr>
        <p:spPr>
          <a:xfrm>
            <a:off x="2438400" y="6248400"/>
            <a:ext cx="4267200" cy="457200"/>
          </a:xfrm>
          <a:effectLst>
            <a:outerShdw blurRad="38100" dist="38099" dir="2700000" algn="ctr" rotWithShape="0">
              <a:srgbClr val="000000">
                <a:alpha val="99962"/>
              </a:srgbClr>
            </a:outerShdw>
          </a:effectLst>
        </p:spPr>
        <p:txBody>
          <a:bodyPr/>
          <a:lstStyle>
            <a:lvl1pPr>
              <a:defRPr smtClean="0"/>
            </a:lvl1pPr>
          </a:lstStyle>
          <a:p>
            <a:pPr>
              <a:defRPr/>
            </a:pPr>
            <a:r>
              <a:rPr lang="en-US"/>
              <a:t>CSU CT 310, Web Development ©Ross Beveridge</a:t>
            </a:r>
            <a:endParaRPr lang="en-US" dirty="0"/>
          </a:p>
        </p:txBody>
      </p:sp>
      <p:sp>
        <p:nvSpPr>
          <p:cNvPr id="6" name="Rectangle 9"/>
          <p:cNvSpPr>
            <a:spLocks noGrp="1" noChangeArrowheads="1"/>
          </p:cNvSpPr>
          <p:nvPr>
            <p:ph type="sldNum" sz="quarter" idx="12"/>
          </p:nvPr>
        </p:nvSpPr>
        <p:spPr>
          <a:xfrm>
            <a:off x="6781800" y="6248400"/>
            <a:ext cx="1905000" cy="457200"/>
          </a:xfrm>
          <a:effectLst>
            <a:outerShdw blurRad="38100" dist="38099" dir="2700000" algn="ctr" rotWithShape="0">
              <a:srgbClr val="000000">
                <a:alpha val="99962"/>
              </a:srgbClr>
            </a:outerShdw>
          </a:effectLst>
        </p:spPr>
        <p:txBody>
          <a:bodyPr/>
          <a:lstStyle>
            <a:lvl1pPr>
              <a:defRPr/>
            </a:lvl1pPr>
          </a:lstStyle>
          <a:p>
            <a:pPr>
              <a:defRPr/>
            </a:pPr>
            <a:r>
              <a:rPr lang="en-US"/>
              <a:t>Slide </a:t>
            </a:r>
            <a:fld id="{6A9570A6-3A42-1A48-99DF-E0908CB69E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94542F8-55BA-F445-8639-CF979CF5C5CE}" type="datetime4">
              <a:rPr lang="en-US" smtClean="0"/>
              <a:t>January 16, 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CSU CT 310, Web Development ©Ross Beveridge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F2EEC8-AB3C-DC45-91D5-038C336B5E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04800"/>
            <a:ext cx="61341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499F615-6B4E-1746-9C9C-D6873A629BF1}" type="datetime4">
              <a:rPr lang="en-US" smtClean="0"/>
              <a:t>January 16, 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CSU CT 310, Web Development ©Ross Beveridge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3003ED6-44F8-1342-95FA-0E2F0BEB562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143000"/>
          </a:xfrm>
        </p:spPr>
        <p:txBody>
          <a:bodyPr/>
          <a:lstStyle/>
          <a:p>
            <a:r>
              <a:rPr lang="en-US"/>
              <a:t>Click to edit Master title style</a:t>
            </a:r>
          </a:p>
        </p:txBody>
      </p:sp>
      <p:sp>
        <p:nvSpPr>
          <p:cNvPr id="3" name="Text Placeholder 2"/>
          <p:cNvSpPr>
            <a:spLocks noGrp="1"/>
          </p:cNvSpPr>
          <p:nvPr>
            <p:ph type="body" sz="half" idx="1"/>
          </p:nvPr>
        </p:nvSpPr>
        <p:spPr>
          <a:xfrm>
            <a:off x="381000" y="1600200"/>
            <a:ext cx="411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1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9D00B3D-208C-7A45-88DD-46AE8656F9E9}" type="datetime4">
              <a:rPr lang="en-US" smtClean="0"/>
              <a:t>January 16, 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CSU CT 310, Web Development ©Ross Beveridge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DAE5953C-4965-3A49-9A8D-C021C527BA4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143000"/>
          </a:xfrm>
        </p:spPr>
        <p:txBody>
          <a:bodyPr/>
          <a:lstStyle/>
          <a:p>
            <a:r>
              <a:rPr lang="en-US"/>
              <a:t>Click to edit Master title style</a:t>
            </a:r>
          </a:p>
        </p:txBody>
      </p:sp>
      <p:sp>
        <p:nvSpPr>
          <p:cNvPr id="3" name="Content Placeholder 2"/>
          <p:cNvSpPr>
            <a:spLocks noGrp="1"/>
          </p:cNvSpPr>
          <p:nvPr>
            <p:ph sz="half" idx="1"/>
          </p:nvPr>
        </p:nvSpPr>
        <p:spPr>
          <a:xfrm>
            <a:off x="381000" y="1600200"/>
            <a:ext cx="411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11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EB6A413-1BE5-E84C-8B32-850D5DFF0FC6}" type="datetime4">
              <a:rPr lang="en-US" smtClean="0"/>
              <a:t>January 16, 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CSU CT 310, Web Development ©Ross Beveridge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AA37A86-5337-0E46-9E19-3674D76D92C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AFBBBBC-D4B4-244E-B43C-ADBD0C273DBC}" type="datetime4">
              <a:rPr lang="en-US" smtClean="0"/>
              <a:t>January 16, 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CSU CT 310, Web Development ©Ross Beveridge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D0EC57B-AF32-A640-B1A7-743D24D1F0D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C8119F9-1554-BD43-9603-E1E9082D0F80}" type="datetime4">
              <a:rPr lang="en-US" smtClean="0"/>
              <a:t>January 16, 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CSU CT 310, Web Development ©Ross Beveridge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930245D0-2A41-A343-A20B-861D5637E6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600200"/>
            <a:ext cx="411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1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2D7ECF7-9656-F240-96C5-DF424ADBD4FF}" type="datetime4">
              <a:rPr lang="en-US" smtClean="0"/>
              <a:t>January 16, 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CSU CT 310, Web Development ©Ross Beveridge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5DF494A-3C42-9F4C-B698-0808229E1B8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4051C3C-D382-224E-90B1-B4C45394CA41}" type="datetime4">
              <a:rPr lang="en-US" smtClean="0"/>
              <a:t>January 16, 2018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CSU CT 310, Web Development ©Ross Beveridge</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DF997F92-1F4A-8F47-9BAD-65D186E2AB3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918F756A-029B-6E40-A019-E2FB26FC03A8}" type="datetime4">
              <a:rPr lang="en-US" smtClean="0"/>
              <a:t>January 16, 2018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CSU CT 310, Web Development ©Ross Beveridge</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D10F97F0-1F3A-BD45-8895-CA1B246B9BD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BE6E128-0D4A-1F4F-9677-A5F58C37F262}" type="datetime4">
              <a:rPr lang="en-US" smtClean="0"/>
              <a:t>January 16, 2018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CSU CT 310, Web Development ©Ross Beveridge</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E5937058-88CA-2A4C-9EF9-D1E2211D63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F4B02A7-01D3-7546-A95F-913659484AB4}" type="datetime4">
              <a:rPr lang="en-US" smtClean="0"/>
              <a:t>January 16, 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CSU CT 310, Web Development ©Ross Beveridge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E68CF863-9B01-EB42-9B1F-274F4EA987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7E0E8F1-259B-8841-9FE1-E33D9E27F627}" type="datetime4">
              <a:rPr lang="en-US" smtClean="0"/>
              <a:t>January 16, 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CSU CT 310, Web Development ©Ross Beveridge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5CE765F-B331-DC42-98BA-A71BAB7D29F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04800"/>
            <a:ext cx="83820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1000" y="1600200"/>
            <a:ext cx="8382000" cy="4495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lvl1pPr>
              <a:defRPr sz="1200">
                <a:solidFill>
                  <a:schemeClr val="folHlink"/>
                </a:solidFill>
              </a:defRPr>
            </a:lvl1pPr>
          </a:lstStyle>
          <a:p>
            <a:pPr>
              <a:defRPr/>
            </a:pPr>
            <a:fld id="{627C3174-EC1B-C546-A62F-107A00322032}" type="datetime4">
              <a:rPr lang="en-US" smtClean="0"/>
              <a:t>January 16, 2018</a:t>
            </a:fld>
            <a:endParaRPr lang="en-US"/>
          </a:p>
        </p:txBody>
      </p:sp>
      <p:sp>
        <p:nvSpPr>
          <p:cNvPr id="1029" name="Rectangle 5"/>
          <p:cNvSpPr>
            <a:spLocks noGrp="1" noChangeArrowheads="1"/>
          </p:cNvSpPr>
          <p:nvPr>
            <p:ph type="ftr" sz="quarter" idx="3"/>
          </p:nvPr>
        </p:nvSpPr>
        <p:spPr bwMode="auto">
          <a:xfrm>
            <a:off x="2514600" y="6248400"/>
            <a:ext cx="41148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lvl1pPr algn="ctr">
              <a:defRPr sz="1200" smtClean="0">
                <a:solidFill>
                  <a:schemeClr val="folHlink"/>
                </a:solidFill>
              </a:defRPr>
            </a:lvl1pPr>
          </a:lstStyle>
          <a:p>
            <a:pPr>
              <a:defRPr/>
            </a:pPr>
            <a:r>
              <a:rPr lang="en-US"/>
              <a:t>CSU CT 310, Web Development ©Ross Beveridge</a:t>
            </a:r>
            <a:endParaRPr lang="en-US" dirty="0"/>
          </a:p>
        </p:txBody>
      </p:sp>
      <p:sp>
        <p:nvSpPr>
          <p:cNvPr id="1030" name="Rectangle 6"/>
          <p:cNvSpPr>
            <a:spLocks noGrp="1" noChangeArrowheads="1"/>
          </p:cNvSpPr>
          <p:nvPr>
            <p:ph type="sldNum" sz="quarter" idx="4"/>
          </p:nvPr>
        </p:nvSpPr>
        <p:spPr bwMode="auto">
          <a:xfrm>
            <a:off x="6705600" y="6248400"/>
            <a:ext cx="19812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lvl1pPr algn="r">
              <a:defRPr sz="1200">
                <a:solidFill>
                  <a:schemeClr val="folHlink"/>
                </a:solidFill>
              </a:defRPr>
            </a:lvl1pPr>
          </a:lstStyle>
          <a:p>
            <a:pPr>
              <a:defRPr/>
            </a:pPr>
            <a:r>
              <a:rPr lang="en-US"/>
              <a:t>Slide </a:t>
            </a:r>
            <a:fld id="{24B316A5-5323-DA4E-A692-E0BCBA1307C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p:txStyles>
    <p:titleStyle>
      <a:lvl1pPr algn="ctr" rtl="0" eaLnBrk="0" fontAlgn="base" hangingPunct="0">
        <a:lnSpc>
          <a:spcPct val="90000"/>
        </a:lnSpc>
        <a:spcBef>
          <a:spcPct val="0"/>
        </a:spcBef>
        <a:spcAft>
          <a:spcPct val="0"/>
        </a:spcAft>
        <a:defRPr sz="4400" i="1">
          <a:solidFill>
            <a:schemeClr val="tx2"/>
          </a:solidFill>
          <a:latin typeface="+mj-lt"/>
          <a:ea typeface="+mj-ea"/>
          <a:cs typeface="+mj-cs"/>
        </a:defRPr>
      </a:lvl1pPr>
      <a:lvl2pPr algn="ctr" rtl="0" eaLnBrk="0" fontAlgn="base" hangingPunct="0">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2pPr>
      <a:lvl3pPr algn="ctr" rtl="0" eaLnBrk="0" fontAlgn="base" hangingPunct="0">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3pPr>
      <a:lvl4pPr algn="ctr" rtl="0" eaLnBrk="0" fontAlgn="base" hangingPunct="0">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4pPr>
      <a:lvl5pPr algn="ctr" rtl="0" eaLnBrk="0" fontAlgn="base" hangingPunct="0">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5pPr>
      <a:lvl6pPr marL="457200" algn="ctr" rtl="0" fontAlgn="base">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6pPr>
      <a:lvl7pPr marL="914400" algn="ctr" rtl="0" fontAlgn="base">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7pPr>
      <a:lvl8pPr marL="1371600" algn="ctr" rtl="0" fontAlgn="base">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8pPr>
      <a:lvl9pPr marL="1828800" algn="ctr" rtl="0" fontAlgn="base">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9pPr>
    </p:titleStyle>
    <p:bodyStyle>
      <a:lvl1pPr marL="457200" indent="-457200" algn="l" rtl="0" eaLnBrk="0" fontAlgn="base" hangingPunct="0">
        <a:spcBef>
          <a:spcPct val="30000"/>
        </a:spcBef>
        <a:spcAft>
          <a:spcPct val="0"/>
        </a:spcAft>
        <a:buSzPct val="90000"/>
        <a:buFont typeface="Wingdings" charset="2"/>
        <a:buChar char=""/>
        <a:defRPr sz="3200">
          <a:solidFill>
            <a:schemeClr val="tx1"/>
          </a:solidFill>
          <a:latin typeface="+mn-lt"/>
          <a:ea typeface="+mn-ea"/>
          <a:cs typeface="+mn-cs"/>
        </a:defRPr>
      </a:lvl1pPr>
      <a:lvl2pPr marL="855663" indent="-398463" algn="l" rtl="0" eaLnBrk="0" fontAlgn="base" hangingPunct="0">
        <a:spcBef>
          <a:spcPct val="30000"/>
        </a:spcBef>
        <a:spcAft>
          <a:spcPct val="0"/>
        </a:spcAft>
        <a:buSzPct val="90000"/>
        <a:buFont typeface="Wingdings" charset="2"/>
        <a:buChar char=""/>
        <a:defRPr sz="2800">
          <a:solidFill>
            <a:schemeClr val="tx1"/>
          </a:solidFill>
          <a:latin typeface="+mn-lt"/>
          <a:ea typeface="+mn-ea"/>
        </a:defRPr>
      </a:lvl2pPr>
      <a:lvl3pPr marL="1262063" indent="-347663" algn="l" rtl="0" eaLnBrk="0" fontAlgn="base" hangingPunct="0">
        <a:spcBef>
          <a:spcPct val="30000"/>
        </a:spcBef>
        <a:spcAft>
          <a:spcPct val="0"/>
        </a:spcAft>
        <a:buSzPct val="90000"/>
        <a:buFont typeface="Wingdings" charset="2"/>
        <a:buChar char=""/>
        <a:defRPr sz="2400">
          <a:solidFill>
            <a:schemeClr val="tx1"/>
          </a:solidFill>
          <a:latin typeface="+mn-lt"/>
          <a:ea typeface="+mn-ea"/>
        </a:defRPr>
      </a:lvl3pPr>
      <a:lvl4pPr marL="1658938" indent="-287338" algn="l" rtl="0" eaLnBrk="0" fontAlgn="base" hangingPunct="0">
        <a:spcBef>
          <a:spcPct val="30000"/>
        </a:spcBef>
        <a:spcAft>
          <a:spcPct val="0"/>
        </a:spcAft>
        <a:buSzPct val="90000"/>
        <a:buFont typeface="Wingdings" charset="2"/>
        <a:buChar char=""/>
        <a:defRPr sz="2000">
          <a:solidFill>
            <a:schemeClr val="tx1"/>
          </a:solidFill>
          <a:latin typeface="+mn-lt"/>
          <a:ea typeface="+mn-ea"/>
        </a:defRPr>
      </a:lvl4pPr>
      <a:lvl5pPr marL="2176463" indent="-347663" algn="l" rtl="0" eaLnBrk="0" fontAlgn="base" hangingPunct="0">
        <a:spcBef>
          <a:spcPct val="30000"/>
        </a:spcBef>
        <a:spcAft>
          <a:spcPct val="0"/>
        </a:spcAft>
        <a:buSzPct val="90000"/>
        <a:buFont typeface="Wingdings" charset="2"/>
        <a:buChar char=""/>
        <a:defRPr sz="2000">
          <a:solidFill>
            <a:schemeClr val="tx1"/>
          </a:solidFill>
          <a:latin typeface="+mn-lt"/>
          <a:ea typeface="+mn-ea"/>
        </a:defRPr>
      </a:lvl5pPr>
      <a:lvl6pPr marL="2514600" indent="-228600" algn="l" rtl="0" fontAlgn="base">
        <a:spcBef>
          <a:spcPct val="30000"/>
        </a:spcBef>
        <a:spcAft>
          <a:spcPct val="0"/>
        </a:spcAft>
        <a:buSzPct val="90000"/>
        <a:buFont typeface="Wingdings" charset="2"/>
        <a:buChar char=""/>
        <a:defRPr sz="2000">
          <a:solidFill>
            <a:schemeClr val="tx1"/>
          </a:solidFill>
          <a:latin typeface="+mn-lt"/>
          <a:ea typeface="+mn-ea"/>
        </a:defRPr>
      </a:lvl6pPr>
      <a:lvl7pPr marL="2971800" indent="-228600" algn="l" rtl="0" fontAlgn="base">
        <a:spcBef>
          <a:spcPct val="30000"/>
        </a:spcBef>
        <a:spcAft>
          <a:spcPct val="0"/>
        </a:spcAft>
        <a:buSzPct val="90000"/>
        <a:buFont typeface="Wingdings" charset="2"/>
        <a:buChar char=""/>
        <a:defRPr sz="2000">
          <a:solidFill>
            <a:schemeClr val="tx1"/>
          </a:solidFill>
          <a:latin typeface="+mn-lt"/>
          <a:ea typeface="+mn-ea"/>
        </a:defRPr>
      </a:lvl7pPr>
      <a:lvl8pPr marL="3429000" indent="-228600" algn="l" rtl="0" fontAlgn="base">
        <a:spcBef>
          <a:spcPct val="30000"/>
        </a:spcBef>
        <a:spcAft>
          <a:spcPct val="0"/>
        </a:spcAft>
        <a:buSzPct val="90000"/>
        <a:buFont typeface="Wingdings" charset="2"/>
        <a:buChar char=""/>
        <a:defRPr sz="2000">
          <a:solidFill>
            <a:schemeClr val="tx1"/>
          </a:solidFill>
          <a:latin typeface="+mn-lt"/>
          <a:ea typeface="+mn-ea"/>
        </a:defRPr>
      </a:lvl8pPr>
      <a:lvl9pPr marL="3886200" indent="-228600" algn="l" rtl="0" fontAlgn="base">
        <a:spcBef>
          <a:spcPct val="30000"/>
        </a:spcBef>
        <a:spcAft>
          <a:spcPct val="0"/>
        </a:spcAft>
        <a:buSzPct val="90000"/>
        <a:buFont typeface="Wingdings"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orguefil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quotegarden.com/internet.html"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www.quotationspage.com/quote/31751.html" TargetMode="External"/><Relationship Id="rId4" Type="http://schemas.openxmlformats.org/officeDocument/2006/relationships/hyperlink" Target="http://web.archive.org/web/19990428005653/www.whitehouse.gov/WH/kids/html/pets.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p:txBody>
          <a:bodyPr/>
          <a:lstStyle/>
          <a:p>
            <a:r>
              <a:rPr lang="en-US"/>
              <a:t>Lecture 1</a:t>
            </a:r>
            <a:endParaRPr lang="en-US" dirty="0"/>
          </a:p>
        </p:txBody>
      </p:sp>
      <p:sp>
        <p:nvSpPr>
          <p:cNvPr id="54278" name="Rectangle 6"/>
          <p:cNvSpPr>
            <a:spLocks noGrp="1" noChangeArrowheads="1"/>
          </p:cNvSpPr>
          <p:nvPr>
            <p:ph type="subTitle" idx="1"/>
          </p:nvPr>
        </p:nvSpPr>
        <p:spPr/>
        <p:txBody>
          <a:bodyPr/>
          <a:lstStyle/>
          <a:p>
            <a:r>
              <a:rPr lang="en-US"/>
              <a:t>Introduction</a:t>
            </a:r>
          </a:p>
        </p:txBody>
      </p:sp>
      <p:sp>
        <p:nvSpPr>
          <p:cNvPr id="6" name="Rectangle 7"/>
          <p:cNvSpPr>
            <a:spLocks noGrp="1" noChangeArrowheads="1"/>
          </p:cNvSpPr>
          <p:nvPr>
            <p:ph type="dt" sz="half" idx="10"/>
          </p:nvPr>
        </p:nvSpPr>
        <p:spPr/>
        <p:txBody>
          <a:bodyPr/>
          <a:lstStyle/>
          <a:p>
            <a:fld id="{A5B8DBBD-38C5-2F4E-B82E-FFD4816C5D73}" type="datetime4">
              <a:rPr lang="en-US" smtClean="0"/>
              <a:t>January 16, 2018</a:t>
            </a:fld>
            <a:endParaRPr lang="en-US"/>
          </a:p>
        </p:txBody>
      </p:sp>
      <p:sp>
        <p:nvSpPr>
          <p:cNvPr id="7" name="Rectangle 8"/>
          <p:cNvSpPr>
            <a:spLocks noGrp="1" noChangeArrowheads="1"/>
          </p:cNvSpPr>
          <p:nvPr>
            <p:ph type="ftr" sz="quarter" idx="11"/>
          </p:nvPr>
        </p:nvSpPr>
        <p:spPr/>
        <p:txBody>
          <a:bodyPr/>
          <a:lstStyle/>
          <a:p>
            <a:pPr>
              <a:defRPr/>
            </a:pPr>
            <a:r>
              <a:rPr lang="en-US"/>
              <a:t>CSU CT 310, Web Development ©Ross Beveridge</a:t>
            </a:r>
            <a:endParaRPr lang="en-US" dirty="0"/>
          </a:p>
        </p:txBody>
      </p:sp>
      <p:sp>
        <p:nvSpPr>
          <p:cNvPr id="8" name="Rectangle 9"/>
          <p:cNvSpPr>
            <a:spLocks noGrp="1" noChangeArrowheads="1"/>
          </p:cNvSpPr>
          <p:nvPr>
            <p:ph type="sldNum" sz="quarter" idx="12"/>
          </p:nvPr>
        </p:nvSpPr>
        <p:spPr/>
        <p:txBody>
          <a:bodyPr/>
          <a:lstStyle/>
          <a:p>
            <a:r>
              <a:rPr lang="en-US"/>
              <a:t>Slide </a:t>
            </a:r>
            <a:fld id="{A95872A3-90D1-704E-80BC-2660C32A4BF5}" type="slidenum">
              <a:rPr lang="en-US" smtClean="0"/>
              <a:pPr/>
              <a:t>1</a:t>
            </a:fld>
            <a:endParaRPr lang="en-US"/>
          </a:p>
        </p:txBody>
      </p:sp>
      <p:sp>
        <p:nvSpPr>
          <p:cNvPr id="17414" name="Text Box 4"/>
          <p:cNvSpPr txBox="1">
            <a:spLocks noChangeArrowheads="1"/>
          </p:cNvSpPr>
          <p:nvPr/>
        </p:nvSpPr>
        <p:spPr bwMode="auto">
          <a:xfrm>
            <a:off x="304800" y="304800"/>
            <a:ext cx="18415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rgbClr val="800040"/>
                </a:solidFill>
                <a:latin typeface="Arial" charset="0"/>
              </a:rPr>
              <a:t>*</a:t>
            </a:r>
          </a:p>
        </p:txBody>
      </p:sp>
      <p:sp>
        <p:nvSpPr>
          <p:cNvPr id="17415" name="Text Box 5"/>
          <p:cNvSpPr txBox="1">
            <a:spLocks noChangeArrowheads="1"/>
          </p:cNvSpPr>
          <p:nvPr/>
        </p:nvSpPr>
        <p:spPr bwMode="auto">
          <a:xfrm>
            <a:off x="609600" y="5715000"/>
            <a:ext cx="8305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rgbClr val="800040"/>
                </a:solidFill>
                <a:latin typeface="Arial" charset="0"/>
              </a:rPr>
              <a:t>*</a:t>
            </a:r>
            <a:r>
              <a:rPr lang="en-US">
                <a:latin typeface="Arial" charset="0"/>
              </a:rPr>
              <a:t> </a:t>
            </a:r>
            <a:r>
              <a:rPr lang="en-US" sz="1200">
                <a:latin typeface="Arial" charset="0"/>
              </a:rPr>
              <a:t>Slide background spider web photograph from </a:t>
            </a:r>
            <a:r>
              <a:rPr lang="en-US" sz="1200">
                <a:latin typeface="Arial" charset="0"/>
                <a:hlinkClick r:id="rId3"/>
              </a:rPr>
              <a:t>Morguefile</a:t>
            </a:r>
            <a:r>
              <a:rPr lang="en-US" sz="1200">
                <a:latin typeface="Arial" charset="0"/>
              </a:rPr>
              <a:t> openstock photograph by Gabor Karpati, Hungary.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724400" y="2285999"/>
            <a:ext cx="3810000" cy="27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3074" name="Rectangle 2"/>
          <p:cNvSpPr>
            <a:spLocks noGrp="1" noChangeArrowheads="1"/>
          </p:cNvSpPr>
          <p:nvPr>
            <p:ph type="title"/>
          </p:nvPr>
        </p:nvSpPr>
        <p:spPr/>
        <p:txBody>
          <a:bodyPr anchor="t"/>
          <a:lstStyle/>
          <a:p>
            <a:r>
              <a:rPr lang="en-US" sz="4000" dirty="0" err="1"/>
              <a:t>Memex</a:t>
            </a:r>
            <a:endParaRPr lang="en-US" sz="2000" i="1" dirty="0"/>
          </a:p>
        </p:txBody>
      </p:sp>
      <p:sp>
        <p:nvSpPr>
          <p:cNvPr id="6" name="Date Placeholder 2"/>
          <p:cNvSpPr>
            <a:spLocks noGrp="1"/>
          </p:cNvSpPr>
          <p:nvPr>
            <p:ph type="dt" sz="half" idx="10"/>
          </p:nvPr>
        </p:nvSpPr>
        <p:spPr/>
        <p:txBody>
          <a:bodyPr/>
          <a:lstStyle/>
          <a:p>
            <a:pPr>
              <a:defRPr/>
            </a:pPr>
            <a:fld id="{3B8B9798-0CB7-C148-91CB-0B2C455C9AAF}" type="datetime4">
              <a:rPr lang="en-US" smtClean="0"/>
              <a:t>January 16, 2018</a:t>
            </a:fld>
            <a:endParaRPr lang="en-US"/>
          </a:p>
        </p:txBody>
      </p:sp>
      <p:sp>
        <p:nvSpPr>
          <p:cNvPr id="7" name="Footer Placeholder 3"/>
          <p:cNvSpPr>
            <a:spLocks noGrp="1"/>
          </p:cNvSpPr>
          <p:nvPr>
            <p:ph type="ftr" sz="quarter" idx="11"/>
          </p:nvPr>
        </p:nvSpPr>
        <p:spPr/>
        <p:txBody>
          <a:bodyPr/>
          <a:lstStyle/>
          <a:p>
            <a:pPr>
              <a:defRPr/>
            </a:pPr>
            <a:r>
              <a:rPr lang="en-US"/>
              <a:t>CSU CT 310, Web Development ©Ross Beveridge</a:t>
            </a:r>
            <a:endParaRPr lang="en-US" dirty="0"/>
          </a:p>
        </p:txBody>
      </p:sp>
      <p:sp>
        <p:nvSpPr>
          <p:cNvPr id="8" name="Slide Number Placeholder 4"/>
          <p:cNvSpPr>
            <a:spLocks noGrp="1"/>
          </p:cNvSpPr>
          <p:nvPr>
            <p:ph type="sldNum" sz="quarter" idx="12"/>
          </p:nvPr>
        </p:nvSpPr>
        <p:spPr/>
        <p:txBody>
          <a:bodyPr/>
          <a:lstStyle/>
          <a:p>
            <a:pPr>
              <a:defRPr/>
            </a:pPr>
            <a:r>
              <a:rPr lang="en-US"/>
              <a:t>Slide </a:t>
            </a:r>
            <a:fld id="{D06AF59D-4541-E94B-9F60-3F72B604D785}" type="slidenum">
              <a:rPr lang="en-US" smtClean="0"/>
              <a:pPr>
                <a:defRPr/>
              </a:pPr>
              <a:t>10</a:t>
            </a:fld>
            <a:endParaRPr lang="en-US"/>
          </a:p>
        </p:txBody>
      </p:sp>
      <p:sp>
        <p:nvSpPr>
          <p:cNvPr id="3075" name="Rectangle 3"/>
          <p:cNvSpPr>
            <a:spLocks noGrp="1" noChangeArrowheads="1"/>
          </p:cNvSpPr>
          <p:nvPr>
            <p:ph idx="4294967295"/>
          </p:nvPr>
        </p:nvSpPr>
        <p:spPr>
          <a:xfrm>
            <a:off x="266700" y="876301"/>
            <a:ext cx="8610600" cy="1257300"/>
          </a:xfrm>
        </p:spPr>
        <p:txBody>
          <a:bodyPr>
            <a:normAutofit/>
          </a:bodyPr>
          <a:lstStyle/>
          <a:p>
            <a:pPr>
              <a:lnSpc>
                <a:spcPct val="120000"/>
              </a:lnSpc>
              <a:spcBef>
                <a:spcPts val="0"/>
              </a:spcBef>
              <a:buFontTx/>
              <a:buNone/>
            </a:pPr>
            <a:r>
              <a:rPr lang="en-US" sz="2000" dirty="0"/>
              <a:t>“A </a:t>
            </a:r>
            <a:r>
              <a:rPr lang="en-US" sz="2000" dirty="0" err="1"/>
              <a:t>memex</a:t>
            </a:r>
            <a:r>
              <a:rPr lang="en-US" sz="2000" dirty="0"/>
              <a:t> is a device in which an individual stores all his books, records, and communications, and which is mechanized so that it may be consulted with exceeding speed and flexibility”</a:t>
            </a:r>
          </a:p>
        </p:txBody>
      </p:sp>
      <p:sp>
        <p:nvSpPr>
          <p:cNvPr id="3077" name="Rectangle 5"/>
          <p:cNvSpPr>
            <a:spLocks noChangeArrowheads="1"/>
          </p:cNvSpPr>
          <p:nvPr/>
        </p:nvSpPr>
        <p:spPr bwMode="auto">
          <a:xfrm>
            <a:off x="152400" y="1600200"/>
            <a:ext cx="8915400" cy="495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2800"/>
          </a:p>
        </p:txBody>
      </p:sp>
      <p:graphicFrame>
        <p:nvGraphicFramePr>
          <p:cNvPr id="3079" name="Object 7"/>
          <p:cNvGraphicFramePr>
            <a:graphicFrameLocks noChangeAspect="1"/>
          </p:cNvGraphicFramePr>
          <p:nvPr>
            <p:extLst>
              <p:ext uri="{D42A27DB-BD31-4B8C-83A1-F6EECF244321}">
                <p14:modId xmlns:p14="http://schemas.microsoft.com/office/powerpoint/2010/main" val="1779607340"/>
              </p:ext>
            </p:extLst>
          </p:nvPr>
        </p:nvGraphicFramePr>
        <p:xfrm>
          <a:off x="4835525" y="2421730"/>
          <a:ext cx="3587750" cy="2449513"/>
        </p:xfrm>
        <a:graphic>
          <a:graphicData uri="http://schemas.openxmlformats.org/presentationml/2006/ole">
            <mc:AlternateContent xmlns:mc="http://schemas.openxmlformats.org/markup-compatibility/2006">
              <mc:Choice xmlns:v="urn:schemas-microsoft-com:vml" Requires="v">
                <p:oleObj spid="_x0000_s1026" name="PaperPort Document" r:id="rId3" imgW="3607200" imgH="2464200" progId="Paper.Document">
                  <p:embed/>
                </p:oleObj>
              </mc:Choice>
              <mc:Fallback>
                <p:oleObj name="PaperPort Document" r:id="rId3" imgW="3607200" imgH="2464200" progId="Paper.Document">
                  <p:embed/>
                  <p:pic>
                    <p:nvPicPr>
                      <p:cNvPr id="307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5525" y="2421730"/>
                        <a:ext cx="3587750" cy="2449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3"/>
          <p:cNvSpPr txBox="1">
            <a:spLocks noChangeArrowheads="1"/>
          </p:cNvSpPr>
          <p:nvPr/>
        </p:nvSpPr>
        <p:spPr bwMode="auto">
          <a:xfrm>
            <a:off x="547" y="2136229"/>
            <a:ext cx="4647653" cy="3959771"/>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normAutofit/>
          </a:bodyPr>
          <a:lstStyle>
            <a:lvl1pPr marL="457200" indent="-457200" algn="l" rtl="0" eaLnBrk="0" fontAlgn="base" hangingPunct="0">
              <a:spcBef>
                <a:spcPct val="30000"/>
              </a:spcBef>
              <a:spcAft>
                <a:spcPct val="0"/>
              </a:spcAft>
              <a:buSzPct val="90000"/>
              <a:buFont typeface="Wingdings" charset="2"/>
              <a:buChar char=""/>
              <a:defRPr sz="3200">
                <a:solidFill>
                  <a:schemeClr val="tx1"/>
                </a:solidFill>
                <a:latin typeface="+mn-lt"/>
                <a:ea typeface="+mn-ea"/>
                <a:cs typeface="+mn-cs"/>
              </a:defRPr>
            </a:lvl1pPr>
            <a:lvl2pPr marL="855663" indent="-398463" algn="l" rtl="0" eaLnBrk="0" fontAlgn="base" hangingPunct="0">
              <a:spcBef>
                <a:spcPct val="30000"/>
              </a:spcBef>
              <a:spcAft>
                <a:spcPct val="0"/>
              </a:spcAft>
              <a:buSzPct val="90000"/>
              <a:buFont typeface="Wingdings" charset="2"/>
              <a:buChar char=""/>
              <a:defRPr sz="2800">
                <a:solidFill>
                  <a:schemeClr val="tx1"/>
                </a:solidFill>
                <a:latin typeface="+mn-lt"/>
                <a:ea typeface="+mn-ea"/>
              </a:defRPr>
            </a:lvl2pPr>
            <a:lvl3pPr marL="1262063" indent="-347663" algn="l" rtl="0" eaLnBrk="0" fontAlgn="base" hangingPunct="0">
              <a:spcBef>
                <a:spcPct val="30000"/>
              </a:spcBef>
              <a:spcAft>
                <a:spcPct val="0"/>
              </a:spcAft>
              <a:buSzPct val="90000"/>
              <a:buFont typeface="Wingdings" charset="2"/>
              <a:buChar char=""/>
              <a:defRPr sz="2400">
                <a:solidFill>
                  <a:schemeClr val="tx1"/>
                </a:solidFill>
                <a:latin typeface="+mn-lt"/>
                <a:ea typeface="+mn-ea"/>
              </a:defRPr>
            </a:lvl3pPr>
            <a:lvl4pPr marL="1658938" indent="-287338" algn="l" rtl="0" eaLnBrk="0" fontAlgn="base" hangingPunct="0">
              <a:spcBef>
                <a:spcPct val="30000"/>
              </a:spcBef>
              <a:spcAft>
                <a:spcPct val="0"/>
              </a:spcAft>
              <a:buSzPct val="90000"/>
              <a:buFont typeface="Wingdings" charset="2"/>
              <a:buChar char=""/>
              <a:defRPr sz="2000">
                <a:solidFill>
                  <a:schemeClr val="tx1"/>
                </a:solidFill>
                <a:latin typeface="+mn-lt"/>
                <a:ea typeface="+mn-ea"/>
              </a:defRPr>
            </a:lvl4pPr>
            <a:lvl5pPr marL="2176463" indent="-347663" algn="l" rtl="0" eaLnBrk="0" fontAlgn="base" hangingPunct="0">
              <a:spcBef>
                <a:spcPct val="30000"/>
              </a:spcBef>
              <a:spcAft>
                <a:spcPct val="0"/>
              </a:spcAft>
              <a:buSzPct val="90000"/>
              <a:buFont typeface="Wingdings" charset="2"/>
              <a:buChar char=""/>
              <a:defRPr sz="2000">
                <a:solidFill>
                  <a:schemeClr val="tx1"/>
                </a:solidFill>
                <a:latin typeface="+mn-lt"/>
                <a:ea typeface="+mn-ea"/>
              </a:defRPr>
            </a:lvl5pPr>
            <a:lvl6pPr marL="2514600" indent="-228600" algn="l" rtl="0" fontAlgn="base">
              <a:spcBef>
                <a:spcPct val="30000"/>
              </a:spcBef>
              <a:spcAft>
                <a:spcPct val="0"/>
              </a:spcAft>
              <a:buSzPct val="90000"/>
              <a:buFont typeface="Wingdings" charset="2"/>
              <a:buChar char=""/>
              <a:defRPr sz="2000">
                <a:solidFill>
                  <a:schemeClr val="tx1"/>
                </a:solidFill>
                <a:latin typeface="+mn-lt"/>
                <a:ea typeface="+mn-ea"/>
              </a:defRPr>
            </a:lvl6pPr>
            <a:lvl7pPr marL="2971800" indent="-228600" algn="l" rtl="0" fontAlgn="base">
              <a:spcBef>
                <a:spcPct val="30000"/>
              </a:spcBef>
              <a:spcAft>
                <a:spcPct val="0"/>
              </a:spcAft>
              <a:buSzPct val="90000"/>
              <a:buFont typeface="Wingdings" charset="2"/>
              <a:buChar char=""/>
              <a:defRPr sz="2000">
                <a:solidFill>
                  <a:schemeClr val="tx1"/>
                </a:solidFill>
                <a:latin typeface="+mn-lt"/>
                <a:ea typeface="+mn-ea"/>
              </a:defRPr>
            </a:lvl7pPr>
            <a:lvl8pPr marL="3429000" indent="-228600" algn="l" rtl="0" fontAlgn="base">
              <a:spcBef>
                <a:spcPct val="30000"/>
              </a:spcBef>
              <a:spcAft>
                <a:spcPct val="0"/>
              </a:spcAft>
              <a:buSzPct val="90000"/>
              <a:buFont typeface="Wingdings" charset="2"/>
              <a:buChar char=""/>
              <a:defRPr sz="2000">
                <a:solidFill>
                  <a:schemeClr val="tx1"/>
                </a:solidFill>
                <a:latin typeface="+mn-lt"/>
                <a:ea typeface="+mn-ea"/>
              </a:defRPr>
            </a:lvl8pPr>
            <a:lvl9pPr marL="3886200" indent="-228600" algn="l" rtl="0" fontAlgn="base">
              <a:spcBef>
                <a:spcPct val="30000"/>
              </a:spcBef>
              <a:spcAft>
                <a:spcPct val="0"/>
              </a:spcAft>
              <a:buSzPct val="90000"/>
              <a:buFont typeface="Wingdings" charset="2"/>
              <a:buChar char=""/>
              <a:defRPr sz="2000">
                <a:solidFill>
                  <a:schemeClr val="tx1"/>
                </a:solidFill>
                <a:latin typeface="+mn-lt"/>
                <a:ea typeface="+mn-ea"/>
              </a:defRPr>
            </a:lvl9pPr>
          </a:lstStyle>
          <a:p>
            <a:pPr lvl="1">
              <a:lnSpc>
                <a:spcPct val="120000"/>
              </a:lnSpc>
              <a:spcBef>
                <a:spcPts val="0"/>
              </a:spcBef>
            </a:pPr>
            <a:r>
              <a:rPr lang="en-US" sz="2000" kern="0"/>
              <a:t>Full-text </a:t>
            </a:r>
            <a:r>
              <a:rPr lang="en-US" sz="2000" kern="0" dirty="0"/>
              <a:t>search, text &amp; audio annotations, and hyperlinks</a:t>
            </a:r>
          </a:p>
          <a:p>
            <a:pPr lvl="1">
              <a:lnSpc>
                <a:spcPct val="120000"/>
              </a:lnSpc>
              <a:spcBef>
                <a:spcPts val="0"/>
              </a:spcBef>
            </a:pPr>
            <a:r>
              <a:rPr lang="en-US" sz="2000" kern="0" dirty="0"/>
              <a:t>Proposes associative links between content</a:t>
            </a:r>
          </a:p>
          <a:p>
            <a:pPr lvl="1">
              <a:lnSpc>
                <a:spcPct val="120000"/>
              </a:lnSpc>
              <a:spcBef>
                <a:spcPts val="0"/>
              </a:spcBef>
            </a:pPr>
            <a:r>
              <a:rPr lang="en-US" sz="2000" kern="0" dirty="0"/>
              <a:t>Dual display setup!</a:t>
            </a:r>
          </a:p>
          <a:p>
            <a:pPr lvl="1">
              <a:lnSpc>
                <a:spcPct val="120000"/>
              </a:lnSpc>
              <a:spcBef>
                <a:spcPts val="0"/>
              </a:spcBef>
            </a:pPr>
            <a:r>
              <a:rPr lang="en-US" sz="2000" kern="0" dirty="0"/>
              <a:t>Direct annotation of stored content</a:t>
            </a:r>
          </a:p>
          <a:p>
            <a:pPr lvl="1">
              <a:lnSpc>
                <a:spcPct val="120000"/>
              </a:lnSpc>
              <a:spcBef>
                <a:spcPts val="0"/>
              </a:spcBef>
            </a:pPr>
            <a:r>
              <a:rPr lang="en-US" sz="2000" kern="0" dirty="0"/>
              <a:t>Proposes direct connection to nervous system</a:t>
            </a:r>
          </a:p>
          <a:p>
            <a:pPr>
              <a:lnSpc>
                <a:spcPct val="120000"/>
              </a:lnSpc>
              <a:spcBef>
                <a:spcPts val="0"/>
              </a:spcBef>
            </a:pPr>
            <a:endParaRPr lang="en-US" sz="2000" kern="0" dirty="0"/>
          </a:p>
        </p:txBody>
      </p:sp>
    </p:spTree>
    <p:extLst>
      <p:ext uri="{BB962C8B-B14F-4D97-AF65-F5344CB8AC3E}">
        <p14:creationId xmlns:p14="http://schemas.microsoft.com/office/powerpoint/2010/main" val="2343822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4000" b="1" dirty="0"/>
              <a:t>Networks</a:t>
            </a:r>
          </a:p>
        </p:txBody>
      </p:sp>
      <p:sp>
        <p:nvSpPr>
          <p:cNvPr id="10" name="Subtitle 9"/>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pPr>
              <a:defRPr/>
            </a:pPr>
            <a:fld id="{5558A6E6-4567-494B-A1B6-A539391F1887}" type="datetime4">
              <a:rPr lang="en-US" smtClean="0"/>
              <a:t>January 16, 2018</a:t>
            </a:fld>
            <a:endParaRPr lang="en-US"/>
          </a:p>
        </p:txBody>
      </p:sp>
      <p:sp>
        <p:nvSpPr>
          <p:cNvPr id="5" name="Footer Placeholder 4"/>
          <p:cNvSpPr>
            <a:spLocks noGrp="1"/>
          </p:cNvSpPr>
          <p:nvPr>
            <p:ph type="ftr" sz="quarter" idx="11"/>
          </p:nvPr>
        </p:nvSpPr>
        <p:spPr/>
        <p:txBody>
          <a:bodyPr/>
          <a:lstStyle/>
          <a:p>
            <a:pPr>
              <a:defRPr/>
            </a:pPr>
            <a:r>
              <a:rPr lang="en-US"/>
              <a:t>CSU CT 310, Web Development ©Ross Beveridge</a:t>
            </a:r>
            <a:endParaRPr lang="en-US" dirty="0"/>
          </a:p>
        </p:txBody>
      </p:sp>
      <p:sp>
        <p:nvSpPr>
          <p:cNvPr id="6" name="Slide Number Placeholder 5"/>
          <p:cNvSpPr>
            <a:spLocks noGrp="1"/>
          </p:cNvSpPr>
          <p:nvPr>
            <p:ph type="sldNum" sz="quarter" idx="12"/>
          </p:nvPr>
        </p:nvSpPr>
        <p:spPr/>
        <p:txBody>
          <a:bodyPr/>
          <a:lstStyle/>
          <a:p>
            <a:pPr>
              <a:defRPr/>
            </a:pPr>
            <a:r>
              <a:rPr lang="en-US"/>
              <a:t>Slide </a:t>
            </a:r>
            <a:fld id="{6D0EC57B-AF32-A640-B1A7-743D24D1F0D3}" type="slidenum">
              <a:rPr lang="en-US" smtClean="0"/>
              <a:pPr>
                <a:defRPr/>
              </a:pPr>
              <a:t>11</a:t>
            </a:fld>
            <a:endParaRPr lang="en-US"/>
          </a:p>
        </p:txBody>
      </p:sp>
    </p:spTree>
    <p:extLst>
      <p:ext uri="{BB962C8B-B14F-4D97-AF65-F5344CB8AC3E}">
        <p14:creationId xmlns:p14="http://schemas.microsoft.com/office/powerpoint/2010/main" val="1404030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title"/>
          </p:nvPr>
        </p:nvSpPr>
        <p:spPr/>
        <p:txBody>
          <a:bodyPr anchor="t"/>
          <a:lstStyle/>
          <a:p>
            <a:pPr eaLnBrk="1" hangingPunct="1">
              <a:defRPr/>
            </a:pPr>
            <a:r>
              <a:rPr lang="en-US" dirty="0"/>
              <a:t>Networks</a:t>
            </a:r>
          </a:p>
        </p:txBody>
      </p:sp>
      <p:sp>
        <p:nvSpPr>
          <p:cNvPr id="8" name="Date Placeholder 2"/>
          <p:cNvSpPr>
            <a:spLocks noGrp="1"/>
          </p:cNvSpPr>
          <p:nvPr>
            <p:ph type="dt" sz="half" idx="10"/>
          </p:nvPr>
        </p:nvSpPr>
        <p:spPr/>
        <p:txBody>
          <a:bodyPr/>
          <a:lstStyle/>
          <a:p>
            <a:pPr>
              <a:defRPr/>
            </a:pPr>
            <a:fld id="{C8CCE97E-771F-BC48-B88F-53B19768C835}" type="datetime4">
              <a:rPr lang="en-US" smtClean="0"/>
              <a:t>January 16, 2018</a:t>
            </a:fld>
            <a:endParaRPr lang="en-US"/>
          </a:p>
        </p:txBody>
      </p:sp>
      <p:sp>
        <p:nvSpPr>
          <p:cNvPr id="9" name="Footer Placeholder 3"/>
          <p:cNvSpPr>
            <a:spLocks noGrp="1"/>
          </p:cNvSpPr>
          <p:nvPr>
            <p:ph type="ftr" sz="quarter" idx="11"/>
          </p:nvPr>
        </p:nvSpPr>
        <p:spPr/>
        <p:txBody>
          <a:bodyPr/>
          <a:lstStyle/>
          <a:p>
            <a:pPr>
              <a:defRPr/>
            </a:pPr>
            <a:r>
              <a:rPr lang="en-US"/>
              <a:t>CSU CT 310, Web Development ©Ross Beveridge</a:t>
            </a:r>
            <a:endParaRPr lang="en-US" dirty="0"/>
          </a:p>
        </p:txBody>
      </p:sp>
      <p:sp>
        <p:nvSpPr>
          <p:cNvPr id="10" name="Slide Number Placeholder 4"/>
          <p:cNvSpPr>
            <a:spLocks noGrp="1"/>
          </p:cNvSpPr>
          <p:nvPr>
            <p:ph type="sldNum" sz="quarter" idx="12"/>
          </p:nvPr>
        </p:nvSpPr>
        <p:spPr/>
        <p:txBody>
          <a:bodyPr/>
          <a:lstStyle/>
          <a:p>
            <a:pPr>
              <a:defRPr/>
            </a:pPr>
            <a:r>
              <a:rPr lang="en-US"/>
              <a:t>Slide </a:t>
            </a:r>
            <a:fld id="{A26CFD0C-2303-674A-80E9-371A918DBA4A}" type="slidenum">
              <a:rPr lang="en-US" smtClean="0"/>
              <a:pPr>
                <a:defRPr/>
              </a:pPr>
              <a:t>12</a:t>
            </a:fld>
            <a:endParaRPr lang="en-US"/>
          </a:p>
        </p:txBody>
      </p:sp>
      <p:sp>
        <p:nvSpPr>
          <p:cNvPr id="25602" name="Oval 2"/>
          <p:cNvSpPr>
            <a:spLocks noChangeArrowheads="1"/>
          </p:cNvSpPr>
          <p:nvPr/>
        </p:nvSpPr>
        <p:spPr bwMode="auto">
          <a:xfrm>
            <a:off x="914400" y="1143000"/>
            <a:ext cx="7543800" cy="4876800"/>
          </a:xfrm>
          <a:prstGeom prst="ellipse">
            <a:avLst/>
          </a:prstGeom>
          <a:solidFill>
            <a:srgbClr val="CCFF66"/>
          </a:solid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33799" name="Oval 4"/>
          <p:cNvSpPr>
            <a:spLocks noChangeArrowheads="1"/>
          </p:cNvSpPr>
          <p:nvPr/>
        </p:nvSpPr>
        <p:spPr bwMode="auto">
          <a:xfrm>
            <a:off x="1600200" y="3352800"/>
            <a:ext cx="2971800" cy="1752600"/>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a:latin typeface="Arial" charset="0"/>
              </a:rPr>
              <a:t>LAN</a:t>
            </a:r>
          </a:p>
          <a:p>
            <a:pPr algn="ctr"/>
            <a:r>
              <a:rPr lang="en-US">
                <a:latin typeface="Arial" charset="0"/>
              </a:rPr>
              <a:t>(Math Dept.)</a:t>
            </a:r>
          </a:p>
        </p:txBody>
      </p:sp>
      <p:sp>
        <p:nvSpPr>
          <p:cNvPr id="33800" name="Oval 5"/>
          <p:cNvSpPr>
            <a:spLocks noChangeArrowheads="1"/>
          </p:cNvSpPr>
          <p:nvPr/>
        </p:nvSpPr>
        <p:spPr bwMode="auto">
          <a:xfrm>
            <a:off x="4800600" y="3429000"/>
            <a:ext cx="2971800" cy="1752600"/>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a:latin typeface="Arial" charset="0"/>
              </a:rPr>
              <a:t>LAN</a:t>
            </a:r>
          </a:p>
          <a:p>
            <a:pPr algn="ctr"/>
            <a:r>
              <a:rPr lang="en-US">
                <a:latin typeface="Arial" charset="0"/>
              </a:rPr>
              <a:t>(Psychology)</a:t>
            </a:r>
          </a:p>
        </p:txBody>
      </p:sp>
      <p:sp>
        <p:nvSpPr>
          <p:cNvPr id="33801" name="Oval 6"/>
          <p:cNvSpPr>
            <a:spLocks noChangeArrowheads="1"/>
          </p:cNvSpPr>
          <p:nvPr/>
        </p:nvSpPr>
        <p:spPr bwMode="auto">
          <a:xfrm>
            <a:off x="3276600" y="1600200"/>
            <a:ext cx="2971800" cy="1752600"/>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a:latin typeface="Arial" charset="0"/>
              </a:rPr>
              <a:t>LAN</a:t>
            </a:r>
          </a:p>
          <a:p>
            <a:pPr algn="ctr"/>
            <a:r>
              <a:rPr lang="en-US">
                <a:latin typeface="Arial" charset="0"/>
              </a:rPr>
              <a:t>(CS Dept.)</a:t>
            </a:r>
          </a:p>
        </p:txBody>
      </p:sp>
      <p:sp>
        <p:nvSpPr>
          <p:cNvPr id="33802" name="Text Box 7"/>
          <p:cNvSpPr txBox="1">
            <a:spLocks noChangeArrowheads="1"/>
          </p:cNvSpPr>
          <p:nvPr/>
        </p:nvSpPr>
        <p:spPr bwMode="auto">
          <a:xfrm>
            <a:off x="1371600" y="2667000"/>
            <a:ext cx="1752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accent1"/>
                </a:solidFill>
                <a:latin typeface="Arial" charset="0"/>
              </a:rPr>
              <a:t>CSU WAN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301625"/>
            <a:ext cx="8382000" cy="1143000"/>
          </a:xfrm>
        </p:spPr>
        <p:txBody>
          <a:bodyPr anchor="t"/>
          <a:lstStyle/>
          <a:p>
            <a:pPr eaLnBrk="1" hangingPunct="1">
              <a:defRPr/>
            </a:pPr>
            <a:r>
              <a:rPr lang="en-US"/>
              <a:t>Networks</a:t>
            </a:r>
          </a:p>
        </p:txBody>
      </p:sp>
      <p:sp>
        <p:nvSpPr>
          <p:cNvPr id="22" name="Date Placeholder 2"/>
          <p:cNvSpPr>
            <a:spLocks noGrp="1"/>
          </p:cNvSpPr>
          <p:nvPr>
            <p:ph type="dt" sz="half" idx="10"/>
          </p:nvPr>
        </p:nvSpPr>
        <p:spPr/>
        <p:txBody>
          <a:bodyPr/>
          <a:lstStyle/>
          <a:p>
            <a:pPr>
              <a:defRPr/>
            </a:pPr>
            <a:fld id="{D315FFF5-C483-194C-8D9B-5C02EB73EDAB}" type="datetime4">
              <a:rPr lang="en-US" smtClean="0"/>
              <a:t>January 16, 2018</a:t>
            </a:fld>
            <a:endParaRPr lang="en-US"/>
          </a:p>
        </p:txBody>
      </p:sp>
      <p:sp>
        <p:nvSpPr>
          <p:cNvPr id="23" name="Footer Placeholder 3"/>
          <p:cNvSpPr>
            <a:spLocks noGrp="1"/>
          </p:cNvSpPr>
          <p:nvPr>
            <p:ph type="ftr" sz="quarter" idx="11"/>
          </p:nvPr>
        </p:nvSpPr>
        <p:spPr/>
        <p:txBody>
          <a:bodyPr/>
          <a:lstStyle/>
          <a:p>
            <a:pPr>
              <a:defRPr/>
            </a:pPr>
            <a:r>
              <a:rPr lang="en-US"/>
              <a:t>CSU CT 310, Web Development ©Ross Beveridge</a:t>
            </a:r>
            <a:endParaRPr lang="en-US" dirty="0"/>
          </a:p>
        </p:txBody>
      </p:sp>
      <p:sp>
        <p:nvSpPr>
          <p:cNvPr id="24" name="Slide Number Placeholder 4"/>
          <p:cNvSpPr>
            <a:spLocks noGrp="1"/>
          </p:cNvSpPr>
          <p:nvPr>
            <p:ph type="sldNum" sz="quarter" idx="12"/>
          </p:nvPr>
        </p:nvSpPr>
        <p:spPr/>
        <p:txBody>
          <a:bodyPr/>
          <a:lstStyle/>
          <a:p>
            <a:pPr>
              <a:defRPr/>
            </a:pPr>
            <a:r>
              <a:rPr lang="en-US"/>
              <a:t>Slide </a:t>
            </a:r>
            <a:fld id="{A0450BEE-B865-4844-8D15-4A1157699F0D}" type="slidenum">
              <a:rPr lang="en-US" smtClean="0"/>
              <a:pPr>
                <a:defRPr/>
              </a:pPr>
              <a:t>13</a:t>
            </a:fld>
            <a:endParaRPr lang="en-US"/>
          </a:p>
        </p:txBody>
      </p:sp>
      <p:sp>
        <p:nvSpPr>
          <p:cNvPr id="35846" name="Oval 4"/>
          <p:cNvSpPr>
            <a:spLocks noChangeArrowheads="1"/>
          </p:cNvSpPr>
          <p:nvPr/>
        </p:nvSpPr>
        <p:spPr bwMode="auto">
          <a:xfrm>
            <a:off x="457200" y="1143000"/>
            <a:ext cx="8305800" cy="4419600"/>
          </a:xfrm>
          <a:prstGeom prst="ellipse">
            <a:avLst/>
          </a:prstGeom>
          <a:solidFill>
            <a:srgbClr val="FFFF66"/>
          </a:solidFill>
          <a:ln w="9525">
            <a:solidFill>
              <a:schemeClr val="tx1"/>
            </a:solidFill>
            <a:round/>
            <a:headEnd/>
            <a:tailEnd/>
          </a:ln>
        </p:spPr>
        <p:txBody>
          <a:bodyPr wrap="none" anchor="ctr">
            <a:prstTxWarp prst="textNoShape">
              <a:avLst/>
            </a:prstTxWarp>
          </a:bodyPr>
          <a:lstStyle/>
          <a:p>
            <a:pPr algn="ctr"/>
            <a:endParaRPr lang="en-US">
              <a:latin typeface="Arial" charset="0"/>
            </a:endParaRPr>
          </a:p>
        </p:txBody>
      </p:sp>
      <p:sp>
        <p:nvSpPr>
          <p:cNvPr id="35847" name="Oval 5"/>
          <p:cNvSpPr>
            <a:spLocks noChangeAspect="1" noChangeArrowheads="1"/>
          </p:cNvSpPr>
          <p:nvPr/>
        </p:nvSpPr>
        <p:spPr bwMode="auto">
          <a:xfrm>
            <a:off x="1546225" y="3230563"/>
            <a:ext cx="3025775" cy="1890712"/>
          </a:xfrm>
          <a:prstGeom prst="ellipse">
            <a:avLst/>
          </a:prstGeom>
          <a:solidFill>
            <a:srgbClr val="CCFF66"/>
          </a:solidFill>
          <a:ln w="9525">
            <a:solidFill>
              <a:schemeClr val="tx1"/>
            </a:solidFill>
            <a:round/>
            <a:headEnd/>
            <a:tailEnd/>
          </a:ln>
        </p:spPr>
        <p:txBody>
          <a:bodyPr wrap="none" anchor="ctr">
            <a:prstTxWarp prst="textNoShape">
              <a:avLst/>
            </a:prstTxWarp>
          </a:bodyPr>
          <a:lstStyle/>
          <a:p>
            <a:endParaRPr lang="en-US"/>
          </a:p>
        </p:txBody>
      </p:sp>
      <p:sp>
        <p:nvSpPr>
          <p:cNvPr id="35848" name="Oval 6"/>
          <p:cNvSpPr>
            <a:spLocks noChangeAspect="1" noChangeArrowheads="1"/>
          </p:cNvSpPr>
          <p:nvPr/>
        </p:nvSpPr>
        <p:spPr bwMode="auto">
          <a:xfrm>
            <a:off x="1790700" y="4086225"/>
            <a:ext cx="1192213" cy="679450"/>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sz="1200">
                <a:latin typeface="Arial" charset="0"/>
              </a:rPr>
              <a:t>LAN</a:t>
            </a:r>
          </a:p>
          <a:p>
            <a:pPr algn="ctr"/>
            <a:r>
              <a:rPr lang="en-US" sz="1200">
                <a:latin typeface="Arial" charset="0"/>
              </a:rPr>
              <a:t>(Math Dept.)</a:t>
            </a:r>
          </a:p>
        </p:txBody>
      </p:sp>
      <p:sp>
        <p:nvSpPr>
          <p:cNvPr id="35849" name="Oval 7"/>
          <p:cNvSpPr>
            <a:spLocks noChangeAspect="1" noChangeArrowheads="1"/>
          </p:cNvSpPr>
          <p:nvPr/>
        </p:nvSpPr>
        <p:spPr bwMode="auto">
          <a:xfrm>
            <a:off x="3074988" y="4116388"/>
            <a:ext cx="1190625" cy="679450"/>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sz="1200">
                <a:latin typeface="Arial" charset="0"/>
              </a:rPr>
              <a:t>LAN</a:t>
            </a:r>
          </a:p>
          <a:p>
            <a:pPr algn="ctr"/>
            <a:r>
              <a:rPr lang="en-US" sz="1200">
                <a:latin typeface="Arial" charset="0"/>
              </a:rPr>
              <a:t>(Physics)</a:t>
            </a:r>
          </a:p>
        </p:txBody>
      </p:sp>
      <p:sp>
        <p:nvSpPr>
          <p:cNvPr id="35850" name="Oval 8"/>
          <p:cNvSpPr>
            <a:spLocks noChangeAspect="1" noChangeArrowheads="1"/>
          </p:cNvSpPr>
          <p:nvPr/>
        </p:nvSpPr>
        <p:spPr bwMode="auto">
          <a:xfrm>
            <a:off x="2463800" y="3408363"/>
            <a:ext cx="1190625" cy="677862"/>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sz="1200">
                <a:latin typeface="Arial" charset="0"/>
              </a:rPr>
              <a:t>LAN</a:t>
            </a:r>
          </a:p>
          <a:p>
            <a:pPr algn="ctr"/>
            <a:r>
              <a:rPr lang="en-US" sz="1200">
                <a:latin typeface="Arial" charset="0"/>
              </a:rPr>
              <a:t>(CS Dept.)</a:t>
            </a:r>
          </a:p>
        </p:txBody>
      </p:sp>
      <p:sp>
        <p:nvSpPr>
          <p:cNvPr id="35851" name="Text Box 9"/>
          <p:cNvSpPr txBox="1">
            <a:spLocks noChangeAspect="1" noChangeArrowheads="1"/>
          </p:cNvSpPr>
          <p:nvPr/>
        </p:nvSpPr>
        <p:spPr bwMode="auto">
          <a:xfrm>
            <a:off x="1698625" y="3671888"/>
            <a:ext cx="703263"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1200">
                <a:solidFill>
                  <a:schemeClr val="accent1"/>
                </a:solidFill>
                <a:latin typeface="Arial" charset="0"/>
              </a:rPr>
              <a:t>UC WAN</a:t>
            </a:r>
          </a:p>
        </p:txBody>
      </p:sp>
      <p:sp>
        <p:nvSpPr>
          <p:cNvPr id="35852" name="Oval 10"/>
          <p:cNvSpPr>
            <a:spLocks noChangeAspect="1" noChangeArrowheads="1"/>
          </p:cNvSpPr>
          <p:nvPr/>
        </p:nvSpPr>
        <p:spPr bwMode="auto">
          <a:xfrm>
            <a:off x="4800600" y="3205163"/>
            <a:ext cx="3025775" cy="1890712"/>
          </a:xfrm>
          <a:prstGeom prst="ellipse">
            <a:avLst/>
          </a:prstGeom>
          <a:solidFill>
            <a:srgbClr val="CCFF66"/>
          </a:solidFill>
          <a:ln w="9525">
            <a:solidFill>
              <a:schemeClr val="tx1"/>
            </a:solidFill>
            <a:round/>
            <a:headEnd/>
            <a:tailEnd/>
          </a:ln>
        </p:spPr>
        <p:txBody>
          <a:bodyPr wrap="none" anchor="ctr">
            <a:prstTxWarp prst="textNoShape">
              <a:avLst/>
            </a:prstTxWarp>
          </a:bodyPr>
          <a:lstStyle/>
          <a:p>
            <a:endParaRPr lang="en-US"/>
          </a:p>
        </p:txBody>
      </p:sp>
      <p:sp>
        <p:nvSpPr>
          <p:cNvPr id="35853" name="Oval 11"/>
          <p:cNvSpPr>
            <a:spLocks noChangeAspect="1" noChangeArrowheads="1"/>
          </p:cNvSpPr>
          <p:nvPr/>
        </p:nvSpPr>
        <p:spPr bwMode="auto">
          <a:xfrm>
            <a:off x="5045075" y="4062413"/>
            <a:ext cx="1192213" cy="679450"/>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sz="1200">
                <a:latin typeface="Arial" charset="0"/>
              </a:rPr>
              <a:t>LAN</a:t>
            </a:r>
          </a:p>
          <a:p>
            <a:pPr algn="ctr"/>
            <a:r>
              <a:rPr lang="en-US" sz="1200">
                <a:latin typeface="Arial" charset="0"/>
              </a:rPr>
              <a:t>(Palo Alto</a:t>
            </a:r>
          </a:p>
        </p:txBody>
      </p:sp>
      <p:sp>
        <p:nvSpPr>
          <p:cNvPr id="35854" name="Oval 12"/>
          <p:cNvSpPr>
            <a:spLocks noChangeAspect="1" noChangeArrowheads="1"/>
          </p:cNvSpPr>
          <p:nvPr/>
        </p:nvSpPr>
        <p:spPr bwMode="auto">
          <a:xfrm>
            <a:off x="6329363" y="4092575"/>
            <a:ext cx="1190625" cy="677863"/>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sz="1200">
                <a:latin typeface="Arial" charset="0"/>
              </a:rPr>
              <a:t>LAN</a:t>
            </a:r>
          </a:p>
          <a:p>
            <a:pPr algn="ctr"/>
            <a:r>
              <a:rPr lang="en-US" sz="1200">
                <a:latin typeface="Arial" charset="0"/>
              </a:rPr>
              <a:t>(Research)</a:t>
            </a:r>
          </a:p>
        </p:txBody>
      </p:sp>
      <p:sp>
        <p:nvSpPr>
          <p:cNvPr id="35855" name="Oval 13"/>
          <p:cNvSpPr>
            <a:spLocks noChangeAspect="1" noChangeArrowheads="1"/>
          </p:cNvSpPr>
          <p:nvPr/>
        </p:nvSpPr>
        <p:spPr bwMode="auto">
          <a:xfrm>
            <a:off x="5718175" y="3382963"/>
            <a:ext cx="1190625" cy="679450"/>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sz="1200">
                <a:latin typeface="Arial" charset="0"/>
              </a:rPr>
              <a:t>LAN</a:t>
            </a:r>
          </a:p>
          <a:p>
            <a:pPr algn="ctr"/>
            <a:r>
              <a:rPr lang="en-US" sz="1200">
                <a:latin typeface="Arial" charset="0"/>
              </a:rPr>
              <a:t>(Ft. Collins)</a:t>
            </a:r>
          </a:p>
        </p:txBody>
      </p:sp>
      <p:sp>
        <p:nvSpPr>
          <p:cNvPr id="35856" name="Text Box 14"/>
          <p:cNvSpPr txBox="1">
            <a:spLocks noChangeAspect="1" noChangeArrowheads="1"/>
          </p:cNvSpPr>
          <p:nvPr/>
        </p:nvSpPr>
        <p:spPr bwMode="auto">
          <a:xfrm>
            <a:off x="4953000" y="3648075"/>
            <a:ext cx="703263" cy="274638"/>
          </a:xfrm>
          <a:prstGeom prst="rect">
            <a:avLst/>
          </a:prstGeom>
          <a:noFill/>
          <a:ln w="9525">
            <a:noFill/>
            <a:miter lim="800000"/>
            <a:headEnd/>
            <a:tailEnd/>
          </a:ln>
        </p:spPr>
        <p:txBody>
          <a:bodyPr>
            <a:prstTxWarp prst="textNoShape">
              <a:avLst/>
            </a:prstTxWarp>
            <a:spAutoFit/>
          </a:bodyPr>
          <a:lstStyle/>
          <a:p>
            <a:pPr>
              <a:spcBef>
                <a:spcPct val="50000"/>
              </a:spcBef>
            </a:pPr>
            <a:r>
              <a:rPr lang="en-US" sz="1200">
                <a:solidFill>
                  <a:schemeClr val="accent1"/>
                </a:solidFill>
                <a:latin typeface="Arial" charset="0"/>
              </a:rPr>
              <a:t>HP</a:t>
            </a:r>
          </a:p>
        </p:txBody>
      </p:sp>
      <p:sp>
        <p:nvSpPr>
          <p:cNvPr id="35857" name="Oval 15"/>
          <p:cNvSpPr>
            <a:spLocks noChangeAspect="1" noChangeArrowheads="1"/>
          </p:cNvSpPr>
          <p:nvPr/>
        </p:nvSpPr>
        <p:spPr bwMode="auto">
          <a:xfrm>
            <a:off x="3048000" y="1363663"/>
            <a:ext cx="3025775" cy="1890712"/>
          </a:xfrm>
          <a:prstGeom prst="ellipse">
            <a:avLst/>
          </a:prstGeom>
          <a:solidFill>
            <a:srgbClr val="CCFF66"/>
          </a:solidFill>
          <a:ln w="9525">
            <a:solidFill>
              <a:schemeClr val="tx1"/>
            </a:solidFill>
            <a:round/>
            <a:headEnd/>
            <a:tailEnd/>
          </a:ln>
        </p:spPr>
        <p:txBody>
          <a:bodyPr wrap="none" anchor="ctr">
            <a:prstTxWarp prst="textNoShape">
              <a:avLst/>
            </a:prstTxWarp>
          </a:bodyPr>
          <a:lstStyle/>
          <a:p>
            <a:endParaRPr lang="en-US"/>
          </a:p>
        </p:txBody>
      </p:sp>
      <p:sp>
        <p:nvSpPr>
          <p:cNvPr id="35858" name="Oval 16"/>
          <p:cNvSpPr>
            <a:spLocks noChangeAspect="1" noChangeArrowheads="1"/>
          </p:cNvSpPr>
          <p:nvPr/>
        </p:nvSpPr>
        <p:spPr bwMode="auto">
          <a:xfrm>
            <a:off x="3292475" y="2220913"/>
            <a:ext cx="1192213" cy="679450"/>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sz="1200">
                <a:latin typeface="Arial" charset="0"/>
              </a:rPr>
              <a:t>LAN</a:t>
            </a:r>
          </a:p>
          <a:p>
            <a:pPr algn="ctr"/>
            <a:r>
              <a:rPr lang="en-US" sz="1200">
                <a:latin typeface="Arial" charset="0"/>
              </a:rPr>
              <a:t>(Math Dept.)</a:t>
            </a:r>
          </a:p>
        </p:txBody>
      </p:sp>
      <p:sp>
        <p:nvSpPr>
          <p:cNvPr id="35859" name="Oval 17"/>
          <p:cNvSpPr>
            <a:spLocks noChangeAspect="1" noChangeArrowheads="1"/>
          </p:cNvSpPr>
          <p:nvPr/>
        </p:nvSpPr>
        <p:spPr bwMode="auto">
          <a:xfrm>
            <a:off x="4576763" y="2251075"/>
            <a:ext cx="1190625" cy="677863"/>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sz="1200">
                <a:latin typeface="Arial" charset="0"/>
              </a:rPr>
              <a:t>LAN</a:t>
            </a:r>
          </a:p>
          <a:p>
            <a:pPr algn="ctr"/>
            <a:r>
              <a:rPr lang="en-US" sz="1200">
                <a:latin typeface="Arial" charset="0"/>
              </a:rPr>
              <a:t>(Psychology)</a:t>
            </a:r>
          </a:p>
        </p:txBody>
      </p:sp>
      <p:sp>
        <p:nvSpPr>
          <p:cNvPr id="35860" name="Oval 18"/>
          <p:cNvSpPr>
            <a:spLocks noChangeAspect="1" noChangeArrowheads="1"/>
          </p:cNvSpPr>
          <p:nvPr/>
        </p:nvSpPr>
        <p:spPr bwMode="auto">
          <a:xfrm>
            <a:off x="3965575" y="1541463"/>
            <a:ext cx="1190625" cy="679450"/>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sz="1200">
                <a:latin typeface="Arial" charset="0"/>
              </a:rPr>
              <a:t>LAN</a:t>
            </a:r>
          </a:p>
          <a:p>
            <a:pPr algn="ctr"/>
            <a:r>
              <a:rPr lang="en-US" sz="1200">
                <a:latin typeface="Arial" charset="0"/>
              </a:rPr>
              <a:t>(CS Dept.)</a:t>
            </a:r>
          </a:p>
        </p:txBody>
      </p:sp>
      <p:sp>
        <p:nvSpPr>
          <p:cNvPr id="35861" name="Text Box 19"/>
          <p:cNvSpPr txBox="1">
            <a:spLocks noChangeAspect="1" noChangeArrowheads="1"/>
          </p:cNvSpPr>
          <p:nvPr/>
        </p:nvSpPr>
        <p:spPr bwMode="auto">
          <a:xfrm>
            <a:off x="3200400" y="1806575"/>
            <a:ext cx="703263"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1200">
                <a:solidFill>
                  <a:schemeClr val="accent1"/>
                </a:solidFill>
                <a:latin typeface="Arial" charset="0"/>
              </a:rPr>
              <a:t>CSU WAN</a:t>
            </a:r>
          </a:p>
        </p:txBody>
      </p:sp>
      <p:sp>
        <p:nvSpPr>
          <p:cNvPr id="35862" name="Text Box 20"/>
          <p:cNvSpPr txBox="1">
            <a:spLocks noChangeArrowheads="1"/>
          </p:cNvSpPr>
          <p:nvPr/>
        </p:nvSpPr>
        <p:spPr bwMode="auto">
          <a:xfrm>
            <a:off x="990600" y="2247900"/>
            <a:ext cx="19812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accent1"/>
                </a:solidFill>
                <a:latin typeface="Arial" charset="0"/>
              </a:rPr>
              <a:t>WAN</a:t>
            </a:r>
            <a:r>
              <a:rPr lang="en-US">
                <a:latin typeface="Arial" charset="0"/>
              </a:rPr>
              <a:t> </a:t>
            </a:r>
          </a:p>
        </p:txBody>
      </p:sp>
      <p:sp>
        <p:nvSpPr>
          <p:cNvPr id="35863" name="Text Box 21"/>
          <p:cNvSpPr txBox="1">
            <a:spLocks noChangeArrowheads="1"/>
          </p:cNvSpPr>
          <p:nvPr/>
        </p:nvSpPr>
        <p:spPr bwMode="auto">
          <a:xfrm>
            <a:off x="6400800" y="1879600"/>
            <a:ext cx="1616075" cy="1552575"/>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accent1"/>
                </a:solidFill>
                <a:latin typeface="Arial" charset="0"/>
              </a:rPr>
              <a:t>And it goes on and on …</a:t>
            </a:r>
          </a:p>
          <a:p>
            <a:endParaRPr lang="en-US">
              <a:solidFill>
                <a:schemeClr val="accent1"/>
              </a:solidFill>
              <a:latin typeface="Arial" charset="0"/>
            </a:endParaRPr>
          </a:p>
        </p:txBody>
      </p:sp>
      <p:sp>
        <p:nvSpPr>
          <p:cNvPr id="27670" name="Text Box 22"/>
          <p:cNvSpPr txBox="1">
            <a:spLocks noChangeArrowheads="1"/>
          </p:cNvSpPr>
          <p:nvPr/>
        </p:nvSpPr>
        <p:spPr bwMode="auto">
          <a:xfrm>
            <a:off x="361950" y="5638800"/>
            <a:ext cx="6503988" cy="457200"/>
          </a:xfrm>
          <a:prstGeom prst="rect">
            <a:avLst/>
          </a:prstGeom>
          <a:noFill/>
          <a:ln w="9525">
            <a:noFill/>
            <a:miter lim="800000"/>
            <a:headEnd/>
            <a:tailEnd/>
          </a:ln>
        </p:spPr>
        <p:txBody>
          <a:bodyPr wrap="none">
            <a:prstTxWarp prst="textNoShape">
              <a:avLst/>
            </a:prstTxWarp>
            <a:spAutoFit/>
          </a:bodyPr>
          <a:lstStyle/>
          <a:p>
            <a:pPr>
              <a:defRPr/>
            </a:pPr>
            <a:r>
              <a:rPr lang="en-US" i="1" dirty="0">
                <a:effectLst>
                  <a:outerShdw blurRad="38100" dist="38100" dir="2700000" algn="tl">
                    <a:srgbClr val="000000"/>
                  </a:outerShdw>
                </a:effectLst>
                <a:latin typeface="Arial" charset="0"/>
              </a:rPr>
              <a:t>If it is not obvious, the particulars are made up.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152400"/>
            <a:ext cx="8382000" cy="1143000"/>
          </a:xfrm>
        </p:spPr>
        <p:txBody>
          <a:bodyPr/>
          <a:lstStyle/>
          <a:p>
            <a:pPr eaLnBrk="1" hangingPunct="1">
              <a:defRPr/>
            </a:pPr>
            <a:r>
              <a:rPr lang="en-US" dirty="0"/>
              <a:t>A Worked Example (2009)</a:t>
            </a:r>
          </a:p>
        </p:txBody>
      </p:sp>
      <p:pic>
        <p:nvPicPr>
          <p:cNvPr id="29700" name="Picture 4" descr="MoscowUniversityHomepage"/>
          <p:cNvPicPr>
            <a:picLocks noGrp="1" noChangeAspect="1" noChangeArrowheads="1"/>
          </p:cNvPicPr>
          <p:nvPr>
            <p:ph sz="half" idx="1"/>
          </p:nvPr>
        </p:nvPicPr>
        <p:blipFill>
          <a:blip r:embed="rId3"/>
          <a:srcRect/>
          <a:stretch>
            <a:fillRect/>
          </a:stretch>
        </p:blipFill>
        <p:spPr>
          <a:xfrm>
            <a:off x="228600" y="1143000"/>
            <a:ext cx="6019800" cy="5002213"/>
          </a:xfrm>
        </p:spPr>
      </p:pic>
      <p:sp>
        <p:nvSpPr>
          <p:cNvPr id="29699" name="Rectangle 3"/>
          <p:cNvSpPr>
            <a:spLocks noGrp="1" noChangeArrowheads="1"/>
          </p:cNvSpPr>
          <p:nvPr>
            <p:ph type="body" sz="half" idx="2"/>
          </p:nvPr>
        </p:nvSpPr>
        <p:spPr>
          <a:xfrm>
            <a:off x="6437586" y="1662906"/>
            <a:ext cx="2362200" cy="4114800"/>
          </a:xfrm>
        </p:spPr>
        <p:txBody>
          <a:bodyPr/>
          <a:lstStyle/>
          <a:p>
            <a:pPr marL="0" indent="0" eaLnBrk="1" hangingPunct="1">
              <a:buNone/>
              <a:defRPr/>
            </a:pPr>
            <a:r>
              <a:rPr lang="en-US" sz="2800" dirty="0"/>
              <a:t>Consider loading the Moscow State University website.</a:t>
            </a:r>
          </a:p>
        </p:txBody>
      </p:sp>
      <p:sp>
        <p:nvSpPr>
          <p:cNvPr id="5" name="Date Placeholder 4"/>
          <p:cNvSpPr>
            <a:spLocks noGrp="1"/>
          </p:cNvSpPr>
          <p:nvPr>
            <p:ph type="dt" sz="half" idx="10"/>
          </p:nvPr>
        </p:nvSpPr>
        <p:spPr/>
        <p:txBody>
          <a:bodyPr/>
          <a:lstStyle/>
          <a:p>
            <a:pPr>
              <a:defRPr/>
            </a:pPr>
            <a:fld id="{76B68215-CF88-9B43-AE36-24CDE110145C}" type="datetime4">
              <a:rPr lang="en-US" smtClean="0"/>
              <a:t>January 16, 2018</a:t>
            </a:fld>
            <a:endParaRPr lang="en-US"/>
          </a:p>
        </p:txBody>
      </p:sp>
      <p:sp>
        <p:nvSpPr>
          <p:cNvPr id="6" name="Footer Placeholder 5"/>
          <p:cNvSpPr>
            <a:spLocks noGrp="1"/>
          </p:cNvSpPr>
          <p:nvPr>
            <p:ph type="ftr" sz="quarter" idx="11"/>
          </p:nvPr>
        </p:nvSpPr>
        <p:spPr/>
        <p:txBody>
          <a:bodyPr/>
          <a:lstStyle/>
          <a:p>
            <a:pPr>
              <a:defRPr/>
            </a:pPr>
            <a:r>
              <a:rPr lang="en-US"/>
              <a:t>CSU CT 310, Web Development ©Ross Beveridge</a:t>
            </a:r>
            <a:endParaRPr lang="en-US" dirty="0"/>
          </a:p>
        </p:txBody>
      </p:sp>
      <p:sp>
        <p:nvSpPr>
          <p:cNvPr id="7" name="Slide Number Placeholder 6"/>
          <p:cNvSpPr>
            <a:spLocks noGrp="1"/>
          </p:cNvSpPr>
          <p:nvPr>
            <p:ph type="sldNum" sz="quarter" idx="12"/>
          </p:nvPr>
        </p:nvSpPr>
        <p:spPr/>
        <p:txBody>
          <a:bodyPr/>
          <a:lstStyle/>
          <a:p>
            <a:pPr>
              <a:defRPr/>
            </a:pPr>
            <a:r>
              <a:rPr lang="en-US" dirty="0"/>
              <a:t>Slide </a:t>
            </a:r>
            <a:fld id="{5EB8FAC5-5EB8-3A48-9EAF-9100F8A73FFE}"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a:t>Uniform Resource Locator</a:t>
            </a:r>
          </a:p>
        </p:txBody>
      </p:sp>
      <p:sp>
        <p:nvSpPr>
          <p:cNvPr id="12" name="Date Placeholder 2"/>
          <p:cNvSpPr>
            <a:spLocks noGrp="1"/>
          </p:cNvSpPr>
          <p:nvPr>
            <p:ph type="dt" sz="half" idx="10"/>
          </p:nvPr>
        </p:nvSpPr>
        <p:spPr/>
        <p:txBody>
          <a:bodyPr/>
          <a:lstStyle/>
          <a:p>
            <a:pPr>
              <a:defRPr/>
            </a:pPr>
            <a:fld id="{5F982219-F785-9047-A6F6-9F8C3C682E12}" type="datetime4">
              <a:rPr lang="en-US" smtClean="0"/>
              <a:t>January 16, 2018</a:t>
            </a:fld>
            <a:endParaRPr lang="en-US"/>
          </a:p>
        </p:txBody>
      </p:sp>
      <p:sp>
        <p:nvSpPr>
          <p:cNvPr id="13" name="Footer Placeholder 3"/>
          <p:cNvSpPr>
            <a:spLocks noGrp="1"/>
          </p:cNvSpPr>
          <p:nvPr>
            <p:ph type="ftr" sz="quarter" idx="11"/>
          </p:nvPr>
        </p:nvSpPr>
        <p:spPr/>
        <p:txBody>
          <a:bodyPr/>
          <a:lstStyle/>
          <a:p>
            <a:pPr>
              <a:defRPr/>
            </a:pPr>
            <a:r>
              <a:rPr lang="en-US"/>
              <a:t>CSU CT 310, Web Development ©Ross Beveridge</a:t>
            </a:r>
            <a:endParaRPr lang="en-US" dirty="0"/>
          </a:p>
        </p:txBody>
      </p:sp>
      <p:sp>
        <p:nvSpPr>
          <p:cNvPr id="14" name="Slide Number Placeholder 4"/>
          <p:cNvSpPr>
            <a:spLocks noGrp="1"/>
          </p:cNvSpPr>
          <p:nvPr>
            <p:ph type="sldNum" sz="quarter" idx="12"/>
          </p:nvPr>
        </p:nvSpPr>
        <p:spPr/>
        <p:txBody>
          <a:bodyPr/>
          <a:lstStyle/>
          <a:p>
            <a:pPr>
              <a:defRPr/>
            </a:pPr>
            <a:r>
              <a:rPr lang="en-US"/>
              <a:t>Slide </a:t>
            </a:r>
            <a:fld id="{4BD0195C-E92D-E446-AFE1-4E728B49F6BF}" type="slidenum">
              <a:rPr lang="en-US" smtClean="0"/>
              <a:pPr>
                <a:defRPr/>
              </a:pPr>
              <a:t>15</a:t>
            </a:fld>
            <a:endParaRPr lang="en-US"/>
          </a:p>
        </p:txBody>
      </p:sp>
      <p:sp>
        <p:nvSpPr>
          <p:cNvPr id="39942" name="Text Box 3"/>
          <p:cNvSpPr txBox="1">
            <a:spLocks noChangeArrowheads="1"/>
          </p:cNvSpPr>
          <p:nvPr/>
        </p:nvSpPr>
        <p:spPr bwMode="auto">
          <a:xfrm>
            <a:off x="914400" y="1828800"/>
            <a:ext cx="7086600" cy="914400"/>
          </a:xfrm>
          <a:prstGeom prst="rect">
            <a:avLst/>
          </a:prstGeom>
          <a:noFill/>
          <a:ln w="9525">
            <a:noFill/>
            <a:miter lim="800000"/>
            <a:headEnd/>
            <a:tailEnd/>
          </a:ln>
        </p:spPr>
        <p:txBody>
          <a:bodyPr>
            <a:prstTxWarp prst="textNoShape">
              <a:avLst/>
            </a:prstTxWarp>
            <a:spAutoFit/>
          </a:bodyPr>
          <a:lstStyle/>
          <a:p>
            <a:pPr>
              <a:spcBef>
                <a:spcPct val="50000"/>
              </a:spcBef>
            </a:pPr>
            <a:r>
              <a:rPr lang="en-US" sz="5400">
                <a:latin typeface="Arial" charset="0"/>
              </a:rPr>
              <a:t>http://www.msu.ru/en</a:t>
            </a:r>
          </a:p>
        </p:txBody>
      </p:sp>
      <p:sp>
        <p:nvSpPr>
          <p:cNvPr id="39943" name="AutoShape 4"/>
          <p:cNvSpPr>
            <a:spLocks noChangeArrowheads="1"/>
          </p:cNvSpPr>
          <p:nvPr/>
        </p:nvSpPr>
        <p:spPr bwMode="auto">
          <a:xfrm>
            <a:off x="382588" y="3273425"/>
            <a:ext cx="2054225" cy="1155700"/>
          </a:xfrm>
          <a:prstGeom prst="wedgeEllipseCallout">
            <a:avLst>
              <a:gd name="adj1" fmla="val 13889"/>
              <a:gd name="adj2" fmla="val -89944"/>
            </a:avLst>
          </a:prstGeom>
          <a:noFill/>
          <a:ln w="28575">
            <a:solidFill>
              <a:srgbClr val="800040"/>
            </a:solidFill>
            <a:miter lim="800000"/>
            <a:headEnd/>
            <a:tailEnd/>
          </a:ln>
        </p:spPr>
        <p:txBody>
          <a:bodyPr anchor="ctr">
            <a:prstTxWarp prst="textNoShape">
              <a:avLst/>
            </a:prstTxWarp>
            <a:spAutoFit/>
          </a:bodyPr>
          <a:lstStyle/>
          <a:p>
            <a:pPr algn="ctr"/>
            <a:r>
              <a:rPr lang="en-US">
                <a:latin typeface="Arial" charset="0"/>
              </a:rPr>
              <a:t>Protocol</a:t>
            </a:r>
          </a:p>
          <a:p>
            <a:pPr algn="ctr"/>
            <a:r>
              <a:rPr lang="en-US">
                <a:latin typeface="Arial" charset="0"/>
              </a:rPr>
              <a:t>HTTP</a:t>
            </a:r>
          </a:p>
        </p:txBody>
      </p:sp>
      <p:sp>
        <p:nvSpPr>
          <p:cNvPr id="39944" name="AutoShape 5"/>
          <p:cNvSpPr>
            <a:spLocks noChangeArrowheads="1"/>
          </p:cNvSpPr>
          <p:nvPr/>
        </p:nvSpPr>
        <p:spPr bwMode="auto">
          <a:xfrm>
            <a:off x="763588" y="4714875"/>
            <a:ext cx="2813050" cy="638175"/>
          </a:xfrm>
          <a:prstGeom prst="wedgeEllipseCallout">
            <a:avLst>
              <a:gd name="adj1" fmla="val 42898"/>
              <a:gd name="adj2" fmla="val -354616"/>
            </a:avLst>
          </a:prstGeom>
          <a:noFill/>
          <a:ln w="28575">
            <a:solidFill>
              <a:srgbClr val="408000"/>
            </a:solidFill>
            <a:miter lim="800000"/>
            <a:headEnd/>
            <a:tailEnd/>
          </a:ln>
        </p:spPr>
        <p:txBody>
          <a:bodyPr anchor="ctr">
            <a:prstTxWarp prst="textNoShape">
              <a:avLst/>
            </a:prstTxWarp>
            <a:spAutoFit/>
          </a:bodyPr>
          <a:lstStyle/>
          <a:p>
            <a:pPr algn="ctr"/>
            <a:r>
              <a:rPr lang="en-US">
                <a:latin typeface="Arial" charset="0"/>
              </a:rPr>
              <a:t>Server Name</a:t>
            </a:r>
          </a:p>
        </p:txBody>
      </p:sp>
      <p:sp>
        <p:nvSpPr>
          <p:cNvPr id="39945" name="Line 6"/>
          <p:cNvSpPr>
            <a:spLocks noChangeShapeType="1"/>
          </p:cNvSpPr>
          <p:nvPr/>
        </p:nvSpPr>
        <p:spPr bwMode="auto">
          <a:xfrm>
            <a:off x="990600" y="2743200"/>
            <a:ext cx="1066800" cy="0"/>
          </a:xfrm>
          <a:prstGeom prst="line">
            <a:avLst/>
          </a:prstGeom>
          <a:noFill/>
          <a:ln w="57150">
            <a:solidFill>
              <a:srgbClr val="800040"/>
            </a:solidFill>
            <a:round/>
            <a:headEnd/>
            <a:tailEnd/>
          </a:ln>
        </p:spPr>
        <p:txBody>
          <a:bodyPr wrap="none" anchor="ctr">
            <a:prstTxWarp prst="textNoShape">
              <a:avLst/>
            </a:prstTxWarp>
          </a:bodyPr>
          <a:lstStyle/>
          <a:p>
            <a:endParaRPr lang="en-US"/>
          </a:p>
        </p:txBody>
      </p:sp>
      <p:sp>
        <p:nvSpPr>
          <p:cNvPr id="39946" name="Line 7"/>
          <p:cNvSpPr>
            <a:spLocks noChangeShapeType="1"/>
          </p:cNvSpPr>
          <p:nvPr/>
        </p:nvSpPr>
        <p:spPr bwMode="auto">
          <a:xfrm>
            <a:off x="2895600" y="2743200"/>
            <a:ext cx="1066800" cy="0"/>
          </a:xfrm>
          <a:prstGeom prst="line">
            <a:avLst/>
          </a:prstGeom>
          <a:noFill/>
          <a:ln w="57150">
            <a:solidFill>
              <a:srgbClr val="408000"/>
            </a:solidFill>
            <a:round/>
            <a:headEnd/>
            <a:tailEnd/>
          </a:ln>
        </p:spPr>
        <p:txBody>
          <a:bodyPr wrap="none" anchor="ctr">
            <a:prstTxWarp prst="textNoShape">
              <a:avLst/>
            </a:prstTxWarp>
          </a:bodyPr>
          <a:lstStyle/>
          <a:p>
            <a:endParaRPr lang="en-US"/>
          </a:p>
        </p:txBody>
      </p:sp>
      <p:sp>
        <p:nvSpPr>
          <p:cNvPr id="39947" name="Line 8"/>
          <p:cNvSpPr>
            <a:spLocks noChangeShapeType="1"/>
          </p:cNvSpPr>
          <p:nvPr/>
        </p:nvSpPr>
        <p:spPr bwMode="auto">
          <a:xfrm>
            <a:off x="4495800" y="2743200"/>
            <a:ext cx="1905000" cy="0"/>
          </a:xfrm>
          <a:prstGeom prst="line">
            <a:avLst/>
          </a:prstGeom>
          <a:noFill/>
          <a:ln w="57150">
            <a:solidFill>
              <a:srgbClr val="0000FF"/>
            </a:solidFill>
            <a:round/>
            <a:headEnd/>
            <a:tailEnd/>
          </a:ln>
        </p:spPr>
        <p:txBody>
          <a:bodyPr wrap="none" anchor="ctr">
            <a:prstTxWarp prst="textNoShape">
              <a:avLst/>
            </a:prstTxWarp>
          </a:bodyPr>
          <a:lstStyle/>
          <a:p>
            <a:endParaRPr lang="en-US"/>
          </a:p>
        </p:txBody>
      </p:sp>
      <p:sp>
        <p:nvSpPr>
          <p:cNvPr id="39948" name="Line 9"/>
          <p:cNvSpPr>
            <a:spLocks noChangeShapeType="1"/>
          </p:cNvSpPr>
          <p:nvPr/>
        </p:nvSpPr>
        <p:spPr bwMode="auto">
          <a:xfrm>
            <a:off x="6705600" y="2743200"/>
            <a:ext cx="838200" cy="0"/>
          </a:xfrm>
          <a:prstGeom prst="line">
            <a:avLst/>
          </a:prstGeom>
          <a:noFill/>
          <a:ln w="57150">
            <a:solidFill>
              <a:srgbClr val="FF8000"/>
            </a:solidFill>
            <a:round/>
            <a:headEnd/>
            <a:tailEnd/>
          </a:ln>
        </p:spPr>
        <p:txBody>
          <a:bodyPr wrap="none" anchor="ctr">
            <a:prstTxWarp prst="textNoShape">
              <a:avLst/>
            </a:prstTxWarp>
          </a:bodyPr>
          <a:lstStyle/>
          <a:p>
            <a:endParaRPr lang="en-US"/>
          </a:p>
        </p:txBody>
      </p:sp>
      <p:sp>
        <p:nvSpPr>
          <p:cNvPr id="39949" name="AutoShape 10"/>
          <p:cNvSpPr>
            <a:spLocks noChangeArrowheads="1"/>
          </p:cNvSpPr>
          <p:nvPr/>
        </p:nvSpPr>
        <p:spPr bwMode="auto">
          <a:xfrm>
            <a:off x="3352800" y="3581400"/>
            <a:ext cx="2813050" cy="1155700"/>
          </a:xfrm>
          <a:prstGeom prst="wedgeEllipseCallout">
            <a:avLst>
              <a:gd name="adj1" fmla="val 18565"/>
              <a:gd name="adj2" fmla="val -117995"/>
            </a:avLst>
          </a:prstGeom>
          <a:noFill/>
          <a:ln w="28575">
            <a:solidFill>
              <a:srgbClr val="0000FF"/>
            </a:solidFill>
            <a:miter lim="800000"/>
            <a:headEnd/>
            <a:tailEnd/>
          </a:ln>
        </p:spPr>
        <p:txBody>
          <a:bodyPr anchor="ctr">
            <a:prstTxWarp prst="textNoShape">
              <a:avLst/>
            </a:prstTxWarp>
            <a:spAutoFit/>
          </a:bodyPr>
          <a:lstStyle/>
          <a:p>
            <a:pPr algn="ctr"/>
            <a:r>
              <a:rPr lang="en-US">
                <a:latin typeface="Arial" charset="0"/>
              </a:rPr>
              <a:t>Domain Name</a:t>
            </a:r>
          </a:p>
        </p:txBody>
      </p:sp>
      <p:sp>
        <p:nvSpPr>
          <p:cNvPr id="39950" name="AutoShape 11"/>
          <p:cNvSpPr>
            <a:spLocks noChangeArrowheads="1"/>
          </p:cNvSpPr>
          <p:nvPr/>
        </p:nvSpPr>
        <p:spPr bwMode="auto">
          <a:xfrm>
            <a:off x="5486400" y="4724400"/>
            <a:ext cx="2813050" cy="1155700"/>
          </a:xfrm>
          <a:prstGeom prst="wedgeEllipseCallout">
            <a:avLst>
              <a:gd name="adj1" fmla="val 8634"/>
              <a:gd name="adj2" fmla="val -215384"/>
            </a:avLst>
          </a:prstGeom>
          <a:noFill/>
          <a:ln w="28575">
            <a:solidFill>
              <a:srgbClr val="FF8000"/>
            </a:solidFill>
            <a:miter lim="800000"/>
            <a:headEnd/>
            <a:tailEnd/>
          </a:ln>
        </p:spPr>
        <p:txBody>
          <a:bodyPr anchor="ctr">
            <a:prstTxWarp prst="textNoShape">
              <a:avLst/>
            </a:prstTxWarp>
            <a:spAutoFit/>
          </a:bodyPr>
          <a:lstStyle/>
          <a:p>
            <a:pPr algn="ctr"/>
            <a:r>
              <a:rPr lang="en-US">
                <a:latin typeface="Arial" charset="0"/>
              </a:rPr>
              <a:t>Web pages</a:t>
            </a:r>
          </a:p>
          <a:p>
            <a:pPr algn="ctr"/>
            <a:r>
              <a:rPr lang="en-US">
                <a:latin typeface="Arial" charset="0"/>
              </a:rPr>
              <a:t>(entry point)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152400"/>
            <a:ext cx="8382000" cy="1143000"/>
          </a:xfrm>
        </p:spPr>
        <p:txBody>
          <a:bodyPr/>
          <a:lstStyle/>
          <a:p>
            <a:pPr eaLnBrk="1" hangingPunct="1">
              <a:defRPr/>
            </a:pPr>
            <a:r>
              <a:rPr lang="en-US"/>
              <a:t>Servers and Clients</a:t>
            </a:r>
          </a:p>
        </p:txBody>
      </p:sp>
      <p:sp>
        <p:nvSpPr>
          <p:cNvPr id="10" name="Date Placeholder 2"/>
          <p:cNvSpPr>
            <a:spLocks noGrp="1"/>
          </p:cNvSpPr>
          <p:nvPr>
            <p:ph type="dt" sz="half" idx="10"/>
          </p:nvPr>
        </p:nvSpPr>
        <p:spPr/>
        <p:txBody>
          <a:bodyPr/>
          <a:lstStyle/>
          <a:p>
            <a:pPr>
              <a:defRPr/>
            </a:pPr>
            <a:fld id="{43DCCEDB-05F2-A34D-BF3A-8DB7C82B6CA0}" type="datetime4">
              <a:rPr lang="en-US" smtClean="0"/>
              <a:t>January 16, 2018</a:t>
            </a:fld>
            <a:endParaRPr lang="en-US"/>
          </a:p>
        </p:txBody>
      </p:sp>
      <p:sp>
        <p:nvSpPr>
          <p:cNvPr id="11" name="Footer Placeholder 3"/>
          <p:cNvSpPr>
            <a:spLocks noGrp="1"/>
          </p:cNvSpPr>
          <p:nvPr>
            <p:ph type="ftr" sz="quarter" idx="11"/>
          </p:nvPr>
        </p:nvSpPr>
        <p:spPr/>
        <p:txBody>
          <a:bodyPr/>
          <a:lstStyle/>
          <a:p>
            <a:pPr>
              <a:defRPr/>
            </a:pPr>
            <a:r>
              <a:rPr lang="en-US"/>
              <a:t>CSU CT 310, Web Development ©Ross Beveridge</a:t>
            </a:r>
            <a:endParaRPr lang="en-US" dirty="0"/>
          </a:p>
        </p:txBody>
      </p:sp>
      <p:sp>
        <p:nvSpPr>
          <p:cNvPr id="12" name="Slide Number Placeholder 4"/>
          <p:cNvSpPr>
            <a:spLocks noGrp="1"/>
          </p:cNvSpPr>
          <p:nvPr>
            <p:ph type="sldNum" sz="quarter" idx="12"/>
          </p:nvPr>
        </p:nvSpPr>
        <p:spPr/>
        <p:txBody>
          <a:bodyPr/>
          <a:lstStyle/>
          <a:p>
            <a:pPr>
              <a:defRPr/>
            </a:pPr>
            <a:r>
              <a:rPr lang="en-US"/>
              <a:t>Slide </a:t>
            </a:r>
            <a:fld id="{74B2CF7B-8257-3043-9377-876B4C01E7A3}" type="slidenum">
              <a:rPr lang="en-US" smtClean="0"/>
              <a:pPr>
                <a:defRPr/>
              </a:pPr>
              <a:t>16</a:t>
            </a:fld>
            <a:endParaRPr lang="en-US"/>
          </a:p>
        </p:txBody>
      </p:sp>
      <p:sp>
        <p:nvSpPr>
          <p:cNvPr id="41990" name="Line 4"/>
          <p:cNvSpPr>
            <a:spLocks noChangeShapeType="1"/>
          </p:cNvSpPr>
          <p:nvPr/>
        </p:nvSpPr>
        <p:spPr bwMode="auto">
          <a:xfrm>
            <a:off x="4800600" y="1600200"/>
            <a:ext cx="0" cy="4267200"/>
          </a:xfrm>
          <a:prstGeom prst="line">
            <a:avLst/>
          </a:prstGeom>
          <a:noFill/>
          <a:ln w="76200" cmpd="tri">
            <a:solidFill>
              <a:schemeClr val="hlink"/>
            </a:solidFill>
            <a:round/>
            <a:headEnd/>
            <a:tailEnd/>
          </a:ln>
        </p:spPr>
        <p:txBody>
          <a:bodyPr wrap="none" anchor="ctr">
            <a:prstTxWarp prst="textNoShape">
              <a:avLst/>
            </a:prstTxWarp>
          </a:bodyPr>
          <a:lstStyle/>
          <a:p>
            <a:endParaRPr lang="en-US"/>
          </a:p>
        </p:txBody>
      </p:sp>
      <p:pic>
        <p:nvPicPr>
          <p:cNvPr id="33797" name="Picture 5" descr="moscowServer"/>
          <p:cNvPicPr>
            <a:picLocks noChangeAspect="1" noChangeArrowheads="1"/>
          </p:cNvPicPr>
          <p:nvPr/>
        </p:nvPicPr>
        <p:blipFill>
          <a:blip r:embed="rId3"/>
          <a:srcRect/>
          <a:stretch>
            <a:fillRect/>
          </a:stretch>
        </p:blipFill>
        <p:spPr bwMode="auto">
          <a:xfrm>
            <a:off x="5105400" y="2590800"/>
            <a:ext cx="3416300" cy="3048000"/>
          </a:xfrm>
          <a:prstGeom prst="rect">
            <a:avLst/>
          </a:prstGeom>
          <a:noFill/>
          <a:ln w="19050">
            <a:solidFill>
              <a:schemeClr val="hlink"/>
            </a:solidFill>
            <a:miter lim="800000"/>
            <a:headEnd/>
            <a:tailEnd/>
          </a:ln>
          <a:effectLst>
            <a:outerShdw blurRad="63500" dist="38099" dir="2700000" algn="ctr" rotWithShape="0">
              <a:srgbClr val="000000">
                <a:alpha val="74998"/>
              </a:srgbClr>
            </a:outerShdw>
          </a:effectLst>
        </p:spPr>
      </p:pic>
      <p:sp>
        <p:nvSpPr>
          <p:cNvPr id="33798" name="Text Box 6"/>
          <p:cNvSpPr txBox="1">
            <a:spLocks noChangeArrowheads="1"/>
          </p:cNvSpPr>
          <p:nvPr/>
        </p:nvSpPr>
        <p:spPr bwMode="auto">
          <a:xfrm>
            <a:off x="457200" y="1447800"/>
            <a:ext cx="3886200" cy="457200"/>
          </a:xfrm>
          <a:prstGeom prst="rect">
            <a:avLst/>
          </a:prstGeom>
          <a:noFill/>
          <a:ln w="9525">
            <a:noFill/>
            <a:miter lim="800000"/>
            <a:headEnd/>
            <a:tailEnd/>
          </a:ln>
        </p:spPr>
        <p:txBody>
          <a:bodyPr>
            <a:prstTxWarp prst="textNoShape">
              <a:avLst/>
            </a:prstTxWarp>
            <a:spAutoFit/>
          </a:bodyPr>
          <a:lstStyle/>
          <a:p>
            <a:pPr>
              <a:spcBef>
                <a:spcPct val="50000"/>
              </a:spcBef>
              <a:defRPr/>
            </a:pPr>
            <a:r>
              <a:rPr lang="en-US">
                <a:effectLst>
                  <a:outerShdw blurRad="38100" dist="38100" dir="2700000" algn="tl">
                    <a:srgbClr val="000000"/>
                  </a:outerShdw>
                </a:effectLst>
              </a:rPr>
              <a:t>Client on my desk.</a:t>
            </a:r>
          </a:p>
        </p:txBody>
      </p:sp>
      <p:sp>
        <p:nvSpPr>
          <p:cNvPr id="33799" name="Text Box 7"/>
          <p:cNvSpPr txBox="1">
            <a:spLocks noChangeArrowheads="1"/>
          </p:cNvSpPr>
          <p:nvPr/>
        </p:nvSpPr>
        <p:spPr bwMode="auto">
          <a:xfrm>
            <a:off x="5181600" y="1447800"/>
            <a:ext cx="3352800" cy="822325"/>
          </a:xfrm>
          <a:prstGeom prst="rect">
            <a:avLst/>
          </a:prstGeom>
          <a:noFill/>
          <a:ln w="9525">
            <a:noFill/>
            <a:miter lim="800000"/>
            <a:headEnd/>
            <a:tailEnd/>
          </a:ln>
        </p:spPr>
        <p:txBody>
          <a:bodyPr>
            <a:prstTxWarp prst="textNoShape">
              <a:avLst/>
            </a:prstTxWarp>
            <a:spAutoFit/>
          </a:bodyPr>
          <a:lstStyle/>
          <a:p>
            <a:pPr>
              <a:spcBef>
                <a:spcPct val="50000"/>
              </a:spcBef>
              <a:defRPr/>
            </a:pPr>
            <a:r>
              <a:rPr lang="en-US">
                <a:effectLst>
                  <a:outerShdw blurRad="38100" dist="38100" dir="2700000" algn="tl">
                    <a:srgbClr val="000000"/>
                  </a:outerShdw>
                </a:effectLst>
              </a:rPr>
              <a:t>Server in Moscow, Russia</a:t>
            </a:r>
          </a:p>
        </p:txBody>
      </p:sp>
      <p:sp>
        <p:nvSpPr>
          <p:cNvPr id="33800" name="Text Box 8"/>
          <p:cNvSpPr txBox="1">
            <a:spLocks noChangeArrowheads="1"/>
          </p:cNvSpPr>
          <p:nvPr/>
        </p:nvSpPr>
        <p:spPr bwMode="auto">
          <a:xfrm>
            <a:off x="8518525" y="5305425"/>
            <a:ext cx="303213" cy="457200"/>
          </a:xfrm>
          <a:prstGeom prst="rect">
            <a:avLst/>
          </a:prstGeom>
          <a:noFill/>
          <a:ln w="9525">
            <a:noFill/>
            <a:miter lim="800000"/>
            <a:headEnd/>
            <a:tailEnd/>
          </a:ln>
        </p:spPr>
        <p:txBody>
          <a:bodyPr wrap="none">
            <a:prstTxWarp prst="textNoShape">
              <a:avLst/>
            </a:prstTxWarp>
            <a:spAutoFit/>
          </a:bodyPr>
          <a:lstStyle/>
          <a:p>
            <a:pPr>
              <a:defRPr/>
            </a:pPr>
            <a:r>
              <a:rPr lang="en-US">
                <a:effectLst>
                  <a:outerShdw blurRad="38100" dist="38100" dir="2700000" algn="tl">
                    <a:srgbClr val="000000"/>
                  </a:outerShdw>
                </a:effectLst>
                <a:latin typeface="Arial" charset="0"/>
              </a:rPr>
              <a:t>*</a:t>
            </a:r>
          </a:p>
        </p:txBody>
      </p:sp>
      <p:sp>
        <p:nvSpPr>
          <p:cNvPr id="33801" name="Text Box 9"/>
          <p:cNvSpPr txBox="1">
            <a:spLocks noChangeArrowheads="1"/>
          </p:cNvSpPr>
          <p:nvPr/>
        </p:nvSpPr>
        <p:spPr bwMode="auto">
          <a:xfrm>
            <a:off x="5029200" y="5897563"/>
            <a:ext cx="3657600" cy="274637"/>
          </a:xfrm>
          <a:prstGeom prst="rect">
            <a:avLst/>
          </a:prstGeom>
          <a:noFill/>
          <a:ln w="9525">
            <a:noFill/>
            <a:miter lim="800000"/>
            <a:headEnd/>
            <a:tailEnd/>
          </a:ln>
        </p:spPr>
        <p:txBody>
          <a:bodyPr>
            <a:prstTxWarp prst="textNoShape">
              <a:avLst/>
            </a:prstTxWarp>
            <a:spAutoFit/>
          </a:bodyPr>
          <a:lstStyle/>
          <a:p>
            <a:pPr>
              <a:spcBef>
                <a:spcPct val="50000"/>
              </a:spcBef>
              <a:defRPr/>
            </a:pPr>
            <a:r>
              <a:rPr lang="en-US" sz="1200">
                <a:effectLst>
                  <a:outerShdw blurRad="38100" dist="38100" dir="2700000" algn="tl">
                    <a:srgbClr val="000000"/>
                  </a:outerShdw>
                </a:effectLst>
                <a:latin typeface="Arial" charset="0"/>
              </a:rPr>
              <a:t>* Image from Google Earth</a:t>
            </a:r>
          </a:p>
        </p:txBody>
      </p:sp>
      <p:pic>
        <p:nvPicPr>
          <p:cNvPr id="41996" name="Picture 10" descr="PowerBook"/>
          <p:cNvPicPr>
            <a:picLocks noChangeAspect="1" noChangeArrowheads="1"/>
          </p:cNvPicPr>
          <p:nvPr/>
        </p:nvPicPr>
        <p:blipFill>
          <a:blip r:embed="rId4"/>
          <a:srcRect/>
          <a:stretch>
            <a:fillRect/>
          </a:stretch>
        </p:blipFill>
        <p:spPr bwMode="auto">
          <a:xfrm>
            <a:off x="76200" y="2041525"/>
            <a:ext cx="4648200" cy="371951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a:t>Domain Name System DNS</a:t>
            </a:r>
          </a:p>
        </p:txBody>
      </p:sp>
      <p:sp>
        <p:nvSpPr>
          <p:cNvPr id="8" name="Date Placeholder 2"/>
          <p:cNvSpPr>
            <a:spLocks noGrp="1"/>
          </p:cNvSpPr>
          <p:nvPr>
            <p:ph type="dt" sz="half" idx="10"/>
          </p:nvPr>
        </p:nvSpPr>
        <p:spPr/>
        <p:txBody>
          <a:bodyPr/>
          <a:lstStyle/>
          <a:p>
            <a:pPr>
              <a:defRPr/>
            </a:pPr>
            <a:fld id="{12FFB8E8-1649-F340-97D1-46EAA4CFFE30}" type="datetime4">
              <a:rPr lang="en-US" smtClean="0"/>
              <a:t>January 16, 2018</a:t>
            </a:fld>
            <a:endParaRPr lang="en-US"/>
          </a:p>
        </p:txBody>
      </p:sp>
      <p:sp>
        <p:nvSpPr>
          <p:cNvPr id="9" name="Footer Placeholder 3"/>
          <p:cNvSpPr>
            <a:spLocks noGrp="1"/>
          </p:cNvSpPr>
          <p:nvPr>
            <p:ph type="ftr" sz="quarter" idx="11"/>
          </p:nvPr>
        </p:nvSpPr>
        <p:spPr/>
        <p:txBody>
          <a:bodyPr/>
          <a:lstStyle/>
          <a:p>
            <a:pPr>
              <a:defRPr/>
            </a:pPr>
            <a:r>
              <a:rPr lang="en-US"/>
              <a:t>CSU CT 310, Web Development ©Ross Beveridge</a:t>
            </a:r>
            <a:endParaRPr lang="en-US" dirty="0"/>
          </a:p>
        </p:txBody>
      </p:sp>
      <p:sp>
        <p:nvSpPr>
          <p:cNvPr id="10" name="Slide Number Placeholder 4"/>
          <p:cNvSpPr>
            <a:spLocks noGrp="1"/>
          </p:cNvSpPr>
          <p:nvPr>
            <p:ph type="sldNum" sz="quarter" idx="12"/>
          </p:nvPr>
        </p:nvSpPr>
        <p:spPr/>
        <p:txBody>
          <a:bodyPr/>
          <a:lstStyle/>
          <a:p>
            <a:pPr>
              <a:defRPr/>
            </a:pPr>
            <a:r>
              <a:rPr lang="en-US"/>
              <a:t>Slide </a:t>
            </a:r>
            <a:fld id="{F5688627-D8A5-A94A-8D75-30D1AE5E69C7}" type="slidenum">
              <a:rPr lang="en-US" smtClean="0"/>
              <a:pPr>
                <a:defRPr/>
              </a:pPr>
              <a:t>17</a:t>
            </a:fld>
            <a:endParaRPr lang="en-US"/>
          </a:p>
        </p:txBody>
      </p:sp>
      <p:sp>
        <p:nvSpPr>
          <p:cNvPr id="35847" name="Rectangle 7"/>
          <p:cNvSpPr>
            <a:spLocks noChangeArrowheads="1"/>
          </p:cNvSpPr>
          <p:nvPr/>
        </p:nvSpPr>
        <p:spPr bwMode="auto">
          <a:xfrm>
            <a:off x="762000" y="1600200"/>
            <a:ext cx="7620000" cy="3429000"/>
          </a:xfrm>
          <a:prstGeom prst="rect">
            <a:avLst/>
          </a:prstGeom>
          <a:solidFill>
            <a:schemeClr val="accent1"/>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pic>
        <p:nvPicPr>
          <p:cNvPr id="44039" name="Picture 3" descr="nslookupMoscow"/>
          <p:cNvPicPr>
            <a:picLocks noChangeAspect="1" noChangeArrowheads="1"/>
          </p:cNvPicPr>
          <p:nvPr/>
        </p:nvPicPr>
        <p:blipFill>
          <a:blip r:embed="rId3"/>
          <a:srcRect/>
          <a:stretch>
            <a:fillRect/>
          </a:stretch>
        </p:blipFill>
        <p:spPr bwMode="auto">
          <a:xfrm>
            <a:off x="1066800" y="1752600"/>
            <a:ext cx="6948488" cy="3057525"/>
          </a:xfrm>
          <a:prstGeom prst="rect">
            <a:avLst/>
          </a:prstGeom>
          <a:noFill/>
          <a:ln w="9525">
            <a:noFill/>
            <a:miter lim="800000"/>
            <a:headEnd/>
            <a:tailEnd/>
          </a:ln>
        </p:spPr>
      </p:pic>
      <p:sp>
        <p:nvSpPr>
          <p:cNvPr id="44040" name="Rectangle 4"/>
          <p:cNvSpPr>
            <a:spLocks noChangeArrowheads="1"/>
          </p:cNvSpPr>
          <p:nvPr/>
        </p:nvSpPr>
        <p:spPr bwMode="auto">
          <a:xfrm>
            <a:off x="762000" y="3352800"/>
            <a:ext cx="7620000" cy="1676400"/>
          </a:xfrm>
          <a:prstGeom prst="rect">
            <a:avLst/>
          </a:prstGeom>
          <a:solidFill>
            <a:srgbClr val="CC66FF">
              <a:alpha val="36862"/>
            </a:srgbClr>
          </a:solidFill>
          <a:ln w="9525">
            <a:noFill/>
            <a:miter lim="800000"/>
            <a:headEnd/>
            <a:tailEnd/>
          </a:ln>
        </p:spPr>
        <p:txBody>
          <a:bodyPr wrap="none" anchor="ctr">
            <a:prstTxWarp prst="textNoShape">
              <a:avLst/>
            </a:prstTxWarp>
          </a:bodyPr>
          <a:lstStyle/>
          <a:p>
            <a:endParaRPr lang="en-US"/>
          </a:p>
        </p:txBody>
      </p:sp>
      <p:sp>
        <p:nvSpPr>
          <p:cNvPr id="44041" name="Text Box 5"/>
          <p:cNvSpPr txBox="1">
            <a:spLocks noChangeArrowheads="1"/>
          </p:cNvSpPr>
          <p:nvPr/>
        </p:nvSpPr>
        <p:spPr bwMode="auto">
          <a:xfrm>
            <a:off x="1981200" y="3513138"/>
            <a:ext cx="5715000" cy="1363662"/>
          </a:xfrm>
          <a:prstGeom prst="rect">
            <a:avLst/>
          </a:prstGeom>
          <a:noFill/>
          <a:ln w="9525">
            <a:noFill/>
            <a:miter lim="800000"/>
            <a:headEnd/>
            <a:tailEnd/>
          </a:ln>
        </p:spPr>
        <p:txBody>
          <a:bodyPr>
            <a:prstTxWarp prst="textNoShape">
              <a:avLst/>
            </a:prstTxWarp>
            <a:spAutoFit/>
          </a:bodyPr>
          <a:lstStyle/>
          <a:p>
            <a:pPr>
              <a:lnSpc>
                <a:spcPct val="70000"/>
              </a:lnSpc>
              <a:spcBef>
                <a:spcPct val="50000"/>
              </a:spcBef>
            </a:pPr>
            <a:r>
              <a:rPr lang="en-US" sz="4400">
                <a:latin typeface="Arial" charset="0"/>
              </a:rPr>
              <a:t>www.msu.ru </a:t>
            </a:r>
            <a:r>
              <a:rPr lang="en-US" sz="3600" i="1">
                <a:latin typeface="Arial" charset="0"/>
              </a:rPr>
              <a:t>maps to</a:t>
            </a:r>
            <a:endParaRPr lang="en-US" sz="4400">
              <a:latin typeface="Arial" charset="0"/>
            </a:endParaRPr>
          </a:p>
          <a:p>
            <a:pPr>
              <a:lnSpc>
                <a:spcPct val="70000"/>
              </a:lnSpc>
              <a:spcBef>
                <a:spcPct val="50000"/>
              </a:spcBef>
            </a:pPr>
            <a:r>
              <a:rPr lang="en-US" sz="4400">
                <a:latin typeface="Arial" charset="0"/>
              </a:rPr>
              <a:t>193.232.113.129</a:t>
            </a:r>
          </a:p>
        </p:txBody>
      </p:sp>
      <p:sp>
        <p:nvSpPr>
          <p:cNvPr id="44042" name="Text Box 6"/>
          <p:cNvSpPr txBox="1">
            <a:spLocks noChangeArrowheads="1"/>
          </p:cNvSpPr>
          <p:nvPr/>
        </p:nvSpPr>
        <p:spPr bwMode="auto">
          <a:xfrm>
            <a:off x="609600" y="5105400"/>
            <a:ext cx="82296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Arial" charset="0"/>
              </a:rPr>
              <a:t>Browser on client requests IP address from DNS server, then requests page from server (193.232.113.129)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lstStyle/>
          <a:p>
            <a:pPr eaLnBrk="1" hangingPunct="1">
              <a:defRPr/>
            </a:pPr>
            <a:r>
              <a:rPr lang="en-US"/>
              <a:t>TCP IP Packet Routing.</a:t>
            </a:r>
          </a:p>
        </p:txBody>
      </p:sp>
      <p:sp>
        <p:nvSpPr>
          <p:cNvPr id="37893" name="Rectangle 5"/>
          <p:cNvSpPr>
            <a:spLocks noGrp="1" noChangeArrowheads="1"/>
          </p:cNvSpPr>
          <p:nvPr>
            <p:ph idx="1"/>
          </p:nvPr>
        </p:nvSpPr>
        <p:spPr>
          <a:xfrm>
            <a:off x="381000" y="1447800"/>
            <a:ext cx="8382000" cy="4495800"/>
          </a:xfrm>
        </p:spPr>
        <p:txBody>
          <a:bodyPr anchor="ctr"/>
          <a:lstStyle/>
          <a:p>
            <a:pPr eaLnBrk="1" hangingPunct="1">
              <a:lnSpc>
                <a:spcPct val="120000"/>
              </a:lnSpc>
              <a:defRPr/>
            </a:pPr>
            <a:r>
              <a:rPr lang="en-US"/>
              <a:t>Browser initiates a TCP connection</a:t>
            </a:r>
          </a:p>
          <a:p>
            <a:pPr lvl="1" eaLnBrk="1" hangingPunct="1">
              <a:lnSpc>
                <a:spcPct val="120000"/>
              </a:lnSpc>
              <a:defRPr/>
            </a:pPr>
            <a:r>
              <a:rPr lang="en-US"/>
              <a:t>From 67.166.55.44 to 193.232.113.129</a:t>
            </a:r>
          </a:p>
          <a:p>
            <a:pPr eaLnBrk="1" hangingPunct="1">
              <a:lnSpc>
                <a:spcPct val="120000"/>
              </a:lnSpc>
              <a:defRPr/>
            </a:pPr>
            <a:r>
              <a:rPr lang="en-US"/>
              <a:t>Packets flow from server to client.</a:t>
            </a:r>
          </a:p>
          <a:p>
            <a:pPr lvl="1" eaLnBrk="1" hangingPunct="1">
              <a:lnSpc>
                <a:spcPct val="120000"/>
              </a:lnSpc>
              <a:defRPr/>
            </a:pPr>
            <a:r>
              <a:rPr lang="en-US"/>
              <a:t>Packets include header plus data.</a:t>
            </a:r>
          </a:p>
          <a:p>
            <a:pPr eaLnBrk="1" hangingPunct="1">
              <a:lnSpc>
                <a:spcPct val="120000"/>
              </a:lnSpc>
              <a:defRPr/>
            </a:pPr>
            <a:r>
              <a:rPr lang="en-US"/>
              <a:t>Dropped packets will be resent.</a:t>
            </a:r>
          </a:p>
          <a:p>
            <a:pPr eaLnBrk="1" hangingPunct="1">
              <a:lnSpc>
                <a:spcPct val="120000"/>
              </a:lnSpc>
              <a:defRPr/>
            </a:pPr>
            <a:r>
              <a:rPr lang="en-US"/>
              <a:t>Route can make your head spin.</a:t>
            </a:r>
          </a:p>
        </p:txBody>
      </p:sp>
      <p:sp>
        <p:nvSpPr>
          <p:cNvPr id="4" name="Date Placeholder 3"/>
          <p:cNvSpPr>
            <a:spLocks noGrp="1"/>
          </p:cNvSpPr>
          <p:nvPr>
            <p:ph type="dt" sz="half" idx="10"/>
          </p:nvPr>
        </p:nvSpPr>
        <p:spPr/>
        <p:txBody>
          <a:bodyPr/>
          <a:lstStyle/>
          <a:p>
            <a:pPr>
              <a:defRPr/>
            </a:pPr>
            <a:fld id="{AFF84A8B-2A6F-7244-A5B1-DE52EC02A40A}" type="datetime4">
              <a:rPr lang="en-US" smtClean="0"/>
              <a:t>January 16, 2018</a:t>
            </a:fld>
            <a:endParaRPr lang="en-US"/>
          </a:p>
        </p:txBody>
      </p:sp>
      <p:sp>
        <p:nvSpPr>
          <p:cNvPr id="5" name="Footer Placeholder 4"/>
          <p:cNvSpPr>
            <a:spLocks noGrp="1"/>
          </p:cNvSpPr>
          <p:nvPr>
            <p:ph type="ftr" sz="quarter" idx="11"/>
          </p:nvPr>
        </p:nvSpPr>
        <p:spPr/>
        <p:txBody>
          <a:bodyPr/>
          <a:lstStyle/>
          <a:p>
            <a:pPr>
              <a:defRPr/>
            </a:pPr>
            <a:r>
              <a:rPr lang="en-US"/>
              <a:t>CSU CT 310, Web Development ©Ross Beveridge</a:t>
            </a:r>
            <a:endParaRPr lang="en-US" dirty="0"/>
          </a:p>
        </p:txBody>
      </p:sp>
      <p:sp>
        <p:nvSpPr>
          <p:cNvPr id="6" name="Slide Number Placeholder 5"/>
          <p:cNvSpPr>
            <a:spLocks noGrp="1"/>
          </p:cNvSpPr>
          <p:nvPr>
            <p:ph type="sldNum" sz="quarter" idx="12"/>
          </p:nvPr>
        </p:nvSpPr>
        <p:spPr/>
        <p:txBody>
          <a:bodyPr/>
          <a:lstStyle/>
          <a:p>
            <a:pPr>
              <a:defRPr/>
            </a:pPr>
            <a:r>
              <a:rPr lang="en-US"/>
              <a:t>Slide </a:t>
            </a:r>
            <a:fld id="{28AED441-9274-EA40-81D0-6C524A6FE12D}"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a:t>Unix Utility traceroute</a:t>
            </a:r>
          </a:p>
        </p:txBody>
      </p:sp>
      <p:sp>
        <p:nvSpPr>
          <p:cNvPr id="5" name="Date Placeholder 2"/>
          <p:cNvSpPr>
            <a:spLocks noGrp="1"/>
          </p:cNvSpPr>
          <p:nvPr>
            <p:ph type="dt" sz="half" idx="10"/>
          </p:nvPr>
        </p:nvSpPr>
        <p:spPr/>
        <p:txBody>
          <a:bodyPr/>
          <a:lstStyle/>
          <a:p>
            <a:pPr>
              <a:defRPr/>
            </a:pPr>
            <a:fld id="{0D892D3E-94F1-B548-9D63-B14C8EC65402}" type="datetime4">
              <a:rPr lang="en-US" smtClean="0"/>
              <a:t>January 16, 2018</a:t>
            </a:fld>
            <a:endParaRPr lang="en-US"/>
          </a:p>
        </p:txBody>
      </p:sp>
      <p:sp>
        <p:nvSpPr>
          <p:cNvPr id="6" name="Footer Placeholder 3"/>
          <p:cNvSpPr>
            <a:spLocks noGrp="1"/>
          </p:cNvSpPr>
          <p:nvPr>
            <p:ph type="ftr" sz="quarter" idx="11"/>
          </p:nvPr>
        </p:nvSpPr>
        <p:spPr/>
        <p:txBody>
          <a:bodyPr/>
          <a:lstStyle/>
          <a:p>
            <a:pPr>
              <a:defRPr/>
            </a:pPr>
            <a:r>
              <a:rPr lang="en-US"/>
              <a:t>CSU CT 310, Web Development ©Ross Beveridge</a:t>
            </a:r>
            <a:endParaRPr lang="en-US" dirty="0"/>
          </a:p>
        </p:txBody>
      </p:sp>
      <p:sp>
        <p:nvSpPr>
          <p:cNvPr id="7" name="Slide Number Placeholder 4"/>
          <p:cNvSpPr>
            <a:spLocks noGrp="1"/>
          </p:cNvSpPr>
          <p:nvPr>
            <p:ph type="sldNum" sz="quarter" idx="12"/>
          </p:nvPr>
        </p:nvSpPr>
        <p:spPr/>
        <p:txBody>
          <a:bodyPr/>
          <a:lstStyle/>
          <a:p>
            <a:pPr>
              <a:defRPr/>
            </a:pPr>
            <a:r>
              <a:rPr lang="en-US"/>
              <a:t>Slide </a:t>
            </a:r>
            <a:fld id="{669CC8FD-823C-0641-A9D5-9BC0B625EE15}" type="slidenum">
              <a:rPr lang="en-US" smtClean="0"/>
              <a:pPr>
                <a:defRPr/>
              </a:pPr>
              <a:t>19</a:t>
            </a:fld>
            <a:endParaRPr lang="en-US"/>
          </a:p>
        </p:txBody>
      </p:sp>
      <p:pic>
        <p:nvPicPr>
          <p:cNvPr id="39939" name="Picture 3" descr="traceRouteRaw2"/>
          <p:cNvPicPr>
            <a:picLocks noChangeAspect="1" noChangeArrowheads="1"/>
          </p:cNvPicPr>
          <p:nvPr/>
        </p:nvPicPr>
        <p:blipFill>
          <a:blip r:embed="rId3"/>
          <a:srcRect/>
          <a:stretch>
            <a:fillRect/>
          </a:stretch>
        </p:blipFill>
        <p:spPr bwMode="auto">
          <a:xfrm>
            <a:off x="457200" y="1524000"/>
            <a:ext cx="8305800" cy="3829050"/>
          </a:xfrm>
          <a:prstGeom prst="rect">
            <a:avLst/>
          </a:prstGeom>
          <a:noFill/>
          <a:effectLst>
            <a:outerShdw blurRad="63500" dist="38099" dir="2700000" algn="ctr" rotWithShape="0">
              <a:srgbClr val="000000">
                <a:alpha val="74998"/>
              </a:srgbClr>
            </a:outerShdw>
          </a:effectLst>
        </p:spPr>
      </p:pic>
      <p:sp>
        <p:nvSpPr>
          <p:cNvPr id="48135" name="Text Box 4"/>
          <p:cNvSpPr txBox="1">
            <a:spLocks noChangeArrowheads="1"/>
          </p:cNvSpPr>
          <p:nvPr/>
        </p:nvSpPr>
        <p:spPr bwMode="auto">
          <a:xfrm>
            <a:off x="457200" y="5562600"/>
            <a:ext cx="8305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Arial" charset="0"/>
              </a:rPr>
              <a:t>… and how can we make this a bit more compelling?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8"/>
          <p:cNvSpPr>
            <a:spLocks noGrp="1" noChangeArrowheads="1"/>
          </p:cNvSpPr>
          <p:nvPr>
            <p:ph type="title"/>
          </p:nvPr>
        </p:nvSpPr>
        <p:spPr/>
        <p:txBody>
          <a:bodyPr/>
          <a:lstStyle/>
          <a:p>
            <a:pPr eaLnBrk="1" hangingPunct="1">
              <a:defRPr/>
            </a:pPr>
            <a:r>
              <a:rPr lang="en-US" dirty="0"/>
              <a:t>CT 310 - Welcome</a:t>
            </a:r>
            <a:br>
              <a:rPr lang="en-US" dirty="0"/>
            </a:br>
            <a:r>
              <a:rPr lang="en-US" sz="4000" dirty="0"/>
              <a:t>Musings : Ancient History</a:t>
            </a:r>
          </a:p>
        </p:txBody>
      </p:sp>
      <p:sp>
        <p:nvSpPr>
          <p:cNvPr id="8" name="Date Placeholder 2"/>
          <p:cNvSpPr>
            <a:spLocks noGrp="1"/>
          </p:cNvSpPr>
          <p:nvPr>
            <p:ph type="dt" sz="half" idx="10"/>
          </p:nvPr>
        </p:nvSpPr>
        <p:spPr/>
        <p:txBody>
          <a:bodyPr/>
          <a:lstStyle/>
          <a:p>
            <a:pPr>
              <a:defRPr/>
            </a:pPr>
            <a:fld id="{84E874F0-0919-0346-B569-1D36EFF93CEC}" type="datetime4">
              <a:rPr lang="en-US" smtClean="0"/>
              <a:t>January 16, 2018</a:t>
            </a:fld>
            <a:endParaRPr lang="en-US" dirty="0"/>
          </a:p>
        </p:txBody>
      </p:sp>
      <p:sp>
        <p:nvSpPr>
          <p:cNvPr id="9" name="Footer Placeholder 3"/>
          <p:cNvSpPr>
            <a:spLocks noGrp="1"/>
          </p:cNvSpPr>
          <p:nvPr>
            <p:ph type="ftr" sz="quarter" idx="11"/>
          </p:nvPr>
        </p:nvSpPr>
        <p:spPr/>
        <p:txBody>
          <a:bodyPr/>
          <a:lstStyle/>
          <a:p>
            <a:pPr>
              <a:defRPr/>
            </a:pPr>
            <a:r>
              <a:rPr lang="en-US"/>
              <a:t>CSU CT 310, Web Development ©Ross Beveridge</a:t>
            </a:r>
            <a:endParaRPr lang="en-US" dirty="0"/>
          </a:p>
        </p:txBody>
      </p:sp>
      <p:sp>
        <p:nvSpPr>
          <p:cNvPr id="10" name="Slide Number Placeholder 4"/>
          <p:cNvSpPr>
            <a:spLocks noGrp="1"/>
          </p:cNvSpPr>
          <p:nvPr>
            <p:ph type="sldNum" sz="quarter" idx="12"/>
          </p:nvPr>
        </p:nvSpPr>
        <p:spPr/>
        <p:txBody>
          <a:bodyPr/>
          <a:lstStyle/>
          <a:p>
            <a:pPr>
              <a:defRPr/>
            </a:pPr>
            <a:r>
              <a:rPr lang="en-US"/>
              <a:t>Slide </a:t>
            </a:r>
            <a:fld id="{1ADAF0C9-74DA-B442-BA53-FB7D7BCE7613}" type="slidenum">
              <a:rPr lang="en-US" smtClean="0"/>
              <a:pPr>
                <a:defRPr/>
              </a:pPr>
              <a:t>2</a:t>
            </a:fld>
            <a:endParaRPr lang="en-US"/>
          </a:p>
        </p:txBody>
      </p:sp>
      <p:sp>
        <p:nvSpPr>
          <p:cNvPr id="10243" name="Text Box 3"/>
          <p:cNvSpPr txBox="1">
            <a:spLocks noChangeArrowheads="1"/>
          </p:cNvSpPr>
          <p:nvPr/>
        </p:nvSpPr>
        <p:spPr bwMode="auto">
          <a:xfrm>
            <a:off x="609600" y="4175125"/>
            <a:ext cx="80772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i="1">
                <a:latin typeface="Arial" charset="0"/>
              </a:rPr>
              <a:t>… and bring me a hard copy of the Internet so I can do some serious surfing.</a:t>
            </a:r>
            <a:r>
              <a:rPr lang="en-US">
                <a:latin typeface="Arial" charset="0"/>
              </a:rPr>
              <a:t> Scott Adams**</a:t>
            </a:r>
          </a:p>
        </p:txBody>
      </p:sp>
      <p:sp>
        <p:nvSpPr>
          <p:cNvPr id="10244" name="Text Box 4"/>
          <p:cNvSpPr txBox="1">
            <a:spLocks noChangeArrowheads="1"/>
          </p:cNvSpPr>
          <p:nvPr/>
        </p:nvSpPr>
        <p:spPr bwMode="auto">
          <a:xfrm>
            <a:off x="609600" y="5715000"/>
            <a:ext cx="8001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dirty="0">
                <a:latin typeface="Arial" charset="0"/>
              </a:rPr>
              <a:t>** Source, </a:t>
            </a:r>
            <a:r>
              <a:rPr lang="en-US" dirty="0">
                <a:latin typeface="Arial" charset="0"/>
                <a:hlinkClick r:id="rId3"/>
              </a:rPr>
              <a:t>The Quote Garden </a:t>
            </a:r>
            <a:endParaRPr lang="en-US" dirty="0">
              <a:latin typeface="Arial" charset="0"/>
            </a:endParaRPr>
          </a:p>
        </p:txBody>
      </p:sp>
      <p:sp>
        <p:nvSpPr>
          <p:cNvPr id="10245" name="Rectangle 5"/>
          <p:cNvSpPr>
            <a:spLocks noChangeArrowheads="1"/>
          </p:cNvSpPr>
          <p:nvPr/>
        </p:nvSpPr>
        <p:spPr bwMode="auto">
          <a:xfrm>
            <a:off x="609600" y="3146425"/>
            <a:ext cx="8001000" cy="822325"/>
          </a:xfrm>
          <a:prstGeom prst="rect">
            <a:avLst/>
          </a:prstGeom>
          <a:noFill/>
          <a:ln w="9525">
            <a:noFill/>
            <a:miter lim="800000"/>
            <a:headEnd/>
            <a:tailEnd/>
          </a:ln>
        </p:spPr>
        <p:txBody>
          <a:bodyPr>
            <a:prstTxWarp prst="textNoShape">
              <a:avLst/>
            </a:prstTxWarp>
            <a:spAutoFit/>
          </a:bodyPr>
          <a:lstStyle/>
          <a:p>
            <a:r>
              <a:rPr lang="en-US" i="1">
                <a:latin typeface="Arial" charset="0"/>
              </a:rPr>
              <a:t>The Internet is just a world passing around notes in a classroom.</a:t>
            </a:r>
            <a:r>
              <a:rPr lang="en-US">
                <a:latin typeface="Arial" charset="0"/>
              </a:rPr>
              <a:t> Jon Stewart**</a:t>
            </a:r>
          </a:p>
        </p:txBody>
      </p:sp>
      <p:sp>
        <p:nvSpPr>
          <p:cNvPr id="10246" name="Text Box 6"/>
          <p:cNvSpPr txBox="1">
            <a:spLocks noChangeArrowheads="1"/>
          </p:cNvSpPr>
          <p:nvPr/>
        </p:nvSpPr>
        <p:spPr bwMode="auto">
          <a:xfrm>
            <a:off x="609600" y="1752600"/>
            <a:ext cx="8153400" cy="1200328"/>
          </a:xfrm>
          <a:prstGeom prst="rect">
            <a:avLst/>
          </a:prstGeom>
          <a:noFill/>
          <a:ln w="9525">
            <a:noFill/>
            <a:miter lim="800000"/>
            <a:headEnd/>
            <a:tailEnd/>
          </a:ln>
        </p:spPr>
        <p:txBody>
          <a:bodyPr>
            <a:prstTxWarp prst="textNoShape">
              <a:avLst/>
            </a:prstTxWarp>
            <a:spAutoFit/>
          </a:bodyPr>
          <a:lstStyle/>
          <a:p>
            <a:pPr>
              <a:spcBef>
                <a:spcPct val="50000"/>
              </a:spcBef>
            </a:pPr>
            <a:r>
              <a:rPr lang="en-US" i="1" dirty="0">
                <a:latin typeface="Arial" charset="0"/>
              </a:rPr>
              <a:t>When I took office, only high energy physicists had ever heard of what is called the Worldwide Web.... Now even </a:t>
            </a:r>
            <a:r>
              <a:rPr lang="en-US" i="1" dirty="0">
                <a:latin typeface="Arial" charset="0"/>
                <a:hlinkClick r:id="rId4"/>
              </a:rPr>
              <a:t>my cat </a:t>
            </a:r>
            <a:r>
              <a:rPr lang="en-US" i="1" dirty="0">
                <a:latin typeface="Arial" charset="0"/>
              </a:rPr>
              <a:t>has its own page.</a:t>
            </a:r>
            <a:r>
              <a:rPr lang="en-US" dirty="0">
                <a:latin typeface="Arial" charset="0"/>
              </a:rPr>
              <a:t> Bill Clinton, 1996*</a:t>
            </a:r>
          </a:p>
        </p:txBody>
      </p:sp>
      <p:sp>
        <p:nvSpPr>
          <p:cNvPr id="10247" name="Text Box 7"/>
          <p:cNvSpPr txBox="1">
            <a:spLocks noChangeArrowheads="1"/>
          </p:cNvSpPr>
          <p:nvPr/>
        </p:nvSpPr>
        <p:spPr bwMode="auto">
          <a:xfrm>
            <a:off x="609600" y="5203825"/>
            <a:ext cx="8077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dirty="0">
                <a:latin typeface="Arial" charset="0"/>
              </a:rPr>
              <a:t>*  Source, </a:t>
            </a:r>
            <a:r>
              <a:rPr lang="en-US" dirty="0">
                <a:latin typeface="Arial" charset="0"/>
                <a:hlinkClick r:id="rId5"/>
              </a:rPr>
              <a:t>The Quotations Page.</a:t>
            </a:r>
            <a:endParaRPr lang="en-US"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P spid="10245" grpId="0"/>
      <p:bldP spid="10246" grpId="0"/>
      <p:bldP spid="102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a:t>Routing Example</a:t>
            </a:r>
            <a:br>
              <a:rPr lang="en-US"/>
            </a:br>
            <a:r>
              <a:rPr lang="en-US"/>
              <a:t>Takeoff point - Denver</a:t>
            </a:r>
          </a:p>
        </p:txBody>
      </p:sp>
      <p:sp>
        <p:nvSpPr>
          <p:cNvPr id="6" name="Date Placeholder 2"/>
          <p:cNvSpPr>
            <a:spLocks noGrp="1"/>
          </p:cNvSpPr>
          <p:nvPr>
            <p:ph type="dt" sz="half" idx="10"/>
          </p:nvPr>
        </p:nvSpPr>
        <p:spPr/>
        <p:txBody>
          <a:bodyPr/>
          <a:lstStyle/>
          <a:p>
            <a:pPr>
              <a:defRPr/>
            </a:pPr>
            <a:fld id="{B08DEAA2-0D77-F341-8374-050E898961E0}" type="datetime4">
              <a:rPr lang="en-US" smtClean="0"/>
              <a:t>January 16, 2018</a:t>
            </a:fld>
            <a:endParaRPr lang="en-US"/>
          </a:p>
        </p:txBody>
      </p:sp>
      <p:sp>
        <p:nvSpPr>
          <p:cNvPr id="7" name="Footer Placeholder 3"/>
          <p:cNvSpPr>
            <a:spLocks noGrp="1"/>
          </p:cNvSpPr>
          <p:nvPr>
            <p:ph type="ftr" sz="quarter" idx="11"/>
          </p:nvPr>
        </p:nvSpPr>
        <p:spPr/>
        <p:txBody>
          <a:bodyPr/>
          <a:lstStyle/>
          <a:p>
            <a:pPr>
              <a:defRPr/>
            </a:pPr>
            <a:r>
              <a:rPr lang="en-US"/>
              <a:t>CSU CT 310, Web Development ©Ross Beveridge</a:t>
            </a:r>
            <a:endParaRPr lang="en-US" dirty="0"/>
          </a:p>
        </p:txBody>
      </p:sp>
      <p:sp>
        <p:nvSpPr>
          <p:cNvPr id="8" name="Slide Number Placeholder 4"/>
          <p:cNvSpPr>
            <a:spLocks noGrp="1"/>
          </p:cNvSpPr>
          <p:nvPr>
            <p:ph type="sldNum" sz="quarter" idx="12"/>
          </p:nvPr>
        </p:nvSpPr>
        <p:spPr/>
        <p:txBody>
          <a:bodyPr/>
          <a:lstStyle/>
          <a:p>
            <a:pPr>
              <a:defRPr/>
            </a:pPr>
            <a:r>
              <a:rPr lang="en-US"/>
              <a:t>Slide </a:t>
            </a:r>
            <a:fld id="{16371E5D-4AB5-A84B-A721-637F7861E269}" type="slidenum">
              <a:rPr lang="en-US" smtClean="0"/>
              <a:pPr>
                <a:defRPr/>
              </a:pPr>
              <a:t>20</a:t>
            </a:fld>
            <a:endParaRPr lang="en-US"/>
          </a:p>
        </p:txBody>
      </p:sp>
      <p:pic>
        <p:nvPicPr>
          <p:cNvPr id="41987" name="Picture 3" descr="moscowMovie1"/>
          <p:cNvPicPr>
            <a:picLocks noChangeAspect="1" noChangeArrowheads="1"/>
          </p:cNvPicPr>
          <p:nvPr/>
        </p:nvPicPr>
        <p:blipFill>
          <a:blip r:embed="rId3"/>
          <a:srcRect/>
          <a:stretch>
            <a:fillRect/>
          </a:stretch>
        </p:blipFill>
        <p:spPr bwMode="auto">
          <a:xfrm>
            <a:off x="762000" y="1828800"/>
            <a:ext cx="5969000" cy="4197350"/>
          </a:xfrm>
          <a:prstGeom prst="rect">
            <a:avLst/>
          </a:prstGeom>
          <a:noFill/>
          <a:effectLst>
            <a:outerShdw blurRad="63500" dist="38099" dir="2700000" algn="ctr" rotWithShape="0">
              <a:srgbClr val="000000">
                <a:alpha val="74998"/>
              </a:srgbClr>
            </a:outerShdw>
          </a:effectLst>
        </p:spPr>
      </p:pic>
      <p:pic>
        <p:nvPicPr>
          <p:cNvPr id="41988" name="Picture 4" descr="widget3DIP"/>
          <p:cNvPicPr>
            <a:picLocks noChangeAspect="1" noChangeArrowheads="1"/>
          </p:cNvPicPr>
          <p:nvPr/>
        </p:nvPicPr>
        <p:blipFill>
          <a:blip r:embed="rId4"/>
          <a:srcRect/>
          <a:stretch>
            <a:fillRect/>
          </a:stretch>
        </p:blipFill>
        <p:spPr bwMode="auto">
          <a:xfrm>
            <a:off x="6858000" y="2057400"/>
            <a:ext cx="1868488" cy="933450"/>
          </a:xfrm>
          <a:prstGeom prst="rect">
            <a:avLst/>
          </a:prstGeom>
          <a:noFill/>
          <a:ln w="12700">
            <a:solidFill>
              <a:schemeClr val="tx1"/>
            </a:solidFill>
            <a:miter lim="800000"/>
            <a:headEnd/>
            <a:tailEnd/>
          </a:ln>
          <a:effectLst>
            <a:outerShdw blurRad="63500" dist="38099" dir="2700000" algn="ctr" rotWithShape="0">
              <a:srgbClr val="000000">
                <a:alpha val="74998"/>
              </a:srgbClr>
            </a:outerShdw>
          </a:effectLst>
        </p:spPr>
      </p:pic>
      <p:sp>
        <p:nvSpPr>
          <p:cNvPr id="41989" name="Text Box 5"/>
          <p:cNvSpPr txBox="1">
            <a:spLocks noChangeArrowheads="1"/>
          </p:cNvSpPr>
          <p:nvPr/>
        </p:nvSpPr>
        <p:spPr bwMode="auto">
          <a:xfrm>
            <a:off x="6858000" y="3276600"/>
            <a:ext cx="1905000" cy="2446338"/>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defRPr/>
            </a:pPr>
            <a:r>
              <a:rPr lang="en-US">
                <a:latin typeface="Arial" charset="0"/>
              </a:rPr>
              <a:t>Route generated by 3DIP dashboard widget. </a:t>
            </a:r>
          </a:p>
          <a:p>
            <a:pPr>
              <a:spcBef>
                <a:spcPct val="50000"/>
              </a:spcBef>
              <a:defRPr/>
            </a:pPr>
            <a:r>
              <a:rPr lang="en-US" sz="1100">
                <a:latin typeface="Arial" charset="0"/>
              </a:rPr>
              <a:t>Claudio Procida</a:t>
            </a:r>
          </a:p>
          <a:p>
            <a:pPr>
              <a:spcBef>
                <a:spcPct val="50000"/>
              </a:spcBef>
              <a:defRPr/>
            </a:pPr>
            <a:r>
              <a:rPr lang="en-US" sz="1100">
                <a:latin typeface="Arial" charset="0"/>
              </a:rPr>
              <a:t>(http://www.emeraldion.it/)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a:t>Routing Example</a:t>
            </a:r>
            <a:br>
              <a:rPr lang="en-US"/>
            </a:br>
            <a:r>
              <a:rPr lang="en-US"/>
              <a:t>Through East Coast</a:t>
            </a:r>
          </a:p>
        </p:txBody>
      </p:sp>
      <p:sp>
        <p:nvSpPr>
          <p:cNvPr id="4" name="Date Placeholder 2"/>
          <p:cNvSpPr>
            <a:spLocks noGrp="1"/>
          </p:cNvSpPr>
          <p:nvPr>
            <p:ph type="dt" sz="half" idx="10"/>
          </p:nvPr>
        </p:nvSpPr>
        <p:spPr/>
        <p:txBody>
          <a:bodyPr/>
          <a:lstStyle/>
          <a:p>
            <a:pPr>
              <a:defRPr/>
            </a:pPr>
            <a:fld id="{A839A937-86D4-C84B-BDC1-83F859A0F89C}" type="datetime4">
              <a:rPr lang="en-US" smtClean="0"/>
              <a:t>January 16, 2018</a:t>
            </a:fld>
            <a:endParaRPr lang="en-US"/>
          </a:p>
        </p:txBody>
      </p:sp>
      <p:sp>
        <p:nvSpPr>
          <p:cNvPr id="5" name="Footer Placeholder 3"/>
          <p:cNvSpPr>
            <a:spLocks noGrp="1"/>
          </p:cNvSpPr>
          <p:nvPr>
            <p:ph type="ftr" sz="quarter" idx="11"/>
          </p:nvPr>
        </p:nvSpPr>
        <p:spPr/>
        <p:txBody>
          <a:bodyPr/>
          <a:lstStyle/>
          <a:p>
            <a:pPr>
              <a:defRPr/>
            </a:pPr>
            <a:r>
              <a:rPr lang="en-US"/>
              <a:t>CSU CT 310, Web Development ©Ross Beveridge</a:t>
            </a:r>
            <a:endParaRPr lang="en-US" dirty="0"/>
          </a:p>
        </p:txBody>
      </p:sp>
      <p:sp>
        <p:nvSpPr>
          <p:cNvPr id="6" name="Slide Number Placeholder 4"/>
          <p:cNvSpPr>
            <a:spLocks noGrp="1"/>
          </p:cNvSpPr>
          <p:nvPr>
            <p:ph type="sldNum" sz="quarter" idx="12"/>
          </p:nvPr>
        </p:nvSpPr>
        <p:spPr/>
        <p:txBody>
          <a:bodyPr/>
          <a:lstStyle/>
          <a:p>
            <a:pPr>
              <a:defRPr/>
            </a:pPr>
            <a:r>
              <a:rPr lang="en-US"/>
              <a:t>Slide </a:t>
            </a:r>
            <a:fld id="{1AE31A90-E5F3-C349-ACB1-D6F8E84581BA}" type="slidenum">
              <a:rPr lang="en-US" smtClean="0"/>
              <a:pPr>
                <a:defRPr/>
              </a:pPr>
              <a:t>21</a:t>
            </a:fld>
            <a:endParaRPr lang="en-US"/>
          </a:p>
        </p:txBody>
      </p:sp>
      <p:pic>
        <p:nvPicPr>
          <p:cNvPr id="44035" name="Picture 3" descr="moscowMovie2"/>
          <p:cNvPicPr>
            <a:picLocks noChangeAspect="1" noChangeArrowheads="1"/>
          </p:cNvPicPr>
          <p:nvPr/>
        </p:nvPicPr>
        <p:blipFill>
          <a:blip r:embed="rId3"/>
          <a:srcRect/>
          <a:stretch>
            <a:fillRect/>
          </a:stretch>
        </p:blipFill>
        <p:spPr bwMode="auto">
          <a:xfrm>
            <a:off x="762000" y="1828800"/>
            <a:ext cx="5969000" cy="4197350"/>
          </a:xfrm>
          <a:prstGeom prst="rect">
            <a:avLst/>
          </a:prstGeom>
          <a:noFill/>
          <a:effectLst>
            <a:outerShdw blurRad="63500" dist="38099" dir="2700000" algn="ctr" rotWithShape="0">
              <a:srgbClr val="000000">
                <a:alpha val="74998"/>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a:t>Routing Example</a:t>
            </a:r>
            <a:br>
              <a:rPr lang="en-US"/>
            </a:br>
            <a:r>
              <a:rPr lang="en-US"/>
              <a:t>Across Europe</a:t>
            </a:r>
          </a:p>
        </p:txBody>
      </p:sp>
      <p:sp>
        <p:nvSpPr>
          <p:cNvPr id="4" name="Date Placeholder 2"/>
          <p:cNvSpPr>
            <a:spLocks noGrp="1"/>
          </p:cNvSpPr>
          <p:nvPr>
            <p:ph type="dt" sz="half" idx="10"/>
          </p:nvPr>
        </p:nvSpPr>
        <p:spPr/>
        <p:txBody>
          <a:bodyPr/>
          <a:lstStyle/>
          <a:p>
            <a:pPr>
              <a:defRPr/>
            </a:pPr>
            <a:fld id="{FC98B4DC-7FF5-5441-AD73-D034821C87EC}" type="datetime4">
              <a:rPr lang="en-US" smtClean="0"/>
              <a:t>January 16, 2018</a:t>
            </a:fld>
            <a:endParaRPr lang="en-US"/>
          </a:p>
        </p:txBody>
      </p:sp>
      <p:sp>
        <p:nvSpPr>
          <p:cNvPr id="5" name="Footer Placeholder 3"/>
          <p:cNvSpPr>
            <a:spLocks noGrp="1"/>
          </p:cNvSpPr>
          <p:nvPr>
            <p:ph type="ftr" sz="quarter" idx="11"/>
          </p:nvPr>
        </p:nvSpPr>
        <p:spPr/>
        <p:txBody>
          <a:bodyPr/>
          <a:lstStyle/>
          <a:p>
            <a:pPr>
              <a:defRPr/>
            </a:pPr>
            <a:r>
              <a:rPr lang="en-US"/>
              <a:t>CSU CT 310, Web Development ©Ross Beveridge</a:t>
            </a:r>
            <a:endParaRPr lang="en-US" dirty="0"/>
          </a:p>
        </p:txBody>
      </p:sp>
      <p:sp>
        <p:nvSpPr>
          <p:cNvPr id="6" name="Slide Number Placeholder 4"/>
          <p:cNvSpPr>
            <a:spLocks noGrp="1"/>
          </p:cNvSpPr>
          <p:nvPr>
            <p:ph type="sldNum" sz="quarter" idx="12"/>
          </p:nvPr>
        </p:nvSpPr>
        <p:spPr/>
        <p:txBody>
          <a:bodyPr/>
          <a:lstStyle/>
          <a:p>
            <a:pPr>
              <a:defRPr/>
            </a:pPr>
            <a:r>
              <a:rPr lang="en-US"/>
              <a:t>Slide </a:t>
            </a:r>
            <a:fld id="{073267B1-152E-F54A-A90A-C10B9D73E470}" type="slidenum">
              <a:rPr lang="en-US" smtClean="0"/>
              <a:pPr>
                <a:defRPr/>
              </a:pPr>
              <a:t>22</a:t>
            </a:fld>
            <a:endParaRPr lang="en-US"/>
          </a:p>
        </p:txBody>
      </p:sp>
      <p:pic>
        <p:nvPicPr>
          <p:cNvPr id="46083" name="Picture 3" descr="moscowMovie3"/>
          <p:cNvPicPr>
            <a:picLocks noChangeAspect="1" noChangeArrowheads="1"/>
          </p:cNvPicPr>
          <p:nvPr/>
        </p:nvPicPr>
        <p:blipFill>
          <a:blip r:embed="rId3"/>
          <a:srcRect/>
          <a:stretch>
            <a:fillRect/>
          </a:stretch>
        </p:blipFill>
        <p:spPr bwMode="auto">
          <a:xfrm>
            <a:off x="762000" y="1828800"/>
            <a:ext cx="5969000" cy="4197350"/>
          </a:xfrm>
          <a:prstGeom prst="rect">
            <a:avLst/>
          </a:prstGeom>
          <a:noFill/>
          <a:effectLst>
            <a:outerShdw blurRad="63500" dist="38099" dir="2700000" algn="ctr" rotWithShape="0">
              <a:srgbClr val="000000">
                <a:alpha val="74998"/>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a:t>Routing Example</a:t>
            </a:r>
            <a:br>
              <a:rPr lang="en-US"/>
            </a:br>
            <a:r>
              <a:rPr lang="en-US"/>
              <a:t>… and into Russia</a:t>
            </a:r>
          </a:p>
        </p:txBody>
      </p:sp>
      <p:sp>
        <p:nvSpPr>
          <p:cNvPr id="5" name="Date Placeholder 2"/>
          <p:cNvSpPr>
            <a:spLocks noGrp="1"/>
          </p:cNvSpPr>
          <p:nvPr>
            <p:ph type="dt" sz="half" idx="10"/>
          </p:nvPr>
        </p:nvSpPr>
        <p:spPr/>
        <p:txBody>
          <a:bodyPr/>
          <a:lstStyle/>
          <a:p>
            <a:pPr>
              <a:defRPr/>
            </a:pPr>
            <a:fld id="{9AE027BB-DDC4-FE47-A4CC-960541ADF6AA}" type="datetime4">
              <a:rPr lang="en-US" smtClean="0"/>
              <a:t>January 16, 2018</a:t>
            </a:fld>
            <a:endParaRPr lang="en-US"/>
          </a:p>
        </p:txBody>
      </p:sp>
      <p:sp>
        <p:nvSpPr>
          <p:cNvPr id="6" name="Footer Placeholder 3"/>
          <p:cNvSpPr>
            <a:spLocks noGrp="1"/>
          </p:cNvSpPr>
          <p:nvPr>
            <p:ph type="ftr" sz="quarter" idx="11"/>
          </p:nvPr>
        </p:nvSpPr>
        <p:spPr/>
        <p:txBody>
          <a:bodyPr/>
          <a:lstStyle/>
          <a:p>
            <a:pPr>
              <a:defRPr/>
            </a:pPr>
            <a:r>
              <a:rPr lang="en-US"/>
              <a:t>CSU CT 310, Web Development ©Ross Beveridge</a:t>
            </a:r>
            <a:endParaRPr lang="en-US" dirty="0"/>
          </a:p>
        </p:txBody>
      </p:sp>
      <p:sp>
        <p:nvSpPr>
          <p:cNvPr id="7" name="Slide Number Placeholder 4"/>
          <p:cNvSpPr>
            <a:spLocks noGrp="1"/>
          </p:cNvSpPr>
          <p:nvPr>
            <p:ph type="sldNum" sz="quarter" idx="12"/>
          </p:nvPr>
        </p:nvSpPr>
        <p:spPr/>
        <p:txBody>
          <a:bodyPr/>
          <a:lstStyle/>
          <a:p>
            <a:pPr>
              <a:defRPr/>
            </a:pPr>
            <a:r>
              <a:rPr lang="en-US"/>
              <a:t>Slide </a:t>
            </a:r>
            <a:fld id="{D2C4B575-7A93-C544-9FAC-3C934C1B0D06}" type="slidenum">
              <a:rPr lang="en-US" smtClean="0"/>
              <a:pPr>
                <a:defRPr/>
              </a:pPr>
              <a:t>23</a:t>
            </a:fld>
            <a:endParaRPr lang="en-US"/>
          </a:p>
        </p:txBody>
      </p:sp>
      <p:pic>
        <p:nvPicPr>
          <p:cNvPr id="48131" name="Picture 3" descr="moscowMovie4"/>
          <p:cNvPicPr>
            <a:picLocks noChangeAspect="1" noChangeArrowheads="1"/>
          </p:cNvPicPr>
          <p:nvPr/>
        </p:nvPicPr>
        <p:blipFill>
          <a:blip r:embed="rId3"/>
          <a:srcRect/>
          <a:stretch>
            <a:fillRect/>
          </a:stretch>
        </p:blipFill>
        <p:spPr bwMode="auto">
          <a:xfrm>
            <a:off x="762000" y="1828800"/>
            <a:ext cx="5969000" cy="4197350"/>
          </a:xfrm>
          <a:prstGeom prst="rect">
            <a:avLst/>
          </a:prstGeom>
          <a:noFill/>
          <a:effectLst>
            <a:outerShdw blurRad="63500" dist="38099" dir="2700000" algn="ctr" rotWithShape="0">
              <a:srgbClr val="000000">
                <a:alpha val="74998"/>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Traceroute Goes Mainstream</a:t>
            </a:r>
          </a:p>
        </p:txBody>
      </p:sp>
      <p:sp>
        <p:nvSpPr>
          <p:cNvPr id="3" name="Date Placeholder 2"/>
          <p:cNvSpPr>
            <a:spLocks noGrp="1"/>
          </p:cNvSpPr>
          <p:nvPr>
            <p:ph type="dt" sz="half" idx="10"/>
          </p:nvPr>
        </p:nvSpPr>
        <p:spPr/>
        <p:txBody>
          <a:bodyPr/>
          <a:lstStyle/>
          <a:p>
            <a:pPr>
              <a:defRPr/>
            </a:pPr>
            <a:fld id="{E015B349-A8D7-004F-AA74-88DD129FC907}" type="datetime4">
              <a:rPr lang="en-US" smtClean="0"/>
              <a:t>January 16, 2018</a:t>
            </a:fld>
            <a:endParaRPr lang="en-US"/>
          </a:p>
        </p:txBody>
      </p:sp>
      <p:sp>
        <p:nvSpPr>
          <p:cNvPr id="4" name="Footer Placeholder 3"/>
          <p:cNvSpPr>
            <a:spLocks noGrp="1"/>
          </p:cNvSpPr>
          <p:nvPr>
            <p:ph type="ftr" sz="quarter" idx="11"/>
          </p:nvPr>
        </p:nvSpPr>
        <p:spPr/>
        <p:txBody>
          <a:bodyPr/>
          <a:lstStyle/>
          <a:p>
            <a:pPr>
              <a:defRPr/>
            </a:pPr>
            <a:r>
              <a:rPr lang="en-US"/>
              <a:t>CSU CT 310, Web Development ©Ross Beveridge</a:t>
            </a:r>
          </a:p>
        </p:txBody>
      </p:sp>
      <p:sp>
        <p:nvSpPr>
          <p:cNvPr id="5" name="Slide Number Placeholder 4"/>
          <p:cNvSpPr>
            <a:spLocks noGrp="1"/>
          </p:cNvSpPr>
          <p:nvPr>
            <p:ph type="sldNum" sz="quarter" idx="12"/>
          </p:nvPr>
        </p:nvSpPr>
        <p:spPr/>
        <p:txBody>
          <a:bodyPr/>
          <a:lstStyle/>
          <a:p>
            <a:pPr>
              <a:defRPr/>
            </a:pPr>
            <a:r>
              <a:rPr lang="en-US"/>
              <a:t>Slide </a:t>
            </a:r>
            <a:fld id="{D10F97F0-1F3A-BD45-8895-CA1B246B9BDE}" type="slidenum">
              <a:rPr lang="en-US" smtClean="0"/>
              <a:pPr>
                <a:defRPr/>
              </a:pPr>
              <a:t>24</a:t>
            </a:fld>
            <a:endParaRPr lang="en-US"/>
          </a:p>
        </p:txBody>
      </p:sp>
      <p:pic>
        <p:nvPicPr>
          <p:cNvPr id="6" name="Picture 5" descr="Google ChromeScreenSnapz0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6229"/>
            <a:ext cx="9144000" cy="59917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13280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Visual Traceroute</a:t>
            </a:r>
          </a:p>
        </p:txBody>
      </p:sp>
      <p:sp>
        <p:nvSpPr>
          <p:cNvPr id="3" name="Date Placeholder 2"/>
          <p:cNvSpPr>
            <a:spLocks noGrp="1"/>
          </p:cNvSpPr>
          <p:nvPr>
            <p:ph type="dt" sz="half" idx="10"/>
          </p:nvPr>
        </p:nvSpPr>
        <p:spPr/>
        <p:txBody>
          <a:bodyPr/>
          <a:lstStyle/>
          <a:p>
            <a:pPr>
              <a:defRPr/>
            </a:pPr>
            <a:fld id="{918F756A-029B-6E40-A019-E2FB26FC03A8}" type="datetime4">
              <a:rPr lang="en-US" smtClean="0"/>
              <a:t>January 16, 2018</a:t>
            </a:fld>
            <a:endParaRPr lang="en-US"/>
          </a:p>
        </p:txBody>
      </p:sp>
      <p:sp>
        <p:nvSpPr>
          <p:cNvPr id="4" name="Footer Placeholder 3"/>
          <p:cNvSpPr>
            <a:spLocks noGrp="1"/>
          </p:cNvSpPr>
          <p:nvPr>
            <p:ph type="ftr" sz="quarter" idx="11"/>
          </p:nvPr>
        </p:nvSpPr>
        <p:spPr/>
        <p:txBody>
          <a:bodyPr/>
          <a:lstStyle/>
          <a:p>
            <a:pPr>
              <a:defRPr/>
            </a:pPr>
            <a:r>
              <a:rPr lang="en-US"/>
              <a:t>CSU CT 310, Web Development ©Ross Beveridge</a:t>
            </a:r>
            <a:endParaRPr lang="en-US" dirty="0"/>
          </a:p>
        </p:txBody>
      </p:sp>
      <p:sp>
        <p:nvSpPr>
          <p:cNvPr id="5" name="Slide Number Placeholder 4"/>
          <p:cNvSpPr>
            <a:spLocks noGrp="1"/>
          </p:cNvSpPr>
          <p:nvPr>
            <p:ph type="sldNum" sz="quarter" idx="12"/>
          </p:nvPr>
        </p:nvSpPr>
        <p:spPr/>
        <p:txBody>
          <a:bodyPr/>
          <a:lstStyle/>
          <a:p>
            <a:pPr>
              <a:defRPr/>
            </a:pPr>
            <a:r>
              <a:rPr lang="en-US"/>
              <a:t>Slide </a:t>
            </a:r>
            <a:fld id="{D10F97F0-1F3A-BD45-8895-CA1B246B9BDE}" type="slidenum">
              <a:rPr lang="en-US" smtClean="0"/>
              <a:pPr>
                <a:defRPr/>
              </a:pPr>
              <a:t>25</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37618"/>
            <a:ext cx="7924800" cy="5239382"/>
          </a:xfrm>
          <a:prstGeom prst="rect">
            <a:avLst/>
          </a:prstGeom>
        </p:spPr>
      </p:pic>
    </p:spTree>
    <p:extLst>
      <p:ext uri="{BB962C8B-B14F-4D97-AF65-F5344CB8AC3E}">
        <p14:creationId xmlns:p14="http://schemas.microsoft.com/office/powerpoint/2010/main" val="1489922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Tidbit 1/12/17 – Go CSU</a:t>
            </a:r>
          </a:p>
        </p:txBody>
      </p:sp>
      <p:sp>
        <p:nvSpPr>
          <p:cNvPr id="3" name="Date Placeholder 2"/>
          <p:cNvSpPr>
            <a:spLocks noGrp="1"/>
          </p:cNvSpPr>
          <p:nvPr>
            <p:ph type="dt" sz="half" idx="10"/>
          </p:nvPr>
        </p:nvSpPr>
        <p:spPr/>
        <p:txBody>
          <a:bodyPr/>
          <a:lstStyle/>
          <a:p>
            <a:pPr>
              <a:defRPr/>
            </a:pPr>
            <a:fld id="{918F756A-029B-6E40-A019-E2FB26FC03A8}" type="datetime4">
              <a:rPr lang="en-US" smtClean="0"/>
              <a:t>January 16, 2018</a:t>
            </a:fld>
            <a:endParaRPr lang="en-US"/>
          </a:p>
        </p:txBody>
      </p:sp>
      <p:sp>
        <p:nvSpPr>
          <p:cNvPr id="4" name="Footer Placeholder 3"/>
          <p:cNvSpPr>
            <a:spLocks noGrp="1"/>
          </p:cNvSpPr>
          <p:nvPr>
            <p:ph type="ftr" sz="quarter" idx="11"/>
          </p:nvPr>
        </p:nvSpPr>
        <p:spPr/>
        <p:txBody>
          <a:bodyPr/>
          <a:lstStyle/>
          <a:p>
            <a:pPr>
              <a:defRPr/>
            </a:pPr>
            <a:r>
              <a:rPr lang="en-US"/>
              <a:t>CSU CT 310, Web Development ©Ross Beveridge</a:t>
            </a:r>
            <a:endParaRPr lang="en-US" dirty="0"/>
          </a:p>
        </p:txBody>
      </p:sp>
      <p:sp>
        <p:nvSpPr>
          <p:cNvPr id="5" name="Slide Number Placeholder 4"/>
          <p:cNvSpPr>
            <a:spLocks noGrp="1"/>
          </p:cNvSpPr>
          <p:nvPr>
            <p:ph type="sldNum" sz="quarter" idx="12"/>
          </p:nvPr>
        </p:nvSpPr>
        <p:spPr/>
        <p:txBody>
          <a:bodyPr/>
          <a:lstStyle/>
          <a:p>
            <a:pPr>
              <a:defRPr/>
            </a:pPr>
            <a:r>
              <a:rPr lang="en-US"/>
              <a:t>Slide </a:t>
            </a:r>
            <a:fld id="{D10F97F0-1F3A-BD45-8895-CA1B246B9BDE}" type="slidenum">
              <a:rPr lang="en-US" smtClean="0"/>
              <a:pPr>
                <a:defRPr/>
              </a:pPr>
              <a:t>26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36482"/>
            <a:ext cx="8382000" cy="5011918"/>
          </a:xfrm>
          <a:prstGeom prst="rect">
            <a:avLst/>
          </a:prstGeom>
          <a:ln>
            <a:noFill/>
          </a:ln>
          <a:effectLst>
            <a:outerShdw blurRad="190500" algn="tl" rotWithShape="0">
              <a:srgbClr val="000000">
                <a:alpha val="70000"/>
              </a:srgbClr>
            </a:outerShdw>
          </a:effectLst>
        </p:spPr>
      </p:pic>
      <p:sp>
        <p:nvSpPr>
          <p:cNvPr id="7" name="Rectangular Callout 6"/>
          <p:cNvSpPr/>
          <p:nvPr/>
        </p:nvSpPr>
        <p:spPr bwMode="auto">
          <a:xfrm>
            <a:off x="3352800" y="3352800"/>
            <a:ext cx="5181600" cy="2667000"/>
          </a:xfrm>
          <a:prstGeom prst="wedgeRectCallout">
            <a:avLst>
              <a:gd name="adj1" fmla="val -52253"/>
              <a:gd name="adj2" fmla="val -85096"/>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ＭＳ Ｐゴシック" charset="-128"/>
                <a:cs typeface="ＭＳ Ｐゴシック" charset="-128"/>
              </a:rPr>
              <a:t>This traceroute was initiated from PVH; note how</a:t>
            </a:r>
            <a:r>
              <a:rPr kumimoji="0" lang="en-US" sz="2400" b="0" i="0" u="none" strike="noStrike" cap="none" normalizeH="0" dirty="0">
                <a:ln>
                  <a:noFill/>
                </a:ln>
                <a:solidFill>
                  <a:srgbClr val="000000"/>
                </a:solidFill>
                <a:effectLst/>
                <a:latin typeface="Verdana" charset="0"/>
                <a:ea typeface="ＭＳ Ｐゴシック" charset="-128"/>
                <a:cs typeface="ＭＳ Ｐゴシック" charset="-128"/>
              </a:rPr>
              <a:t> CSU is acting as a conduit for the Hospital. Specifically, hops 4 and 5 include:</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dirty="0">
              <a:ln>
                <a:noFill/>
              </a:ln>
              <a:solidFill>
                <a:srgbClr val="000000"/>
              </a:solidFill>
              <a:effectLst/>
              <a:latin typeface="Verdana" charset="0"/>
              <a:ea typeface="ＭＳ Ｐゴシック" charset="-128"/>
              <a:cs typeface="ＭＳ Ｐゴシック" charset="-128"/>
            </a:endParaRPr>
          </a:p>
          <a:p>
            <a:r>
              <a:rPr lang="en-US" b="1" dirty="0" err="1">
                <a:solidFill>
                  <a:srgbClr val="000000"/>
                </a:solidFill>
                <a:latin typeface="Courier" charset="0"/>
                <a:ea typeface="Courier" charset="0"/>
                <a:cs typeface="Courier" charset="0"/>
              </a:rPr>
              <a:t>fccn_gw-pvhs.colostate.edu</a:t>
            </a:r>
            <a:endParaRPr lang="en-US" b="1" dirty="0">
              <a:solidFill>
                <a:srgbClr val="000000"/>
              </a:solidFill>
              <a:latin typeface="Courier" charset="0"/>
              <a:ea typeface="Courier" charset="0"/>
              <a:cs typeface="Courier"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Verdana" charset="0"/>
              <a:ea typeface="ＭＳ Ｐゴシック" charset="-128"/>
              <a:cs typeface="ＭＳ Ｐゴシック" charset="-128"/>
            </a:endParaRPr>
          </a:p>
        </p:txBody>
      </p:sp>
    </p:spTree>
    <p:extLst>
      <p:ext uri="{BB962C8B-B14F-4D97-AF65-F5344CB8AC3E}">
        <p14:creationId xmlns:p14="http://schemas.microsoft.com/office/powerpoint/2010/main" val="213951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590800"/>
            <a:ext cx="7772400" cy="1362075"/>
          </a:xfrm>
        </p:spPr>
        <p:txBody>
          <a:bodyPr/>
          <a:lstStyle/>
          <a:p>
            <a:r>
              <a:rPr lang="en-US" dirty="0"/>
              <a:t>Law, Privacy, security</a:t>
            </a:r>
          </a:p>
        </p:txBody>
      </p:sp>
      <p:sp>
        <p:nvSpPr>
          <p:cNvPr id="7" name="Text Placeholder 6"/>
          <p:cNvSpPr>
            <a:spLocks noGrp="1"/>
          </p:cNvSpPr>
          <p:nvPr>
            <p:ph type="body" idx="1"/>
          </p:nvPr>
        </p:nvSpPr>
        <p:spPr>
          <a:xfrm>
            <a:off x="685800" y="2209800"/>
            <a:ext cx="7772400" cy="1500187"/>
          </a:xfrm>
        </p:spPr>
        <p:txBody>
          <a:bodyPr/>
          <a:lstStyle/>
          <a:p>
            <a:r>
              <a:rPr lang="en-US" dirty="0"/>
              <a:t>A few comments about being a resident on the web</a:t>
            </a:r>
          </a:p>
        </p:txBody>
      </p:sp>
      <p:sp>
        <p:nvSpPr>
          <p:cNvPr id="3" name="Date Placeholder 2"/>
          <p:cNvSpPr>
            <a:spLocks noGrp="1"/>
          </p:cNvSpPr>
          <p:nvPr>
            <p:ph type="dt" sz="half" idx="10"/>
          </p:nvPr>
        </p:nvSpPr>
        <p:spPr/>
        <p:txBody>
          <a:bodyPr/>
          <a:lstStyle/>
          <a:p>
            <a:pPr>
              <a:defRPr/>
            </a:pPr>
            <a:fld id="{C16E374D-9C80-B24E-8CBE-F9F3A9C397B8}" type="datetime4">
              <a:rPr lang="en-US" smtClean="0"/>
              <a:t>January 16, 2018</a:t>
            </a:fld>
            <a:endParaRPr lang="en-US"/>
          </a:p>
        </p:txBody>
      </p:sp>
      <p:sp>
        <p:nvSpPr>
          <p:cNvPr id="4" name="Footer Placeholder 3"/>
          <p:cNvSpPr>
            <a:spLocks noGrp="1"/>
          </p:cNvSpPr>
          <p:nvPr>
            <p:ph type="ftr" sz="quarter" idx="11"/>
          </p:nvPr>
        </p:nvSpPr>
        <p:spPr/>
        <p:txBody>
          <a:bodyPr/>
          <a:lstStyle/>
          <a:p>
            <a:pPr>
              <a:defRPr/>
            </a:pPr>
            <a:r>
              <a:rPr lang="en-US"/>
              <a:t>CSU CT 310, Web Development ©Ross Beveridge</a:t>
            </a:r>
            <a:endParaRPr lang="en-US" dirty="0"/>
          </a:p>
        </p:txBody>
      </p:sp>
      <p:sp>
        <p:nvSpPr>
          <p:cNvPr id="5" name="Slide Number Placeholder 4"/>
          <p:cNvSpPr>
            <a:spLocks noGrp="1"/>
          </p:cNvSpPr>
          <p:nvPr>
            <p:ph type="sldNum" sz="quarter" idx="12"/>
          </p:nvPr>
        </p:nvSpPr>
        <p:spPr/>
        <p:txBody>
          <a:bodyPr/>
          <a:lstStyle/>
          <a:p>
            <a:pPr>
              <a:defRPr/>
            </a:pPr>
            <a:r>
              <a:rPr lang="en-US"/>
              <a:t>Slide </a:t>
            </a:r>
            <a:fld id="{D10F97F0-1F3A-BD45-8895-CA1B246B9BDE}" type="slidenum">
              <a:rPr lang="en-US" smtClean="0"/>
              <a:pPr>
                <a:defRPr/>
              </a:pPr>
              <a:t>27</a:t>
            </a:fld>
            <a:endParaRPr lang="en-US"/>
          </a:p>
        </p:txBody>
      </p:sp>
    </p:spTree>
    <p:extLst>
      <p:ext uri="{BB962C8B-B14F-4D97-AF65-F5344CB8AC3E}">
        <p14:creationId xmlns:p14="http://schemas.microsoft.com/office/powerpoint/2010/main" val="847057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a:t>Law &amp; Ethics</a:t>
            </a:r>
          </a:p>
        </p:txBody>
      </p:sp>
      <p:sp>
        <p:nvSpPr>
          <p:cNvPr id="50179" name="Rectangle 3"/>
          <p:cNvSpPr>
            <a:spLocks noGrp="1" noChangeArrowheads="1"/>
          </p:cNvSpPr>
          <p:nvPr>
            <p:ph idx="1"/>
          </p:nvPr>
        </p:nvSpPr>
        <p:spPr/>
        <p:txBody>
          <a:bodyPr/>
          <a:lstStyle/>
          <a:p>
            <a:pPr eaLnBrk="1" hangingPunct="1">
              <a:lnSpc>
                <a:spcPct val="150000"/>
              </a:lnSpc>
              <a:defRPr/>
            </a:pPr>
            <a:r>
              <a:rPr lang="en-US"/>
              <a:t>What happens to material you post?</a:t>
            </a:r>
          </a:p>
          <a:p>
            <a:pPr eaLnBrk="1" hangingPunct="1">
              <a:lnSpc>
                <a:spcPct val="150000"/>
              </a:lnSpc>
              <a:defRPr/>
            </a:pPr>
            <a:r>
              <a:rPr lang="en-US"/>
              <a:t>What material can you post?</a:t>
            </a:r>
          </a:p>
          <a:p>
            <a:pPr eaLnBrk="1" hangingPunct="1">
              <a:lnSpc>
                <a:spcPct val="150000"/>
              </a:lnSpc>
              <a:defRPr/>
            </a:pPr>
            <a:r>
              <a:rPr lang="en-US"/>
              <a:t>What can you do with stuff you see?</a:t>
            </a:r>
          </a:p>
        </p:txBody>
      </p:sp>
      <p:sp>
        <p:nvSpPr>
          <p:cNvPr id="5" name="Date Placeholder 3"/>
          <p:cNvSpPr>
            <a:spLocks noGrp="1"/>
          </p:cNvSpPr>
          <p:nvPr>
            <p:ph type="dt" sz="half" idx="10"/>
          </p:nvPr>
        </p:nvSpPr>
        <p:spPr/>
        <p:txBody>
          <a:bodyPr/>
          <a:lstStyle/>
          <a:p>
            <a:pPr>
              <a:defRPr/>
            </a:pPr>
            <a:fld id="{2888C2AE-911E-F440-B33D-67328F261EBD}" type="datetime4">
              <a:rPr lang="en-US" smtClean="0"/>
              <a:t>January 16, 2018</a:t>
            </a:fld>
            <a:endParaRPr lang="en-US"/>
          </a:p>
        </p:txBody>
      </p:sp>
      <p:sp>
        <p:nvSpPr>
          <p:cNvPr id="6" name="Footer Placeholder 4"/>
          <p:cNvSpPr>
            <a:spLocks noGrp="1"/>
          </p:cNvSpPr>
          <p:nvPr>
            <p:ph type="ftr" sz="quarter" idx="11"/>
          </p:nvPr>
        </p:nvSpPr>
        <p:spPr/>
        <p:txBody>
          <a:bodyPr/>
          <a:lstStyle/>
          <a:p>
            <a:pPr>
              <a:defRPr/>
            </a:pPr>
            <a:r>
              <a:rPr lang="en-US"/>
              <a:t>CSU CT 310, Web Development ©Ross Beveridge</a:t>
            </a:r>
            <a:endParaRPr lang="en-US" dirty="0"/>
          </a:p>
        </p:txBody>
      </p:sp>
      <p:sp>
        <p:nvSpPr>
          <p:cNvPr id="7" name="Slide Number Placeholder 5"/>
          <p:cNvSpPr>
            <a:spLocks noGrp="1"/>
          </p:cNvSpPr>
          <p:nvPr>
            <p:ph type="sldNum" sz="quarter" idx="12"/>
          </p:nvPr>
        </p:nvSpPr>
        <p:spPr/>
        <p:txBody>
          <a:bodyPr/>
          <a:lstStyle/>
          <a:p>
            <a:pPr>
              <a:defRPr/>
            </a:pPr>
            <a:r>
              <a:rPr lang="en-US"/>
              <a:t>Slide </a:t>
            </a:r>
            <a:fld id="{65172997-6884-7440-9DC1-CC83AF713747}" type="slidenum">
              <a:rPr lang="en-US" smtClean="0"/>
              <a:pPr>
                <a:defRPr/>
              </a:pPr>
              <a:t>28</a:t>
            </a:fld>
            <a:endParaRPr lang="en-US"/>
          </a:p>
        </p:txBody>
      </p:sp>
      <p:sp>
        <p:nvSpPr>
          <p:cNvPr id="50180" name="Text Box 4"/>
          <p:cNvSpPr txBox="1">
            <a:spLocks noChangeArrowheads="1"/>
          </p:cNvSpPr>
          <p:nvPr/>
        </p:nvSpPr>
        <p:spPr bwMode="auto">
          <a:xfrm>
            <a:off x="609600" y="4473456"/>
            <a:ext cx="7772400" cy="1600438"/>
          </a:xfrm>
          <a:prstGeom prst="rect">
            <a:avLst/>
          </a:prstGeom>
          <a:noFill/>
          <a:ln w="9525">
            <a:noFill/>
            <a:miter lim="800000"/>
            <a:headEnd/>
            <a:tailEnd/>
          </a:ln>
        </p:spPr>
        <p:txBody>
          <a:bodyPr anchor="ctr">
            <a:prstTxWarp prst="textNoShape">
              <a:avLst/>
            </a:prstTxWarp>
            <a:spAutoFit/>
          </a:bodyPr>
          <a:lstStyle/>
          <a:p>
            <a:pPr algn="ctr">
              <a:spcBef>
                <a:spcPct val="50000"/>
              </a:spcBef>
              <a:defRPr/>
            </a:pPr>
            <a:r>
              <a:rPr lang="en-US" sz="2800" b="1" i="1" dirty="0">
                <a:effectLst>
                  <a:outerShdw blurRad="38100" dist="38100" dir="2700000" algn="tl">
                    <a:srgbClr val="000000"/>
                  </a:outerShdw>
                </a:effectLst>
                <a:latin typeface="Arial" charset="0"/>
              </a:rPr>
              <a:t> Are you comfortable explaining your actions to a reporter for a major newspaper?</a:t>
            </a:r>
          </a:p>
          <a:p>
            <a:pPr algn="ctr">
              <a:spcBef>
                <a:spcPct val="50000"/>
              </a:spcBef>
              <a:defRPr/>
            </a:pPr>
            <a:r>
              <a:rPr lang="en-US" sz="2800" b="1" i="1" dirty="0">
                <a:effectLst>
                  <a:outerShdw blurRad="38100" dist="38100" dir="2700000" algn="tl">
                    <a:srgbClr val="000000"/>
                  </a:outerShdw>
                </a:effectLst>
                <a:latin typeface="Arial" charset="0"/>
              </a:rPr>
              <a:t>(remember Newspapers?)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P spid="5018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1143000"/>
          </a:xfrm>
        </p:spPr>
        <p:txBody>
          <a:bodyPr/>
          <a:lstStyle/>
          <a:p>
            <a:r>
              <a:rPr lang="en-US" dirty="0"/>
              <a:t>Want to Know a Secret …</a:t>
            </a:r>
          </a:p>
        </p:txBody>
      </p:sp>
      <p:sp>
        <p:nvSpPr>
          <p:cNvPr id="3" name="Content Placeholder 2"/>
          <p:cNvSpPr>
            <a:spLocks noGrp="1"/>
          </p:cNvSpPr>
          <p:nvPr>
            <p:ph idx="1"/>
          </p:nvPr>
        </p:nvSpPr>
        <p:spPr>
          <a:xfrm>
            <a:off x="457200" y="1066800"/>
            <a:ext cx="8382000" cy="4495800"/>
          </a:xfrm>
        </p:spPr>
        <p:txBody>
          <a:bodyPr/>
          <a:lstStyle/>
          <a:p>
            <a:pPr marL="0" indent="0">
              <a:buNone/>
            </a:pPr>
            <a:r>
              <a:rPr lang="en-US" dirty="0"/>
              <a:t>	</a:t>
            </a:r>
            <a:r>
              <a:rPr lang="en-US" i="1" dirty="0"/>
              <a:t>… there aren’t any.</a:t>
            </a:r>
          </a:p>
          <a:p>
            <a:r>
              <a:rPr lang="en-US" dirty="0"/>
              <a:t>Good rule of thumb … what you say and do on the web is public.</a:t>
            </a:r>
          </a:p>
          <a:p>
            <a:r>
              <a:rPr lang="en-US" dirty="0"/>
              <a:t>And you leave permanent footprints.</a:t>
            </a:r>
          </a:p>
          <a:p>
            <a:pPr lvl="1"/>
            <a:r>
              <a:rPr lang="en-US" dirty="0"/>
              <a:t> Search, web mail, Netflix, …</a:t>
            </a:r>
          </a:p>
          <a:p>
            <a:r>
              <a:rPr lang="en-US" dirty="0"/>
              <a:t>What rights transfer, example …</a:t>
            </a:r>
          </a:p>
          <a:p>
            <a:pPr lvl="1"/>
            <a:r>
              <a:rPr lang="en-US" dirty="0"/>
              <a:t> Section 11 of Google terms of service</a:t>
            </a:r>
          </a:p>
          <a:p>
            <a:pPr lvl="2"/>
            <a:r>
              <a:rPr lang="en-US" dirty="0"/>
              <a:t>Compare April 16 2007 to current.</a:t>
            </a:r>
          </a:p>
        </p:txBody>
      </p:sp>
      <p:sp>
        <p:nvSpPr>
          <p:cNvPr id="4" name="Date Placeholder 3"/>
          <p:cNvSpPr>
            <a:spLocks noGrp="1"/>
          </p:cNvSpPr>
          <p:nvPr>
            <p:ph type="dt" sz="half" idx="10"/>
          </p:nvPr>
        </p:nvSpPr>
        <p:spPr/>
        <p:txBody>
          <a:bodyPr/>
          <a:lstStyle/>
          <a:p>
            <a:pPr>
              <a:defRPr/>
            </a:pPr>
            <a:fld id="{B93C1594-8C61-4149-8BDD-3F9183B6D68F}" type="datetime4">
              <a:rPr lang="en-US" smtClean="0"/>
              <a:t>January 16, 2018</a:t>
            </a:fld>
            <a:endParaRPr lang="en-US"/>
          </a:p>
        </p:txBody>
      </p:sp>
      <p:sp>
        <p:nvSpPr>
          <p:cNvPr id="5" name="Footer Placeholder 4"/>
          <p:cNvSpPr>
            <a:spLocks noGrp="1"/>
          </p:cNvSpPr>
          <p:nvPr>
            <p:ph type="ftr" sz="quarter" idx="11"/>
          </p:nvPr>
        </p:nvSpPr>
        <p:spPr/>
        <p:txBody>
          <a:bodyPr/>
          <a:lstStyle/>
          <a:p>
            <a:pPr>
              <a:defRPr/>
            </a:pPr>
            <a:r>
              <a:rPr lang="en-US"/>
              <a:t>CSU CT 310, Web Development ©Ross Beveridge</a:t>
            </a:r>
            <a:endParaRPr lang="en-US" dirty="0"/>
          </a:p>
        </p:txBody>
      </p:sp>
      <p:sp>
        <p:nvSpPr>
          <p:cNvPr id="6" name="Slide Number Placeholder 5"/>
          <p:cNvSpPr>
            <a:spLocks noGrp="1"/>
          </p:cNvSpPr>
          <p:nvPr>
            <p:ph type="sldNum" sz="quarter" idx="12"/>
          </p:nvPr>
        </p:nvSpPr>
        <p:spPr/>
        <p:txBody>
          <a:bodyPr/>
          <a:lstStyle/>
          <a:p>
            <a:pPr>
              <a:defRPr/>
            </a:pPr>
            <a:r>
              <a:rPr lang="en-US"/>
              <a:t>Slide </a:t>
            </a:r>
            <a:fld id="{6D0EC57B-AF32-A640-B1A7-743D24D1F0D3}" type="slidenum">
              <a:rPr lang="en-US" smtClean="0"/>
              <a:pPr>
                <a:defRPr/>
              </a:pPr>
              <a:t>29</a:t>
            </a:fld>
            <a:endParaRPr lang="en-US"/>
          </a:p>
        </p:txBody>
      </p:sp>
    </p:spTree>
    <p:extLst>
      <p:ext uri="{BB962C8B-B14F-4D97-AF65-F5344CB8AC3E}">
        <p14:creationId xmlns:p14="http://schemas.microsoft.com/office/powerpoint/2010/main" val="823319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310 2017 – Welcome</a:t>
            </a:r>
            <a:br>
              <a:rPr lang="en-US" dirty="0"/>
            </a:br>
            <a:r>
              <a:rPr lang="en-US" dirty="0"/>
              <a:t>Is the Web Important?</a:t>
            </a:r>
          </a:p>
        </p:txBody>
      </p:sp>
      <p:sp>
        <p:nvSpPr>
          <p:cNvPr id="3" name="Date Placeholder 2"/>
          <p:cNvSpPr>
            <a:spLocks noGrp="1"/>
          </p:cNvSpPr>
          <p:nvPr>
            <p:ph type="dt" sz="half" idx="10"/>
          </p:nvPr>
        </p:nvSpPr>
        <p:spPr/>
        <p:txBody>
          <a:bodyPr/>
          <a:lstStyle/>
          <a:p>
            <a:pPr>
              <a:defRPr/>
            </a:pPr>
            <a:fld id="{918F756A-029B-6E40-A019-E2FB26FC03A8}" type="datetime4">
              <a:rPr lang="en-US" smtClean="0"/>
              <a:t>January 16, 2018</a:t>
            </a:fld>
            <a:endParaRPr lang="en-US"/>
          </a:p>
        </p:txBody>
      </p:sp>
      <p:sp>
        <p:nvSpPr>
          <p:cNvPr id="4" name="Footer Placeholder 3"/>
          <p:cNvSpPr>
            <a:spLocks noGrp="1"/>
          </p:cNvSpPr>
          <p:nvPr>
            <p:ph type="ftr" sz="quarter" idx="11"/>
          </p:nvPr>
        </p:nvSpPr>
        <p:spPr/>
        <p:txBody>
          <a:bodyPr/>
          <a:lstStyle/>
          <a:p>
            <a:pPr>
              <a:defRPr/>
            </a:pPr>
            <a:r>
              <a:rPr lang="en-US"/>
              <a:t>CSU CT 310, Web Development ©Ross Beveridge</a:t>
            </a:r>
            <a:endParaRPr lang="en-US" dirty="0"/>
          </a:p>
        </p:txBody>
      </p:sp>
      <p:sp>
        <p:nvSpPr>
          <p:cNvPr id="5" name="Slide Number Placeholder 4"/>
          <p:cNvSpPr>
            <a:spLocks noGrp="1"/>
          </p:cNvSpPr>
          <p:nvPr>
            <p:ph type="sldNum" sz="quarter" idx="12"/>
          </p:nvPr>
        </p:nvSpPr>
        <p:spPr/>
        <p:txBody>
          <a:bodyPr/>
          <a:lstStyle/>
          <a:p>
            <a:pPr>
              <a:defRPr/>
            </a:pPr>
            <a:r>
              <a:rPr lang="en-US"/>
              <a:t>Slide </a:t>
            </a:r>
            <a:fld id="{D10F97F0-1F3A-BD45-8895-CA1B246B9BDE}" type="slidenum">
              <a:rPr lang="en-US" smtClean="0"/>
              <a:pPr>
                <a:defRPr/>
              </a:pPr>
              <a:t>3</a:t>
            </a:fld>
            <a:endParaRPr lang="en-US"/>
          </a:p>
        </p:txBody>
      </p:sp>
      <p:sp>
        <p:nvSpPr>
          <p:cNvPr id="6" name="TextBox 5"/>
          <p:cNvSpPr txBox="1"/>
          <p:nvPr/>
        </p:nvSpPr>
        <p:spPr>
          <a:xfrm>
            <a:off x="466237" y="2667000"/>
            <a:ext cx="2819400" cy="2062103"/>
          </a:xfrm>
          <a:prstGeom prst="rect">
            <a:avLst/>
          </a:prstGeom>
          <a:noFill/>
        </p:spPr>
        <p:txBody>
          <a:bodyPr wrap="square" rtlCol="0">
            <a:spAutoFit/>
          </a:bodyPr>
          <a:lstStyle/>
          <a:p>
            <a:r>
              <a:rPr lang="en-US" sz="3200" dirty="0"/>
              <a:t>Ok, I guess there are stupid questions!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5637" y="1551878"/>
            <a:ext cx="5494090" cy="47262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529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Rectangle 6"/>
          <p:cNvSpPr>
            <a:spLocks noGrp="1" noChangeArrowheads="1"/>
          </p:cNvSpPr>
          <p:nvPr>
            <p:ph type="title"/>
          </p:nvPr>
        </p:nvSpPr>
        <p:spPr/>
        <p:txBody>
          <a:bodyPr/>
          <a:lstStyle/>
          <a:p>
            <a:r>
              <a:rPr lang="en-US"/>
              <a:t>Privacy / Security</a:t>
            </a:r>
            <a:endParaRPr lang="en-US" dirty="0"/>
          </a:p>
        </p:txBody>
      </p:sp>
      <p:sp>
        <p:nvSpPr>
          <p:cNvPr id="52231" name="Rectangle 7"/>
          <p:cNvSpPr>
            <a:spLocks noGrp="1" noChangeArrowheads="1"/>
          </p:cNvSpPr>
          <p:nvPr>
            <p:ph idx="1"/>
          </p:nvPr>
        </p:nvSpPr>
        <p:spPr/>
        <p:txBody>
          <a:bodyPr/>
          <a:lstStyle/>
          <a:p>
            <a:r>
              <a:rPr lang="en-US" dirty="0"/>
              <a:t>With whom is your computer conversing?</a:t>
            </a:r>
          </a:p>
          <a:p>
            <a:r>
              <a:rPr lang="en-US" dirty="0"/>
              <a:t>What’d it say?</a:t>
            </a:r>
          </a:p>
          <a:p>
            <a:r>
              <a:rPr lang="en-US" dirty="0"/>
              <a:t>Have you </a:t>
            </a:r>
          </a:p>
          <a:p>
            <a:pPr marL="457200" lvl="1" indent="0">
              <a:buNone/>
            </a:pPr>
            <a:r>
              <a:rPr lang="en-US" sz="3200" dirty="0"/>
              <a:t>noticed?</a:t>
            </a:r>
          </a:p>
        </p:txBody>
      </p:sp>
      <p:sp>
        <p:nvSpPr>
          <p:cNvPr id="6" name="Date Placeholder 3"/>
          <p:cNvSpPr>
            <a:spLocks noGrp="1"/>
          </p:cNvSpPr>
          <p:nvPr>
            <p:ph type="dt" sz="half" idx="10"/>
          </p:nvPr>
        </p:nvSpPr>
        <p:spPr/>
        <p:txBody>
          <a:bodyPr/>
          <a:lstStyle/>
          <a:p>
            <a:fld id="{5BEE4DF0-85A8-EB42-B68B-6D567A68E3BE}" type="datetime4">
              <a:rPr lang="en-US" smtClean="0"/>
              <a:t>January 16, 2018</a:t>
            </a:fld>
            <a:endParaRPr lang="en-US"/>
          </a:p>
        </p:txBody>
      </p:sp>
      <p:sp>
        <p:nvSpPr>
          <p:cNvPr id="7" name="Footer Placeholder 4"/>
          <p:cNvSpPr>
            <a:spLocks noGrp="1"/>
          </p:cNvSpPr>
          <p:nvPr>
            <p:ph type="ftr" sz="quarter" idx="11"/>
          </p:nvPr>
        </p:nvSpPr>
        <p:spPr/>
        <p:txBody>
          <a:bodyPr/>
          <a:lstStyle/>
          <a:p>
            <a:pPr>
              <a:defRPr/>
            </a:pPr>
            <a:r>
              <a:rPr lang="en-US"/>
              <a:t>CSU CT 310, Web Development ©Ross Beveridge</a:t>
            </a:r>
            <a:endParaRPr lang="en-US" dirty="0"/>
          </a:p>
        </p:txBody>
      </p:sp>
      <p:sp>
        <p:nvSpPr>
          <p:cNvPr id="8" name="Slide Number Placeholder 5"/>
          <p:cNvSpPr>
            <a:spLocks noGrp="1"/>
          </p:cNvSpPr>
          <p:nvPr>
            <p:ph type="sldNum" sz="quarter" idx="12"/>
          </p:nvPr>
        </p:nvSpPr>
        <p:spPr/>
        <p:txBody>
          <a:bodyPr/>
          <a:lstStyle/>
          <a:p>
            <a:r>
              <a:rPr lang="en-US"/>
              <a:t>Slide </a:t>
            </a:r>
            <a:fld id="{888B4DB7-D715-0446-B8A6-81C39EB4FC80}" type="slidenum">
              <a:rPr lang="en-US" smtClean="0"/>
              <a:pPr/>
              <a:t>30</a:t>
            </a:fld>
            <a:endParaRPr lang="en-US"/>
          </a:p>
        </p:txBody>
      </p:sp>
      <p:sp>
        <p:nvSpPr>
          <p:cNvPr id="60421" name="Rectangle 3"/>
          <p:cNvSpPr>
            <a:spLocks noChangeArrowheads="1"/>
          </p:cNvSpPr>
          <p:nvPr/>
        </p:nvSpPr>
        <p:spPr bwMode="auto">
          <a:xfrm>
            <a:off x="609600" y="1951038"/>
            <a:ext cx="307975" cy="519112"/>
          </a:xfrm>
          <a:prstGeom prst="rect">
            <a:avLst/>
          </a:prstGeom>
          <a:noFill/>
          <a:ln w="9525">
            <a:noFill/>
            <a:miter lim="800000"/>
            <a:headEnd/>
            <a:tailEnd/>
          </a:ln>
        </p:spPr>
        <p:txBody>
          <a:bodyPr wrap="none">
            <a:prstTxWarp prst="textNoShape">
              <a:avLst/>
            </a:prstTxWarp>
            <a:spAutoFit/>
          </a:bodyPr>
          <a:lstStyle/>
          <a:p>
            <a:pPr eaLnBrk="1" hangingPunct="1">
              <a:spcBef>
                <a:spcPct val="20000"/>
              </a:spcBef>
              <a:buFontTx/>
              <a:buChar char="•"/>
            </a:pPr>
            <a:endParaRPr lang="en-US" sz="2800">
              <a:latin typeface="Arial" charset="0"/>
            </a:endParaRPr>
          </a:p>
        </p:txBody>
      </p:sp>
      <p:pic>
        <p:nvPicPr>
          <p:cNvPr id="2" name="Picture 1" descr="2011-01-18_22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2438400"/>
            <a:ext cx="4724400" cy="251297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3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2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4800" y="1828800"/>
            <a:ext cx="5257800" cy="4343400"/>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6" name="Date Placeholder 3"/>
          <p:cNvSpPr>
            <a:spLocks noGrp="1"/>
          </p:cNvSpPr>
          <p:nvPr>
            <p:ph type="dt" sz="half" idx="10"/>
          </p:nvPr>
        </p:nvSpPr>
        <p:spPr/>
        <p:txBody>
          <a:bodyPr/>
          <a:lstStyle/>
          <a:p>
            <a:fld id="{EFB50F46-2C02-BE42-AE4E-B29C8E72465C}" type="datetime4">
              <a:rPr lang="en-US" smtClean="0"/>
              <a:t>January 16, 2018</a:t>
            </a:fld>
            <a:endParaRPr lang="en-US"/>
          </a:p>
        </p:txBody>
      </p:sp>
      <p:sp>
        <p:nvSpPr>
          <p:cNvPr id="7" name="Footer Placeholder 4"/>
          <p:cNvSpPr>
            <a:spLocks noGrp="1"/>
          </p:cNvSpPr>
          <p:nvPr>
            <p:ph type="ftr" sz="quarter" idx="11"/>
          </p:nvPr>
        </p:nvSpPr>
        <p:spPr/>
        <p:txBody>
          <a:bodyPr/>
          <a:lstStyle/>
          <a:p>
            <a:r>
              <a:rPr lang="en-US"/>
              <a:t>CSU CT 310, Web Development ©Ross Beveridge</a:t>
            </a:r>
          </a:p>
        </p:txBody>
      </p:sp>
      <p:sp>
        <p:nvSpPr>
          <p:cNvPr id="8" name="Slide Number Placeholder 5"/>
          <p:cNvSpPr>
            <a:spLocks noGrp="1"/>
          </p:cNvSpPr>
          <p:nvPr>
            <p:ph type="sldNum" sz="quarter" idx="12"/>
          </p:nvPr>
        </p:nvSpPr>
        <p:spPr/>
        <p:txBody>
          <a:bodyPr/>
          <a:lstStyle/>
          <a:p>
            <a:r>
              <a:rPr lang="en-US"/>
              <a:t>Slide </a:t>
            </a:r>
            <a:fld id="{888B4DB7-D715-0446-B8A6-81C39EB4FC80}" type="slidenum">
              <a:rPr lang="en-US" smtClean="0"/>
              <a:pPr/>
              <a:t>31</a:t>
            </a:fld>
            <a:endParaRPr lang="en-US"/>
          </a:p>
        </p:txBody>
      </p:sp>
      <p:sp>
        <p:nvSpPr>
          <p:cNvPr id="60421" name="Rectangle 3"/>
          <p:cNvSpPr>
            <a:spLocks noChangeArrowheads="1"/>
          </p:cNvSpPr>
          <p:nvPr/>
        </p:nvSpPr>
        <p:spPr bwMode="auto">
          <a:xfrm>
            <a:off x="609600" y="1951038"/>
            <a:ext cx="307975" cy="519112"/>
          </a:xfrm>
          <a:prstGeom prst="rect">
            <a:avLst/>
          </a:prstGeom>
          <a:noFill/>
          <a:ln w="9525">
            <a:noFill/>
            <a:miter lim="800000"/>
            <a:headEnd/>
            <a:tailEnd/>
          </a:ln>
        </p:spPr>
        <p:txBody>
          <a:bodyPr wrap="none">
            <a:prstTxWarp prst="textNoShape">
              <a:avLst/>
            </a:prstTxWarp>
            <a:spAutoFit/>
          </a:bodyPr>
          <a:lstStyle/>
          <a:p>
            <a:pPr eaLnBrk="1" hangingPunct="1">
              <a:spcBef>
                <a:spcPct val="20000"/>
              </a:spcBef>
              <a:buFontTx/>
              <a:buChar char="•"/>
            </a:pPr>
            <a:endParaRPr lang="en-US" sz="2800">
              <a:latin typeface="Arial" charset="0"/>
            </a:endParaRPr>
          </a:p>
        </p:txBody>
      </p:sp>
      <p:pic>
        <p:nvPicPr>
          <p:cNvPr id="11" name="Picture 10" descr="Google ChromeScreenSnapz0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76200"/>
            <a:ext cx="6825853" cy="6858000"/>
          </a:xfrm>
          <a:prstGeom prst="rect">
            <a:avLst/>
          </a:prstGeom>
        </p:spPr>
      </p:pic>
      <p:pic>
        <p:nvPicPr>
          <p:cNvPr id="13" name="Picture 12" descr="Google ChromeScreenSnapz003.png"/>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228600" y="1481667"/>
            <a:ext cx="6304219" cy="5410200"/>
          </a:xfrm>
          <a:prstGeom prst="rect">
            <a:avLst/>
          </a:prstGeom>
        </p:spPr>
      </p:pic>
      <p:sp>
        <p:nvSpPr>
          <p:cNvPr id="15" name="TextBox 14"/>
          <p:cNvSpPr txBox="1"/>
          <p:nvPr/>
        </p:nvSpPr>
        <p:spPr>
          <a:xfrm>
            <a:off x="304800" y="798493"/>
            <a:ext cx="31242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800" dirty="0">
                <a:solidFill>
                  <a:schemeClr val="bg1">
                    <a:lumMod val="50000"/>
                  </a:schemeClr>
                </a:solidFill>
              </a:rPr>
              <a:t>Much to Learn</a:t>
            </a:r>
          </a:p>
          <a:p>
            <a:r>
              <a:rPr lang="en-US" sz="2800" dirty="0">
                <a:solidFill>
                  <a:schemeClr val="bg1">
                    <a:lumMod val="50000"/>
                  </a:schemeClr>
                </a:solidFill>
              </a:rPr>
              <a:t>Much to Check</a:t>
            </a:r>
          </a:p>
        </p:txBody>
      </p:sp>
    </p:spTree>
    <p:extLst>
      <p:ext uri="{BB962C8B-B14F-4D97-AF65-F5344CB8AC3E}">
        <p14:creationId xmlns:p14="http://schemas.microsoft.com/office/powerpoint/2010/main" val="2111567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590800"/>
            <a:ext cx="7772400" cy="1362075"/>
          </a:xfrm>
        </p:spPr>
        <p:txBody>
          <a:bodyPr/>
          <a:lstStyle/>
          <a:p>
            <a:r>
              <a:rPr lang="en-US" dirty="0"/>
              <a:t>Lecture Wrapup</a:t>
            </a:r>
          </a:p>
        </p:txBody>
      </p:sp>
      <p:sp>
        <p:nvSpPr>
          <p:cNvPr id="7" name="Text Placeholder 6"/>
          <p:cNvSpPr>
            <a:spLocks noGrp="1"/>
          </p:cNvSpPr>
          <p:nvPr>
            <p:ph type="body" idx="1"/>
          </p:nvPr>
        </p:nvSpPr>
        <p:spPr>
          <a:xfrm>
            <a:off x="685800" y="2209800"/>
            <a:ext cx="7772400" cy="1500187"/>
          </a:xfrm>
        </p:spPr>
        <p:txBody>
          <a:bodyPr/>
          <a:lstStyle/>
          <a:p>
            <a:r>
              <a:rPr lang="en-US" dirty="0"/>
              <a:t>Programming, elements and what comes next …</a:t>
            </a:r>
          </a:p>
        </p:txBody>
      </p:sp>
      <p:sp>
        <p:nvSpPr>
          <p:cNvPr id="3" name="Date Placeholder 2"/>
          <p:cNvSpPr>
            <a:spLocks noGrp="1"/>
          </p:cNvSpPr>
          <p:nvPr>
            <p:ph type="dt" sz="half" idx="10"/>
          </p:nvPr>
        </p:nvSpPr>
        <p:spPr/>
        <p:txBody>
          <a:bodyPr/>
          <a:lstStyle/>
          <a:p>
            <a:pPr>
              <a:defRPr/>
            </a:pPr>
            <a:fld id="{12F104B3-27CA-D943-9CD5-3798A4101766}" type="datetime4">
              <a:rPr lang="en-US" smtClean="0"/>
              <a:t>January 16, 2018</a:t>
            </a:fld>
            <a:endParaRPr lang="en-US"/>
          </a:p>
        </p:txBody>
      </p:sp>
      <p:sp>
        <p:nvSpPr>
          <p:cNvPr id="4" name="Footer Placeholder 3"/>
          <p:cNvSpPr>
            <a:spLocks noGrp="1"/>
          </p:cNvSpPr>
          <p:nvPr>
            <p:ph type="ftr" sz="quarter" idx="11"/>
          </p:nvPr>
        </p:nvSpPr>
        <p:spPr/>
        <p:txBody>
          <a:bodyPr/>
          <a:lstStyle/>
          <a:p>
            <a:pPr>
              <a:defRPr/>
            </a:pPr>
            <a:r>
              <a:rPr lang="en-US"/>
              <a:t>CSU CT 310, Web Development ©Ross Beveridge</a:t>
            </a:r>
            <a:endParaRPr lang="en-US" dirty="0"/>
          </a:p>
        </p:txBody>
      </p:sp>
      <p:sp>
        <p:nvSpPr>
          <p:cNvPr id="5" name="Slide Number Placeholder 4"/>
          <p:cNvSpPr>
            <a:spLocks noGrp="1"/>
          </p:cNvSpPr>
          <p:nvPr>
            <p:ph type="sldNum" sz="quarter" idx="12"/>
          </p:nvPr>
        </p:nvSpPr>
        <p:spPr/>
        <p:txBody>
          <a:bodyPr/>
          <a:lstStyle/>
          <a:p>
            <a:pPr>
              <a:defRPr/>
            </a:pPr>
            <a:r>
              <a:rPr lang="en-US"/>
              <a:t>Slide </a:t>
            </a:r>
            <a:fld id="{D10F97F0-1F3A-BD45-8895-CA1B246B9BDE}" type="slidenum">
              <a:rPr lang="en-US" smtClean="0"/>
              <a:pPr>
                <a:defRPr/>
              </a:pPr>
              <a:t>32</a:t>
            </a:fld>
            <a:endParaRPr lang="en-US"/>
          </a:p>
        </p:txBody>
      </p:sp>
    </p:spTree>
    <p:extLst>
      <p:ext uri="{BB962C8B-B14F-4D97-AF65-F5344CB8AC3E}">
        <p14:creationId xmlns:p14="http://schemas.microsoft.com/office/powerpoint/2010/main" val="1000839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Content</a:t>
            </a:r>
          </a:p>
        </p:txBody>
      </p:sp>
      <p:sp>
        <p:nvSpPr>
          <p:cNvPr id="3" name="Content Placeholder 2"/>
          <p:cNvSpPr>
            <a:spLocks noGrp="1"/>
          </p:cNvSpPr>
          <p:nvPr>
            <p:ph idx="1"/>
          </p:nvPr>
        </p:nvSpPr>
        <p:spPr>
          <a:xfrm>
            <a:off x="381000" y="1195441"/>
            <a:ext cx="8382000" cy="4495800"/>
          </a:xfrm>
        </p:spPr>
        <p:txBody>
          <a:bodyPr/>
          <a:lstStyle/>
          <a:p>
            <a:r>
              <a:rPr lang="en-US" dirty="0"/>
              <a:t>Once upon a time …</a:t>
            </a:r>
          </a:p>
          <a:p>
            <a:pPr lvl="1"/>
            <a:r>
              <a:rPr lang="en-US" dirty="0" err="1"/>
              <a:t>index.html</a:t>
            </a:r>
            <a:r>
              <a:rPr lang="en-US" dirty="0"/>
              <a:t> was a text file.</a:t>
            </a:r>
          </a:p>
          <a:p>
            <a:r>
              <a:rPr lang="en-US" dirty="0"/>
              <a:t>With the advent of Web 2.0, page content is created on the fly.</a:t>
            </a:r>
          </a:p>
          <a:p>
            <a:r>
              <a:rPr lang="en-US" dirty="0"/>
              <a:t>With ubiquitous mobile the Site vs. Apps distinction is blurred.</a:t>
            </a:r>
          </a:p>
          <a:p>
            <a:endParaRPr lang="en-US" dirty="0"/>
          </a:p>
        </p:txBody>
      </p:sp>
      <p:sp>
        <p:nvSpPr>
          <p:cNvPr id="4" name="Date Placeholder 3"/>
          <p:cNvSpPr>
            <a:spLocks noGrp="1"/>
          </p:cNvSpPr>
          <p:nvPr>
            <p:ph type="dt" sz="half" idx="10"/>
          </p:nvPr>
        </p:nvSpPr>
        <p:spPr/>
        <p:txBody>
          <a:bodyPr/>
          <a:lstStyle/>
          <a:p>
            <a:pPr>
              <a:defRPr/>
            </a:pPr>
            <a:fld id="{ED35997B-B655-6B4D-AB48-735E35881E10}" type="datetime4">
              <a:rPr lang="en-US" smtClean="0"/>
              <a:t>January 16, 2018</a:t>
            </a:fld>
            <a:endParaRPr lang="en-US"/>
          </a:p>
        </p:txBody>
      </p:sp>
      <p:sp>
        <p:nvSpPr>
          <p:cNvPr id="5" name="Footer Placeholder 4"/>
          <p:cNvSpPr>
            <a:spLocks noGrp="1"/>
          </p:cNvSpPr>
          <p:nvPr>
            <p:ph type="ftr" sz="quarter" idx="11"/>
          </p:nvPr>
        </p:nvSpPr>
        <p:spPr/>
        <p:txBody>
          <a:bodyPr/>
          <a:lstStyle/>
          <a:p>
            <a:pPr>
              <a:defRPr/>
            </a:pPr>
            <a:r>
              <a:rPr lang="en-US"/>
              <a:t>CSU CT 310, Web Development ©Ross Beveridge</a:t>
            </a:r>
            <a:endParaRPr lang="en-US" dirty="0"/>
          </a:p>
        </p:txBody>
      </p:sp>
      <p:sp>
        <p:nvSpPr>
          <p:cNvPr id="6" name="Slide Number Placeholder 5"/>
          <p:cNvSpPr>
            <a:spLocks noGrp="1"/>
          </p:cNvSpPr>
          <p:nvPr>
            <p:ph type="sldNum" sz="quarter" idx="12"/>
          </p:nvPr>
        </p:nvSpPr>
        <p:spPr/>
        <p:txBody>
          <a:bodyPr/>
          <a:lstStyle/>
          <a:p>
            <a:pPr>
              <a:defRPr/>
            </a:pPr>
            <a:r>
              <a:rPr lang="en-US"/>
              <a:t>Slide </a:t>
            </a:r>
            <a:fld id="{6D0EC57B-AF32-A640-B1A7-743D24D1F0D3}" type="slidenum">
              <a:rPr lang="en-US" smtClean="0"/>
              <a:pPr>
                <a:defRPr/>
              </a:pPr>
              <a:t>33</a:t>
            </a:fld>
            <a:endParaRPr lang="en-US"/>
          </a:p>
        </p:txBody>
      </p:sp>
      <p:sp>
        <p:nvSpPr>
          <p:cNvPr id="7" name="TextBox 6"/>
          <p:cNvSpPr txBox="1"/>
          <p:nvPr/>
        </p:nvSpPr>
        <p:spPr>
          <a:xfrm>
            <a:off x="533400" y="4711868"/>
            <a:ext cx="7696200" cy="156966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3200" dirty="0">
                <a:solidFill>
                  <a:schemeClr val="bg1">
                    <a:lumMod val="50000"/>
                  </a:schemeClr>
                </a:solidFill>
              </a:rPr>
              <a:t>Punchline! Building moderns Sites and Apps equals client/server interactive web programming.</a:t>
            </a:r>
          </a:p>
        </p:txBody>
      </p:sp>
    </p:spTree>
    <p:extLst>
      <p:ext uri="{BB962C8B-B14F-4D97-AF65-F5344CB8AC3E}">
        <p14:creationId xmlns:p14="http://schemas.microsoft.com/office/powerpoint/2010/main" val="42442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Characters in this Drama</a:t>
            </a:r>
          </a:p>
        </p:txBody>
      </p:sp>
      <p:sp>
        <p:nvSpPr>
          <p:cNvPr id="3" name="Content Placeholder 2"/>
          <p:cNvSpPr>
            <a:spLocks noGrp="1"/>
          </p:cNvSpPr>
          <p:nvPr>
            <p:ph idx="1"/>
          </p:nvPr>
        </p:nvSpPr>
        <p:spPr>
          <a:xfrm>
            <a:off x="381000" y="1295400"/>
            <a:ext cx="8382000" cy="5029200"/>
          </a:xfrm>
        </p:spPr>
        <p:txBody>
          <a:bodyPr/>
          <a:lstStyle/>
          <a:p>
            <a:r>
              <a:rPr lang="en-US" dirty="0"/>
              <a:t>Browser – pretty obvious.</a:t>
            </a:r>
          </a:p>
          <a:p>
            <a:pPr lvl="1"/>
            <a:r>
              <a:rPr lang="en-US" dirty="0"/>
              <a:t>Renders HTML + CSS.</a:t>
            </a:r>
          </a:p>
          <a:p>
            <a:r>
              <a:rPr lang="en-US" dirty="0"/>
              <a:t>Network – TCP/IP etc. </a:t>
            </a:r>
          </a:p>
          <a:p>
            <a:r>
              <a:rPr lang="en-US" dirty="0"/>
              <a:t>Server (Apache) – behind the scenes.</a:t>
            </a:r>
          </a:p>
          <a:p>
            <a:r>
              <a:rPr lang="en-US" dirty="0"/>
              <a:t>Server Programming – PHP, </a:t>
            </a:r>
            <a:r>
              <a:rPr lang="en-US" dirty="0" err="1"/>
              <a:t>.net</a:t>
            </a:r>
            <a:r>
              <a:rPr lang="en-US" dirty="0"/>
              <a:t>, …</a:t>
            </a:r>
          </a:p>
          <a:p>
            <a:r>
              <a:rPr lang="en-US" dirty="0"/>
              <a:t>Persistent information – MySQL, …</a:t>
            </a:r>
          </a:p>
          <a:p>
            <a:r>
              <a:rPr lang="en-US" dirty="0"/>
              <a:t>Browser (again) – a machine</a:t>
            </a:r>
          </a:p>
          <a:p>
            <a:pPr lvl="1"/>
            <a:r>
              <a:rPr lang="en-US" dirty="0"/>
              <a:t>GUI plus language - JavaScript</a:t>
            </a:r>
          </a:p>
        </p:txBody>
      </p:sp>
      <p:sp>
        <p:nvSpPr>
          <p:cNvPr id="4" name="Date Placeholder 3"/>
          <p:cNvSpPr>
            <a:spLocks noGrp="1"/>
          </p:cNvSpPr>
          <p:nvPr>
            <p:ph type="dt" sz="half" idx="10"/>
          </p:nvPr>
        </p:nvSpPr>
        <p:spPr/>
        <p:txBody>
          <a:bodyPr/>
          <a:lstStyle/>
          <a:p>
            <a:pPr>
              <a:defRPr/>
            </a:pPr>
            <a:fld id="{A61E872F-6A1F-0B4A-82D9-B5A4AA733DD1}" type="datetime4">
              <a:rPr lang="en-US" smtClean="0"/>
              <a:t>January 16, 2018</a:t>
            </a:fld>
            <a:endParaRPr lang="en-US"/>
          </a:p>
        </p:txBody>
      </p:sp>
      <p:sp>
        <p:nvSpPr>
          <p:cNvPr id="5" name="Footer Placeholder 4"/>
          <p:cNvSpPr>
            <a:spLocks noGrp="1"/>
          </p:cNvSpPr>
          <p:nvPr>
            <p:ph type="ftr" sz="quarter" idx="11"/>
          </p:nvPr>
        </p:nvSpPr>
        <p:spPr/>
        <p:txBody>
          <a:bodyPr/>
          <a:lstStyle/>
          <a:p>
            <a:pPr>
              <a:defRPr/>
            </a:pPr>
            <a:r>
              <a:rPr lang="en-US"/>
              <a:t>CSU CT 310, Web Development ©Ross Beveridge</a:t>
            </a:r>
            <a:endParaRPr lang="en-US" dirty="0"/>
          </a:p>
        </p:txBody>
      </p:sp>
      <p:sp>
        <p:nvSpPr>
          <p:cNvPr id="6" name="Slide Number Placeholder 5"/>
          <p:cNvSpPr>
            <a:spLocks noGrp="1"/>
          </p:cNvSpPr>
          <p:nvPr>
            <p:ph type="sldNum" sz="quarter" idx="12"/>
          </p:nvPr>
        </p:nvSpPr>
        <p:spPr/>
        <p:txBody>
          <a:bodyPr/>
          <a:lstStyle/>
          <a:p>
            <a:pPr>
              <a:defRPr/>
            </a:pPr>
            <a:r>
              <a:rPr lang="en-US"/>
              <a:t>Slide </a:t>
            </a:r>
            <a:fld id="{6D0EC57B-AF32-A640-B1A7-743D24D1F0D3}" type="slidenum">
              <a:rPr lang="en-US" smtClean="0"/>
              <a:pPr>
                <a:defRPr/>
              </a:pPr>
              <a:t>34</a:t>
            </a:fld>
            <a:endParaRPr lang="en-US"/>
          </a:p>
        </p:txBody>
      </p:sp>
    </p:spTree>
    <p:extLst>
      <p:ext uri="{BB962C8B-B14F-4D97-AF65-F5344CB8AC3E}">
        <p14:creationId xmlns:p14="http://schemas.microsoft.com/office/powerpoint/2010/main" val="1118110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t>
            </a:r>
            <a:r>
              <a:rPr lang="en-US"/>
              <a:t>to Next?</a:t>
            </a:r>
            <a:endParaRPr lang="en-US" dirty="0"/>
          </a:p>
        </p:txBody>
      </p:sp>
      <p:sp>
        <p:nvSpPr>
          <p:cNvPr id="3" name="Content Placeholder 2"/>
          <p:cNvSpPr>
            <a:spLocks noGrp="1"/>
          </p:cNvSpPr>
          <p:nvPr>
            <p:ph idx="1"/>
          </p:nvPr>
        </p:nvSpPr>
        <p:spPr>
          <a:xfrm>
            <a:off x="381000" y="1371600"/>
            <a:ext cx="8382000" cy="4876800"/>
          </a:xfrm>
        </p:spPr>
        <p:txBody>
          <a:bodyPr/>
          <a:lstStyle/>
          <a:p>
            <a:r>
              <a:rPr lang="en-US" dirty="0"/>
              <a:t>How fast can you learn HTML?</a:t>
            </a:r>
          </a:p>
          <a:p>
            <a:r>
              <a:rPr lang="en-US" dirty="0"/>
              <a:t>What do you have to help you?</a:t>
            </a:r>
          </a:p>
          <a:p>
            <a:pPr lvl="1"/>
            <a:r>
              <a:rPr lang="en-US" dirty="0"/>
              <a:t>A world wide web, truly, of examples.</a:t>
            </a:r>
          </a:p>
          <a:p>
            <a:r>
              <a:rPr lang="en-US" dirty="0"/>
              <a:t>What do you have going for you?</a:t>
            </a:r>
          </a:p>
          <a:p>
            <a:pPr lvl="1"/>
            <a:r>
              <a:rPr lang="en-US" dirty="0"/>
              <a:t>Most all of it is designed to be obvious.</a:t>
            </a:r>
          </a:p>
          <a:p>
            <a:pPr lvl="1"/>
            <a:r>
              <a:rPr lang="en-US" dirty="0"/>
              <a:t>… basic html is NOT rocket science.</a:t>
            </a:r>
          </a:p>
          <a:p>
            <a:r>
              <a:rPr lang="en-US" dirty="0"/>
              <a:t>What about CSS? …</a:t>
            </a:r>
          </a:p>
          <a:p>
            <a:pPr lvl="1"/>
            <a:r>
              <a:rPr lang="en-US" dirty="0"/>
              <a:t>There is more to CSS, next week.</a:t>
            </a:r>
          </a:p>
        </p:txBody>
      </p:sp>
      <p:sp>
        <p:nvSpPr>
          <p:cNvPr id="4" name="Date Placeholder 3"/>
          <p:cNvSpPr>
            <a:spLocks noGrp="1"/>
          </p:cNvSpPr>
          <p:nvPr>
            <p:ph type="dt" sz="half" idx="10"/>
          </p:nvPr>
        </p:nvSpPr>
        <p:spPr/>
        <p:txBody>
          <a:bodyPr/>
          <a:lstStyle/>
          <a:p>
            <a:pPr>
              <a:defRPr/>
            </a:pPr>
            <a:fld id="{90D8F4E5-6B6D-FF4A-BB64-6E4B080AD170}" type="datetime4">
              <a:rPr lang="en-US" smtClean="0"/>
              <a:t>January 16, 2018</a:t>
            </a:fld>
            <a:endParaRPr lang="en-US"/>
          </a:p>
        </p:txBody>
      </p:sp>
      <p:sp>
        <p:nvSpPr>
          <p:cNvPr id="5" name="Footer Placeholder 4"/>
          <p:cNvSpPr>
            <a:spLocks noGrp="1"/>
          </p:cNvSpPr>
          <p:nvPr>
            <p:ph type="ftr" sz="quarter" idx="11"/>
          </p:nvPr>
        </p:nvSpPr>
        <p:spPr/>
        <p:txBody>
          <a:bodyPr/>
          <a:lstStyle/>
          <a:p>
            <a:pPr>
              <a:defRPr/>
            </a:pPr>
            <a:r>
              <a:rPr lang="en-US"/>
              <a:t>CSU CT 310, Web Development ©Ross Beveridge</a:t>
            </a:r>
            <a:endParaRPr lang="en-US" dirty="0"/>
          </a:p>
        </p:txBody>
      </p:sp>
      <p:sp>
        <p:nvSpPr>
          <p:cNvPr id="6" name="Slide Number Placeholder 5"/>
          <p:cNvSpPr>
            <a:spLocks noGrp="1"/>
          </p:cNvSpPr>
          <p:nvPr>
            <p:ph type="sldNum" sz="quarter" idx="12"/>
          </p:nvPr>
        </p:nvSpPr>
        <p:spPr/>
        <p:txBody>
          <a:bodyPr/>
          <a:lstStyle/>
          <a:p>
            <a:pPr>
              <a:defRPr/>
            </a:pPr>
            <a:r>
              <a:rPr lang="en-US"/>
              <a:t>Slide </a:t>
            </a:r>
            <a:fld id="{6D0EC57B-AF32-A640-B1A7-743D24D1F0D3}" type="slidenum">
              <a:rPr lang="en-US" smtClean="0"/>
              <a:pPr>
                <a:defRPr/>
              </a:pPr>
              <a:t>35</a:t>
            </a:fld>
            <a:endParaRPr lang="en-US"/>
          </a:p>
        </p:txBody>
      </p:sp>
    </p:spTree>
    <p:extLst>
      <p:ext uri="{BB962C8B-B14F-4D97-AF65-F5344CB8AC3E}">
        <p14:creationId xmlns:p14="http://schemas.microsoft.com/office/powerpoint/2010/main" val="1364767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00 - Best of </a:t>
            </a:r>
            <a:r>
              <a:rPr lang="is-IS" dirty="0"/>
              <a:t>…</a:t>
            </a:r>
            <a:endParaRPr lang="en-US" dirty="0"/>
          </a:p>
        </p:txBody>
      </p:sp>
      <p:sp>
        <p:nvSpPr>
          <p:cNvPr id="3" name="Content Placeholder 2"/>
          <p:cNvSpPr>
            <a:spLocks noGrp="1"/>
          </p:cNvSpPr>
          <p:nvPr>
            <p:ph idx="1"/>
          </p:nvPr>
        </p:nvSpPr>
        <p:spPr/>
        <p:txBody>
          <a:bodyPr/>
          <a:lstStyle/>
          <a:p>
            <a:r>
              <a:rPr lang="en-US" dirty="0"/>
              <a:t>For the first assignment, every student will contribute a unique link to a site they consider important.</a:t>
            </a:r>
          </a:p>
          <a:p>
            <a:r>
              <a:rPr lang="en-US" dirty="0"/>
              <a:t>Important may mean beautiful, useful, creative, essential, etc. Students, use your own best judgement.</a:t>
            </a:r>
          </a:p>
        </p:txBody>
      </p:sp>
      <p:sp>
        <p:nvSpPr>
          <p:cNvPr id="4" name="Date Placeholder 3"/>
          <p:cNvSpPr>
            <a:spLocks noGrp="1"/>
          </p:cNvSpPr>
          <p:nvPr>
            <p:ph type="dt" sz="half" idx="10"/>
          </p:nvPr>
        </p:nvSpPr>
        <p:spPr/>
        <p:txBody>
          <a:bodyPr/>
          <a:lstStyle/>
          <a:p>
            <a:pPr>
              <a:defRPr/>
            </a:pPr>
            <a:fld id="{F1F5F0D0-C739-A947-AB81-46B033FF4934}" type="datetime4">
              <a:rPr lang="en-US" smtClean="0"/>
              <a:t>January 16, 2018</a:t>
            </a:fld>
            <a:endParaRPr lang="en-US"/>
          </a:p>
        </p:txBody>
      </p:sp>
      <p:sp>
        <p:nvSpPr>
          <p:cNvPr id="5" name="Footer Placeholder 4"/>
          <p:cNvSpPr>
            <a:spLocks noGrp="1"/>
          </p:cNvSpPr>
          <p:nvPr>
            <p:ph type="ftr" sz="quarter" idx="11"/>
          </p:nvPr>
        </p:nvSpPr>
        <p:spPr/>
        <p:txBody>
          <a:bodyPr/>
          <a:lstStyle/>
          <a:p>
            <a:pPr>
              <a:defRPr/>
            </a:pPr>
            <a:r>
              <a:rPr lang="en-US"/>
              <a:t>CSU CT 310, Web Development ©Ross Beveridge</a:t>
            </a:r>
            <a:endParaRPr lang="en-US" dirty="0"/>
          </a:p>
        </p:txBody>
      </p:sp>
      <p:sp>
        <p:nvSpPr>
          <p:cNvPr id="6" name="Slide Number Placeholder 5"/>
          <p:cNvSpPr>
            <a:spLocks noGrp="1"/>
          </p:cNvSpPr>
          <p:nvPr>
            <p:ph type="sldNum" sz="quarter" idx="12"/>
          </p:nvPr>
        </p:nvSpPr>
        <p:spPr/>
        <p:txBody>
          <a:bodyPr/>
          <a:lstStyle/>
          <a:p>
            <a:pPr>
              <a:defRPr/>
            </a:pPr>
            <a:r>
              <a:rPr lang="en-US"/>
              <a:t>Slide </a:t>
            </a:r>
            <a:fld id="{6D0EC57B-AF32-A640-B1A7-743D24D1F0D3}" type="slidenum">
              <a:rPr lang="en-US" smtClean="0"/>
              <a:pPr>
                <a:defRPr/>
              </a:pPr>
              <a:t>36</a:t>
            </a:fld>
            <a:endParaRPr lang="en-US"/>
          </a:p>
        </p:txBody>
      </p:sp>
    </p:spTree>
    <p:extLst>
      <p:ext uri="{BB962C8B-B14F-4D97-AF65-F5344CB8AC3E}">
        <p14:creationId xmlns:p14="http://schemas.microsoft.com/office/powerpoint/2010/main" val="638351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a:t>CT 310 - Why?</a:t>
            </a:r>
          </a:p>
        </p:txBody>
      </p:sp>
      <p:sp>
        <p:nvSpPr>
          <p:cNvPr id="4" name="Date Placeholder 2"/>
          <p:cNvSpPr>
            <a:spLocks noGrp="1"/>
          </p:cNvSpPr>
          <p:nvPr>
            <p:ph type="dt" sz="half" idx="10"/>
          </p:nvPr>
        </p:nvSpPr>
        <p:spPr/>
        <p:txBody>
          <a:bodyPr/>
          <a:lstStyle/>
          <a:p>
            <a:pPr>
              <a:defRPr/>
            </a:pPr>
            <a:fld id="{404EB376-CBD5-D64F-98F8-38BBD4B98747}" type="datetime4">
              <a:rPr lang="en-US" smtClean="0"/>
              <a:t>January 16, 2018</a:t>
            </a:fld>
            <a:endParaRPr lang="en-US"/>
          </a:p>
        </p:txBody>
      </p:sp>
      <p:sp>
        <p:nvSpPr>
          <p:cNvPr id="5" name="Footer Placeholder 3"/>
          <p:cNvSpPr>
            <a:spLocks noGrp="1"/>
          </p:cNvSpPr>
          <p:nvPr>
            <p:ph type="ftr" sz="quarter" idx="11"/>
          </p:nvPr>
        </p:nvSpPr>
        <p:spPr/>
        <p:txBody>
          <a:bodyPr/>
          <a:lstStyle/>
          <a:p>
            <a:pPr>
              <a:defRPr/>
            </a:pPr>
            <a:r>
              <a:rPr lang="en-US"/>
              <a:t>CSU CT 310, Web Development ©Ross Beveridge</a:t>
            </a:r>
            <a:endParaRPr lang="en-US" dirty="0"/>
          </a:p>
        </p:txBody>
      </p:sp>
      <p:sp>
        <p:nvSpPr>
          <p:cNvPr id="6" name="Slide Number Placeholder 4"/>
          <p:cNvSpPr>
            <a:spLocks noGrp="1"/>
          </p:cNvSpPr>
          <p:nvPr>
            <p:ph type="sldNum" sz="quarter" idx="12"/>
          </p:nvPr>
        </p:nvSpPr>
        <p:spPr/>
        <p:txBody>
          <a:bodyPr/>
          <a:lstStyle/>
          <a:p>
            <a:pPr>
              <a:defRPr/>
            </a:pPr>
            <a:r>
              <a:rPr lang="en-US"/>
              <a:t>Slide </a:t>
            </a:r>
            <a:fld id="{EA08A6C6-E88E-AB4C-825E-FF4FA4EB3EE9}" type="slidenum">
              <a:rPr lang="en-US" smtClean="0"/>
              <a:pPr>
                <a:defRPr/>
              </a:pPr>
              <a:t>4</a:t>
            </a:fld>
            <a:endParaRPr lang="en-US"/>
          </a:p>
        </p:txBody>
      </p:sp>
      <p:sp>
        <p:nvSpPr>
          <p:cNvPr id="13315" name="Rectangle 3"/>
          <p:cNvSpPr>
            <a:spLocks noChangeArrowheads="1"/>
          </p:cNvSpPr>
          <p:nvPr/>
        </p:nvSpPr>
        <p:spPr bwMode="auto">
          <a:xfrm>
            <a:off x="533400" y="1371600"/>
            <a:ext cx="8001000" cy="4893647"/>
          </a:xfrm>
          <a:prstGeom prst="rect">
            <a:avLst/>
          </a:prstGeom>
          <a:solidFill>
            <a:schemeClr val="tx1">
              <a:lumMod val="20000"/>
              <a:lumOff val="80000"/>
            </a:schemeClr>
          </a:solidFill>
          <a:ln w="57150" cmpd="thinThick">
            <a:solidFill>
              <a:schemeClr val="accent2"/>
            </a:solidFill>
            <a:miter lim="800000"/>
            <a:headEnd/>
            <a:tailEnd/>
          </a:ln>
        </p:spPr>
        <p:txBody>
          <a:bodyPr lIns="274320" tIns="228600" rIns="274320" bIns="228600">
            <a:prstTxWarp prst="textNoShape">
              <a:avLst/>
            </a:prstTxWarp>
            <a:spAutoFit/>
          </a:bodyPr>
          <a:lstStyle/>
          <a:p>
            <a:r>
              <a:rPr lang="en-US" dirty="0">
                <a:solidFill>
                  <a:schemeClr val="bg1">
                    <a:lumMod val="50000"/>
                  </a:schemeClr>
                </a:solidFill>
                <a:latin typeface="Arial" charset="0"/>
              </a:rPr>
              <a:t>CT 310 is a one semester course on web development. Emphasis is placed on the essentials    needed to create fully functional websites including rich graphical content and dynamic content.    The course will cover HTML, Cascading Style Sheets and graphical content. Dynamic web pages will be developed using PHP and JavaScript. MySQL and SQLite are introduced for website data management.    Asynchronous JavaScript (AJAX) is introduced for fine-grained client-server interaction.    Students will develop their own dynamic websites able to manage authentication, transactions and user updates.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chor="t"/>
          <a:lstStyle/>
          <a:p>
            <a:r>
              <a:rPr lang="en-US" dirty="0"/>
              <a:t>CT 310 – Start Here</a:t>
            </a:r>
          </a:p>
        </p:txBody>
      </p:sp>
      <p:sp>
        <p:nvSpPr>
          <p:cNvPr id="5" name="Date Placeholder 4"/>
          <p:cNvSpPr>
            <a:spLocks noGrp="1"/>
          </p:cNvSpPr>
          <p:nvPr>
            <p:ph type="dt" sz="half" idx="10"/>
          </p:nvPr>
        </p:nvSpPr>
        <p:spPr/>
        <p:txBody>
          <a:bodyPr/>
          <a:lstStyle/>
          <a:p>
            <a:fld id="{35406CB9-5FF0-E742-A0B5-3703221C615F}" type="datetime4">
              <a:rPr lang="en-US" smtClean="0"/>
              <a:t>January 16, 2018</a:t>
            </a:fld>
            <a:endParaRPr lang="en-US"/>
          </a:p>
        </p:txBody>
      </p:sp>
      <p:sp>
        <p:nvSpPr>
          <p:cNvPr id="6" name="Footer Placeholder 5"/>
          <p:cNvSpPr>
            <a:spLocks noGrp="1"/>
          </p:cNvSpPr>
          <p:nvPr>
            <p:ph type="ftr" sz="quarter" idx="11"/>
          </p:nvPr>
        </p:nvSpPr>
        <p:spPr/>
        <p:txBody>
          <a:bodyPr/>
          <a:lstStyle/>
          <a:p>
            <a:pPr>
              <a:defRPr/>
            </a:pPr>
            <a:r>
              <a:rPr lang="en-US"/>
              <a:t>CSU CT 310, Web Development ©Ross Beveridge</a:t>
            </a:r>
            <a:endParaRPr lang="en-US" dirty="0"/>
          </a:p>
        </p:txBody>
      </p:sp>
      <p:sp>
        <p:nvSpPr>
          <p:cNvPr id="7" name="Slide Number Placeholder 6"/>
          <p:cNvSpPr>
            <a:spLocks noGrp="1"/>
          </p:cNvSpPr>
          <p:nvPr>
            <p:ph type="sldNum" sz="quarter" idx="12"/>
          </p:nvPr>
        </p:nvSpPr>
        <p:spPr/>
        <p:txBody>
          <a:bodyPr/>
          <a:lstStyle/>
          <a:p>
            <a:r>
              <a:rPr lang="en-US"/>
              <a:t>Slide </a:t>
            </a:r>
            <a:fld id="{5EA94F5A-7D44-FB40-B2B6-78DA4B9AF3E0}" type="slidenum">
              <a:rPr lang="en-US" smtClean="0"/>
              <a:pPr/>
              <a:t>5</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566" y="1047522"/>
            <a:ext cx="8382000" cy="520087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for Yourself</a:t>
            </a:r>
          </a:p>
        </p:txBody>
      </p:sp>
      <p:sp>
        <p:nvSpPr>
          <p:cNvPr id="6" name="Content Placeholder 5"/>
          <p:cNvSpPr>
            <a:spLocks noGrp="1"/>
          </p:cNvSpPr>
          <p:nvPr>
            <p:ph idx="1"/>
          </p:nvPr>
        </p:nvSpPr>
        <p:spPr>
          <a:xfrm>
            <a:off x="228600" y="1600200"/>
            <a:ext cx="8534400" cy="4495800"/>
          </a:xfrm>
        </p:spPr>
        <p:txBody>
          <a:bodyPr/>
          <a:lstStyle/>
          <a:p>
            <a:r>
              <a:rPr lang="en-US" dirty="0"/>
              <a:t>The Syllabus</a:t>
            </a:r>
          </a:p>
          <a:p>
            <a:pPr lvl="1"/>
            <a:r>
              <a:rPr lang="en-US" dirty="0"/>
              <a:t>The textbook – yes you should have one.</a:t>
            </a:r>
          </a:p>
          <a:p>
            <a:pPr lvl="1"/>
            <a:r>
              <a:rPr lang="en-US" dirty="0"/>
              <a:t>The policies on lecture.</a:t>
            </a:r>
          </a:p>
          <a:p>
            <a:pPr lvl="1"/>
            <a:r>
              <a:rPr lang="en-US" dirty="0"/>
              <a:t>The policies on recitation.</a:t>
            </a:r>
          </a:p>
          <a:p>
            <a:pPr lvl="1"/>
            <a:r>
              <a:rPr lang="en-US" dirty="0"/>
              <a:t>Professional conduct.</a:t>
            </a:r>
          </a:p>
          <a:p>
            <a:r>
              <a:rPr lang="en-US" dirty="0"/>
              <a:t>The Progress Page</a:t>
            </a:r>
          </a:p>
          <a:p>
            <a:pPr lvl="1"/>
            <a:r>
              <a:rPr lang="en-US" dirty="0"/>
              <a:t>Go here to synch up with the course.</a:t>
            </a:r>
          </a:p>
        </p:txBody>
      </p:sp>
      <p:sp>
        <p:nvSpPr>
          <p:cNvPr id="3" name="Date Placeholder 2"/>
          <p:cNvSpPr>
            <a:spLocks noGrp="1"/>
          </p:cNvSpPr>
          <p:nvPr>
            <p:ph type="dt" sz="half" idx="10"/>
          </p:nvPr>
        </p:nvSpPr>
        <p:spPr/>
        <p:txBody>
          <a:bodyPr/>
          <a:lstStyle/>
          <a:p>
            <a:pPr>
              <a:defRPr/>
            </a:pPr>
            <a:fld id="{56958E74-4653-7643-9336-B14C3FFD9732}" type="datetime4">
              <a:rPr lang="en-US" smtClean="0"/>
              <a:t>January 16, 2018</a:t>
            </a:fld>
            <a:endParaRPr lang="en-US"/>
          </a:p>
        </p:txBody>
      </p:sp>
      <p:sp>
        <p:nvSpPr>
          <p:cNvPr id="4" name="Footer Placeholder 3"/>
          <p:cNvSpPr>
            <a:spLocks noGrp="1"/>
          </p:cNvSpPr>
          <p:nvPr>
            <p:ph type="ftr" sz="quarter" idx="11"/>
          </p:nvPr>
        </p:nvSpPr>
        <p:spPr/>
        <p:txBody>
          <a:bodyPr/>
          <a:lstStyle/>
          <a:p>
            <a:pPr>
              <a:defRPr/>
            </a:pPr>
            <a:r>
              <a:rPr lang="en-US"/>
              <a:t>CSU CT 310, Web Development ©Ross Beveridge</a:t>
            </a:r>
            <a:endParaRPr lang="en-US" dirty="0"/>
          </a:p>
        </p:txBody>
      </p:sp>
      <p:sp>
        <p:nvSpPr>
          <p:cNvPr id="5" name="Slide Number Placeholder 4"/>
          <p:cNvSpPr>
            <a:spLocks noGrp="1"/>
          </p:cNvSpPr>
          <p:nvPr>
            <p:ph type="sldNum" sz="quarter" idx="12"/>
          </p:nvPr>
        </p:nvSpPr>
        <p:spPr/>
        <p:txBody>
          <a:bodyPr/>
          <a:lstStyle/>
          <a:p>
            <a:pPr>
              <a:defRPr/>
            </a:pPr>
            <a:r>
              <a:rPr lang="en-US"/>
              <a:t>Slide </a:t>
            </a:r>
            <a:fld id="{D10F97F0-1F3A-BD45-8895-CA1B246B9BDE}" type="slidenum">
              <a:rPr lang="en-US" smtClean="0"/>
              <a:pPr>
                <a:defRPr/>
              </a:pPr>
              <a:t>6</a:t>
            </a:fld>
            <a:endParaRPr lang="en-US"/>
          </a:p>
        </p:txBody>
      </p:sp>
    </p:spTree>
    <p:extLst>
      <p:ext uri="{BB962C8B-B14F-4D97-AF65-F5344CB8AC3E}">
        <p14:creationId xmlns:p14="http://schemas.microsoft.com/office/powerpoint/2010/main" val="932348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76200"/>
            <a:ext cx="8382000" cy="1143000"/>
          </a:xfrm>
        </p:spPr>
        <p:txBody>
          <a:bodyPr/>
          <a:lstStyle/>
          <a:p>
            <a:pPr eaLnBrk="1" hangingPunct="1">
              <a:defRPr/>
            </a:pPr>
            <a:r>
              <a:rPr lang="en-US" dirty="0"/>
              <a:t>History of the Internet</a:t>
            </a:r>
          </a:p>
        </p:txBody>
      </p:sp>
      <p:sp>
        <p:nvSpPr>
          <p:cNvPr id="21507" name="Rectangle 3"/>
          <p:cNvSpPr>
            <a:spLocks noGrp="1" noChangeArrowheads="1"/>
          </p:cNvSpPr>
          <p:nvPr>
            <p:ph idx="1"/>
          </p:nvPr>
        </p:nvSpPr>
        <p:spPr>
          <a:xfrm>
            <a:off x="381000" y="990600"/>
            <a:ext cx="8382000" cy="4495800"/>
          </a:xfrm>
        </p:spPr>
        <p:txBody>
          <a:bodyPr/>
          <a:lstStyle/>
          <a:p>
            <a:pPr eaLnBrk="1" hangingPunct="1">
              <a:defRPr/>
            </a:pPr>
            <a:r>
              <a:rPr lang="en-US" dirty="0"/>
              <a:t>Resources:</a:t>
            </a:r>
          </a:p>
          <a:p>
            <a:pPr lvl="1" eaLnBrk="1" hangingPunct="1">
              <a:defRPr/>
            </a:pPr>
            <a:r>
              <a:rPr lang="en-US" dirty="0"/>
              <a:t>Wikipedia – yes this is a great resource</a:t>
            </a:r>
          </a:p>
          <a:p>
            <a:pPr lvl="1" eaLnBrk="1" hangingPunct="1">
              <a:defRPr/>
            </a:pPr>
            <a:r>
              <a:rPr lang="en-US" dirty="0"/>
              <a:t>Computer History Museum</a:t>
            </a:r>
          </a:p>
          <a:p>
            <a:pPr lvl="1" eaLnBrk="1" hangingPunct="1">
              <a:defRPr/>
            </a:pPr>
            <a:endParaRPr lang="en-US" dirty="0"/>
          </a:p>
        </p:txBody>
      </p:sp>
      <p:sp>
        <p:nvSpPr>
          <p:cNvPr id="4" name="Date Placeholder 3"/>
          <p:cNvSpPr>
            <a:spLocks noGrp="1"/>
          </p:cNvSpPr>
          <p:nvPr>
            <p:ph type="dt" sz="half" idx="10"/>
          </p:nvPr>
        </p:nvSpPr>
        <p:spPr/>
        <p:txBody>
          <a:bodyPr/>
          <a:lstStyle/>
          <a:p>
            <a:pPr>
              <a:defRPr/>
            </a:pPr>
            <a:fld id="{33422E19-686E-AC4C-94D4-0D75DDA85B65}" type="datetime4">
              <a:rPr lang="en-US" smtClean="0"/>
              <a:t>January 16, 2018</a:t>
            </a:fld>
            <a:endParaRPr lang="en-US"/>
          </a:p>
        </p:txBody>
      </p:sp>
      <p:sp>
        <p:nvSpPr>
          <p:cNvPr id="5" name="Footer Placeholder 4"/>
          <p:cNvSpPr>
            <a:spLocks noGrp="1"/>
          </p:cNvSpPr>
          <p:nvPr>
            <p:ph type="ftr" sz="quarter" idx="11"/>
          </p:nvPr>
        </p:nvSpPr>
        <p:spPr/>
        <p:txBody>
          <a:bodyPr/>
          <a:lstStyle/>
          <a:p>
            <a:pPr>
              <a:defRPr/>
            </a:pPr>
            <a:r>
              <a:rPr lang="en-US"/>
              <a:t>CSU CT 310, Web Development ©Ross Beveridge</a:t>
            </a:r>
            <a:endParaRPr lang="en-US" dirty="0"/>
          </a:p>
        </p:txBody>
      </p:sp>
      <p:sp>
        <p:nvSpPr>
          <p:cNvPr id="6" name="Slide Number Placeholder 5"/>
          <p:cNvSpPr>
            <a:spLocks noGrp="1"/>
          </p:cNvSpPr>
          <p:nvPr>
            <p:ph type="sldNum" sz="quarter" idx="12"/>
          </p:nvPr>
        </p:nvSpPr>
        <p:spPr/>
        <p:txBody>
          <a:bodyPr/>
          <a:lstStyle/>
          <a:p>
            <a:pPr>
              <a:defRPr/>
            </a:pPr>
            <a:r>
              <a:rPr lang="en-US"/>
              <a:t>Slide </a:t>
            </a:r>
            <a:fld id="{BFC5F295-E2D6-AA41-B7F1-D5764C6F4008}" type="slidenum">
              <a:rPr lang="en-US" smtClean="0"/>
              <a:pPr>
                <a:defRPr/>
              </a:pPr>
              <a:t>7</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819400"/>
            <a:ext cx="8382000" cy="3343976"/>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8382000" cy="1143000"/>
          </a:xfrm>
        </p:spPr>
        <p:txBody>
          <a:bodyPr/>
          <a:lstStyle/>
          <a:p>
            <a:pPr eaLnBrk="1" hangingPunct="1">
              <a:defRPr/>
            </a:pPr>
            <a:r>
              <a:rPr lang="en-US" dirty="0"/>
              <a:t>History of the Internet</a:t>
            </a:r>
            <a:br>
              <a:rPr lang="en-US" dirty="0"/>
            </a:br>
            <a:r>
              <a:rPr lang="en-US" dirty="0"/>
              <a:t>At a minimum, know …</a:t>
            </a:r>
          </a:p>
        </p:txBody>
      </p:sp>
      <p:sp>
        <p:nvSpPr>
          <p:cNvPr id="5" name="Date Placeholder 2"/>
          <p:cNvSpPr>
            <a:spLocks noGrp="1"/>
          </p:cNvSpPr>
          <p:nvPr>
            <p:ph type="dt" sz="half" idx="10"/>
          </p:nvPr>
        </p:nvSpPr>
        <p:spPr/>
        <p:txBody>
          <a:bodyPr/>
          <a:lstStyle/>
          <a:p>
            <a:pPr>
              <a:defRPr/>
            </a:pPr>
            <a:fld id="{D7171CBB-BD1B-6D4F-99A2-61148BB23D99}" type="datetime4">
              <a:rPr lang="en-US" smtClean="0"/>
              <a:t>January 16, 2018</a:t>
            </a:fld>
            <a:endParaRPr lang="en-US"/>
          </a:p>
        </p:txBody>
      </p:sp>
      <p:sp>
        <p:nvSpPr>
          <p:cNvPr id="6" name="Footer Placeholder 3"/>
          <p:cNvSpPr>
            <a:spLocks noGrp="1"/>
          </p:cNvSpPr>
          <p:nvPr>
            <p:ph type="ftr" sz="quarter" idx="11"/>
          </p:nvPr>
        </p:nvSpPr>
        <p:spPr/>
        <p:txBody>
          <a:bodyPr/>
          <a:lstStyle/>
          <a:p>
            <a:pPr>
              <a:defRPr/>
            </a:pPr>
            <a:r>
              <a:rPr lang="en-US"/>
              <a:t>CSU CT 310, Web Development ©Ross Beveridge</a:t>
            </a:r>
            <a:endParaRPr lang="en-US" dirty="0"/>
          </a:p>
        </p:txBody>
      </p:sp>
      <p:sp>
        <p:nvSpPr>
          <p:cNvPr id="7" name="Slide Number Placeholder 4"/>
          <p:cNvSpPr>
            <a:spLocks noGrp="1"/>
          </p:cNvSpPr>
          <p:nvPr>
            <p:ph type="sldNum" sz="quarter" idx="12"/>
          </p:nvPr>
        </p:nvSpPr>
        <p:spPr/>
        <p:txBody>
          <a:bodyPr/>
          <a:lstStyle/>
          <a:p>
            <a:pPr>
              <a:defRPr/>
            </a:pPr>
            <a:r>
              <a:rPr lang="en-US"/>
              <a:t>Slide </a:t>
            </a:r>
            <a:fld id="{D06AF59D-4541-E94B-9F60-3F72B604D785}" type="slidenum">
              <a:rPr lang="en-US" smtClean="0"/>
              <a:pPr>
                <a:defRPr/>
              </a:pPr>
              <a:t>8</a:t>
            </a:fld>
            <a:endParaRPr lang="en-US"/>
          </a:p>
        </p:txBody>
      </p:sp>
      <p:pic>
        <p:nvPicPr>
          <p:cNvPr id="2" name="Picture 1"/>
          <p:cNvPicPr>
            <a:picLocks noChangeAspect="1"/>
          </p:cNvPicPr>
          <p:nvPr/>
        </p:nvPicPr>
        <p:blipFill>
          <a:blip r:embed="rId3"/>
          <a:stretch>
            <a:fillRect/>
          </a:stretch>
        </p:blipFill>
        <p:spPr>
          <a:xfrm>
            <a:off x="1250731" y="1436849"/>
            <a:ext cx="6477000" cy="4530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320952" y="5982573"/>
            <a:ext cx="2406779" cy="307777"/>
          </a:xfrm>
          <a:prstGeom prst="rect">
            <a:avLst/>
          </a:prstGeom>
          <a:noFill/>
        </p:spPr>
        <p:txBody>
          <a:bodyPr wrap="none" rtlCol="0">
            <a:spAutoFit/>
          </a:bodyPr>
          <a:lstStyle/>
          <a:p>
            <a:r>
              <a:rPr lang="en-US" sz="1400" dirty="0"/>
              <a:t>via Wikimedia Commons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867400" y="1127918"/>
            <a:ext cx="2971800" cy="481568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4098" name="Rectangle 2"/>
          <p:cNvSpPr>
            <a:spLocks noGrp="1" noChangeArrowheads="1"/>
          </p:cNvSpPr>
          <p:nvPr>
            <p:ph type="title"/>
          </p:nvPr>
        </p:nvSpPr>
        <p:spPr>
          <a:xfrm>
            <a:off x="381000" y="76200"/>
            <a:ext cx="8382000" cy="1143000"/>
          </a:xfrm>
        </p:spPr>
        <p:txBody>
          <a:bodyPr/>
          <a:lstStyle/>
          <a:p>
            <a:r>
              <a:rPr lang="en-US" dirty="0" err="1"/>
              <a:t>Vannevar</a:t>
            </a:r>
            <a:r>
              <a:rPr lang="en-US" dirty="0"/>
              <a:t> Bush</a:t>
            </a:r>
          </a:p>
        </p:txBody>
      </p:sp>
      <p:sp>
        <p:nvSpPr>
          <p:cNvPr id="4101" name="Rectangle 5"/>
          <p:cNvSpPr>
            <a:spLocks noGrp="1" noChangeArrowheads="1"/>
          </p:cNvSpPr>
          <p:nvPr>
            <p:ph type="body" sz="half" idx="1"/>
          </p:nvPr>
        </p:nvSpPr>
        <p:spPr>
          <a:xfrm>
            <a:off x="304800" y="1112837"/>
            <a:ext cx="5486400" cy="5135563"/>
          </a:xfrm>
        </p:spPr>
        <p:txBody>
          <a:bodyPr>
            <a:normAutofit fontScale="85000" lnSpcReduction="10000"/>
          </a:bodyPr>
          <a:lstStyle/>
          <a:p>
            <a:pPr>
              <a:lnSpc>
                <a:spcPct val="120000"/>
              </a:lnSpc>
            </a:pPr>
            <a:r>
              <a:rPr lang="en-US" sz="2400" dirty="0"/>
              <a:t>Director of Us Office of Science Research and Development throughout World War II.</a:t>
            </a:r>
          </a:p>
          <a:p>
            <a:pPr>
              <a:lnSpc>
                <a:spcPct val="120000"/>
              </a:lnSpc>
            </a:pPr>
            <a:r>
              <a:rPr lang="en-US" sz="2400" dirty="0"/>
              <a:t>1945 article “As We May Think” in </a:t>
            </a:r>
            <a:r>
              <a:rPr lang="en-US" sz="2400" i="1" dirty="0"/>
              <a:t>The Atlantic </a:t>
            </a:r>
            <a:r>
              <a:rPr lang="en-US" sz="2400" dirty="0"/>
              <a:t>inspires computer scientists to present day</a:t>
            </a:r>
          </a:p>
          <a:p>
            <a:pPr lvl="1">
              <a:lnSpc>
                <a:spcPct val="120000"/>
              </a:lnSpc>
            </a:pPr>
            <a:r>
              <a:rPr lang="en-US" sz="1900" dirty="0"/>
              <a:t>Personal Computer</a:t>
            </a:r>
          </a:p>
          <a:p>
            <a:pPr lvl="1">
              <a:lnSpc>
                <a:spcPct val="120000"/>
              </a:lnSpc>
            </a:pPr>
            <a:r>
              <a:rPr lang="en-US" sz="1900" dirty="0"/>
              <a:t>Tiny, low cost library storage </a:t>
            </a:r>
          </a:p>
          <a:p>
            <a:pPr lvl="1">
              <a:lnSpc>
                <a:spcPct val="120000"/>
              </a:lnSpc>
            </a:pPr>
            <a:r>
              <a:rPr lang="en-US" sz="1900" dirty="0"/>
              <a:t>Commerce with automatic inventory control and billing</a:t>
            </a:r>
          </a:p>
          <a:p>
            <a:pPr lvl="1">
              <a:lnSpc>
                <a:spcPct val="120000"/>
              </a:lnSpc>
            </a:pPr>
            <a:r>
              <a:rPr lang="en-US" sz="1900" dirty="0"/>
              <a:t>Digital cameras</a:t>
            </a:r>
          </a:p>
          <a:p>
            <a:pPr lvl="1">
              <a:lnSpc>
                <a:spcPct val="120000"/>
              </a:lnSpc>
            </a:pPr>
            <a:r>
              <a:rPr lang="en-US" sz="1900" dirty="0"/>
              <a:t>Speech interfaces</a:t>
            </a:r>
          </a:p>
          <a:p>
            <a:pPr lvl="1">
              <a:lnSpc>
                <a:spcPct val="120000"/>
              </a:lnSpc>
            </a:pPr>
            <a:r>
              <a:rPr lang="en-US" sz="1900" dirty="0"/>
              <a:t>Hypertext-links</a:t>
            </a:r>
          </a:p>
          <a:p>
            <a:pPr>
              <a:lnSpc>
                <a:spcPct val="120000"/>
              </a:lnSpc>
            </a:pPr>
            <a:r>
              <a:rPr lang="en-US" sz="2300" dirty="0"/>
              <a:t>Goal was to augment human intellect</a:t>
            </a:r>
          </a:p>
          <a:p>
            <a:pPr>
              <a:lnSpc>
                <a:spcPct val="120000"/>
              </a:lnSpc>
            </a:pPr>
            <a:endParaRPr lang="en-US" sz="2400" dirty="0"/>
          </a:p>
        </p:txBody>
      </p:sp>
      <p:pic>
        <p:nvPicPr>
          <p:cNvPr id="4100" name="Picture 4" descr="vannev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158903"/>
            <a:ext cx="1584325" cy="22098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3" name="Picture 7" descr="Bush Life Magazine 1945 article camera on 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490119"/>
            <a:ext cx="2667000" cy="2236788"/>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Date Placeholder 2"/>
          <p:cNvSpPr>
            <a:spLocks noGrp="1"/>
          </p:cNvSpPr>
          <p:nvPr>
            <p:ph type="dt" sz="quarter" idx="10"/>
          </p:nvPr>
        </p:nvSpPr>
        <p:spPr>
          <a:xfrm>
            <a:off x="381000" y="6248400"/>
            <a:ext cx="1905000" cy="457200"/>
          </a:xfrm>
        </p:spPr>
        <p:txBody>
          <a:bodyPr/>
          <a:lstStyle/>
          <a:p>
            <a:pPr>
              <a:defRPr/>
            </a:pPr>
            <a:fld id="{9C832C5F-992C-3540-BE53-76F9E0883BC0}" type="datetime4">
              <a:rPr lang="en-US" smtClean="0"/>
              <a:t>January 16, 2018</a:t>
            </a:fld>
            <a:endParaRPr lang="en-US"/>
          </a:p>
        </p:txBody>
      </p:sp>
      <p:sp>
        <p:nvSpPr>
          <p:cNvPr id="7" name="Footer Placeholder 3"/>
          <p:cNvSpPr>
            <a:spLocks noGrp="1"/>
          </p:cNvSpPr>
          <p:nvPr>
            <p:ph type="ftr" sz="quarter" idx="11"/>
          </p:nvPr>
        </p:nvSpPr>
        <p:spPr>
          <a:xfrm>
            <a:off x="2514600" y="6248400"/>
            <a:ext cx="4114800" cy="457200"/>
          </a:xfrm>
        </p:spPr>
        <p:txBody>
          <a:bodyPr/>
          <a:lstStyle/>
          <a:p>
            <a:pPr>
              <a:defRPr/>
            </a:pPr>
            <a:r>
              <a:rPr lang="en-US"/>
              <a:t>CSU CT 310, Web Development ©Ross Beveridge</a:t>
            </a:r>
            <a:endParaRPr lang="en-US" dirty="0"/>
          </a:p>
        </p:txBody>
      </p:sp>
      <p:sp>
        <p:nvSpPr>
          <p:cNvPr id="8" name="Slide Number Placeholder 4"/>
          <p:cNvSpPr>
            <a:spLocks noGrp="1"/>
          </p:cNvSpPr>
          <p:nvPr>
            <p:ph type="sldNum" sz="quarter" idx="12"/>
          </p:nvPr>
        </p:nvSpPr>
        <p:spPr>
          <a:xfrm>
            <a:off x="6705600" y="6248400"/>
            <a:ext cx="1981200" cy="457200"/>
          </a:xfrm>
        </p:spPr>
        <p:txBody>
          <a:bodyPr/>
          <a:lstStyle/>
          <a:p>
            <a:pPr>
              <a:defRPr/>
            </a:pPr>
            <a:r>
              <a:rPr lang="en-US"/>
              <a:t>Slide </a:t>
            </a:r>
            <a:fld id="{D06AF59D-4541-E94B-9F60-3F72B604D785}" type="slidenum">
              <a:rPr lang="en-US" smtClean="0"/>
              <a:pPr>
                <a:defRPr/>
              </a:pPr>
              <a:t>9</a:t>
            </a:fld>
            <a:endParaRPr lang="en-US"/>
          </a:p>
        </p:txBody>
      </p:sp>
    </p:spTree>
    <p:extLst>
      <p:ext uri="{BB962C8B-B14F-4D97-AF65-F5344CB8AC3E}">
        <p14:creationId xmlns:p14="http://schemas.microsoft.com/office/powerpoint/2010/main" val="4237072671"/>
      </p:ext>
    </p:extLst>
  </p:cSld>
  <p:clrMapOvr>
    <a:masterClrMapping/>
  </p:clrMapOvr>
</p:sld>
</file>

<file path=ppt/theme/theme1.xml><?xml version="1.0" encoding="utf-8"?>
<a:theme xmlns:a="http://schemas.openxmlformats.org/drawingml/2006/main" name="Leaf Veins">
  <a:themeElements>
    <a:clrScheme name="">
      <a:dk1>
        <a:srgbClr val="2D2015"/>
      </a:dk1>
      <a:lt1>
        <a:srgbClr val="FFDB96"/>
      </a:lt1>
      <a:dk2>
        <a:srgbClr val="609060"/>
      </a:dk2>
      <a:lt2>
        <a:srgbClr val="FFDB96"/>
      </a:lt2>
      <a:accent1>
        <a:srgbClr val="8C7B70"/>
      </a:accent1>
      <a:accent2>
        <a:srgbClr val="AC6020"/>
      </a:accent2>
      <a:accent3>
        <a:srgbClr val="B6C6B6"/>
      </a:accent3>
      <a:accent4>
        <a:srgbClr val="DABB7F"/>
      </a:accent4>
      <a:accent5>
        <a:srgbClr val="C5BFBB"/>
      </a:accent5>
      <a:accent6>
        <a:srgbClr val="9B561C"/>
      </a:accent6>
      <a:hlink>
        <a:srgbClr val="E7CE37"/>
      </a:hlink>
      <a:folHlink>
        <a:srgbClr val="A8B9BB"/>
      </a:folHlink>
    </a:clrScheme>
    <a:fontScheme name="Leaf Veins">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charset="0"/>
            <a:ea typeface="ＭＳ Ｐゴシック" charset="-128"/>
            <a:cs typeface="ＭＳ Ｐゴシック" charset="-128"/>
          </a:defRPr>
        </a:defPPr>
      </a:lstStyle>
    </a:lnDef>
  </a:objectDefaults>
  <a:extraClrSchemeLst>
    <a:extraClrScheme>
      <a:clrScheme name="Leaf Veins 1">
        <a:dk1>
          <a:srgbClr val="2D2015"/>
        </a:dk1>
        <a:lt1>
          <a:srgbClr val="FFDB96"/>
        </a:lt1>
        <a:dk2>
          <a:srgbClr val="609060"/>
        </a:dk2>
        <a:lt2>
          <a:srgbClr val="FFDB96"/>
        </a:lt2>
        <a:accent1>
          <a:srgbClr val="8C7B70"/>
        </a:accent1>
        <a:accent2>
          <a:srgbClr val="8F5F2F"/>
        </a:accent2>
        <a:accent3>
          <a:srgbClr val="B6C6B6"/>
        </a:accent3>
        <a:accent4>
          <a:srgbClr val="DABB7F"/>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2962</TotalTime>
  <Words>1495</Words>
  <Application>Microsoft Office PowerPoint</Application>
  <PresentationFormat>On-screen Show (4:3)</PresentationFormat>
  <Paragraphs>302</Paragraphs>
  <Slides>36</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MS PGothic</vt:lpstr>
      <vt:lpstr>Arial</vt:lpstr>
      <vt:lpstr>Courier</vt:lpstr>
      <vt:lpstr>Verdana</vt:lpstr>
      <vt:lpstr>Wingdings</vt:lpstr>
      <vt:lpstr>Leaf Veins</vt:lpstr>
      <vt:lpstr>PaperPort Document</vt:lpstr>
      <vt:lpstr>Lecture 1</vt:lpstr>
      <vt:lpstr>CT 310 - Welcome Musings : Ancient History</vt:lpstr>
      <vt:lpstr>CT 310 2017 – Welcome Is the Web Important?</vt:lpstr>
      <vt:lpstr>CT 310 - Why?</vt:lpstr>
      <vt:lpstr>CT 310 – Start Here</vt:lpstr>
      <vt:lpstr>Review for Yourself</vt:lpstr>
      <vt:lpstr>History of the Internet</vt:lpstr>
      <vt:lpstr>History of the Internet At a minimum, know …</vt:lpstr>
      <vt:lpstr>Vannevar Bush</vt:lpstr>
      <vt:lpstr>Memex</vt:lpstr>
      <vt:lpstr>Networks</vt:lpstr>
      <vt:lpstr>Networks</vt:lpstr>
      <vt:lpstr>Networks</vt:lpstr>
      <vt:lpstr>A Worked Example (2009)</vt:lpstr>
      <vt:lpstr>Uniform Resource Locator</vt:lpstr>
      <vt:lpstr>Servers and Clients</vt:lpstr>
      <vt:lpstr>Domain Name System DNS</vt:lpstr>
      <vt:lpstr>TCP IP Packet Routing.</vt:lpstr>
      <vt:lpstr>Unix Utility traceroute</vt:lpstr>
      <vt:lpstr>Routing Example Takeoff point - Denver</vt:lpstr>
      <vt:lpstr>Routing Example Through East Coast</vt:lpstr>
      <vt:lpstr>Routing Example Across Europe</vt:lpstr>
      <vt:lpstr>Routing Example … and into Russia</vt:lpstr>
      <vt:lpstr>Traceroute Goes Mainstream</vt:lpstr>
      <vt:lpstr>New Visual Traceroute</vt:lpstr>
      <vt:lpstr>Tidbit 1/12/17 – Go CSU</vt:lpstr>
      <vt:lpstr>Law, Privacy, security</vt:lpstr>
      <vt:lpstr>Law &amp; Ethics</vt:lpstr>
      <vt:lpstr>Want to Know a Secret …</vt:lpstr>
      <vt:lpstr>Privacy / Security</vt:lpstr>
      <vt:lpstr>PowerPoint Presentation</vt:lpstr>
      <vt:lpstr>Lecture Wrapup</vt:lpstr>
      <vt:lpstr>Dynamic Content</vt:lpstr>
      <vt:lpstr>Characters in this Drama</vt:lpstr>
      <vt:lpstr>Where to Next?</vt:lpstr>
      <vt:lpstr>Assignment 00 - Best of …</vt:lpstr>
    </vt:vector>
  </TitlesOfParts>
  <Manager/>
  <Company>Ross Beveridge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310 Introduction</dc:title>
  <dc:subject/>
  <dc:creator>Ross Beveridge</dc:creator>
  <cp:keywords/>
  <dc:description/>
  <cp:lastModifiedBy>Say,Benjamin</cp:lastModifiedBy>
  <cp:revision>99</cp:revision>
  <cp:lastPrinted>2016-01-20T15:12:43Z</cp:lastPrinted>
  <dcterms:created xsi:type="dcterms:W3CDTF">2009-01-20T18:30:52Z</dcterms:created>
  <dcterms:modified xsi:type="dcterms:W3CDTF">2018-01-17T15:33:52Z</dcterms:modified>
  <cp:category/>
</cp:coreProperties>
</file>