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81" r:id="rId2"/>
    <p:sldId id="325" r:id="rId3"/>
    <p:sldId id="326" r:id="rId4"/>
    <p:sldId id="327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23" r:id="rId17"/>
    <p:sldId id="307" r:id="rId18"/>
    <p:sldId id="30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4" autoAdjust="0"/>
    <p:restoredTop sz="92275"/>
  </p:normalViewPr>
  <p:slideViewPr>
    <p:cSldViewPr>
      <p:cViewPr varScale="1">
        <p:scale>
          <a:sx n="101" d="100"/>
          <a:sy n="101" d="100"/>
        </p:scale>
        <p:origin x="2184" y="11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2E524056-58B1-4043-93AC-466A73A8C135}"/>
    <pc:docChg chg="custSel modSld">
      <pc:chgData name="Say,Benjamin" userId="12accc6f-d5d5-4773-a929-5f4f5530135e" providerId="ADAL" clId="{2E524056-58B1-4043-93AC-466A73A8C135}" dt="2018-01-24T14:50:45.367" v="11" actId="20577"/>
      <pc:docMkLst>
        <pc:docMk/>
      </pc:docMkLst>
      <pc:sldChg chg="modSp">
        <pc:chgData name="Say,Benjamin" userId="12accc6f-d5d5-4773-a929-5f4f5530135e" providerId="ADAL" clId="{2E524056-58B1-4043-93AC-466A73A8C135}" dt="2018-01-24T14:50:45.367" v="11" actId="20577"/>
        <pc:sldMkLst>
          <pc:docMk/>
          <pc:sldMk cId="0" sldId="281"/>
        </pc:sldMkLst>
        <pc:spChg chg="mod">
          <ac:chgData name="Say,Benjamin" userId="12accc6f-d5d5-4773-a929-5f4f5530135e" providerId="ADAL" clId="{2E524056-58B1-4043-93AC-466A73A8C135}" dt="2018-01-24T14:50:45.367" v="11" actId="20577"/>
          <ac:spMkLst>
            <pc:docMk/>
            <pc:sldMk cId="0" sldId="281"/>
            <ac:spMk id="60418" creationId="{00000000-0000-0000-0000-000000000000}"/>
          </ac:spMkLst>
        </pc:spChg>
      </pc:sldChg>
      <pc:sldChg chg="modSp">
        <pc:chgData name="Say,Benjamin" userId="12accc6f-d5d5-4773-a929-5f4f5530135e" providerId="ADAL" clId="{2E524056-58B1-4043-93AC-466A73A8C135}" dt="2018-01-23T17:29:42.457" v="2" actId="20577"/>
        <pc:sldMkLst>
          <pc:docMk/>
          <pc:sldMk cId="1007398246" sldId="302"/>
        </pc:sldMkLst>
        <pc:spChg chg="mod">
          <ac:chgData name="Say,Benjamin" userId="12accc6f-d5d5-4773-a929-5f4f5530135e" providerId="ADAL" clId="{2E524056-58B1-4043-93AC-466A73A8C135}" dt="2018-01-23T17:29:42.457" v="2" actId="20577"/>
          <ac:spMkLst>
            <pc:docMk/>
            <pc:sldMk cId="1007398246" sldId="302"/>
            <ac:spMk id="8" creationId="{00000000-0000-0000-0000-000000000000}"/>
          </ac:spMkLst>
        </pc:spChg>
      </pc:sldChg>
      <pc:sldChg chg="delSp modSp">
        <pc:chgData name="Say,Benjamin" userId="12accc6f-d5d5-4773-a929-5f4f5530135e" providerId="ADAL" clId="{2E524056-58B1-4043-93AC-466A73A8C135}" dt="2018-01-23T17:25:10.035" v="1" actId="6549"/>
        <pc:sldMkLst>
          <pc:docMk/>
          <pc:sldMk cId="1529781134" sldId="325"/>
        </pc:sldMkLst>
        <pc:spChg chg="mod">
          <ac:chgData name="Say,Benjamin" userId="12accc6f-d5d5-4773-a929-5f4f5530135e" providerId="ADAL" clId="{2E524056-58B1-4043-93AC-466A73A8C135}" dt="2018-01-23T17:25:10.035" v="1" actId="6549"/>
          <ac:spMkLst>
            <pc:docMk/>
            <pc:sldMk cId="1529781134" sldId="325"/>
            <ac:spMk id="3" creationId="{00000000-0000-0000-0000-000000000000}"/>
          </ac:spMkLst>
        </pc:spChg>
        <pc:picChg chg="del">
          <ac:chgData name="Say,Benjamin" userId="12accc6f-d5d5-4773-a929-5f4f5530135e" providerId="ADAL" clId="{2E524056-58B1-4043-93AC-466A73A8C135}" dt="2018-01-23T17:25:07.709" v="0" actId="478"/>
          <ac:picMkLst>
            <pc:docMk/>
            <pc:sldMk cId="1529781134" sldId="325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53AA9-CD57-4748-8945-7D3926C546E5}" type="slidenum">
              <a:rPr lang="en-US"/>
              <a:pPr/>
              <a:t>13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6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94E2E-A446-374D-8227-DC6F905D3C62}" type="slidenum">
              <a:rPr lang="en-US"/>
              <a:pPr/>
              <a:t>14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0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DE748-DA2F-1148-98A9-1BEEAE4E482E}" type="slidenum">
              <a:rPr lang="en-US"/>
              <a:pPr/>
              <a:t>5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4AA57-F0BD-804E-97F1-0BC24F8F1653}" type="slidenum">
              <a:rPr lang="en-US"/>
              <a:pPr/>
              <a:t>6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8A91-7759-DF44-92E2-F0BBF3BC8BD9}" type="slidenum">
              <a:rPr lang="en-US"/>
              <a:pPr/>
              <a:t>7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56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C319C-A2C8-4945-9AD3-D1C3C9C48B3C}" type="slidenum">
              <a:rPr lang="en-US"/>
              <a:pPr/>
              <a:t>8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106F6-46EE-B341-B29C-18CB1022F7E0}" type="slidenum">
              <a:rPr lang="en-US"/>
              <a:pPr/>
              <a:t>9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3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06BBD-1E49-F14C-99CD-29F7000664A0}" type="slidenum">
              <a:rPr lang="en-US"/>
              <a:pPr/>
              <a:t>10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8CC9E-9931-A84A-8882-873A7BB32385}" type="slidenum">
              <a:rPr lang="en-US"/>
              <a:pPr/>
              <a:t>12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46033930-34CE-F646-A5B6-7E8ED678FB35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F7096-F1D6-BE4F-8CF5-4FA272D68313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1E853-41A8-1344-B2F1-A4B687896F6C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B964C4F9-6D1B-5B43-BC56-C9C9CBC32909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php/default.asp" TargetMode="External"/><Relationship Id="rId5" Type="http://schemas.openxmlformats.org/officeDocument/2006/relationships/hyperlink" Target="http://www.php.net/manual/en/" TargetMode="External"/><Relationship Id="rId4" Type="http://schemas.openxmlformats.org/officeDocument/2006/relationships/hyperlink" Target="http://us3.php.net/tut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Image:Monkey-typin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04a/05</a:t>
            </a:r>
            <a:endParaRPr lang="en-US" dirty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2400" dirty="0"/>
              <a:t>Server Side Programming Overview</a:t>
            </a:r>
          </a:p>
          <a:p>
            <a:r>
              <a:rPr lang="en-US" sz="2400" i="1" dirty="0"/>
              <a:t>And file system basics</a:t>
            </a:r>
            <a:endParaRPr lang="en-US" sz="1600" i="1" dirty="0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Context/History Continued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84A6-9662-A148-B603-D02A163D638D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orient="vert" idx="4294967295"/>
          </p:nvPr>
        </p:nvSpPr>
        <p:spPr>
          <a:xfrm>
            <a:off x="762000" y="1295400"/>
            <a:ext cx="800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Coldfusion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Dynamic html generation environment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Tied to Macromedia - now Adobe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Microsoft .NET Framework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Key modern component of Windows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Includes infrastructure for web development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JavaScript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Typically run on the client side.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Now there is </a:t>
            </a:r>
            <a:r>
              <a:rPr lang="en-US" sz="2400" dirty="0" err="1"/>
              <a:t>node.js</a:t>
            </a:r>
            <a:r>
              <a:rPr lang="en-US" sz="2400" dirty="0"/>
              <a:t> (start 2011)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Security/Sandboxing a concern.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And very widely used - PHP …</a:t>
            </a:r>
          </a:p>
        </p:txBody>
      </p:sp>
    </p:spTree>
    <p:extLst>
      <p:ext uri="{BB962C8B-B14F-4D97-AF65-F5344CB8AC3E}">
        <p14:creationId xmlns:p14="http://schemas.microsoft.com/office/powerpoint/2010/main" val="10108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7169"/>
            <a:ext cx="8382000" cy="1143000"/>
          </a:xfrm>
        </p:spPr>
        <p:txBody>
          <a:bodyPr/>
          <a:lstStyle/>
          <a:p>
            <a:r>
              <a:rPr lang="en-US"/>
              <a:t>Warning </a:t>
            </a:r>
            <a:br>
              <a:rPr lang="en-US"/>
            </a:br>
            <a:r>
              <a:rPr lang="en-US" sz="2400"/>
              <a:t>Language </a:t>
            </a:r>
            <a:r>
              <a:rPr lang="en-US" sz="2400" dirty="0"/>
              <a:t>Train Wreck is Coming!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E070-6C08-7A49-B374-956253251DD0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6" name="Picture 5" descr="Rather startling image of a steam locomotive that has run through the back of a station and falle two stories to the ground on the street below. Definitely a train wreck." title="Train Wreck at Montparnasse in 18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746500" cy="4495800"/>
          </a:xfrm>
          <a:prstGeom prst="rect">
            <a:avLst/>
          </a:prstGeom>
          <a:ln w="28575" cap="flat" cmpd="sng" algn="ctr">
            <a:solidFill>
              <a:srgbClr val="8C7B7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9980" y="6145090"/>
            <a:ext cx="3711020" cy="246221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000090"/>
                </a:solidFill>
              </a:rPr>
              <a:t>Wikimedia</a:t>
            </a:r>
            <a:r>
              <a:rPr lang="en-US" sz="1000" dirty="0">
                <a:solidFill>
                  <a:srgbClr val="000090"/>
                </a:solidFill>
              </a:rPr>
              <a:t> Commons: Train wreck at Montparnasse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1524000"/>
            <a:ext cx="4343400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So far we’ve covered: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HTML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CSS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Now we introduce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Server Side Programs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Specifically, PHP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Keep your head on …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Four syntaxes,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Client vs. Server view,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All interdependent,</a:t>
            </a:r>
          </a:p>
        </p:txBody>
      </p:sp>
    </p:spTree>
    <p:extLst>
      <p:ext uri="{BB962C8B-B14F-4D97-AF65-F5344CB8AC3E}">
        <p14:creationId xmlns:p14="http://schemas.microsoft.com/office/powerpoint/2010/main" val="100739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resources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source - the PHP Group (</a:t>
            </a:r>
            <a:r>
              <a:rPr lang="en-US">
                <a:hlinkClick r:id="rId3"/>
              </a:rPr>
              <a:t>www.php.net</a:t>
            </a:r>
            <a:r>
              <a:rPr lang="en-US"/>
              <a:t>).</a:t>
            </a:r>
          </a:p>
          <a:p>
            <a:r>
              <a:rPr lang="en-US"/>
              <a:t>The PHP Group </a:t>
            </a:r>
            <a:r>
              <a:rPr lang="en-US">
                <a:hlinkClick r:id="rId4"/>
              </a:rPr>
              <a:t>Tutorial</a:t>
            </a:r>
            <a:r>
              <a:rPr lang="en-US"/>
              <a:t> and </a:t>
            </a:r>
            <a:r>
              <a:rPr lang="en-US">
                <a:hlinkClick r:id="rId5"/>
              </a:rPr>
              <a:t>Manual</a:t>
            </a:r>
            <a:r>
              <a:rPr lang="en-US"/>
              <a:t>.</a:t>
            </a:r>
          </a:p>
          <a:p>
            <a:r>
              <a:rPr lang="en-US"/>
              <a:t>Our Textbook – </a:t>
            </a:r>
          </a:p>
          <a:p>
            <a:pPr lvl="1"/>
            <a:r>
              <a:rPr lang="en-US"/>
              <a:t>Learning PHP, MySQL &amp; JavaScript, by Robin Nixon.</a:t>
            </a:r>
          </a:p>
          <a:p>
            <a:r>
              <a:rPr lang="en-US"/>
              <a:t>Refsnes Data W3 School</a:t>
            </a:r>
          </a:p>
          <a:p>
            <a:pPr lvl="1"/>
            <a:r>
              <a:rPr lang="en-US">
                <a:hlinkClick r:id="rId6"/>
              </a:rPr>
              <a:t>W3 School PHP Tutorial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1066800" cy="365125"/>
          </a:xfrm>
        </p:spPr>
        <p:txBody>
          <a:bodyPr/>
          <a:lstStyle/>
          <a:p>
            <a:fld id="{72728BFD-8829-0247-9AF8-E3E560701FEA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58775"/>
          </a:xfrm>
        </p:spPr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</p:spTree>
    <p:extLst>
      <p:ext uri="{BB962C8B-B14F-4D97-AF65-F5344CB8AC3E}">
        <p14:creationId xmlns:p14="http://schemas.microsoft.com/office/powerpoint/2010/main" val="5812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12837"/>
            <a:ext cx="4038600" cy="4495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Server runs all *.</a:t>
            </a:r>
            <a:r>
              <a:rPr lang="en-US" sz="2400" dirty="0" err="1"/>
              <a:t>php</a:t>
            </a:r>
            <a:r>
              <a:rPr lang="en-US" sz="2400" dirty="0"/>
              <a:t> files through PHP interpreter before sending to client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Special language constructs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pretend to be functions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These include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1D5"/>
                </a:solidFill>
                <a:latin typeface="Courier" charset="0"/>
                <a:ea typeface="Courier" charset="0"/>
                <a:cs typeface="Courier" charset="0"/>
              </a:rPr>
              <a:t>print, echo, include, require, return, exit, array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AE99E9-DB37-5049-B61B-DA288BA15179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754A3717-ADBD-E841-8557-A527A9BC0C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71433" y="1798107"/>
            <a:ext cx="4491567" cy="3124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&lt;?</a:t>
            </a:r>
            <a:r>
              <a:rPr lang="en-US" sz="2400" dirty="0" err="1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php</a:t>
            </a:r>
            <a:endParaRPr lang="en-US" sz="2400" dirty="0">
              <a:solidFill>
                <a:schemeClr val="bg2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	print “Hello World!”;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?&gt;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Vs.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&lt;?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	print “Hello World!”;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91773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Echo, Print, Comments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echo and print both output strings</a:t>
            </a:r>
          </a:p>
          <a:p>
            <a:r>
              <a:rPr lang="en-US"/>
              <a:t>echo allows for multiple parameters to be passed</a:t>
            </a:r>
          </a:p>
          <a:p>
            <a:r>
              <a:rPr lang="en-US"/>
              <a:t>print acts more like a function and only allows one</a:t>
            </a:r>
          </a:p>
          <a:p>
            <a:r>
              <a:rPr lang="en-US"/>
              <a:t>// and # comment out single lines</a:t>
            </a:r>
          </a:p>
          <a:p>
            <a:r>
              <a:rPr lang="en-US"/>
              <a:t>/* blah blah */ comment out blocks of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1066800" cy="365125"/>
          </a:xfrm>
        </p:spPr>
        <p:txBody>
          <a:bodyPr/>
          <a:lstStyle/>
          <a:p>
            <a:fld id="{8C73C1DD-F0B8-0441-86F6-9A9AB5BD9038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58775"/>
          </a:xfrm>
        </p:spPr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</p:spTree>
    <p:extLst>
      <p:ext uri="{BB962C8B-B14F-4D97-AF65-F5344CB8AC3E}">
        <p14:creationId xmlns:p14="http://schemas.microsoft.com/office/powerpoint/2010/main" val="54225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Example – 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DF-35C6-0841-B6E2-CC4E5F4462C6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5700"/>
            <a:ext cx="64008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7670800" cy="312420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1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Client Sees!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code </a:t>
            </a:r>
            <a:r>
              <a:rPr lang="en-US"/>
              <a:t>NEVER leaves </a:t>
            </a:r>
            <a:r>
              <a:rPr lang="en-US" dirty="0"/>
              <a:t>the server.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CF7096-F1D6-BE4F-8CF5-4FA272D68313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8114"/>
            <a:ext cx="8534400" cy="2811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3100" y="4572377"/>
            <a:ext cx="66294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Paying attention to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how another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 will see the source is like?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Keeping your house clean.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Cleaning behind the refrigerator.</a:t>
            </a:r>
          </a:p>
        </p:txBody>
      </p:sp>
    </p:spTree>
    <p:extLst>
      <p:ext uri="{BB962C8B-B14F-4D97-AF65-F5344CB8AC3E}">
        <p14:creationId xmlns:p14="http://schemas.microsoft.com/office/powerpoint/2010/main" val="199410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Aside - Enabling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PHP is already turned on for CS Dept.</a:t>
            </a:r>
          </a:p>
          <a:p>
            <a:r>
              <a:rPr lang="en-US"/>
              <a:t>On your own machine you may need.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60BE1E-55A3-3F47-87B9-1520756813EF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pic>
        <p:nvPicPr>
          <p:cNvPr id="7" name="Picture 6" descr="2009-02-12_09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6" y="2971800"/>
            <a:ext cx="8534400" cy="2995660"/>
          </a:xfrm>
          <a:prstGeom prst="rect">
            <a:avLst/>
          </a:prstGeom>
          <a:ln w="28575" cap="flat" cmpd="sng" algn="ctr">
            <a:solidFill>
              <a:srgbClr val="8C7B7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00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Your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Looking ahead to PHP and MySQL</a:t>
            </a:r>
          </a:p>
          <a:p>
            <a:pPr lvl="1"/>
            <a:r>
              <a:rPr lang="en-US"/>
              <a:t>Chapter 2 of text on LAMP, MAMP, WAMP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007D04-CCDB-DE42-89E8-FF9DAA465451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pic>
        <p:nvPicPr>
          <p:cNvPr id="7" name="Picture 6" descr="2011-01-30_2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1086"/>
            <a:ext cx="8382000" cy="32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0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Document Root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root is established in the apache </a:t>
            </a:r>
            <a:r>
              <a:rPr lang="en-US" dirty="0" err="1"/>
              <a:t>httpd.conf</a:t>
            </a:r>
            <a:r>
              <a:rPr lang="en-US" dirty="0"/>
              <a:t> file.</a:t>
            </a:r>
          </a:p>
          <a:p>
            <a:r>
              <a:rPr lang="en-US" dirty="0"/>
              <a:t>In the CS department it is “</a:t>
            </a:r>
            <a:r>
              <a:rPr lang="en-US" dirty="0" err="1"/>
              <a:t>public_html</a:t>
            </a:r>
            <a:r>
              <a:rPr lang="en-US" dirty="0"/>
              <a:t>” in your home folder.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8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File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0522"/>
            <a:ext cx="8382000" cy="4495800"/>
          </a:xfrm>
        </p:spPr>
        <p:txBody>
          <a:bodyPr/>
          <a:lstStyle/>
          <a:p>
            <a:r>
              <a:rPr lang="en-US"/>
              <a:t>All HTML and CSS files must be world readable, as must images, etc.</a:t>
            </a:r>
          </a:p>
          <a:p>
            <a:r>
              <a:rPr lang="en-US" dirty="0"/>
              <a:t>PHP files are special on CS server!  They may be restricted to owner.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088422"/>
            <a:ext cx="8140700" cy="176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036403"/>
            <a:ext cx="85344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Rant 1</a:t>
            </a:r>
            <a:r>
              <a:rPr lang="en-US"/>
              <a:t>:  View </a:t>
            </a:r>
            <a:r>
              <a:rPr lang="en-US" dirty="0"/>
              <a:t>your files with ‘ls –al’ so you get in the habit of reading file permissions – always!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6007511"/>
            <a:ext cx="8534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/>
              <a:t>Rant 2:  You </a:t>
            </a:r>
            <a:r>
              <a:rPr lang="en-US" dirty="0"/>
              <a:t>must master the </a:t>
            </a:r>
            <a:r>
              <a:rPr lang="en-US" dirty="0" err="1"/>
              <a:t>unix</a:t>
            </a:r>
            <a:r>
              <a:rPr lang="en-US" dirty="0"/>
              <a:t> command </a:t>
            </a:r>
            <a:r>
              <a:rPr lang="en-US" dirty="0" err="1"/>
              <a:t>chmod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97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3276600"/>
          </a:xfrm>
        </p:spPr>
        <p:txBody>
          <a:bodyPr/>
          <a:lstStyle/>
          <a:p>
            <a:r>
              <a:rPr lang="en-US" sz="2800" dirty="0"/>
              <a:t>You cannot protect HTML/CSS/image files and have them display properly. </a:t>
            </a:r>
          </a:p>
          <a:p>
            <a:pPr lvl="1"/>
            <a:r>
              <a:rPr lang="en-US" sz="2400" dirty="0"/>
              <a:t>see the previous slide. </a:t>
            </a:r>
          </a:p>
          <a:p>
            <a:r>
              <a:rPr lang="en-US" sz="2800" dirty="0"/>
              <a:t>You can and must protect your PHP files.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t>1/23/2018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3429000"/>
            <a:ext cx="8191500" cy="27813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325"/>
            <a:ext cx="8382000" cy="1143000"/>
          </a:xfrm>
        </p:spPr>
        <p:txBody>
          <a:bodyPr/>
          <a:lstStyle/>
          <a:p>
            <a:r>
              <a:rPr lang="en-US" dirty="0"/>
              <a:t>WWW in the Beginning</a:t>
            </a:r>
          </a:p>
        </p:txBody>
      </p:sp>
      <p:sp>
        <p:nvSpPr>
          <p:cNvPr id="306185" name="Rectangle 9"/>
          <p:cNvSpPr>
            <a:spLocks noGrp="1" noChangeArrowheads="1"/>
          </p:cNvSpPr>
          <p:nvPr>
            <p:ph idx="1"/>
          </p:nvPr>
        </p:nvSpPr>
        <p:spPr>
          <a:xfrm>
            <a:off x="152400" y="2617258"/>
            <a:ext cx="4682067" cy="4106336"/>
          </a:xfrm>
        </p:spPr>
        <p:txBody>
          <a:bodyPr/>
          <a:lstStyle/>
          <a:p>
            <a:r>
              <a:rPr lang="en-US"/>
              <a:t>But </a:t>
            </a:r>
            <a:r>
              <a:rPr lang="en-US" dirty="0"/>
              <a:t>… Impractical!</a:t>
            </a:r>
          </a:p>
          <a:p>
            <a:r>
              <a:rPr lang="en-US" dirty="0"/>
              <a:t>HTML/CSS production is  generally:</a:t>
            </a:r>
          </a:p>
          <a:p>
            <a:pPr lvl="1"/>
            <a:r>
              <a:rPr lang="en-US" dirty="0"/>
              <a:t>Automated.</a:t>
            </a:r>
          </a:p>
          <a:p>
            <a:pPr lvl="1"/>
            <a:r>
              <a:rPr lang="en-US" dirty="0"/>
              <a:t>Interaction.</a:t>
            </a:r>
          </a:p>
          <a:p>
            <a:pPr lvl="1"/>
            <a:r>
              <a:rPr lang="en-US" dirty="0"/>
              <a:t>Data service.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7269EF-F246-384E-8109-93DA5826F1D7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pic>
        <p:nvPicPr>
          <p:cNvPr id="306182" name="Picture 6" descr="Monkey-typ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0"/>
            <a:ext cx="4114800" cy="2941638"/>
          </a:xfrm>
          <a:prstGeom prst="rect">
            <a:avLst/>
          </a:prstGeom>
          <a:noFill/>
        </p:spPr>
      </p:pic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4648200" y="61722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hlinkClick r:id="rId4"/>
              </a:rPr>
              <a:t>From Wikimedia Commons</a:t>
            </a:r>
            <a:endParaRPr lang="en-US" sz="1400"/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4572000" y="2971800"/>
            <a:ext cx="4267200" cy="309245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1171306"/>
            <a:ext cx="6553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Type HTML/CSS by hand!</a:t>
            </a: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152400" y="1975618"/>
            <a:ext cx="84920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Font typeface="Wingdings" charset="0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SzPct val="90000"/>
              <a:buFont typeface="Wingdings" charset="2"/>
              <a:buChar char="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A necessary skill still today, </a:t>
            </a:r>
          </a:p>
        </p:txBody>
      </p:sp>
    </p:spTree>
    <p:extLst>
      <p:ext uri="{BB962C8B-B14F-4D97-AF65-F5344CB8AC3E}">
        <p14:creationId xmlns:p14="http://schemas.microsoft.com/office/powerpoint/2010/main" val="33517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5" grpId="0" build="p" bldLvl="2"/>
      <p:bldP spid="1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508"/>
            <a:ext cx="8382000" cy="1143000"/>
          </a:xfrm>
        </p:spPr>
        <p:txBody>
          <a:bodyPr anchor="ctr"/>
          <a:lstStyle/>
          <a:p>
            <a:r>
              <a:rPr lang="en-US" dirty="0"/>
              <a:t>Client-Server Starting Point</a:t>
            </a:r>
            <a:br>
              <a:rPr lang="en-US" dirty="0"/>
            </a:br>
            <a:r>
              <a:rPr lang="en-US" dirty="0"/>
              <a:t>A Brief Review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5A3C-90F0-9F4F-B0F9-003EF727C6B1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>
            <a:off x="685800" y="1981200"/>
            <a:ext cx="2286000" cy="3048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Client Computer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048000" y="1981200"/>
            <a:ext cx="2819400" cy="3505200"/>
            <a:chOff x="1920" y="1344"/>
            <a:chExt cx="1776" cy="2208"/>
          </a:xfrm>
        </p:grpSpPr>
        <p:sp>
          <p:nvSpPr>
            <p:cNvPr id="309255" name="AutoShape 7"/>
            <p:cNvSpPr>
              <a:spLocks noChangeArrowheads="1"/>
            </p:cNvSpPr>
            <p:nvPr/>
          </p:nvSpPr>
          <p:spPr bwMode="auto">
            <a:xfrm>
              <a:off x="2304" y="1344"/>
              <a:ext cx="1392" cy="2208"/>
            </a:xfrm>
            <a:prstGeom prst="bevel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Web Server (Apache)</a:t>
              </a:r>
            </a:p>
          </p:txBody>
        </p:sp>
        <p:sp>
          <p:nvSpPr>
            <p:cNvPr id="309260" name="AutoShape 12"/>
            <p:cNvSpPr>
              <a:spLocks noChangeArrowheads="1"/>
            </p:cNvSpPr>
            <p:nvPr/>
          </p:nvSpPr>
          <p:spPr bwMode="auto">
            <a:xfrm>
              <a:off x="1920" y="1680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2971800"/>
            <a:ext cx="2590800" cy="2286000"/>
            <a:chOff x="3744" y="1968"/>
            <a:chExt cx="1632" cy="1440"/>
          </a:xfrm>
        </p:grpSpPr>
        <p:sp>
          <p:nvSpPr>
            <p:cNvPr id="309257" name="AutoShape 9"/>
            <p:cNvSpPr>
              <a:spLocks noChangeArrowheads="1"/>
            </p:cNvSpPr>
            <p:nvPr/>
          </p:nvSpPr>
          <p:spPr bwMode="auto">
            <a:xfrm>
              <a:off x="4128" y="1968"/>
              <a:ext cx="1248" cy="1440"/>
            </a:xfrm>
            <a:prstGeom prst="can">
              <a:avLst>
                <a:gd name="adj" fmla="val 2884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Static Files (index.html)</a:t>
              </a:r>
            </a:p>
          </p:txBody>
        </p:sp>
        <p:sp>
          <p:nvSpPr>
            <p:cNvPr id="309262" name="AutoShape 14"/>
            <p:cNvSpPr>
              <a:spLocks noChangeArrowheads="1"/>
            </p:cNvSpPr>
            <p:nvPr/>
          </p:nvSpPr>
          <p:spPr bwMode="auto">
            <a:xfrm>
              <a:off x="3744" y="254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 descr="2009-02-12_09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3072384"/>
            <a:ext cx="1676400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Add Client/Server Scripting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09CD-EDC5-0F4D-A6D4-692A4234061B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0" y="1752600"/>
            <a:ext cx="2819400" cy="1828800"/>
            <a:chOff x="1920" y="1248"/>
            <a:chExt cx="1776" cy="1152"/>
          </a:xfrm>
        </p:grpSpPr>
        <p:sp>
          <p:nvSpPr>
            <p:cNvPr id="312325" name="AutoShape 5"/>
            <p:cNvSpPr>
              <a:spLocks noChangeArrowheads="1"/>
            </p:cNvSpPr>
            <p:nvPr/>
          </p:nvSpPr>
          <p:spPr bwMode="auto">
            <a:xfrm>
              <a:off x="2304" y="1248"/>
              <a:ext cx="1392" cy="1152"/>
            </a:xfrm>
            <a:prstGeom prst="bevel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/>
                <a:t>Web Server (Apache)</a:t>
              </a:r>
            </a:p>
          </p:txBody>
        </p:sp>
        <p:sp>
          <p:nvSpPr>
            <p:cNvPr id="312327" name="AutoShape 7"/>
            <p:cNvSpPr>
              <a:spLocks noChangeArrowheads="1"/>
            </p:cNvSpPr>
            <p:nvPr/>
          </p:nvSpPr>
          <p:spPr bwMode="auto">
            <a:xfrm>
              <a:off x="1920" y="158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609600" y="1752600"/>
            <a:ext cx="2362200" cy="3048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Client Computer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657600" y="2286000"/>
            <a:ext cx="4572000" cy="3810000"/>
            <a:chOff x="2304" y="1584"/>
            <a:chExt cx="2880" cy="2400"/>
          </a:xfrm>
        </p:grpSpPr>
        <p:sp>
          <p:nvSpPr>
            <p:cNvPr id="312326" name="AutoShape 6"/>
            <p:cNvSpPr>
              <a:spLocks noChangeArrowheads="1"/>
            </p:cNvSpPr>
            <p:nvPr/>
          </p:nvSpPr>
          <p:spPr bwMode="auto">
            <a:xfrm>
              <a:off x="4128" y="1584"/>
              <a:ext cx="1056" cy="2064"/>
            </a:xfrm>
            <a:prstGeom prst="can">
              <a:avLst>
                <a:gd name="adj" fmla="val 4886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File System /cgi-bin</a:t>
              </a:r>
            </a:p>
          </p:txBody>
        </p:sp>
        <p:sp>
          <p:nvSpPr>
            <p:cNvPr id="312328" name="AutoShape 8"/>
            <p:cNvSpPr>
              <a:spLocks noChangeArrowheads="1"/>
            </p:cNvSpPr>
            <p:nvPr/>
          </p:nvSpPr>
          <p:spPr bwMode="auto">
            <a:xfrm>
              <a:off x="3744" y="302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30" name="AutoShape 10"/>
            <p:cNvSpPr>
              <a:spLocks noChangeArrowheads="1"/>
            </p:cNvSpPr>
            <p:nvPr/>
          </p:nvSpPr>
          <p:spPr bwMode="auto">
            <a:xfrm>
              <a:off x="2304" y="2832"/>
              <a:ext cx="1392" cy="1152"/>
            </a:xfrm>
            <a:prstGeom prst="bevel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Native Code </a:t>
              </a:r>
              <a:r>
                <a:rPr lang="en-US" sz="2000" dirty="0"/>
                <a:t>(</a:t>
              </a:r>
              <a:r>
                <a:rPr lang="en-US" sz="2000" dirty="0" err="1"/>
                <a:t>enter.exe</a:t>
              </a:r>
              <a:r>
                <a:rPr lang="en-US" sz="2000" dirty="0"/>
                <a:t>)</a:t>
              </a:r>
            </a:p>
          </p:txBody>
        </p:sp>
        <p:sp>
          <p:nvSpPr>
            <p:cNvPr id="312331" name="AutoShape 11"/>
            <p:cNvSpPr>
              <a:spLocks noChangeArrowheads="1"/>
            </p:cNvSpPr>
            <p:nvPr/>
          </p:nvSpPr>
          <p:spPr bwMode="auto">
            <a:xfrm>
              <a:off x="3744" y="206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solidFill>
              <a:srgbClr val="800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32" name="AutoShape 12"/>
          <p:cNvSpPr>
            <a:spLocks noChangeArrowheads="1"/>
          </p:cNvSpPr>
          <p:nvPr/>
        </p:nvSpPr>
        <p:spPr bwMode="auto">
          <a:xfrm rot="-5400000">
            <a:off x="4457700" y="37719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33" name="Oval 13"/>
          <p:cNvSpPr>
            <a:spLocks noChangeArrowheads="1"/>
          </p:cNvSpPr>
          <p:nvPr/>
        </p:nvSpPr>
        <p:spPr bwMode="auto">
          <a:xfrm>
            <a:off x="457200" y="4495800"/>
            <a:ext cx="2743200" cy="1447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76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76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</a:rPr>
              <a:t>Client Side</a:t>
            </a:r>
          </a:p>
          <a:p>
            <a:pPr algn="ctr"/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</a:rPr>
              <a:t>(JavaScript)</a:t>
            </a:r>
          </a:p>
        </p:txBody>
      </p:sp>
      <p:sp>
        <p:nvSpPr>
          <p:cNvPr id="312335" name="Oval 15"/>
          <p:cNvSpPr>
            <a:spLocks noChangeArrowheads="1"/>
          </p:cNvSpPr>
          <p:nvPr/>
        </p:nvSpPr>
        <p:spPr bwMode="auto">
          <a:xfrm>
            <a:off x="3200400" y="3124200"/>
            <a:ext cx="3124200" cy="1676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76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76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Server Side </a:t>
            </a:r>
            <a:r>
              <a:rPr lang="en-US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cgi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, Perl, PHP, …</a:t>
            </a:r>
          </a:p>
        </p:txBody>
      </p:sp>
      <p:pic>
        <p:nvPicPr>
          <p:cNvPr id="19" name="Picture 18" descr="2009-02-12_09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44" y="2895600"/>
            <a:ext cx="1676400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2" grpId="0" animBg="1"/>
      <p:bldP spid="312333" grpId="0" animBg="1"/>
      <p:bldP spid="3123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74147"/>
            <a:ext cx="8382000" cy="1143000"/>
          </a:xfrm>
        </p:spPr>
        <p:txBody>
          <a:bodyPr/>
          <a:lstStyle/>
          <a:p>
            <a:r>
              <a:rPr lang="en-US"/>
              <a:t>A Brief Preview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DAAC-C1F3-984A-A397-CF792B34391B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313347" name="AutoShape 3"/>
          <p:cNvSpPr>
            <a:spLocks noChangeArrowheads="1"/>
          </p:cNvSpPr>
          <p:nvPr/>
        </p:nvSpPr>
        <p:spPr bwMode="auto">
          <a:xfrm>
            <a:off x="228600" y="1905000"/>
            <a:ext cx="2286000" cy="3048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Client Computer</a:t>
            </a:r>
          </a:p>
        </p:txBody>
      </p:sp>
      <p:sp>
        <p:nvSpPr>
          <p:cNvPr id="313348" name="AutoShape 4"/>
          <p:cNvSpPr>
            <a:spLocks noChangeArrowheads="1"/>
          </p:cNvSpPr>
          <p:nvPr/>
        </p:nvSpPr>
        <p:spPr bwMode="auto">
          <a:xfrm>
            <a:off x="3200400" y="1905000"/>
            <a:ext cx="2590800" cy="35814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Web Server (Apache)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PHP Interpreter</a:t>
            </a:r>
          </a:p>
        </p:txBody>
      </p:sp>
      <p:sp>
        <p:nvSpPr>
          <p:cNvPr id="313349" name="AutoShape 5"/>
          <p:cNvSpPr>
            <a:spLocks noChangeArrowheads="1"/>
          </p:cNvSpPr>
          <p:nvPr/>
        </p:nvSpPr>
        <p:spPr bwMode="auto">
          <a:xfrm>
            <a:off x="6553200" y="1981200"/>
            <a:ext cx="1981200" cy="2286000"/>
          </a:xfrm>
          <a:prstGeom prst="can">
            <a:avLst>
              <a:gd name="adj" fmla="val 288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File System (enter.php)</a:t>
            </a:r>
          </a:p>
        </p:txBody>
      </p:sp>
      <p:sp>
        <p:nvSpPr>
          <p:cNvPr id="313351" name="AutoShape 7"/>
          <p:cNvSpPr>
            <a:spLocks noChangeArrowheads="1"/>
          </p:cNvSpPr>
          <p:nvPr/>
        </p:nvSpPr>
        <p:spPr bwMode="auto">
          <a:xfrm>
            <a:off x="2590800" y="24384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2" name="AutoShape 8"/>
          <p:cNvSpPr>
            <a:spLocks noChangeArrowheads="1"/>
          </p:cNvSpPr>
          <p:nvPr/>
        </p:nvSpPr>
        <p:spPr bwMode="auto">
          <a:xfrm>
            <a:off x="5867400" y="31242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3" name="AutoShape 9"/>
          <p:cNvSpPr>
            <a:spLocks noChangeArrowheads="1"/>
          </p:cNvSpPr>
          <p:nvPr/>
        </p:nvSpPr>
        <p:spPr bwMode="auto">
          <a:xfrm>
            <a:off x="6477000" y="4724400"/>
            <a:ext cx="2209800" cy="152400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MySQL</a:t>
            </a:r>
            <a:r>
              <a:rPr lang="en-US" dirty="0"/>
              <a:t> Database</a:t>
            </a:r>
          </a:p>
        </p:txBody>
      </p:sp>
      <p:sp>
        <p:nvSpPr>
          <p:cNvPr id="313354" name="AutoShape 10"/>
          <p:cNvSpPr>
            <a:spLocks noChangeArrowheads="1"/>
          </p:cNvSpPr>
          <p:nvPr/>
        </p:nvSpPr>
        <p:spPr bwMode="auto">
          <a:xfrm>
            <a:off x="5867400" y="48768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008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2009-02-12_09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9084"/>
            <a:ext cx="1676400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Context/History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CGI: Common Gateway Interface 1993. Callout to native applications.</a:t>
            </a:r>
          </a:p>
          <a:p>
            <a:r>
              <a:rPr lang="en-US" dirty="0"/>
              <a:t>CGI + Perl</a:t>
            </a:r>
          </a:p>
          <a:p>
            <a:pPr lvl="1"/>
            <a:r>
              <a:rPr lang="en-US" dirty="0"/>
              <a:t>Applications written in Perl.</a:t>
            </a:r>
          </a:p>
          <a:p>
            <a:pPr lvl="1"/>
            <a:r>
              <a:rPr lang="en-US" dirty="0"/>
              <a:t>Lead to built in Apache Perl Module.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Possible as Server Side Language.</a:t>
            </a:r>
          </a:p>
          <a:p>
            <a:pPr lvl="1"/>
            <a:r>
              <a:rPr lang="en-US" dirty="0"/>
              <a:t>Not typically built into server as module.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1066800" cy="365125"/>
          </a:xfrm>
        </p:spPr>
        <p:txBody>
          <a:bodyPr/>
          <a:lstStyle/>
          <a:p>
            <a:fld id="{12097879-1045-7947-B6E3-359126FF16B4}" type="datetime1">
              <a:rPr lang="en-US" smtClean="0"/>
              <a:pPr/>
              <a:t>1/23/2018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990600" cy="358775"/>
          </a:xfrm>
        </p:spPr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</p:spPr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</p:spTree>
    <p:extLst>
      <p:ext uri="{BB962C8B-B14F-4D97-AF65-F5344CB8AC3E}">
        <p14:creationId xmlns:p14="http://schemas.microsoft.com/office/powerpoint/2010/main" val="16670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bldLvl="2"/>
    </p:bldLst>
  </p:timing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1488</TotalTime>
  <Words>886</Words>
  <Application>Microsoft Office PowerPoint</Application>
  <PresentationFormat>On-screen Show (4:3)</PresentationFormat>
  <Paragraphs>179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Courier</vt:lpstr>
      <vt:lpstr>Verdana</vt:lpstr>
      <vt:lpstr>Wingdings</vt:lpstr>
      <vt:lpstr>ct310slidesTemplate</vt:lpstr>
      <vt:lpstr>Lecture 04a/05</vt:lpstr>
      <vt:lpstr>About Document Root </vt:lpstr>
      <vt:lpstr>File Permissions</vt:lpstr>
      <vt:lpstr>Academic Integrity Note</vt:lpstr>
      <vt:lpstr>WWW in the Beginning</vt:lpstr>
      <vt:lpstr>Client-Server Starting Point A Brief Review</vt:lpstr>
      <vt:lpstr>Add Client/Server Scripting</vt:lpstr>
      <vt:lpstr>A Brief Preview</vt:lpstr>
      <vt:lpstr>Context/History</vt:lpstr>
      <vt:lpstr>Context/History Continued</vt:lpstr>
      <vt:lpstr>Warning  Language Train Wreck is Coming!</vt:lpstr>
      <vt:lpstr>PHP resources</vt:lpstr>
      <vt:lpstr>Basics</vt:lpstr>
      <vt:lpstr>Echo, Print, Comments</vt:lpstr>
      <vt:lpstr>Example – 00</vt:lpstr>
      <vt:lpstr>What the Client Sees!</vt:lpstr>
      <vt:lpstr>An Aside - Enabling</vt:lpstr>
      <vt:lpstr>More about Your Machine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?</dc:title>
  <dc:subject/>
  <dc:creator>Microsoft Office User</dc:creator>
  <cp:keywords/>
  <dc:description/>
  <cp:lastModifiedBy>Say,Benjamin</cp:lastModifiedBy>
  <cp:revision>42</cp:revision>
  <cp:lastPrinted>2016-02-03T14:15:38Z</cp:lastPrinted>
  <dcterms:created xsi:type="dcterms:W3CDTF">2016-01-31T20:47:46Z</dcterms:created>
  <dcterms:modified xsi:type="dcterms:W3CDTF">2018-01-24T14:50:46Z</dcterms:modified>
  <cp:category/>
</cp:coreProperties>
</file>