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81" r:id="rId2"/>
    <p:sldId id="321" r:id="rId3"/>
    <p:sldId id="322" r:id="rId4"/>
    <p:sldId id="316" r:id="rId5"/>
    <p:sldId id="317" r:id="rId6"/>
    <p:sldId id="318" r:id="rId7"/>
    <p:sldId id="319" r:id="rId8"/>
    <p:sldId id="296" r:id="rId9"/>
    <p:sldId id="297" r:id="rId10"/>
    <p:sldId id="298" r:id="rId11"/>
    <p:sldId id="315" r:id="rId12"/>
    <p:sldId id="299" r:id="rId13"/>
    <p:sldId id="300" r:id="rId14"/>
    <p:sldId id="301" r:id="rId15"/>
    <p:sldId id="302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E3803C"/>
    <a:srgbClr val="FF2600"/>
    <a:srgbClr val="000000"/>
    <a:srgbClr val="A8B9BB"/>
    <a:srgbClr val="CC66FF"/>
    <a:srgbClr val="FFDB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4" autoAdjust="0"/>
    <p:restoredTop sz="94475"/>
  </p:normalViewPr>
  <p:slideViewPr>
    <p:cSldViewPr>
      <p:cViewPr varScale="1">
        <p:scale>
          <a:sx n="104" d="100"/>
          <a:sy n="104" d="100"/>
        </p:scale>
        <p:origin x="1608" y="10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y,Benjamin" userId="12accc6f-d5d5-4773-a929-5f4f5530135e" providerId="ADAL" clId="{91FC89A0-9415-432D-BDF3-1A5B39389ACD}"/>
    <pc:docChg chg="delSld modSld">
      <pc:chgData name="Say,Benjamin" userId="12accc6f-d5d5-4773-a929-5f4f5530135e" providerId="ADAL" clId="{91FC89A0-9415-432D-BDF3-1A5B39389ACD}" dt="2018-01-31T14:52:23.243" v="1" actId="20577"/>
      <pc:docMkLst>
        <pc:docMk/>
      </pc:docMkLst>
      <pc:sldChg chg="modSp">
        <pc:chgData name="Say,Benjamin" userId="12accc6f-d5d5-4773-a929-5f4f5530135e" providerId="ADAL" clId="{91FC89A0-9415-432D-BDF3-1A5B39389ACD}" dt="2018-01-31T14:52:23.243" v="1" actId="20577"/>
        <pc:sldMkLst>
          <pc:docMk/>
          <pc:sldMk cId="0" sldId="281"/>
        </pc:sldMkLst>
        <pc:spChg chg="mod">
          <ac:chgData name="Say,Benjamin" userId="12accc6f-d5d5-4773-a929-5f4f5530135e" providerId="ADAL" clId="{91FC89A0-9415-432D-BDF3-1A5B39389ACD}" dt="2018-01-31T14:52:23.243" v="1" actId="20577"/>
          <ac:spMkLst>
            <pc:docMk/>
            <pc:sldMk cId="0" sldId="281"/>
            <ac:spMk id="6041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31750B-5A3E-2E42-B310-F4F03C28AB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49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D43B4F5-CB3E-5A45-9CFE-A9B97FB18E3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4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8103E-C255-364F-8C0A-B079543619CC}" type="slidenum">
              <a:rPr lang="en-US"/>
              <a:pPr/>
              <a:t>8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78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504B2A-BA1F-334C-AE8B-8B0040849F07}" type="slidenum">
              <a:rPr lang="en-US"/>
              <a:pPr/>
              <a:t>9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44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1750B-5A3E-2E42-B310-F4F03C28AB2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5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8B9BB"/>
                </a:solidFill>
              </a:defRPr>
            </a:lvl1pPr>
          </a:lstStyle>
          <a:p>
            <a:fld id="{A7A237DA-DAED-7844-9EB4-1B79ED7422F8}" type="datetime1">
              <a:rPr lang="en-US" smtClean="0"/>
              <a:t>1/31/2018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folHlink"/>
                </a:solidFill>
              </a:defRPr>
            </a:lvl1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/>
              <a:t>CSU CT 310 Web Development ©Ross Beverige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1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618EA2-2C62-7845-B2DE-E29BF26DE545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2A77E989-7BA9-BB42-8ABA-805A613F14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/>
              <a:t>CSU CT 310 Web Development ©Ross Beverige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8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8C9AD9-5A3A-1C44-9D3F-7C5496456D3F}" type="datetime1">
              <a:rPr lang="en-US" smtClean="0"/>
              <a:t>1/31/2018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DDBF3212-ED34-C44D-91F0-7BA9D15B4A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/>
              <a:t>CSU CT 310 Web Development ©Ross Beverige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7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8B9BB"/>
                </a:solidFill>
              </a:defRPr>
            </a:lvl1pPr>
          </a:lstStyle>
          <a:p>
            <a:fld id="{F61960DB-4413-CE4F-BAB3-DF276A4D2BE5}" type="datetime1">
              <a:rPr lang="en-US" smtClean="0"/>
              <a:t>1/31/2018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folHlink"/>
                </a:solidFill>
              </a:defRPr>
            </a:lvl1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/>
              <a:t>CSU CT 310 Web Development ©Ross Beverige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6" r:id="rId3"/>
    <p:sldLayoutId id="2147483667" r:id="rId4"/>
  </p:sldLayoutIdLst>
  <p:hf hdr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guefil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6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r>
              <a:rPr lang="en-US" sz="1800" i="1" dirty="0"/>
              <a:t>Querying Client Information</a:t>
            </a:r>
          </a:p>
          <a:p>
            <a:r>
              <a:rPr lang="en-US" sz="1800" i="1" dirty="0"/>
              <a:t>Forms and Passing Data,</a:t>
            </a: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1752600" y="1371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00040"/>
                </a:solidFill>
                <a:latin typeface="Arial" charset="0"/>
              </a:rPr>
              <a:t>*</a:t>
            </a: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609600" y="57150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00040"/>
                </a:solidFill>
                <a:latin typeface="Arial" charset="0"/>
              </a:rPr>
              <a:t>*</a:t>
            </a:r>
            <a:r>
              <a:rPr lang="en-US">
                <a:latin typeface="Arial" charset="0"/>
              </a:rPr>
              <a:t> </a:t>
            </a:r>
            <a:r>
              <a:rPr lang="en-US" sz="1200">
                <a:latin typeface="Arial" charset="0"/>
              </a:rPr>
              <a:t>Course logo spider web photograph from </a:t>
            </a:r>
            <a:r>
              <a:rPr lang="en-US" sz="1200">
                <a:latin typeface="Arial" charset="0"/>
                <a:hlinkClick r:id="rId3"/>
              </a:rPr>
              <a:t>Morguefile</a:t>
            </a:r>
            <a:r>
              <a:rPr lang="en-US" sz="1200">
                <a:latin typeface="Arial" charset="0"/>
              </a:rPr>
              <a:t> openstock photograph by Gabor Karpati, Hungary.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PHP Example 04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D169-D4E1-9849-BC37-1432E4D99D88}" type="datetime1">
              <a:rPr lang="en-US" smtClean="0"/>
              <a:t>1/31/2018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</p:spPr>
        <p:txBody>
          <a:bodyPr/>
          <a:lstStyle/>
          <a:p>
            <a:r>
              <a:rPr lang="en-US"/>
              <a:t>CSU CT 310 Web Development ©Ross Beverige</a:t>
            </a:r>
          </a:p>
        </p:txBody>
      </p:sp>
      <p:pic>
        <p:nvPicPr>
          <p:cNvPr id="7" name="Picture 6" descr="ct310lec08fig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267200"/>
            <a:ext cx="7658100" cy="2057400"/>
          </a:xfrm>
          <a:prstGeom prst="rect">
            <a:avLst/>
          </a:prstGeom>
        </p:spPr>
      </p:pic>
      <p:pic>
        <p:nvPicPr>
          <p:cNvPr id="8" name="Picture 7" descr="ct310lec08fig0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95400"/>
            <a:ext cx="6705600" cy="2899260"/>
          </a:xfrm>
          <a:prstGeom prst="rect">
            <a:avLst/>
          </a:prstGeom>
          <a:ln w="12700" cmpd="sng">
            <a:solidFill>
              <a:srgbClr val="8C7B70"/>
            </a:solidFill>
          </a:ln>
        </p:spPr>
      </p:pic>
    </p:spTree>
    <p:extLst>
      <p:ext uri="{BB962C8B-B14F-4D97-AF65-F5344CB8AC3E}">
        <p14:creationId xmlns:p14="http://schemas.microsoft.com/office/powerpoint/2010/main" val="1119542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Example 04 - 2016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F9D9-216A-1047-8CA6-30745FD0ABFD}" type="datetime1">
              <a:rPr lang="en-US" smtClean="0"/>
              <a:t>1/31/2018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657000" cy="5192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805850" y="972843"/>
            <a:ext cx="3048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Pay attention to the </a:t>
            </a:r>
            <a:r>
              <a:rPr lang="en-US"/>
              <a:t>browser query!</a:t>
            </a:r>
          </a:p>
        </p:txBody>
      </p:sp>
    </p:spTree>
    <p:extLst>
      <p:ext uri="{BB962C8B-B14F-4D97-AF65-F5344CB8AC3E}">
        <p14:creationId xmlns:p14="http://schemas.microsoft.com/office/powerpoint/2010/main" val="225051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Example 04 - 2011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491F-2400-6C41-918A-76FCE408327C}" type="datetime1">
              <a:rPr lang="en-US" smtClean="0"/>
              <a:t>1/31/2018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</p:spPr>
        <p:txBody>
          <a:bodyPr/>
          <a:lstStyle/>
          <a:p>
            <a:r>
              <a:rPr lang="en-US"/>
              <a:t>CSU CT 310 Web Development ©Ross Beverige</a:t>
            </a:r>
          </a:p>
        </p:txBody>
      </p:sp>
      <p:pic>
        <p:nvPicPr>
          <p:cNvPr id="9" name="Picture 8" descr="ct310lec08fig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7966565" cy="3352800"/>
          </a:xfrm>
          <a:prstGeom prst="rect">
            <a:avLst/>
          </a:prstGeom>
          <a:ln w="28575" cap="flat" cmpd="sng" algn="ctr">
            <a:solidFill>
              <a:srgbClr val="8C7B7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" name="TextBox 9"/>
          <p:cNvSpPr txBox="1"/>
          <p:nvPr/>
        </p:nvSpPr>
        <p:spPr>
          <a:xfrm>
            <a:off x="533400" y="5105400"/>
            <a:ext cx="77724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6301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See in this older version above a different approach to when to start/stop PHP.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90500" y="2362200"/>
            <a:ext cx="8458200" cy="1371600"/>
          </a:xfrm>
          <a:prstGeom prst="ellipse">
            <a:avLst/>
          </a:prstGeom>
          <a:noFill/>
          <a:ln w="38100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7709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PHP Example 04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54E2C-3CD8-1E4E-B3C1-D6C7F887B4D4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Beverige</a:t>
            </a:r>
            <a:endParaRPr lang="en-US" dirty="0"/>
          </a:p>
        </p:txBody>
      </p:sp>
      <p:pic>
        <p:nvPicPr>
          <p:cNvPr id="6" name="Picture 5" descr="ct310lec08fig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11324"/>
            <a:ext cx="8382000" cy="4438886"/>
          </a:xfrm>
          <a:prstGeom prst="rect">
            <a:avLst/>
          </a:prstGeom>
          <a:noFill/>
          <a:ln w="12700" cap="flat" cmpd="sng" algn="ctr">
            <a:solidFill>
              <a:srgbClr val="8C7B7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72387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PHP Example 04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C26C-14E9-2043-A6EF-19160D713CF9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Beverige</a:t>
            </a:r>
            <a:endParaRPr lang="en-US" dirty="0"/>
          </a:p>
        </p:txBody>
      </p:sp>
      <p:pic>
        <p:nvPicPr>
          <p:cNvPr id="7" name="Picture 6" descr="ct310lec08fig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65" y="1447800"/>
            <a:ext cx="8633361" cy="4572000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8069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PHP Example 04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D042-6C02-C24A-89B7-BB0D5204C402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Beverige</a:t>
            </a:r>
            <a:endParaRPr lang="en-US" dirty="0"/>
          </a:p>
        </p:txBody>
      </p:sp>
      <p:pic>
        <p:nvPicPr>
          <p:cNvPr id="6" name="Picture 5" descr="ct310lec08fig0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47438"/>
            <a:ext cx="8229600" cy="4683512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Oval 6"/>
          <p:cNvSpPr/>
          <p:nvPr/>
        </p:nvSpPr>
        <p:spPr bwMode="auto">
          <a:xfrm>
            <a:off x="4200430" y="1447355"/>
            <a:ext cx="1666969" cy="82296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</p:spTree>
    <p:extLst>
      <p:ext uri="{BB962C8B-B14F-4D97-AF65-F5344CB8AC3E}">
        <p14:creationId xmlns:p14="http://schemas.microsoft.com/office/powerpoint/2010/main" val="108902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Resources 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85B1-C3DC-C24C-917D-BA8AEF9B0FED}" type="datetime1">
              <a:rPr lang="en-US" smtClean="0"/>
              <a:t>1/31/2018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Beverige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98" y="914400"/>
            <a:ext cx="4290302" cy="563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4" y="854073"/>
            <a:ext cx="4265406" cy="563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9106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Resources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9101-E66B-A24D-8711-2BBC6B938761}" type="datetime1">
              <a:rPr lang="en-US" smtClean="0"/>
              <a:t>1/31/2018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Beverige</a:t>
            </a:r>
          </a:p>
        </p:txBody>
      </p:sp>
      <p:pic>
        <p:nvPicPr>
          <p:cNvPr id="9" name="Picture 8" descr="2009-02-12_09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70174"/>
            <a:ext cx="7772400" cy="4978226"/>
          </a:xfrm>
          <a:prstGeom prst="rect">
            <a:avLst/>
          </a:prstGeom>
          <a:ln w="28575" cap="flat" cmpd="sng" algn="ctr">
            <a:solidFill>
              <a:srgbClr val="8C7B7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463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Example 03</a:t>
            </a:r>
            <a:br>
              <a:rPr lang="en-US" dirty="0"/>
            </a:br>
            <a:r>
              <a:rPr lang="en-US" sz="3600" dirty="0"/>
              <a:t>You are always known?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3256-43E7-B74D-B532-39CE3B4B051D}" type="datetime1">
              <a:rPr lang="en-US" smtClean="0"/>
              <a:t>1/31/2018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15896"/>
            <a:ext cx="8839200" cy="5076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0204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03 Part 1</a:t>
            </a:r>
            <a:endParaRPr lang="en-US" dirty="0"/>
          </a:p>
        </p:txBody>
      </p:sp>
      <p:pic>
        <p:nvPicPr>
          <p:cNvPr id="7" name="Content Placeholder 6" descr="ct310lec07fig0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803387"/>
            <a:ext cx="8382000" cy="1892000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536169-0820-8D4C-9FCD-2706F908A41D}" type="datetime1">
              <a:rPr lang="en-US" smtClean="0"/>
              <a:t>1/31/2018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371600"/>
            <a:ext cx="7620000" cy="1200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 global variable array $_SERVER provides information primarily about the server, but also some information passed back by the client.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1143000" y="5029200"/>
            <a:ext cx="5715000" cy="1072646"/>
          </a:xfrm>
          <a:prstGeom prst="wedgeRoundRectCallout">
            <a:avLst>
              <a:gd name="adj1" fmla="val -21459"/>
              <a:gd name="adj2" fmla="val -154833"/>
              <a:gd name="adj3" fmla="val 16667"/>
            </a:avLst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Notice that arrays in PHP are commonly indexed by names. </a:t>
            </a:r>
          </a:p>
        </p:txBody>
      </p:sp>
    </p:spTree>
    <p:extLst>
      <p:ext uri="{BB962C8B-B14F-4D97-AF65-F5344CB8AC3E}">
        <p14:creationId xmlns:p14="http://schemas.microsoft.com/office/powerpoint/2010/main" val="2037581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03 Part 2</a:t>
            </a:r>
            <a:endParaRPr lang="en-US" dirty="0"/>
          </a:p>
        </p:txBody>
      </p:sp>
      <p:pic>
        <p:nvPicPr>
          <p:cNvPr id="7" name="Content Placeholder 6" descr="ct310lec07fig0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067" y="2901631"/>
            <a:ext cx="8382000" cy="2637579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845C55A-F06B-024F-B89B-7417039C81EA}" type="datetime1">
              <a:rPr lang="en-US" smtClean="0"/>
              <a:t>1/31/2018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524000"/>
            <a:ext cx="7620000" cy="9848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PHP has standard control logic – if/</a:t>
            </a:r>
            <a:r>
              <a:rPr lang="en-US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elseif</a:t>
            </a: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/else.</a:t>
            </a:r>
          </a:p>
          <a:p>
            <a:pPr>
              <a:spcAft>
                <a:spcPts val="1200"/>
              </a:spcAft>
            </a:pP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Querying for substring inclusion is provided.</a:t>
            </a:r>
          </a:p>
        </p:txBody>
      </p:sp>
    </p:spTree>
    <p:extLst>
      <p:ext uri="{BB962C8B-B14F-4D97-AF65-F5344CB8AC3E}">
        <p14:creationId xmlns:p14="http://schemas.microsoft.com/office/powerpoint/2010/main" val="186077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03 Part 3</a:t>
            </a:r>
            <a:endParaRPr lang="en-US" dirty="0"/>
          </a:p>
        </p:txBody>
      </p:sp>
      <p:pic>
        <p:nvPicPr>
          <p:cNvPr id="9" name="Content Placeholder 8" descr="ct310lec07fig0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144042"/>
            <a:ext cx="8382000" cy="2930607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B9A239F-7313-7D4E-B51C-0AE0D1BBA430}" type="datetime1">
              <a:rPr lang="en-US" smtClean="0"/>
              <a:t>1/31/2018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1371600"/>
            <a:ext cx="8305800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PHP also has the more compact switch statement.</a:t>
            </a:r>
          </a:p>
          <a:p>
            <a:pPr>
              <a:spcAft>
                <a:spcPts val="1200"/>
              </a:spcAft>
            </a:pP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Also not the ‘</a:t>
            </a: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urier" charset="0"/>
                <a:ea typeface="Courier" charset="0"/>
                <a:cs typeface="Courier" charset="0"/>
              </a:rPr>
              <a:t>REMOTE_ADDR</a:t>
            </a: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’ element in the </a:t>
            </a: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urier" charset="0"/>
                <a:ea typeface="Courier" charset="0"/>
                <a:cs typeface="Courier" charset="0"/>
              </a:rPr>
              <a:t>$_SERVER </a:t>
            </a:r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array used to get the clients IP address.</a:t>
            </a:r>
          </a:p>
        </p:txBody>
      </p:sp>
    </p:spTree>
    <p:extLst>
      <p:ext uri="{BB962C8B-B14F-4D97-AF65-F5344CB8AC3E}">
        <p14:creationId xmlns:p14="http://schemas.microsoft.com/office/powerpoint/2010/main" val="24072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Passing Variables</a:t>
            </a:r>
            <a:br>
              <a:rPr lang="en-US"/>
            </a:br>
            <a:r>
              <a:rPr lang="en-US"/>
              <a:t>GET vs. POST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4495800"/>
          </a:xfrm>
        </p:spPr>
        <p:txBody>
          <a:bodyPr/>
          <a:lstStyle/>
          <a:p>
            <a:r>
              <a:rPr lang="en-US" dirty="0"/>
              <a:t>GET sends data in the URL, where everyone can see it</a:t>
            </a:r>
          </a:p>
          <a:p>
            <a:r>
              <a:rPr lang="en-US" dirty="0"/>
              <a:t>POST passes information behind the scenes</a:t>
            </a:r>
          </a:p>
          <a:p>
            <a:r>
              <a:rPr lang="en-US" dirty="0"/>
              <a:t>REQUEST essentially a merge of GET and POST responses.</a:t>
            </a:r>
          </a:p>
          <a:p>
            <a:r>
              <a:rPr lang="en-US" dirty="0"/>
              <a:t>Mostly used for forms, variables,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76200" y="6492875"/>
            <a:ext cx="1066800" cy="365125"/>
          </a:xfrm>
        </p:spPr>
        <p:txBody>
          <a:bodyPr/>
          <a:lstStyle/>
          <a:p>
            <a:fld id="{A3C2757B-AB51-394A-A6AA-BB13C4B04F1A}" type="datetime1">
              <a:rPr lang="en-US" smtClean="0"/>
              <a:t>1/31/2018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077200" y="6492875"/>
            <a:ext cx="990600" cy="358775"/>
          </a:xfrm>
        </p:spPr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</p:spPr>
        <p:txBody>
          <a:bodyPr/>
          <a:lstStyle/>
          <a:p>
            <a:r>
              <a:rPr lang="en-US"/>
              <a:t>CSU CT 310 Web Development ©Ross Beverige</a:t>
            </a:r>
          </a:p>
        </p:txBody>
      </p:sp>
    </p:spTree>
    <p:extLst>
      <p:ext uri="{BB962C8B-B14F-4D97-AF65-F5344CB8AC3E}">
        <p14:creationId xmlns:p14="http://schemas.microsoft.com/office/powerpoint/2010/main" val="153964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Field types:</a:t>
            </a:r>
          </a:p>
          <a:p>
            <a:pPr lvl="1"/>
            <a:r>
              <a:rPr lang="en-US" dirty="0"/>
              <a:t>checkbox, file, hidden, password, radio, reset, submit, text</a:t>
            </a:r>
          </a:p>
          <a:p>
            <a:r>
              <a:rPr lang="en-US" dirty="0"/>
              <a:t>Also:</a:t>
            </a:r>
          </a:p>
          <a:p>
            <a:pPr lvl="1"/>
            <a:r>
              <a:rPr lang="en-US" dirty="0"/>
              <a:t>select, option, </a:t>
            </a:r>
            <a:r>
              <a:rPr lang="en-US" dirty="0" err="1"/>
              <a:t>textarea</a:t>
            </a:r>
            <a:endParaRPr lang="en-US" dirty="0"/>
          </a:p>
          <a:p>
            <a:r>
              <a:rPr lang="en-US" dirty="0"/>
              <a:t>Action </a:t>
            </a:r>
          </a:p>
          <a:p>
            <a:pPr lvl="1"/>
            <a:r>
              <a:rPr lang="en-US" dirty="0"/>
              <a:t>where you want it to go/a script you want it to run</a:t>
            </a:r>
          </a:p>
          <a:p>
            <a:r>
              <a:rPr lang="en-US" dirty="0"/>
              <a:t>Method = get/post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44B17A-E934-764C-8EA1-6C4FEBB42D8E}" type="datetime1">
              <a:rPr lang="en-US" smtClean="0"/>
              <a:t>1/31/2018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Beverige</a:t>
            </a:r>
          </a:p>
        </p:txBody>
      </p:sp>
    </p:spTree>
    <p:extLst>
      <p:ext uri="{BB962C8B-B14F-4D97-AF65-F5344CB8AC3E}">
        <p14:creationId xmlns:p14="http://schemas.microsoft.com/office/powerpoint/2010/main" val="878358555"/>
      </p:ext>
    </p:extLst>
  </p:cSld>
  <p:clrMapOvr>
    <a:masterClrMapping/>
  </p:clrMapOvr>
</p:sld>
</file>

<file path=ppt/theme/theme1.xml><?xml version="1.0" encoding="utf-8"?>
<a:theme xmlns:a="http://schemas.openxmlformats.org/drawingml/2006/main" name="ct310slidesTemplate">
  <a:themeElements>
    <a:clrScheme name="">
      <a:dk1>
        <a:srgbClr val="2D2015"/>
      </a:dk1>
      <a:lt1>
        <a:srgbClr val="FFDB96"/>
      </a:lt1>
      <a:dk2>
        <a:srgbClr val="609060"/>
      </a:dk2>
      <a:lt2>
        <a:srgbClr val="FFDB96"/>
      </a:lt2>
      <a:accent1>
        <a:srgbClr val="8C7B70"/>
      </a:accent1>
      <a:accent2>
        <a:srgbClr val="AC6020"/>
      </a:accent2>
      <a:accent3>
        <a:srgbClr val="B6C6B6"/>
      </a:accent3>
      <a:accent4>
        <a:srgbClr val="DABB7F"/>
      </a:accent4>
      <a:accent5>
        <a:srgbClr val="C5BFBB"/>
      </a:accent5>
      <a:accent6>
        <a:srgbClr val="9B561C"/>
      </a:accent6>
      <a:hlink>
        <a:srgbClr val="E7CE37"/>
      </a:hlink>
      <a:folHlink>
        <a:srgbClr val="A8B9BB"/>
      </a:folHlink>
    </a:clrScheme>
    <a:fontScheme name="ct310slidesTemplat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t310slidesTemplate 1">
        <a:dk1>
          <a:srgbClr val="2D2015"/>
        </a:dk1>
        <a:lt1>
          <a:srgbClr val="FFDB96"/>
        </a:lt1>
        <a:dk2>
          <a:srgbClr val="609060"/>
        </a:dk2>
        <a:lt2>
          <a:srgbClr val="FFDB96"/>
        </a:lt2>
        <a:accent1>
          <a:srgbClr val="8C7B70"/>
        </a:accent1>
        <a:accent2>
          <a:srgbClr val="8F5F2F"/>
        </a:accent2>
        <a:accent3>
          <a:srgbClr val="B6C6B6"/>
        </a:accent3>
        <a:accent4>
          <a:srgbClr val="DABB7F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" id="{651E2502-4539-5B4B-8FB1-4AC9F5D32A86}" vid="{37538EC0-D294-234D-8248-EE84B24FEA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ct310template</Template>
  <TotalTime>8718</TotalTime>
  <Words>420</Words>
  <Application>Microsoft Office PowerPoint</Application>
  <PresentationFormat>On-screen Show (4:3)</PresentationFormat>
  <Paragraphs>84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MS PGothic</vt:lpstr>
      <vt:lpstr>Arial</vt:lpstr>
      <vt:lpstr>Courier</vt:lpstr>
      <vt:lpstr>Verdana</vt:lpstr>
      <vt:lpstr>Wingdings</vt:lpstr>
      <vt:lpstr>ct310slidesTemplate</vt:lpstr>
      <vt:lpstr>Lecture 6</vt:lpstr>
      <vt:lpstr>PHP Resources 1</vt:lpstr>
      <vt:lpstr>PHP Resources 2</vt:lpstr>
      <vt:lpstr>PHP Example 03 You are always known?</vt:lpstr>
      <vt:lpstr>Example 03 Part 1</vt:lpstr>
      <vt:lpstr>Example 03 Part 2</vt:lpstr>
      <vt:lpstr>Example 03 Part 3</vt:lpstr>
      <vt:lpstr>Passing Variables GET vs. POST</vt:lpstr>
      <vt:lpstr>Forms</vt:lpstr>
      <vt:lpstr>PHP Example 04</vt:lpstr>
      <vt:lpstr>PHP Example 04 - 2016</vt:lpstr>
      <vt:lpstr>PHP Example 04 - 2011 </vt:lpstr>
      <vt:lpstr>PHP Example 04</vt:lpstr>
      <vt:lpstr>PHP Example 04</vt:lpstr>
      <vt:lpstr>PHP Example 04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8</dc:title>
  <dc:subject/>
  <dc:creator>Microsoft Office User</dc:creator>
  <cp:keywords/>
  <dc:description/>
  <cp:lastModifiedBy>Say,Benjamin</cp:lastModifiedBy>
  <cp:revision>19</cp:revision>
  <cp:lastPrinted>2016-02-03T14:15:02Z</cp:lastPrinted>
  <dcterms:created xsi:type="dcterms:W3CDTF">2016-02-03T00:17:57Z</dcterms:created>
  <dcterms:modified xsi:type="dcterms:W3CDTF">2018-01-31T14:52:25Z</dcterms:modified>
  <cp:category/>
</cp:coreProperties>
</file>