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81" r:id="rId2"/>
    <p:sldId id="298" r:id="rId3"/>
    <p:sldId id="299" r:id="rId4"/>
    <p:sldId id="300" r:id="rId5"/>
    <p:sldId id="301" r:id="rId6"/>
    <p:sldId id="302" r:id="rId7"/>
    <p:sldId id="303" r:id="rId8"/>
    <p:sldId id="305" r:id="rId9"/>
    <p:sldId id="304" r:id="rId10"/>
    <p:sldId id="306" r:id="rId11"/>
    <p:sldId id="307" r:id="rId12"/>
    <p:sldId id="308" r:id="rId13"/>
    <p:sldId id="309" r:id="rId14"/>
    <p:sldId id="310" r:id="rId15"/>
    <p:sldId id="311" r:id="rId16"/>
    <p:sldId id="312" r:id="rId17"/>
    <p:sldId id="313" r:id="rId18"/>
    <p:sldId id="314" r:id="rId19"/>
    <p:sldId id="315" r:id="rId20"/>
    <p:sldId id="316"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03C"/>
    <a:srgbClr val="FF2600"/>
    <a:srgbClr val="FF9300"/>
    <a:srgbClr val="000000"/>
    <a:srgbClr val="A8B9BB"/>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5" autoAdjust="0"/>
    <p:restoredTop sz="94404"/>
  </p:normalViewPr>
  <p:slideViewPr>
    <p:cSldViewPr>
      <p:cViewPr>
        <p:scale>
          <a:sx n="150" d="100"/>
          <a:sy n="150" d="100"/>
        </p:scale>
        <p:origin x="2120" y="-9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1750B-5A3E-2E42-B310-F4F03C28AB2D}" type="slidenum">
              <a:rPr lang="en-US"/>
              <a:pPr/>
              <a:t>‹#›</a:t>
            </a:fld>
            <a:endParaRPr lang="en-US"/>
          </a:p>
        </p:txBody>
      </p:sp>
    </p:spTree>
    <p:extLst>
      <p:ext uri="{BB962C8B-B14F-4D97-AF65-F5344CB8AC3E}">
        <p14:creationId xmlns:p14="http://schemas.microsoft.com/office/powerpoint/2010/main" val="116464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D43B4F5-CB3E-5A45-9CFE-A9B97FB18E30}" type="slidenum">
              <a:rPr lang="en-US" sz="1200"/>
              <a:pPr/>
              <a:t>1</a:t>
            </a:fld>
            <a:endParaRPr lang="en-US" sz="1200"/>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894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2"/>
              <a:buNone/>
              <a:defRPr sz="2800"/>
            </a:lvl1pPr>
          </a:lstStyle>
          <a:p>
            <a:r>
              <a:rPr lang="en-US" smtClean="0"/>
              <a:t>Click to edit Master subtitle style</a:t>
            </a:r>
            <a:endParaRPr lang="en-US"/>
          </a:p>
        </p:txBody>
      </p:sp>
    </p:spTree>
    <p:extLst>
      <p:ext uri="{BB962C8B-B14F-4D97-AF65-F5344CB8AC3E}">
        <p14:creationId xmlns:p14="http://schemas.microsoft.com/office/powerpoint/2010/main" val="35635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AC0557F9-4F8C-9D4E-8F75-421E1FDF33B4}" type="datetime1">
              <a:rPr lang="en-US" smtClean="0"/>
              <a:t>2/19/17</a:t>
            </a:fld>
            <a:endParaRPr lang="en-US" dirty="0"/>
          </a:p>
        </p:txBody>
      </p:sp>
      <p:sp>
        <p:nvSpPr>
          <p:cNvPr id="5"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smtClean="0"/>
              <a:t>Slide </a:t>
            </a:r>
            <a:fld id="{EFDB90E0-109D-6646-851E-B47DF95D977E}" type="slidenum">
              <a:rPr lang="en-US" smtClean="0"/>
              <a:pPr/>
              <a:t>‹#›</a:t>
            </a:fld>
            <a:endParaRPr lang="en-US"/>
          </a:p>
        </p:txBody>
      </p:sp>
      <p:sp>
        <p:nvSpPr>
          <p:cNvPr id="6"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smtClean="0"/>
              <a:t>CSU CT 310 - Web Development ©Ross Beveridge &amp; Jaime Ruiz</a:t>
            </a:r>
            <a:endParaRPr lang="en-US" dirty="0"/>
          </a:p>
        </p:txBody>
      </p:sp>
    </p:spTree>
    <p:extLst>
      <p:ext uri="{BB962C8B-B14F-4D97-AF65-F5344CB8AC3E}">
        <p14:creationId xmlns:p14="http://schemas.microsoft.com/office/powerpoint/2010/main" val="78161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87488BE-38F8-4D45-B5B1-963F027AE709}" type="datetime1">
              <a:rPr lang="en-US" smtClean="0"/>
              <a:t>2/19/17</a:t>
            </a:fld>
            <a:endParaRPr lang="en-US"/>
          </a:p>
        </p:txBody>
      </p:sp>
      <p:sp>
        <p:nvSpPr>
          <p:cNvPr id="5" name="Rectangle 6"/>
          <p:cNvSpPr>
            <a:spLocks noGrp="1" noChangeArrowheads="1"/>
          </p:cNvSpPr>
          <p:nvPr>
            <p:ph type="sldNum" sz="quarter" idx="12"/>
          </p:nvPr>
        </p:nvSpPr>
        <p:spPr>
          <a:ln/>
        </p:spPr>
        <p:txBody>
          <a:bodyPr/>
          <a:lstStyle>
            <a:lvl1pPr>
              <a:defRPr/>
            </a:lvl1pPr>
          </a:lstStyle>
          <a:p>
            <a:r>
              <a:rPr lang="en-US"/>
              <a:t>Slide </a:t>
            </a:r>
            <a:fld id="{2A77E989-7BA9-BB42-8ABA-805A613F14AF}" type="slidenum">
              <a:rPr lang="en-US"/>
              <a:pPr/>
              <a:t>‹#›</a:t>
            </a:fld>
            <a:endParaRPr lang="en-US"/>
          </a:p>
        </p:txBody>
      </p:sp>
      <p:sp>
        <p:nvSpPr>
          <p:cNvPr id="6"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2/19/17</a:t>
            </a:fld>
            <a:endParaRPr lang="en-US" dirty="0"/>
          </a:p>
        </p:txBody>
      </p:sp>
      <p:sp>
        <p:nvSpPr>
          <p:cNvPr id="7"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smtClean="0"/>
              <a:t>Slide </a:t>
            </a:r>
            <a:fld id="{EFDB90E0-109D-6646-851E-B47DF95D977E}" type="slidenum">
              <a:rPr lang="en-US" smtClean="0"/>
              <a:pPr/>
              <a:t>‹#›</a:t>
            </a:fld>
            <a:endParaRPr lang="en-US"/>
          </a:p>
        </p:txBody>
      </p:sp>
      <p:sp>
        <p:nvSpPr>
          <p:cNvPr id="8"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smtClean="0"/>
              <a:t>CSU CT 310 - Web Development ©Ross Beveridge &amp; Jaime Ruiz</a:t>
            </a:r>
            <a:endParaRPr lang="en-US" dirty="0"/>
          </a:p>
        </p:txBody>
      </p:sp>
    </p:spTree>
    <p:extLst>
      <p:ext uri="{BB962C8B-B14F-4D97-AF65-F5344CB8AC3E}">
        <p14:creationId xmlns:p14="http://schemas.microsoft.com/office/powerpoint/2010/main" val="23586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1DF7AB8-458D-1345-917D-59A467C7E63D}" type="datetime1">
              <a:rPr lang="en-US" smtClean="0"/>
              <a:t>2/19/17</a:t>
            </a:fld>
            <a:endParaRPr lang="en-US"/>
          </a:p>
        </p:txBody>
      </p:sp>
      <p:sp>
        <p:nvSpPr>
          <p:cNvPr id="4" name="Rectangle 6"/>
          <p:cNvSpPr>
            <a:spLocks noGrp="1" noChangeArrowheads="1"/>
          </p:cNvSpPr>
          <p:nvPr>
            <p:ph type="sldNum" sz="quarter" idx="12"/>
          </p:nvPr>
        </p:nvSpPr>
        <p:spPr>
          <a:ln/>
        </p:spPr>
        <p:txBody>
          <a:bodyPr/>
          <a:lstStyle>
            <a:lvl1pPr>
              <a:defRPr/>
            </a:lvl1pPr>
          </a:lstStyle>
          <a:p>
            <a:r>
              <a:rPr lang="en-US"/>
              <a:t>Slide </a:t>
            </a:r>
            <a:fld id="{DDBF3212-ED34-C44D-91F0-7BA9D15B4AA5}" type="slidenum">
              <a:rPr lang="en-US"/>
              <a:pPr/>
              <a:t>‹#›</a:t>
            </a:fld>
            <a:endParaRPr lang="en-US"/>
          </a:p>
        </p:txBody>
      </p:sp>
      <p:sp>
        <p:nvSpPr>
          <p:cNvPr id="5" name="Rectangle 4"/>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2/19/17</a:t>
            </a:fld>
            <a:endParaRPr lang="en-US" dirty="0"/>
          </a:p>
        </p:txBody>
      </p:sp>
      <p:sp>
        <p:nvSpPr>
          <p:cNvPr id="6" name="Rectangle 6"/>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smtClean="0"/>
              <a:t>Slide </a:t>
            </a:r>
            <a:fld id="{EFDB90E0-109D-6646-851E-B47DF95D977E}" type="slidenum">
              <a:rPr lang="en-US" smtClean="0"/>
              <a:pPr/>
              <a:t>‹#›</a:t>
            </a:fld>
            <a:endParaRPr lang="en-US"/>
          </a:p>
        </p:txBody>
      </p:sp>
      <p:sp>
        <p:nvSpPr>
          <p:cNvPr id="7"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smtClean="0"/>
              <a:t>CSU CT 310 - Web Development ©Ross Beveridge &amp; Jaime Ruiz</a:t>
            </a:r>
            <a:endParaRPr lang="en-US" dirty="0"/>
          </a:p>
        </p:txBody>
      </p:sp>
    </p:spTree>
    <p:extLst>
      <p:ext uri="{BB962C8B-B14F-4D97-AF65-F5344CB8AC3E}">
        <p14:creationId xmlns:p14="http://schemas.microsoft.com/office/powerpoint/2010/main" val="1923971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820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81000" y="1295400"/>
            <a:ext cx="8382000" cy="4495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defRPr sz="1000">
                <a:solidFill>
                  <a:srgbClr val="A8B9BB"/>
                </a:solidFill>
              </a:defRPr>
            </a:lvl1pPr>
          </a:lstStyle>
          <a:p>
            <a:fld id="{7D849128-08AB-6E4D-9515-CA4146197188}" type="datetime1">
              <a:rPr lang="en-US" smtClean="0"/>
              <a:t>2/19/17</a:t>
            </a:fld>
            <a:endParaRPr lang="en-US" dirty="0"/>
          </a:p>
        </p:txBody>
      </p:sp>
      <p:sp>
        <p:nvSpPr>
          <p:cNvPr id="1030" name="Rectangle 6"/>
          <p:cNvSpPr>
            <a:spLocks noGrp="1" noChangeArrowheads="1"/>
          </p:cNvSpPr>
          <p:nvPr>
            <p:ph type="sldNum" sz="quarter" idx="4"/>
          </p:nvPr>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lvl1pPr algn="r">
              <a:defRPr sz="1000">
                <a:solidFill>
                  <a:schemeClr val="folHlink"/>
                </a:solidFill>
              </a:defRPr>
            </a:lvl1pPr>
          </a:lstStyle>
          <a:p>
            <a:r>
              <a:rPr lang="en-US" smtClean="0"/>
              <a:t>Slide </a:t>
            </a:r>
            <a:fld id="{EFDB90E0-109D-6646-851E-B47DF95D977E}" type="slidenum">
              <a:rPr lang="en-US" smtClean="0"/>
              <a:pPr/>
              <a:t>‹#›</a:t>
            </a:fld>
            <a:endParaRPr lang="en-US"/>
          </a:p>
        </p:txBody>
      </p:sp>
      <p:sp>
        <p:nvSpPr>
          <p:cNvPr id="2" name="Footer Placeholder 1"/>
          <p:cNvSpPr>
            <a:spLocks noGrp="1"/>
          </p:cNvSpPr>
          <p:nvPr>
            <p:ph type="ftr" sz="quarter" idx="3"/>
          </p:nvPr>
        </p:nvSpPr>
        <p:spPr>
          <a:xfrm>
            <a:off x="1143000" y="6492875"/>
            <a:ext cx="6858000" cy="365125"/>
          </a:xfrm>
          <a:prstGeom prst="rect">
            <a:avLst/>
          </a:prstGeom>
        </p:spPr>
        <p:txBody>
          <a:bodyPr vert="horz" lIns="91440" tIns="45720" rIns="91440" bIns="45720" rtlCol="0" anchor="b"/>
          <a:lstStyle>
            <a:lvl1pPr algn="ctr">
              <a:defRPr sz="1000">
                <a:solidFill>
                  <a:srgbClr val="A8B9BB"/>
                </a:solidFill>
              </a:defRPr>
            </a:lvl1pPr>
          </a:lstStyle>
          <a:p>
            <a:r>
              <a:rPr lang="en-US" smtClean="0"/>
              <a:t>CSU CT 310 - Web Development ©Ross Beveridge &amp; Jaime Ruiz</a:t>
            </a:r>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62" r:id="rId2"/>
    <p:sldLayoutId id="2147483666" r:id="rId3"/>
    <p:sldLayoutId id="2147483667" r:id="rId4"/>
  </p:sldLayoutIdLst>
  <p:hf hdr="0"/>
  <p:txStyles>
    <p:titleStyle>
      <a:lvl1pPr algn="ctr" rtl="0" eaLnBrk="1" fontAlgn="base" hangingPunct="1">
        <a:lnSpc>
          <a:spcPct val="90000"/>
        </a:lnSpc>
        <a:spcBef>
          <a:spcPct val="0"/>
        </a:spcBef>
        <a:spcAft>
          <a:spcPct val="0"/>
        </a:spcAft>
        <a:defRPr sz="4400" i="1">
          <a:solidFill>
            <a:schemeClr val="tx2"/>
          </a:solidFill>
          <a:latin typeface="+mj-lt"/>
          <a:ea typeface="+mj-ea"/>
          <a:cs typeface="+mj-cs"/>
        </a:defRPr>
      </a:lvl1pPr>
      <a:lvl2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2pPr>
      <a:lvl3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3pPr>
      <a:lvl4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4pPr>
      <a:lvl5pPr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5pPr>
      <a:lvl6pPr marL="4572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6pPr>
      <a:lvl7pPr marL="9144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7pPr>
      <a:lvl8pPr marL="13716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8pPr>
      <a:lvl9pPr marL="1828800" algn="ctr" rtl="0" eaLnBrk="1" fontAlgn="base" hangingPunct="1">
        <a:lnSpc>
          <a:spcPct val="90000"/>
        </a:lnSpc>
        <a:spcBef>
          <a:spcPct val="0"/>
        </a:spcBef>
        <a:spcAft>
          <a:spcPct val="0"/>
        </a:spcAft>
        <a:defRPr sz="4400" i="1">
          <a:solidFill>
            <a:schemeClr val="tx2"/>
          </a:solidFill>
          <a:latin typeface="Verdana" charset="0"/>
          <a:ea typeface="ＭＳ Ｐゴシック" charset="-128"/>
          <a:cs typeface="ＭＳ Ｐゴシック" charset="-128"/>
        </a:defRPr>
      </a:lvl9pPr>
    </p:titleStyle>
    <p:bodyStyle>
      <a:lvl1pPr marL="342900" indent="-342900" algn="l" rtl="0" eaLnBrk="1" fontAlgn="base" hangingPunct="1">
        <a:spcBef>
          <a:spcPct val="3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1" fontAlgn="base" hangingPunct="1">
        <a:spcBef>
          <a:spcPct val="30000"/>
        </a:spcBef>
        <a:spcAft>
          <a:spcPct val="0"/>
        </a:spcAft>
        <a:buSzPct val="90000"/>
        <a:buFont typeface="Wingdings" charset="0"/>
        <a:buChar char=""/>
        <a:defRPr sz="2800">
          <a:solidFill>
            <a:schemeClr val="tx1"/>
          </a:solidFill>
          <a:latin typeface="+mn-lt"/>
          <a:ea typeface="+mn-ea"/>
        </a:defRPr>
      </a:lvl2pPr>
      <a:lvl3pPr marL="1143000" indent="-228600" algn="l" rtl="0" eaLnBrk="1" fontAlgn="base" hangingPunct="1">
        <a:spcBef>
          <a:spcPct val="30000"/>
        </a:spcBef>
        <a:spcAft>
          <a:spcPct val="0"/>
        </a:spcAft>
        <a:buSzPct val="90000"/>
        <a:buFont typeface="Wingdings" charset="0"/>
        <a:buChar char=""/>
        <a:defRPr sz="2400">
          <a:solidFill>
            <a:schemeClr val="tx1"/>
          </a:solidFill>
          <a:latin typeface="+mn-lt"/>
          <a:ea typeface="+mn-ea"/>
        </a:defRPr>
      </a:lvl3pPr>
      <a:lvl4pPr marL="1600200" indent="-228600" algn="l" rtl="0" eaLnBrk="1" fontAlgn="base" hangingPunct="1">
        <a:spcBef>
          <a:spcPct val="30000"/>
        </a:spcBef>
        <a:spcAft>
          <a:spcPct val="0"/>
        </a:spcAft>
        <a:buSzPct val="90000"/>
        <a:buFont typeface="Wingdings" charset="0"/>
        <a:buChar char=""/>
        <a:defRPr sz="2000">
          <a:solidFill>
            <a:schemeClr val="tx1"/>
          </a:solidFill>
          <a:latin typeface="+mn-lt"/>
          <a:ea typeface="+mn-ea"/>
        </a:defRPr>
      </a:lvl4pPr>
      <a:lvl5pPr marL="2057400" indent="-228600" algn="l" rtl="0" eaLnBrk="1" fontAlgn="base" hangingPunct="1">
        <a:spcBef>
          <a:spcPct val="30000"/>
        </a:spcBef>
        <a:spcAft>
          <a:spcPct val="0"/>
        </a:spcAft>
        <a:buSzPct val="90000"/>
        <a:buFont typeface="Wingdings" charset="0"/>
        <a:buChar char=""/>
        <a:defRPr sz="2000">
          <a:solidFill>
            <a:schemeClr val="tx1"/>
          </a:solidFill>
          <a:latin typeface="+mn-lt"/>
          <a:ea typeface="+mn-ea"/>
        </a:defRPr>
      </a:lvl5pPr>
      <a:lvl6pPr marL="25146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6pPr>
      <a:lvl7pPr marL="29718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7pPr>
      <a:lvl8pPr marL="34290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8pPr>
      <a:lvl9pPr marL="3886200" indent="-228600" algn="l" rtl="0" eaLnBrk="1" fontAlgn="base" hangingPunct="1">
        <a:spcBef>
          <a:spcPct val="30000"/>
        </a:spcBef>
        <a:spcAft>
          <a:spcPct val="0"/>
        </a:spcAft>
        <a:buSzPct val="90000"/>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orguefil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r>
              <a:rPr lang="en-US" dirty="0" smtClean="0"/>
              <a:t>Lecture 12</a:t>
            </a:r>
            <a:endParaRPr lang="en-US" dirty="0"/>
          </a:p>
        </p:txBody>
      </p:sp>
      <p:sp>
        <p:nvSpPr>
          <p:cNvPr id="60422" name="Rectangle 6"/>
          <p:cNvSpPr>
            <a:spLocks noGrp="1" noChangeArrowheads="1"/>
          </p:cNvSpPr>
          <p:nvPr>
            <p:ph type="subTitle" idx="1"/>
          </p:nvPr>
        </p:nvSpPr>
        <p:spPr>
          <a:xfrm>
            <a:off x="1371600" y="3200400"/>
            <a:ext cx="6400800" cy="1752600"/>
          </a:xfrm>
        </p:spPr>
        <p:txBody>
          <a:bodyPr/>
          <a:lstStyle/>
          <a:p>
            <a:r>
              <a:rPr lang="en-US" sz="1800" i="1" dirty="0" smtClean="0"/>
              <a:t>Mapping, Map Reduction</a:t>
            </a:r>
          </a:p>
          <a:p>
            <a:r>
              <a:rPr lang="en-US" sz="1800" i="1" dirty="0" smtClean="0"/>
              <a:t>Summing </a:t>
            </a:r>
            <a:r>
              <a:rPr lang="en-US" sz="1800" i="1" dirty="0" smtClean="0"/>
              <a:t>integers,</a:t>
            </a:r>
          </a:p>
          <a:p>
            <a:r>
              <a:rPr lang="en-US" sz="1800" i="1" dirty="0" smtClean="0"/>
              <a:t>Map Reduce &amp; Strings</a:t>
            </a:r>
          </a:p>
          <a:p>
            <a:r>
              <a:rPr lang="en-US" sz="1800" i="1" dirty="0" smtClean="0"/>
              <a:t>PHP Objects</a:t>
            </a:r>
            <a:endParaRPr lang="en-US" sz="1800" i="1" dirty="0" smtClean="0"/>
          </a:p>
        </p:txBody>
      </p:sp>
      <p:sp>
        <p:nvSpPr>
          <p:cNvPr id="15366" name="Text Box 4"/>
          <p:cNvSpPr txBox="1">
            <a:spLocks noChangeArrowheads="1"/>
          </p:cNvSpPr>
          <p:nvPr/>
        </p:nvSpPr>
        <p:spPr bwMode="auto">
          <a:xfrm>
            <a:off x="1752600" y="13716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p>
        </p:txBody>
      </p:sp>
      <p:sp>
        <p:nvSpPr>
          <p:cNvPr id="15367" name="Text Box 5"/>
          <p:cNvSpPr txBox="1">
            <a:spLocks noChangeArrowheads="1"/>
          </p:cNvSpPr>
          <p:nvPr/>
        </p:nvSpPr>
        <p:spPr bwMode="auto">
          <a:xfrm>
            <a:off x="609600" y="5715000"/>
            <a:ext cx="830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a:solidFill>
                  <a:srgbClr val="800040"/>
                </a:solidFill>
                <a:latin typeface="Arial" charset="0"/>
              </a:rPr>
              <a:t>*</a:t>
            </a:r>
            <a:r>
              <a:rPr lang="en-US">
                <a:latin typeface="Arial" charset="0"/>
              </a:rPr>
              <a:t> </a:t>
            </a:r>
            <a:r>
              <a:rPr lang="en-US" sz="1200">
                <a:latin typeface="Arial" charset="0"/>
              </a:rPr>
              <a:t>Course logo spider web photograph from </a:t>
            </a:r>
            <a:r>
              <a:rPr lang="en-US" sz="1200">
                <a:latin typeface="Arial" charset="0"/>
                <a:hlinkClick r:id="rId3"/>
              </a:rPr>
              <a:t>Morguefile</a:t>
            </a:r>
            <a:r>
              <a:rPr lang="en-US" sz="1200">
                <a:latin typeface="Arial" charset="0"/>
              </a:rPr>
              <a:t> openstock photograph by Gabor Karpati, Hungary.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t>
            </a:r>
            <a:r>
              <a:rPr lang="en-US" dirty="0" err="1" smtClean="0"/>
              <a:t>PHP.net</a:t>
            </a:r>
            <a:r>
              <a:rPr lang="en-US" dirty="0" smtClean="0"/>
              <a:t> Documentation</a:t>
            </a:r>
            <a:endParaRPr lang="en-US" dirty="0"/>
          </a:p>
        </p:txBody>
      </p:sp>
      <p:sp>
        <p:nvSpPr>
          <p:cNvPr id="7" name="Content Placeholder 6"/>
          <p:cNvSpPr>
            <a:spLocks noGrp="1"/>
          </p:cNvSpPr>
          <p:nvPr>
            <p:ph idx="1"/>
          </p:nvPr>
        </p:nvSpPr>
        <p:spPr>
          <a:xfrm>
            <a:off x="419100" y="990600"/>
            <a:ext cx="8382000" cy="4495800"/>
          </a:xfrm>
        </p:spPr>
        <p:txBody>
          <a:bodyPr/>
          <a:lstStyle/>
          <a:p>
            <a:r>
              <a:rPr lang="en-US" smtClean="0">
                <a:latin typeface="Lucida Console" charset="0"/>
                <a:ea typeface="Lucida Console" charset="0"/>
                <a:cs typeface="Lucida Console" charset="0"/>
              </a:rPr>
              <a:t>array_reduce</a:t>
            </a:r>
            <a:r>
              <a:rPr lang="en-US" dirty="0" smtClean="0"/>
              <a:t> is a function.</a:t>
            </a:r>
          </a:p>
          <a:p>
            <a:r>
              <a:rPr lang="en-US" dirty="0" smtClean="0"/>
              <a:t>It does return a result.</a:t>
            </a:r>
            <a:endParaRPr lang="en-US" dirty="0"/>
          </a:p>
        </p:txBody>
      </p:sp>
      <p:sp>
        <p:nvSpPr>
          <p:cNvPr id="3" name="Date Placeholder 2"/>
          <p:cNvSpPr>
            <a:spLocks noGrp="1"/>
          </p:cNvSpPr>
          <p:nvPr>
            <p:ph type="dt" sz="half" idx="2"/>
          </p:nvPr>
        </p:nvSpPr>
        <p:spPr/>
        <p:txBody>
          <a:bodyPr/>
          <a:lstStyle/>
          <a:p>
            <a:fld id="{D87488BE-38F8-4D45-B5B1-963F027AE709}" type="datetime1">
              <a:rPr lang="en-US" smtClean="0"/>
              <a:t>2/19/17</a:t>
            </a:fld>
            <a:endParaRPr lang="en-US"/>
          </a:p>
        </p:txBody>
      </p:sp>
      <p:sp>
        <p:nvSpPr>
          <p:cNvPr id="4" name="Slide Number Placeholder 3"/>
          <p:cNvSpPr>
            <a:spLocks noGrp="1"/>
          </p:cNvSpPr>
          <p:nvPr>
            <p:ph type="sldNum" sz="quarter" idx="4"/>
          </p:nvPr>
        </p:nvSpPr>
        <p:spPr/>
        <p:txBody>
          <a:bodyPr/>
          <a:lstStyle/>
          <a:p>
            <a:r>
              <a:rPr lang="en-US" smtClean="0"/>
              <a:t>Slide </a:t>
            </a:r>
            <a:fld id="{2A77E989-7BA9-BB42-8ABA-805A613F14AF}" type="slidenum">
              <a:rPr lang="en-US" smtClean="0"/>
              <a:pPr/>
              <a:t>10</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409270"/>
            <a:ext cx="8534400" cy="4083604"/>
          </a:xfrm>
          <a:prstGeom prst="rect">
            <a:avLst/>
          </a:prstGeom>
          <a:ln w="38100" cap="sq">
            <a:solidFill>
              <a:schemeClr val="bg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383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03</a:t>
            </a:r>
            <a:endParaRPr lang="en-US" dirty="0"/>
          </a:p>
        </p:txBody>
      </p:sp>
      <p:sp>
        <p:nvSpPr>
          <p:cNvPr id="7" name="Content Placeholder 6"/>
          <p:cNvSpPr>
            <a:spLocks noGrp="1"/>
          </p:cNvSpPr>
          <p:nvPr>
            <p:ph idx="1"/>
          </p:nvPr>
        </p:nvSpPr>
        <p:spPr>
          <a:xfrm>
            <a:off x="389467" y="1066800"/>
            <a:ext cx="8382000" cy="4495800"/>
          </a:xfrm>
        </p:spPr>
        <p:txBody>
          <a:bodyPr/>
          <a:lstStyle/>
          <a:p>
            <a:r>
              <a:rPr lang="en-US" dirty="0" smtClean="0"/>
              <a:t>The combination function may be created in place, not named.</a:t>
            </a:r>
          </a:p>
          <a:p>
            <a:r>
              <a:rPr lang="en-US" dirty="0" smtClean="0"/>
              <a:t>The short if-then-else format is handy for the return.</a:t>
            </a:r>
          </a:p>
          <a:p>
            <a:r>
              <a:rPr lang="en-US" dirty="0" smtClean="0"/>
              <a:t>Second example is better.</a:t>
            </a:r>
            <a:endParaRPr lang="en-US" dirty="0"/>
          </a:p>
        </p:txBody>
      </p:sp>
      <p:sp>
        <p:nvSpPr>
          <p:cNvPr id="3" name="Date Placeholder 2"/>
          <p:cNvSpPr>
            <a:spLocks noGrp="1"/>
          </p:cNvSpPr>
          <p:nvPr>
            <p:ph type="dt" sz="half" idx="2"/>
          </p:nvPr>
        </p:nvSpPr>
        <p:spPr/>
        <p:txBody>
          <a:bodyPr/>
          <a:lstStyle/>
          <a:p>
            <a:fld id="{43AD7906-01A4-3241-AE88-C78413F38AD5}" type="datetime1">
              <a:rPr lang="en-US" smtClean="0"/>
              <a:pPr/>
              <a:t>2/19/17</a:t>
            </a:fld>
            <a:endParaRPr lang="en-US"/>
          </a:p>
        </p:txBody>
      </p:sp>
      <p:sp>
        <p:nvSpPr>
          <p:cNvPr id="5" name="Slide Number Placeholder 4"/>
          <p:cNvSpPr>
            <a:spLocks noGrp="1"/>
          </p:cNvSpPr>
          <p:nvPr>
            <p:ph type="sldNum" sz="quarter" idx="4"/>
          </p:nvPr>
        </p:nvSpPr>
        <p:spPr/>
        <p:txBody>
          <a:bodyPr/>
          <a:lstStyle/>
          <a:p>
            <a:r>
              <a:rPr lang="en-US" smtClean="0"/>
              <a:t>Slide </a:t>
            </a:r>
            <a:fld id="{F139E61C-55AA-8241-BDF5-DF1E6B9086EC}"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CSU CT 310 -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4114800"/>
            <a:ext cx="8686800" cy="21814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38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03</a:t>
            </a:r>
            <a:endParaRPr lang="en-US" dirty="0"/>
          </a:p>
        </p:txBody>
      </p:sp>
      <p:sp>
        <p:nvSpPr>
          <p:cNvPr id="3" name="Date Placeholder 2"/>
          <p:cNvSpPr>
            <a:spLocks noGrp="1"/>
          </p:cNvSpPr>
          <p:nvPr>
            <p:ph type="dt" sz="half" idx="10"/>
          </p:nvPr>
        </p:nvSpPr>
        <p:spPr/>
        <p:txBody>
          <a:bodyPr/>
          <a:lstStyle/>
          <a:p>
            <a:fld id="{BCC83B28-1A6F-8A49-9D64-902B4DB840F1}" type="datetime1">
              <a:rPr lang="en-US" smtClean="0"/>
              <a:pPr/>
              <a:t>2/19/17</a:t>
            </a:fld>
            <a:endParaRPr lang="en-US"/>
          </a:p>
        </p:txBody>
      </p:sp>
      <p:sp>
        <p:nvSpPr>
          <p:cNvPr id="5" name="Slide Number Placeholder 4"/>
          <p:cNvSpPr>
            <a:spLocks noGrp="1"/>
          </p:cNvSpPr>
          <p:nvPr>
            <p:ph type="sldNum" sz="quarter" idx="12"/>
          </p:nvPr>
        </p:nvSpPr>
        <p:spPr/>
        <p:txBody>
          <a:bodyPr/>
          <a:lstStyle/>
          <a:p>
            <a:r>
              <a:rPr lang="en-US" smtClean="0"/>
              <a:t>Slide </a:t>
            </a:r>
            <a:fld id="{F139E61C-55AA-8241-BDF5-DF1E6B9086EC}"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39200" cy="50586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727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Leading ‘and’</a:t>
            </a:r>
            <a:endParaRPr lang="en-US" dirty="0"/>
          </a:p>
        </p:txBody>
      </p:sp>
      <p:sp>
        <p:nvSpPr>
          <p:cNvPr id="6" name="Content Placeholder 5"/>
          <p:cNvSpPr>
            <a:spLocks noGrp="1"/>
          </p:cNvSpPr>
          <p:nvPr>
            <p:ph idx="1"/>
          </p:nvPr>
        </p:nvSpPr>
        <p:spPr/>
        <p:txBody>
          <a:bodyPr/>
          <a:lstStyle/>
          <a:p>
            <a:r>
              <a:rPr lang="en-US" dirty="0" smtClean="0"/>
              <a:t>In the first case, foo, the initialization value is null the first time the function is called.  </a:t>
            </a:r>
          </a:p>
          <a:p>
            <a:r>
              <a:rPr lang="en-US" dirty="0" smtClean="0"/>
              <a:t>What is returned is null – the empty string for strings – concatenated with ‘and’</a:t>
            </a:r>
          </a:p>
          <a:p>
            <a:r>
              <a:rPr lang="en-US" dirty="0" smtClean="0"/>
              <a:t>The second example uses the short syntax if-the-else to avoid the problem. </a:t>
            </a:r>
            <a:endParaRPr lang="en-US" dirty="0"/>
          </a:p>
        </p:txBody>
      </p:sp>
      <p:sp>
        <p:nvSpPr>
          <p:cNvPr id="3" name="Date Placeholder 2"/>
          <p:cNvSpPr>
            <a:spLocks noGrp="1"/>
          </p:cNvSpPr>
          <p:nvPr>
            <p:ph type="dt" sz="half" idx="2"/>
          </p:nvPr>
        </p:nvSpPr>
        <p:spPr/>
        <p:txBody>
          <a:bodyPr/>
          <a:lstStyle/>
          <a:p>
            <a:fld id="{D87488BE-38F8-4D45-B5B1-963F027AE709}" type="datetime1">
              <a:rPr lang="en-US" smtClean="0"/>
              <a:t>2/19/17</a:t>
            </a:fld>
            <a:endParaRPr lang="en-US"/>
          </a:p>
        </p:txBody>
      </p:sp>
      <p:sp>
        <p:nvSpPr>
          <p:cNvPr id="4" name="Slide Number Placeholder 3"/>
          <p:cNvSpPr>
            <a:spLocks noGrp="1"/>
          </p:cNvSpPr>
          <p:nvPr>
            <p:ph type="sldNum" sz="quarter" idx="4"/>
          </p:nvPr>
        </p:nvSpPr>
        <p:spPr/>
        <p:txBody>
          <a:bodyPr/>
          <a:lstStyle/>
          <a:p>
            <a:r>
              <a:rPr lang="en-US" smtClean="0"/>
              <a:t>Slide </a:t>
            </a:r>
            <a:fld id="{2A77E989-7BA9-BB42-8ABA-805A613F14AF}" type="slidenum">
              <a:rPr lang="en-US" smtClean="0"/>
              <a:pPr/>
              <a:t>13</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dirty="0"/>
          </a:p>
        </p:txBody>
      </p:sp>
    </p:spTree>
    <p:extLst>
      <p:ext uri="{BB962C8B-B14F-4D97-AF65-F5344CB8AC3E}">
        <p14:creationId xmlns:p14="http://schemas.microsoft.com/office/powerpoint/2010/main" val="21395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Function with No Name</a:t>
            </a:r>
            <a:endParaRPr lang="en-US" dirty="0"/>
          </a:p>
        </p:txBody>
      </p:sp>
      <p:sp>
        <p:nvSpPr>
          <p:cNvPr id="3" name="Content Placeholder 2"/>
          <p:cNvSpPr>
            <a:spLocks noGrp="1"/>
          </p:cNvSpPr>
          <p:nvPr>
            <p:ph idx="1"/>
          </p:nvPr>
        </p:nvSpPr>
        <p:spPr>
          <a:xfrm>
            <a:off x="381000" y="1143000"/>
            <a:ext cx="8382000" cy="4495800"/>
          </a:xfrm>
        </p:spPr>
        <p:txBody>
          <a:bodyPr/>
          <a:lstStyle/>
          <a:p>
            <a:r>
              <a:rPr lang="en-US" dirty="0"/>
              <a:t>N</a:t>
            </a:r>
            <a:r>
              <a:rPr lang="en-US" dirty="0" smtClean="0"/>
              <a:t>otice the in-place definition of the function passed to </a:t>
            </a:r>
            <a:r>
              <a:rPr lang="en-US" dirty="0" err="1" smtClean="0"/>
              <a:t>map_reduce</a:t>
            </a:r>
            <a:r>
              <a:rPr lang="en-US" dirty="0" smtClean="0"/>
              <a:t>.</a:t>
            </a:r>
            <a:endParaRPr lang="en-US" dirty="0"/>
          </a:p>
        </p:txBody>
      </p:sp>
      <p:sp>
        <p:nvSpPr>
          <p:cNvPr id="4" name="Date Placeholder 3"/>
          <p:cNvSpPr>
            <a:spLocks noGrp="1"/>
          </p:cNvSpPr>
          <p:nvPr>
            <p:ph type="dt" sz="half" idx="2"/>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4"/>
          </p:nvPr>
        </p:nvSpPr>
        <p:spPr/>
        <p:txBody>
          <a:bodyPr/>
          <a:lstStyle/>
          <a:p>
            <a:r>
              <a:rPr lang="en-US" smtClean="0"/>
              <a:t>Slide </a:t>
            </a:r>
            <a:fld id="{EFDB90E0-109D-6646-851E-B47DF95D977E}" type="slidenum">
              <a:rPr lang="en-US" smtClean="0"/>
              <a:pPr/>
              <a:t>14</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62200"/>
            <a:ext cx="8686800" cy="278534"/>
          </a:xfrm>
          <a:prstGeom prst="rect">
            <a:avLst/>
          </a:prstGeom>
          <a:ln w="38100" cap="sq">
            <a:solidFill>
              <a:schemeClr val="bg1">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767777"/>
            <a:ext cx="8686800" cy="3648896"/>
          </a:xfrm>
          <a:prstGeom prst="rect">
            <a:avLst/>
          </a:prstGeom>
          <a:ln w="38100" cap="sq">
            <a:solidFill>
              <a:schemeClr val="bg1">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989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Fine Print</a:t>
            </a:r>
            <a:endParaRPr lang="en-US" dirty="0"/>
          </a:p>
        </p:txBody>
      </p:sp>
      <p:sp>
        <p:nvSpPr>
          <p:cNvPr id="8" name="Content Placeholder 7"/>
          <p:cNvSpPr>
            <a:spLocks noGrp="1"/>
          </p:cNvSpPr>
          <p:nvPr>
            <p:ph idx="1"/>
          </p:nvPr>
        </p:nvSpPr>
        <p:spPr/>
        <p:txBody>
          <a:bodyPr/>
          <a:lstStyle/>
          <a:p>
            <a:r>
              <a:rPr lang="en-US" dirty="0" smtClean="0"/>
              <a:t>A more modern, preferred, way.</a:t>
            </a:r>
            <a:endParaRPr lang="en-US" dirty="0"/>
          </a:p>
        </p:txBody>
      </p:sp>
      <p:sp>
        <p:nvSpPr>
          <p:cNvPr id="4" name="Date Placeholder 3"/>
          <p:cNvSpPr>
            <a:spLocks noGrp="1"/>
          </p:cNvSpPr>
          <p:nvPr>
            <p:ph type="dt" sz="half" idx="2"/>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4"/>
          </p:nvPr>
        </p:nvSpPr>
        <p:spPr/>
        <p:txBody>
          <a:bodyPr/>
          <a:lstStyle/>
          <a:p>
            <a:r>
              <a:rPr lang="en-US" smtClean="0"/>
              <a:t>Slide </a:t>
            </a:r>
            <a:fld id="{EFDB90E0-109D-6646-851E-B47DF95D977E}" type="slidenum">
              <a:rPr lang="en-US" smtClean="0"/>
              <a:pPr/>
              <a:t>15</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8686800" cy="4103648"/>
          </a:xfrm>
          <a:prstGeom prst="rect">
            <a:avLst/>
          </a:prstGeom>
          <a:ln w="38100" cap="sq">
            <a:solidFill>
              <a:schemeClr val="bg1">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784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Example 3</a:t>
            </a:r>
            <a:endParaRPr lang="en-US" dirty="0"/>
          </a:p>
        </p:txBody>
      </p:sp>
      <p:sp>
        <p:nvSpPr>
          <p:cNvPr id="3" name="Content Placeholder 2"/>
          <p:cNvSpPr>
            <a:spLocks noGrp="1"/>
          </p:cNvSpPr>
          <p:nvPr>
            <p:ph idx="1"/>
          </p:nvPr>
        </p:nvSpPr>
        <p:spPr/>
        <p:txBody>
          <a:bodyPr/>
          <a:lstStyle/>
          <a:p>
            <a:r>
              <a:rPr lang="en-US" dirty="0" smtClean="0"/>
              <a:t>Here is a portion of Example 3 using the new more general way of creating anonymous functions</a:t>
            </a:r>
            <a:endParaRPr lang="en-US" dirty="0"/>
          </a:p>
        </p:txBody>
      </p:sp>
      <p:sp>
        <p:nvSpPr>
          <p:cNvPr id="4" name="Date Placeholder 3"/>
          <p:cNvSpPr>
            <a:spLocks noGrp="1"/>
          </p:cNvSpPr>
          <p:nvPr>
            <p:ph type="dt" sz="half" idx="2"/>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4"/>
          </p:nvPr>
        </p:nvSpPr>
        <p:spPr/>
        <p:txBody>
          <a:bodyPr/>
          <a:lstStyle/>
          <a:p>
            <a:r>
              <a:rPr lang="en-US" smtClean="0"/>
              <a:t>Slide </a:t>
            </a:r>
            <a:fld id="{EFDB90E0-109D-6646-851E-B47DF95D977E}" type="slidenum">
              <a:rPr lang="en-US" smtClean="0"/>
              <a:pPr/>
              <a:t>16</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971800"/>
            <a:ext cx="8686800" cy="1648768"/>
          </a:xfrm>
          <a:prstGeom prst="rect">
            <a:avLst/>
          </a:prstGeom>
          <a:ln w="38100" cap="sq">
            <a:solidFill>
              <a:schemeClr val="bg1">
                <a:lumMod val="40000"/>
                <a:lumOff val="60000"/>
              </a:schemeClr>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06400" y="4806856"/>
            <a:ext cx="81153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i="1" dirty="0" smtClean="0"/>
              <a:t>This new format better implements what is commonly called a </a:t>
            </a:r>
            <a:r>
              <a:rPr lang="en-US" b="1" i="1" dirty="0" smtClean="0"/>
              <a:t>closure</a:t>
            </a:r>
            <a:r>
              <a:rPr lang="en-US" i="1" dirty="0" smtClean="0"/>
              <a:t>. Put simply, closures have everything to do with variable scoping, and the PHP documentation has some nice examples. </a:t>
            </a:r>
            <a:endParaRPr lang="en-US" i="1" dirty="0"/>
          </a:p>
        </p:txBody>
      </p:sp>
    </p:spTree>
    <p:extLst>
      <p:ext uri="{BB962C8B-B14F-4D97-AF65-F5344CB8AC3E}">
        <p14:creationId xmlns:p14="http://schemas.microsoft.com/office/powerpoint/2010/main" val="84672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04</a:t>
            </a:r>
            <a:endParaRPr lang="en-US" dirty="0"/>
          </a:p>
        </p:txBody>
      </p:sp>
      <p:sp>
        <p:nvSpPr>
          <p:cNvPr id="7" name="Content Placeholder 6"/>
          <p:cNvSpPr>
            <a:spLocks noGrp="1"/>
          </p:cNvSpPr>
          <p:nvPr>
            <p:ph idx="1"/>
          </p:nvPr>
        </p:nvSpPr>
        <p:spPr/>
        <p:txBody>
          <a:bodyPr/>
          <a:lstStyle/>
          <a:p>
            <a:r>
              <a:rPr lang="en-US" smtClean="0"/>
              <a:t>PHP is an object oriented language.</a:t>
            </a:r>
          </a:p>
          <a:p>
            <a:r>
              <a:rPr lang="en-US" smtClean="0"/>
              <a:t>Here is a class for ‘States’.</a:t>
            </a:r>
            <a:endParaRPr lang="en-US" dirty="0"/>
          </a:p>
        </p:txBody>
      </p:sp>
      <p:sp>
        <p:nvSpPr>
          <p:cNvPr id="3" name="Date Placeholder 2"/>
          <p:cNvSpPr>
            <a:spLocks noGrp="1"/>
          </p:cNvSpPr>
          <p:nvPr>
            <p:ph type="dt" sz="half" idx="2"/>
          </p:nvPr>
        </p:nvSpPr>
        <p:spPr/>
        <p:txBody>
          <a:bodyPr/>
          <a:lstStyle/>
          <a:p>
            <a:fld id="{DC77A4FC-0FFA-2849-A1BD-41C1138C8C07}" type="datetime1">
              <a:rPr lang="en-US" smtClean="0"/>
              <a:pPr/>
              <a:t>2/19/17</a:t>
            </a:fld>
            <a:endParaRPr lang="en-US"/>
          </a:p>
        </p:txBody>
      </p:sp>
      <p:sp>
        <p:nvSpPr>
          <p:cNvPr id="5" name="Slide Number Placeholder 4"/>
          <p:cNvSpPr>
            <a:spLocks noGrp="1"/>
          </p:cNvSpPr>
          <p:nvPr>
            <p:ph type="sldNum" sz="quarter" idx="4"/>
          </p:nvPr>
        </p:nvSpPr>
        <p:spPr/>
        <p:txBody>
          <a:bodyPr/>
          <a:lstStyle/>
          <a:p>
            <a:r>
              <a:rPr lang="en-US" smtClean="0"/>
              <a:t>Slide </a:t>
            </a:r>
            <a:fld id="{F139E61C-55AA-8241-BDF5-DF1E6B9086EC}"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CSU CT 310 - Web Development ©Ross Beveridge &amp; Jaime Ruiz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41812"/>
            <a:ext cx="8686800" cy="34065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268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 y="1417106"/>
            <a:ext cx="8674100" cy="50419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smtClean="0"/>
              <a:t>Example 04</a:t>
            </a:r>
            <a:endParaRPr lang="en-US" dirty="0"/>
          </a:p>
        </p:txBody>
      </p:sp>
      <p:sp>
        <p:nvSpPr>
          <p:cNvPr id="3" name="Date Placeholder 2"/>
          <p:cNvSpPr>
            <a:spLocks noGrp="1"/>
          </p:cNvSpPr>
          <p:nvPr>
            <p:ph type="dt" sz="half" idx="10"/>
          </p:nvPr>
        </p:nvSpPr>
        <p:spPr/>
        <p:txBody>
          <a:bodyPr/>
          <a:lstStyle/>
          <a:p>
            <a:fld id="{8839A024-8946-2641-9383-0CE43FE07BC4}" type="datetime1">
              <a:rPr lang="en-US" smtClean="0"/>
              <a:pPr/>
              <a:t>2/19/17</a:t>
            </a:fld>
            <a:endParaRPr lang="en-US"/>
          </a:p>
        </p:txBody>
      </p:sp>
      <p:sp>
        <p:nvSpPr>
          <p:cNvPr id="5" name="Slide Number Placeholder 4"/>
          <p:cNvSpPr>
            <a:spLocks noGrp="1"/>
          </p:cNvSpPr>
          <p:nvPr>
            <p:ph type="sldNum" sz="quarter" idx="12"/>
          </p:nvPr>
        </p:nvSpPr>
        <p:spPr/>
        <p:txBody>
          <a:bodyPr/>
          <a:lstStyle/>
          <a:p>
            <a:r>
              <a:rPr lang="en-US" smtClean="0"/>
              <a:t>Slide </a:t>
            </a:r>
            <a:fld id="{F139E61C-55AA-8241-BDF5-DF1E6B9086EC}"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CSU CT 310 - Web Development ©Ross Beveridge &amp; Jaime Ruiz</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7607300" cy="2870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75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print thy self</a:t>
            </a:r>
            <a:endParaRPr lang="en-US" dirty="0"/>
          </a:p>
        </p:txBody>
      </p:sp>
      <p:sp>
        <p:nvSpPr>
          <p:cNvPr id="6" name="Content Placeholder 5"/>
          <p:cNvSpPr>
            <a:spLocks noGrp="1"/>
          </p:cNvSpPr>
          <p:nvPr>
            <p:ph idx="1"/>
          </p:nvPr>
        </p:nvSpPr>
        <p:spPr>
          <a:xfrm>
            <a:off x="397933" y="1143000"/>
            <a:ext cx="8382000" cy="4495800"/>
          </a:xfrm>
        </p:spPr>
        <p:txBody>
          <a:bodyPr/>
          <a:lstStyle/>
          <a:p>
            <a:r>
              <a:rPr lang="en-US" dirty="0" smtClean="0"/>
              <a:t>In Example 4, pay attention to the use of the </a:t>
            </a:r>
            <a:r>
              <a:rPr lang="en-US" dirty="0" smtClean="0">
                <a:latin typeface="Lucida Console" charset="0"/>
                <a:ea typeface="Lucida Console" charset="0"/>
                <a:cs typeface="Lucida Console" charset="0"/>
              </a:rPr>
              <a:t>__</a:t>
            </a:r>
            <a:r>
              <a:rPr lang="en-US" dirty="0" err="1" smtClean="0">
                <a:latin typeface="Lucida Console" charset="0"/>
                <a:ea typeface="Lucida Console" charset="0"/>
                <a:cs typeface="Lucida Console" charset="0"/>
              </a:rPr>
              <a:t>toString</a:t>
            </a:r>
            <a:r>
              <a:rPr lang="en-US" dirty="0" smtClean="0">
                <a:latin typeface="Lucida Console" charset="0"/>
                <a:ea typeface="Lucida Console" charset="0"/>
                <a:cs typeface="Lucida Console" charset="0"/>
              </a:rPr>
              <a:t>() </a:t>
            </a:r>
            <a:r>
              <a:rPr lang="en-US" dirty="0" smtClean="0"/>
              <a:t>method.</a:t>
            </a:r>
          </a:p>
          <a:p>
            <a:r>
              <a:rPr lang="en-US" dirty="0" smtClean="0"/>
              <a:t>Most modern Object Oriented Languages expect a programmer to take responsibility for how an object responds to a print – echo – statement.</a:t>
            </a:r>
          </a:p>
          <a:p>
            <a:r>
              <a:rPr lang="en-US" dirty="0" smtClean="0"/>
              <a:t>Since so much of PHP is about generating text - HTML – output this is a useful capability. </a:t>
            </a:r>
            <a:endParaRPr lang="en-US" dirty="0"/>
          </a:p>
        </p:txBody>
      </p:sp>
      <p:sp>
        <p:nvSpPr>
          <p:cNvPr id="3" name="Date Placeholder 2"/>
          <p:cNvSpPr>
            <a:spLocks noGrp="1"/>
          </p:cNvSpPr>
          <p:nvPr>
            <p:ph type="dt" sz="half" idx="2"/>
          </p:nvPr>
        </p:nvSpPr>
        <p:spPr/>
        <p:txBody>
          <a:bodyPr/>
          <a:lstStyle/>
          <a:p>
            <a:fld id="{D87488BE-38F8-4D45-B5B1-963F027AE709}" type="datetime1">
              <a:rPr lang="en-US" smtClean="0"/>
              <a:t>2/19/17</a:t>
            </a:fld>
            <a:endParaRPr lang="en-US"/>
          </a:p>
        </p:txBody>
      </p:sp>
      <p:sp>
        <p:nvSpPr>
          <p:cNvPr id="4" name="Slide Number Placeholder 3"/>
          <p:cNvSpPr>
            <a:spLocks noGrp="1"/>
          </p:cNvSpPr>
          <p:nvPr>
            <p:ph type="sldNum" sz="quarter" idx="4"/>
          </p:nvPr>
        </p:nvSpPr>
        <p:spPr/>
        <p:txBody>
          <a:bodyPr/>
          <a:lstStyle/>
          <a:p>
            <a:r>
              <a:rPr lang="en-US" smtClean="0"/>
              <a:t>Slide </a:t>
            </a:r>
            <a:fld id="{2A77E989-7BA9-BB42-8ABA-805A613F14AF}" type="slidenum">
              <a:rPr lang="en-US" smtClean="0"/>
              <a:pPr/>
              <a:t>19</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dirty="0"/>
          </a:p>
        </p:txBody>
      </p:sp>
    </p:spTree>
    <p:extLst>
      <p:ext uri="{BB962C8B-B14F-4D97-AF65-F5344CB8AC3E}">
        <p14:creationId xmlns:p14="http://schemas.microsoft.com/office/powerpoint/2010/main" val="1152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02</a:t>
            </a:r>
            <a:endParaRPr lang="en-US" dirty="0"/>
          </a:p>
        </p:txBody>
      </p:sp>
      <p:sp>
        <p:nvSpPr>
          <p:cNvPr id="7" name="Content Placeholder 6"/>
          <p:cNvSpPr>
            <a:spLocks noGrp="1"/>
          </p:cNvSpPr>
          <p:nvPr>
            <p:ph idx="1"/>
          </p:nvPr>
        </p:nvSpPr>
        <p:spPr>
          <a:xfrm>
            <a:off x="381000" y="914400"/>
            <a:ext cx="8382000" cy="4495800"/>
          </a:xfrm>
        </p:spPr>
        <p:txBody>
          <a:bodyPr/>
          <a:lstStyle/>
          <a:p>
            <a:r>
              <a:rPr lang="en-US" smtClean="0"/>
              <a:t>Reduction trumps iteration!</a:t>
            </a:r>
          </a:p>
          <a:p>
            <a:r>
              <a:rPr lang="en-US" dirty="0" smtClean="0"/>
              <a:t>Two arguments, </a:t>
            </a:r>
          </a:p>
          <a:p>
            <a:pPr lvl="1"/>
            <a:r>
              <a:rPr lang="en-US" dirty="0" smtClean="0"/>
              <a:t>First builds result, </a:t>
            </a:r>
          </a:p>
          <a:p>
            <a:pPr lvl="1"/>
            <a:r>
              <a:rPr lang="en-US" dirty="0" smtClean="0"/>
              <a:t>Second is current array element.</a:t>
            </a:r>
            <a:endParaRPr lang="en-US" dirty="0"/>
          </a:p>
        </p:txBody>
      </p:sp>
      <p:sp>
        <p:nvSpPr>
          <p:cNvPr id="4" name="Date Placeholder 3"/>
          <p:cNvSpPr>
            <a:spLocks noGrp="1"/>
          </p:cNvSpPr>
          <p:nvPr>
            <p:ph type="dt" sz="half" idx="2"/>
          </p:nvPr>
        </p:nvSpPr>
        <p:spPr/>
        <p:txBody>
          <a:bodyPr/>
          <a:lstStyle/>
          <a:p>
            <a:fld id="{5667D279-7002-B94D-A374-7D0C7BDDFB7E}" type="datetime1">
              <a:rPr lang="en-US" smtClean="0"/>
              <a:pPr/>
              <a:t>2/19/17</a:t>
            </a:fld>
            <a:endParaRPr lang="en-US"/>
          </a:p>
        </p:txBody>
      </p:sp>
      <p:sp>
        <p:nvSpPr>
          <p:cNvPr id="6" name="Slide Number Placeholder 5"/>
          <p:cNvSpPr>
            <a:spLocks noGrp="1"/>
          </p:cNvSpPr>
          <p:nvPr>
            <p:ph type="sldNum" sz="quarter" idx="4"/>
          </p:nvPr>
        </p:nvSpPr>
        <p:spPr/>
        <p:txBody>
          <a:bodyPr/>
          <a:lstStyle/>
          <a:p>
            <a:r>
              <a:rPr lang="en-US" smtClean="0"/>
              <a:t>Slide </a:t>
            </a:r>
            <a:fld id="{DCEB066E-2A32-BA4A-8A59-A550F0D532F8}" type="slidenum">
              <a:rPr lang="en-US" smtClean="0"/>
              <a:pPr/>
              <a:t>2</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25635"/>
            <a:ext cx="8534400" cy="270579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93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Arrays of Objects</a:t>
            </a:r>
            <a:endParaRPr lang="en-US" dirty="0"/>
          </a:p>
        </p:txBody>
      </p:sp>
      <p:sp>
        <p:nvSpPr>
          <p:cNvPr id="4" name="Date Placeholder 3"/>
          <p:cNvSpPr>
            <a:spLocks noGrp="1"/>
          </p:cNvSpPr>
          <p:nvPr>
            <p:ph type="dt" sz="half" idx="10"/>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12"/>
          </p:nvPr>
        </p:nvSpPr>
        <p:spPr/>
        <p:txBody>
          <a:bodyPr/>
          <a:lstStyle/>
          <a:p>
            <a:r>
              <a:rPr lang="en-US" smtClean="0"/>
              <a:t>Slide </a:t>
            </a:r>
            <a:fld id="{EFDB90E0-109D-6646-851E-B47DF95D977E}" type="slidenum">
              <a:rPr lang="en-US" smtClean="0"/>
              <a:pPr/>
              <a:t>20</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33" y="914400"/>
            <a:ext cx="5588000" cy="5397500"/>
          </a:xfrm>
          <a:prstGeom prst="rect">
            <a:avLst/>
          </a:prstGeom>
          <a:ln w="38100" cap="sq">
            <a:solidFill>
              <a:schemeClr val="bg1">
                <a:lumMod val="40000"/>
                <a:lumOff val="60000"/>
              </a:schemeClr>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400800" y="2667000"/>
            <a:ext cx="2286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smtClean="0"/>
              <a:t>Recognize This Format?</a:t>
            </a:r>
            <a:endParaRPr lang="en-US" sz="3200"/>
          </a:p>
        </p:txBody>
      </p:sp>
      <p:cxnSp>
        <p:nvCxnSpPr>
          <p:cNvPr id="10" name="Straight Arrow Connector 9"/>
          <p:cNvCxnSpPr/>
          <p:nvPr/>
        </p:nvCxnSpPr>
        <p:spPr bwMode="auto">
          <a:xfrm flipH="1" flipV="1">
            <a:off x="5334000" y="2362200"/>
            <a:ext cx="884766" cy="533400"/>
          </a:xfrm>
          <a:prstGeom prst="straightConnector1">
            <a:avLst/>
          </a:prstGeom>
          <a:solidFill>
            <a:schemeClr val="accent1"/>
          </a:solidFill>
          <a:ln w="76200" cap="flat" cmpd="sng" algn="ctr">
            <a:solidFill>
              <a:srgbClr val="E3803C"/>
            </a:solidFill>
            <a:prstDash val="solid"/>
            <a:round/>
            <a:headEnd type="none" w="med" len="med"/>
            <a:tailEnd type="triangle"/>
          </a:ln>
          <a:effectLst/>
        </p:spPr>
      </p:cxnSp>
      <p:cxnSp>
        <p:nvCxnSpPr>
          <p:cNvPr id="11" name="Straight Arrow Connector 10"/>
          <p:cNvCxnSpPr/>
          <p:nvPr/>
        </p:nvCxnSpPr>
        <p:spPr bwMode="auto">
          <a:xfrm flipH="1">
            <a:off x="5410201" y="3551615"/>
            <a:ext cx="732366" cy="1"/>
          </a:xfrm>
          <a:prstGeom prst="straightConnector1">
            <a:avLst/>
          </a:prstGeom>
          <a:solidFill>
            <a:schemeClr val="accent1"/>
          </a:solidFill>
          <a:ln w="76200" cap="flat" cmpd="sng" algn="ctr">
            <a:solidFill>
              <a:srgbClr val="E3803C"/>
            </a:solidFill>
            <a:prstDash val="solid"/>
            <a:round/>
            <a:headEnd type="none" w="med" len="med"/>
            <a:tailEnd type="triangle"/>
          </a:ln>
          <a:effectLst/>
        </p:spPr>
      </p:cxnSp>
      <p:cxnSp>
        <p:nvCxnSpPr>
          <p:cNvPr id="14" name="Straight Arrow Connector 13"/>
          <p:cNvCxnSpPr/>
          <p:nvPr/>
        </p:nvCxnSpPr>
        <p:spPr bwMode="auto">
          <a:xfrm flipH="1">
            <a:off x="5334000" y="4038600"/>
            <a:ext cx="808568" cy="974952"/>
          </a:xfrm>
          <a:prstGeom prst="straightConnector1">
            <a:avLst/>
          </a:prstGeom>
          <a:solidFill>
            <a:schemeClr val="accent1"/>
          </a:solidFill>
          <a:ln w="76200" cap="flat" cmpd="sng" algn="ctr">
            <a:solidFill>
              <a:srgbClr val="E3803C"/>
            </a:solidFill>
            <a:prstDash val="solid"/>
            <a:round/>
            <a:headEnd type="none" w="med" len="med"/>
            <a:tailEnd type="triangle"/>
          </a:ln>
          <a:effectLst/>
        </p:spPr>
      </p:cxnSp>
    </p:spTree>
    <p:extLst>
      <p:ext uri="{BB962C8B-B14F-4D97-AF65-F5344CB8AC3E}">
        <p14:creationId xmlns:p14="http://schemas.microsoft.com/office/powerpoint/2010/main" val="50975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02</a:t>
            </a:r>
            <a:endParaRPr lang="en-US" dirty="0"/>
          </a:p>
        </p:txBody>
      </p:sp>
      <p:sp>
        <p:nvSpPr>
          <p:cNvPr id="4" name="Date Placeholder 3"/>
          <p:cNvSpPr>
            <a:spLocks noGrp="1"/>
          </p:cNvSpPr>
          <p:nvPr>
            <p:ph type="dt" sz="half" idx="10"/>
          </p:nvPr>
        </p:nvSpPr>
        <p:spPr/>
        <p:txBody>
          <a:bodyPr/>
          <a:lstStyle/>
          <a:p>
            <a:fld id="{EACB07A0-79C6-F842-8D8C-455271BD1F55}" type="datetime1">
              <a:rPr lang="en-US" smtClean="0"/>
              <a:pPr/>
              <a:t>2/19/17</a:t>
            </a:fld>
            <a:endParaRPr lang="en-US"/>
          </a:p>
        </p:txBody>
      </p:sp>
      <p:sp>
        <p:nvSpPr>
          <p:cNvPr id="6" name="Slide Number Placeholder 5"/>
          <p:cNvSpPr>
            <a:spLocks noGrp="1"/>
          </p:cNvSpPr>
          <p:nvPr>
            <p:ph type="sldNum" sz="quarter" idx="12"/>
          </p:nvPr>
        </p:nvSpPr>
        <p:spPr/>
        <p:txBody>
          <a:bodyPr/>
          <a:lstStyle/>
          <a:p>
            <a:r>
              <a:rPr lang="en-US" smtClean="0"/>
              <a:t>Slide </a:t>
            </a:r>
            <a:fld id="{DCEB066E-2A32-BA4A-8A59-A550F0D532F8}" type="slidenum">
              <a:rPr lang="en-US" smtClean="0"/>
              <a:pPr/>
              <a:t>3</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200"/>
            <a:ext cx="8534400" cy="4884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25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 Functions</a:t>
            </a:r>
            <a:endParaRPr lang="en-US" dirty="0"/>
          </a:p>
        </p:txBody>
      </p:sp>
      <p:sp>
        <p:nvSpPr>
          <p:cNvPr id="6" name="Content Placeholder 5"/>
          <p:cNvSpPr>
            <a:spLocks noGrp="1"/>
          </p:cNvSpPr>
          <p:nvPr>
            <p:ph idx="1"/>
          </p:nvPr>
        </p:nvSpPr>
        <p:spPr>
          <a:xfrm>
            <a:off x="381000" y="990600"/>
            <a:ext cx="8382000" cy="4495800"/>
          </a:xfrm>
        </p:spPr>
        <p:txBody>
          <a:bodyPr/>
          <a:lstStyle/>
          <a:p>
            <a:r>
              <a:rPr lang="en-US" dirty="0" smtClean="0"/>
              <a:t>Here is how functions are defined.</a:t>
            </a:r>
          </a:p>
          <a:p>
            <a:endParaRPr lang="en-US" dirty="0"/>
          </a:p>
          <a:p>
            <a:endParaRPr lang="en-US" dirty="0" smtClean="0"/>
          </a:p>
          <a:p>
            <a:endParaRPr lang="en-US" dirty="0"/>
          </a:p>
          <a:p>
            <a:r>
              <a:rPr lang="en-US" dirty="0"/>
              <a:t>F</a:t>
            </a:r>
            <a:r>
              <a:rPr lang="en-US" dirty="0" smtClean="0"/>
              <a:t>eature you have come to expect:</a:t>
            </a:r>
          </a:p>
          <a:p>
            <a:pPr lvl="1"/>
            <a:r>
              <a:rPr lang="en-US" dirty="0" smtClean="0"/>
              <a:t>A name: “</a:t>
            </a:r>
            <a:r>
              <a:rPr lang="en-US" dirty="0" err="1" smtClean="0"/>
              <a:t>runsum</a:t>
            </a:r>
            <a:r>
              <a:rPr lang="en-US" dirty="0" smtClean="0"/>
              <a:t>”</a:t>
            </a:r>
          </a:p>
          <a:p>
            <a:pPr lvl="1"/>
            <a:r>
              <a:rPr lang="en-US" dirty="0" smtClean="0"/>
              <a:t>Arguments – no typing</a:t>
            </a:r>
          </a:p>
          <a:p>
            <a:pPr lvl="1"/>
            <a:r>
              <a:rPr lang="en-US" dirty="0" smtClean="0"/>
              <a:t>Code body</a:t>
            </a:r>
          </a:p>
          <a:p>
            <a:pPr lvl="1"/>
            <a:r>
              <a:rPr lang="en-US" dirty="0" smtClean="0"/>
              <a:t>Explicit return value – no typing again. </a:t>
            </a:r>
            <a:endParaRPr lang="en-US" dirty="0"/>
          </a:p>
        </p:txBody>
      </p:sp>
      <p:sp>
        <p:nvSpPr>
          <p:cNvPr id="3" name="Date Placeholder 2"/>
          <p:cNvSpPr>
            <a:spLocks noGrp="1"/>
          </p:cNvSpPr>
          <p:nvPr>
            <p:ph type="dt" sz="half" idx="2"/>
          </p:nvPr>
        </p:nvSpPr>
        <p:spPr/>
        <p:txBody>
          <a:bodyPr/>
          <a:lstStyle/>
          <a:p>
            <a:fld id="{D87488BE-38F8-4D45-B5B1-963F027AE709}" type="datetime1">
              <a:rPr lang="en-US" smtClean="0"/>
              <a:t>2/19/17</a:t>
            </a:fld>
            <a:endParaRPr lang="en-US"/>
          </a:p>
        </p:txBody>
      </p:sp>
      <p:sp>
        <p:nvSpPr>
          <p:cNvPr id="4" name="Slide Number Placeholder 3"/>
          <p:cNvSpPr>
            <a:spLocks noGrp="1"/>
          </p:cNvSpPr>
          <p:nvPr>
            <p:ph type="sldNum" sz="quarter" idx="4"/>
          </p:nvPr>
        </p:nvSpPr>
        <p:spPr/>
        <p:txBody>
          <a:bodyPr/>
          <a:lstStyle/>
          <a:p>
            <a:r>
              <a:rPr lang="en-US" smtClean="0"/>
              <a:t>Slide </a:t>
            </a:r>
            <a:fld id="{2A77E989-7BA9-BB42-8ABA-805A613F14AF}" type="slidenum">
              <a:rPr lang="en-US" smtClean="0"/>
              <a:pPr/>
              <a:t>4</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765300"/>
            <a:ext cx="7950200" cy="16256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85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Naming of Functions</a:t>
            </a:r>
            <a:endParaRPr lang="en-US" dirty="0"/>
          </a:p>
        </p:txBody>
      </p:sp>
      <p:sp>
        <p:nvSpPr>
          <p:cNvPr id="3" name="Content Placeholder 2"/>
          <p:cNvSpPr>
            <a:spLocks noGrp="1"/>
          </p:cNvSpPr>
          <p:nvPr>
            <p:ph idx="1"/>
          </p:nvPr>
        </p:nvSpPr>
        <p:spPr/>
        <p:txBody>
          <a:bodyPr/>
          <a:lstStyle/>
          <a:p>
            <a:r>
              <a:rPr lang="en-US" dirty="0" smtClean="0"/>
              <a:t>Consider Carefully this Code</a:t>
            </a:r>
          </a:p>
          <a:p>
            <a:endParaRPr lang="en-US" dirty="0"/>
          </a:p>
          <a:p>
            <a:r>
              <a:rPr lang="en-US" dirty="0" smtClean="0"/>
              <a:t>What is the second argument?</a:t>
            </a:r>
          </a:p>
          <a:p>
            <a:pPr lvl="1"/>
            <a:r>
              <a:rPr lang="en-US" dirty="0" smtClean="0"/>
              <a:t>Is it a string literal?</a:t>
            </a:r>
          </a:p>
          <a:p>
            <a:pPr lvl="1"/>
            <a:r>
              <a:rPr lang="en-US" dirty="0" smtClean="0"/>
              <a:t>Is it a function?</a:t>
            </a:r>
            <a:endParaRPr lang="en-US" dirty="0"/>
          </a:p>
        </p:txBody>
      </p:sp>
      <p:sp>
        <p:nvSpPr>
          <p:cNvPr id="4" name="Date Placeholder 3"/>
          <p:cNvSpPr>
            <a:spLocks noGrp="1"/>
          </p:cNvSpPr>
          <p:nvPr>
            <p:ph type="dt" sz="half" idx="2"/>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4"/>
          </p:nvPr>
        </p:nvSpPr>
        <p:spPr/>
        <p:txBody>
          <a:bodyPr/>
          <a:lstStyle/>
          <a:p>
            <a:r>
              <a:rPr lang="en-US" smtClean="0"/>
              <a:t>Slide </a:t>
            </a:r>
            <a:fld id="{EFDB90E0-109D-6646-851E-B47DF95D977E}" type="slidenum">
              <a:rPr lang="en-US" smtClean="0"/>
              <a:pPr/>
              <a:t>5</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0"/>
            <a:ext cx="8401269" cy="558800"/>
          </a:xfrm>
          <a:prstGeom prst="rect">
            <a:avLst/>
          </a:prstGeom>
        </p:spPr>
      </p:pic>
      <p:sp>
        <p:nvSpPr>
          <p:cNvPr id="8" name="TextBox 7"/>
          <p:cNvSpPr txBox="1"/>
          <p:nvPr/>
        </p:nvSpPr>
        <p:spPr>
          <a:xfrm>
            <a:off x="624636" y="4473848"/>
            <a:ext cx="794786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i="1" dirty="0" smtClean="0"/>
              <a:t>When you are comfortable saying yes to be both and understand why that answer makes sense you will be on your way to understanding </a:t>
            </a:r>
            <a:r>
              <a:rPr lang="en-US" i="1" dirty="0" err="1" smtClean="0"/>
              <a:t>array_reduce</a:t>
            </a:r>
            <a:r>
              <a:rPr lang="en-US" i="1" dirty="0" smtClean="0"/>
              <a:t> in particular and the idea of a run-time symbol table more generally.  </a:t>
            </a:r>
            <a:endParaRPr lang="en-US" i="1" dirty="0"/>
          </a:p>
        </p:txBody>
      </p:sp>
    </p:spTree>
    <p:extLst>
      <p:ext uri="{BB962C8B-B14F-4D97-AF65-F5344CB8AC3E}">
        <p14:creationId xmlns:p14="http://schemas.microsoft.com/office/powerpoint/2010/main" val="163850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In General</a:t>
            </a:r>
            <a:endParaRPr lang="en-US" dirty="0"/>
          </a:p>
        </p:txBody>
      </p:sp>
      <p:sp>
        <p:nvSpPr>
          <p:cNvPr id="3" name="Content Placeholder 2"/>
          <p:cNvSpPr>
            <a:spLocks noGrp="1"/>
          </p:cNvSpPr>
          <p:nvPr>
            <p:ph idx="1"/>
          </p:nvPr>
        </p:nvSpPr>
        <p:spPr>
          <a:xfrm>
            <a:off x="381000" y="1066800"/>
            <a:ext cx="8382000" cy="4495800"/>
          </a:xfrm>
        </p:spPr>
        <p:txBody>
          <a:bodyPr/>
          <a:lstStyle/>
          <a:p>
            <a:r>
              <a:rPr lang="en-US" dirty="0" smtClean="0"/>
              <a:t>In C, C++, Java and the like there is a STRONG bias in favor of loops.</a:t>
            </a:r>
          </a:p>
          <a:p>
            <a:r>
              <a:rPr lang="en-US" dirty="0" smtClean="0"/>
              <a:t>There has always been an alternative view in CS </a:t>
            </a:r>
            <a:r>
              <a:rPr lang="is-IS" dirty="0" smtClean="0"/>
              <a:t>…</a:t>
            </a:r>
            <a:endParaRPr lang="en-US" dirty="0" smtClean="0"/>
          </a:p>
          <a:p>
            <a:endParaRPr lang="en-US" dirty="0"/>
          </a:p>
          <a:p>
            <a:endParaRPr lang="en-US" dirty="0" smtClean="0"/>
          </a:p>
          <a:p>
            <a:endParaRPr lang="en-US" dirty="0"/>
          </a:p>
          <a:p>
            <a:endParaRPr lang="en-US" dirty="0" smtClean="0"/>
          </a:p>
          <a:p>
            <a:r>
              <a:rPr lang="en-US" dirty="0" smtClean="0"/>
              <a:t>PHP supports Mapping !!</a:t>
            </a:r>
          </a:p>
        </p:txBody>
      </p:sp>
      <p:sp>
        <p:nvSpPr>
          <p:cNvPr id="4" name="Date Placeholder 3"/>
          <p:cNvSpPr>
            <a:spLocks noGrp="1"/>
          </p:cNvSpPr>
          <p:nvPr>
            <p:ph type="dt" sz="half" idx="2"/>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4"/>
          </p:nvPr>
        </p:nvSpPr>
        <p:spPr/>
        <p:txBody>
          <a:bodyPr/>
          <a:lstStyle/>
          <a:p>
            <a:r>
              <a:rPr lang="en-US" smtClean="0"/>
              <a:t>Slide </a:t>
            </a:r>
            <a:fld id="{EFDB90E0-109D-6646-851E-B47DF95D977E}" type="slidenum">
              <a:rPr lang="en-US" smtClean="0"/>
              <a:pPr/>
              <a:t>6</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7" y="3429000"/>
            <a:ext cx="8915400" cy="158717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80534" y="4237243"/>
            <a:ext cx="80010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Excerpt from</a:t>
            </a:r>
            <a:r>
              <a:rPr lang="en-US" sz="1800"/>
              <a:t>: </a:t>
            </a:r>
            <a:r>
              <a:rPr lang="en-US" sz="1800" smtClean="0"/>
              <a:t>John </a:t>
            </a:r>
            <a:r>
              <a:rPr lang="en-US" sz="1800" dirty="0"/>
              <a:t>McCarthy, Paul W. Abrahams, Daniel J. Edwards, Timothy P. Hart and Michael I. Levin. LISP 1.5 Programmer's Manual. The M.I.T. Press, 1962, second edition. Posted here by permission of The MIT Press.</a:t>
            </a:r>
          </a:p>
        </p:txBody>
      </p:sp>
      <p:sp>
        <p:nvSpPr>
          <p:cNvPr id="9" name="Oval 8"/>
          <p:cNvSpPr/>
          <p:nvPr/>
        </p:nvSpPr>
        <p:spPr bwMode="auto">
          <a:xfrm>
            <a:off x="5410200" y="4738086"/>
            <a:ext cx="1143000" cy="5334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03602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830"/>
            <a:ext cx="8382000" cy="1143000"/>
          </a:xfrm>
        </p:spPr>
        <p:txBody>
          <a:bodyPr/>
          <a:lstStyle/>
          <a:p>
            <a:r>
              <a:rPr lang="en-US" dirty="0" smtClean="0"/>
              <a:t>Map </a:t>
            </a:r>
            <a:r>
              <a:rPr lang="en-US" i="0" dirty="0" err="1" smtClean="0">
                <a:latin typeface="Lucida Console" charset="0"/>
                <a:ea typeface="Lucida Console" charset="0"/>
                <a:cs typeface="Lucida Console" charset="0"/>
              </a:rPr>
              <a:t>runsum</a:t>
            </a:r>
            <a:r>
              <a:rPr lang="en-US" dirty="0" smtClean="0"/>
              <a:t> as a Figure</a:t>
            </a:r>
            <a:endParaRPr lang="en-US" dirty="0"/>
          </a:p>
        </p:txBody>
      </p:sp>
      <p:sp>
        <p:nvSpPr>
          <p:cNvPr id="4" name="Date Placeholder 3"/>
          <p:cNvSpPr>
            <a:spLocks noGrp="1"/>
          </p:cNvSpPr>
          <p:nvPr>
            <p:ph type="dt" sz="half" idx="10"/>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12"/>
          </p:nvPr>
        </p:nvSpPr>
        <p:spPr/>
        <p:txBody>
          <a:bodyPr/>
          <a:lstStyle/>
          <a:p>
            <a:r>
              <a:rPr lang="en-US" smtClean="0"/>
              <a:t>Slide </a:t>
            </a:r>
            <a:fld id="{EFDB90E0-109D-6646-851E-B47DF95D977E}" type="slidenum">
              <a:rPr lang="en-US" smtClean="0"/>
              <a:pPr/>
              <a:t>7</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sp>
        <p:nvSpPr>
          <p:cNvPr id="7" name="Rectangle 6"/>
          <p:cNvSpPr/>
          <p:nvPr/>
        </p:nvSpPr>
        <p:spPr bwMode="auto">
          <a:xfrm>
            <a:off x="531283"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[0]=&gt;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2</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8" name="Rectangle 7"/>
          <p:cNvSpPr/>
          <p:nvPr/>
        </p:nvSpPr>
        <p:spPr bwMode="auto">
          <a:xfrm>
            <a:off x="2498372"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[1]=&gt;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4</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9" name="Rectangle 8"/>
          <p:cNvSpPr/>
          <p:nvPr/>
        </p:nvSpPr>
        <p:spPr bwMode="auto">
          <a:xfrm>
            <a:off x="4465461"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[2]=&gt;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6</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10" name="Rectangle 9"/>
          <p:cNvSpPr/>
          <p:nvPr/>
        </p:nvSpPr>
        <p:spPr bwMode="auto">
          <a:xfrm>
            <a:off x="6434667"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[3]=&gt;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8</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11" name="Hexagon 10"/>
          <p:cNvSpPr/>
          <p:nvPr/>
        </p:nvSpPr>
        <p:spPr bwMode="auto">
          <a:xfrm>
            <a:off x="531283" y="1524000"/>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 + 2</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2" name="Hexagon 11"/>
          <p:cNvSpPr/>
          <p:nvPr/>
        </p:nvSpPr>
        <p:spPr bwMode="auto">
          <a:xfrm>
            <a:off x="2498372" y="2250105"/>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2 + 4</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3" name="Hexagon 12"/>
          <p:cNvSpPr/>
          <p:nvPr/>
        </p:nvSpPr>
        <p:spPr bwMode="auto">
          <a:xfrm>
            <a:off x="4465461" y="2976210"/>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6 + 6</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4" name="Hexagon 13"/>
          <p:cNvSpPr/>
          <p:nvPr/>
        </p:nvSpPr>
        <p:spPr bwMode="auto">
          <a:xfrm>
            <a:off x="6432549" y="3722994"/>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12 + 8</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cxnSp>
        <p:nvCxnSpPr>
          <p:cNvPr id="16" name="Curved Connector 15"/>
          <p:cNvCxnSpPr/>
          <p:nvPr/>
        </p:nvCxnSpPr>
        <p:spPr bwMode="auto">
          <a:xfrm rot="16200000" flipH="1">
            <a:off x="2255789" y="1276394"/>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0" name="Curved Connector 19"/>
          <p:cNvCxnSpPr/>
          <p:nvPr/>
        </p:nvCxnSpPr>
        <p:spPr bwMode="auto">
          <a:xfrm rot="16200000" flipH="1">
            <a:off x="4150206" y="2002499"/>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2" name="Curved Connector 21"/>
          <p:cNvCxnSpPr/>
          <p:nvPr/>
        </p:nvCxnSpPr>
        <p:spPr bwMode="auto">
          <a:xfrm rot="16200000" flipH="1">
            <a:off x="6165092" y="2729617"/>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3" name="Curved Connector 22"/>
          <p:cNvCxnSpPr/>
          <p:nvPr/>
        </p:nvCxnSpPr>
        <p:spPr bwMode="auto">
          <a:xfrm rot="16200000" flipH="1">
            <a:off x="561215" y="1004179"/>
            <a:ext cx="583948" cy="487179"/>
          </a:xfrm>
          <a:prstGeom prst="curvedConnector3">
            <a:avLst>
              <a:gd name="adj1" fmla="val 50000"/>
            </a:avLst>
          </a:prstGeom>
          <a:solidFill>
            <a:schemeClr val="accent1"/>
          </a:solidFill>
          <a:ln w="38100" cap="flat" cmpd="sng" algn="ctr">
            <a:solidFill>
              <a:srgbClr val="00B050"/>
            </a:solidFill>
            <a:prstDash val="solid"/>
            <a:round/>
            <a:headEnd type="none" w="med" len="med"/>
            <a:tailEnd type="triangle"/>
          </a:ln>
          <a:effectLst/>
        </p:spPr>
      </p:cxnSp>
      <p:sp>
        <p:nvSpPr>
          <p:cNvPr id="38" name="TextBox 37"/>
          <p:cNvSpPr txBox="1"/>
          <p:nvPr/>
        </p:nvSpPr>
        <p:spPr>
          <a:xfrm>
            <a:off x="455083" y="623055"/>
            <a:ext cx="914400" cy="461665"/>
          </a:xfrm>
          <a:prstGeom prst="rect">
            <a:avLst/>
          </a:prstGeom>
          <a:noFill/>
        </p:spPr>
        <p:txBody>
          <a:bodyPr wrap="square" rtlCol="0">
            <a:spAutoFit/>
          </a:bodyPr>
          <a:lstStyle/>
          <a:p>
            <a:r>
              <a:rPr lang="en-US">
                <a:solidFill>
                  <a:schemeClr val="tx1">
                    <a:lumMod val="40000"/>
                    <a:lumOff val="60000"/>
                  </a:schemeClr>
                </a:solidFill>
                <a:ea typeface="ＭＳ Ｐゴシック" charset="-128"/>
                <a:cs typeface="ＭＳ Ｐゴシック" charset="-128"/>
              </a:rPr>
              <a:t>‘’</a:t>
            </a:r>
            <a:endParaRPr lang="en-US">
              <a:solidFill>
                <a:schemeClr val="tx1">
                  <a:lumMod val="40000"/>
                  <a:lumOff val="60000"/>
                </a:schemeClr>
              </a:solidFill>
            </a:endParaRPr>
          </a:p>
        </p:txBody>
      </p:sp>
      <p:cxnSp>
        <p:nvCxnSpPr>
          <p:cNvPr id="41" name="Curved Connector 40"/>
          <p:cNvCxnSpPr>
            <a:stCxn id="14" idx="5"/>
          </p:cNvCxnSpPr>
          <p:nvPr/>
        </p:nvCxnSpPr>
        <p:spPr bwMode="auto">
          <a:xfrm rot="16200000" flipH="1">
            <a:off x="7876737" y="3783756"/>
            <a:ext cx="808038" cy="686515"/>
          </a:xfrm>
          <a:prstGeom prst="curvedConnector3">
            <a:avLst>
              <a:gd name="adj1" fmla="val -58677"/>
            </a:avLst>
          </a:prstGeom>
          <a:solidFill>
            <a:schemeClr val="accent1"/>
          </a:solidFill>
          <a:ln w="38100" cap="flat" cmpd="sng" algn="ctr">
            <a:solidFill>
              <a:srgbClr val="00B050"/>
            </a:solidFill>
            <a:prstDash val="solid"/>
            <a:round/>
            <a:headEnd type="none" w="med" len="med"/>
            <a:tailEnd type="triangle"/>
          </a:ln>
          <a:effectLst/>
        </p:spPr>
      </p:cxnSp>
      <p:cxnSp>
        <p:nvCxnSpPr>
          <p:cNvPr id="49" name="Straight Arrow Connector 48"/>
          <p:cNvCxnSpPr>
            <a:stCxn id="7" idx="0"/>
          </p:cNvCxnSpPr>
          <p:nvPr/>
        </p:nvCxnSpPr>
        <p:spPr bwMode="auto">
          <a:xfrm flipV="1">
            <a:off x="1369483" y="2250105"/>
            <a:ext cx="78317" cy="2702895"/>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0" name="Straight Arrow Connector 49"/>
          <p:cNvCxnSpPr>
            <a:stCxn id="8" idx="0"/>
          </p:cNvCxnSpPr>
          <p:nvPr/>
        </p:nvCxnSpPr>
        <p:spPr bwMode="auto">
          <a:xfrm flipV="1">
            <a:off x="3336572" y="2935906"/>
            <a:ext cx="39158" cy="2017094"/>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2" name="Straight Arrow Connector 51"/>
          <p:cNvCxnSpPr>
            <a:stCxn id="9" idx="0"/>
          </p:cNvCxnSpPr>
          <p:nvPr/>
        </p:nvCxnSpPr>
        <p:spPr bwMode="auto">
          <a:xfrm flipV="1">
            <a:off x="5303661" y="3621707"/>
            <a:ext cx="39158" cy="1331293"/>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4" name="Straight Arrow Connector 53"/>
          <p:cNvCxnSpPr>
            <a:stCxn id="10" idx="0"/>
          </p:cNvCxnSpPr>
          <p:nvPr/>
        </p:nvCxnSpPr>
        <p:spPr bwMode="auto">
          <a:xfrm flipH="1" flipV="1">
            <a:off x="7270749" y="4411798"/>
            <a:ext cx="2118" cy="541202"/>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sp>
        <p:nvSpPr>
          <p:cNvPr id="57" name="TextBox 56"/>
          <p:cNvSpPr txBox="1"/>
          <p:nvPr/>
        </p:nvSpPr>
        <p:spPr>
          <a:xfrm>
            <a:off x="3261869" y="1266241"/>
            <a:ext cx="640731" cy="461665"/>
          </a:xfrm>
          <a:prstGeom prst="rect">
            <a:avLst/>
          </a:prstGeom>
          <a:noFill/>
        </p:spPr>
        <p:txBody>
          <a:bodyPr wrap="square" rtlCol="0">
            <a:spAutoFit/>
          </a:bodyPr>
          <a:lstStyle/>
          <a:p>
            <a:pPr algn="ctr"/>
            <a:r>
              <a:rPr lang="en-US" smtClean="0">
                <a:solidFill>
                  <a:schemeClr val="tx1">
                    <a:lumMod val="40000"/>
                    <a:lumOff val="60000"/>
                  </a:schemeClr>
                </a:solidFill>
                <a:ea typeface="ＭＳ Ｐゴシック" charset="-128"/>
                <a:cs typeface="ＭＳ Ｐゴシック" charset="-128"/>
              </a:rPr>
              <a:t>2</a:t>
            </a:r>
            <a:endParaRPr lang="en-US" dirty="0">
              <a:solidFill>
                <a:schemeClr val="tx1">
                  <a:lumMod val="40000"/>
                  <a:lumOff val="60000"/>
                </a:schemeClr>
              </a:solidFill>
            </a:endParaRPr>
          </a:p>
        </p:txBody>
      </p:sp>
      <p:sp>
        <p:nvSpPr>
          <p:cNvPr id="58" name="TextBox 57"/>
          <p:cNvSpPr txBox="1"/>
          <p:nvPr/>
        </p:nvSpPr>
        <p:spPr>
          <a:xfrm>
            <a:off x="5022453" y="1815102"/>
            <a:ext cx="640731" cy="461665"/>
          </a:xfrm>
          <a:prstGeom prst="rect">
            <a:avLst/>
          </a:prstGeom>
          <a:noFill/>
        </p:spPr>
        <p:txBody>
          <a:bodyPr wrap="square" rtlCol="0">
            <a:spAutoFit/>
          </a:bodyPr>
          <a:lstStyle/>
          <a:p>
            <a:pPr algn="ctr"/>
            <a:r>
              <a:rPr lang="en-US" dirty="0" smtClean="0">
                <a:solidFill>
                  <a:schemeClr val="tx1">
                    <a:lumMod val="40000"/>
                    <a:lumOff val="60000"/>
                  </a:schemeClr>
                </a:solidFill>
                <a:ea typeface="ＭＳ Ｐゴシック" charset="-128"/>
                <a:cs typeface="ＭＳ Ｐゴシック" charset="-128"/>
              </a:rPr>
              <a:t>6</a:t>
            </a:r>
            <a:endParaRPr lang="en-US" dirty="0">
              <a:solidFill>
                <a:schemeClr val="tx1">
                  <a:lumMod val="40000"/>
                  <a:lumOff val="60000"/>
                </a:schemeClr>
              </a:solidFill>
            </a:endParaRPr>
          </a:p>
        </p:txBody>
      </p:sp>
      <p:sp>
        <p:nvSpPr>
          <p:cNvPr id="59" name="TextBox 58"/>
          <p:cNvSpPr txBox="1"/>
          <p:nvPr/>
        </p:nvSpPr>
        <p:spPr>
          <a:xfrm>
            <a:off x="7072739" y="2624150"/>
            <a:ext cx="640731" cy="461665"/>
          </a:xfrm>
          <a:prstGeom prst="rect">
            <a:avLst/>
          </a:prstGeom>
          <a:noFill/>
        </p:spPr>
        <p:txBody>
          <a:bodyPr wrap="square" rtlCol="0">
            <a:spAutoFit/>
          </a:bodyPr>
          <a:lstStyle/>
          <a:p>
            <a:pPr algn="ctr"/>
            <a:r>
              <a:rPr lang="en-US" smtClean="0">
                <a:solidFill>
                  <a:schemeClr val="tx1">
                    <a:lumMod val="40000"/>
                    <a:lumOff val="60000"/>
                  </a:schemeClr>
                </a:solidFill>
                <a:ea typeface="ＭＳ Ｐゴシック" charset="-128"/>
                <a:cs typeface="ＭＳ Ｐゴシック" charset="-128"/>
              </a:rPr>
              <a:t>12</a:t>
            </a:r>
            <a:endParaRPr lang="en-US" dirty="0">
              <a:solidFill>
                <a:schemeClr val="tx1">
                  <a:lumMod val="40000"/>
                  <a:lumOff val="60000"/>
                </a:schemeClr>
              </a:solidFill>
            </a:endParaRPr>
          </a:p>
        </p:txBody>
      </p:sp>
      <p:sp>
        <p:nvSpPr>
          <p:cNvPr id="60" name="TextBox 59"/>
          <p:cNvSpPr txBox="1"/>
          <p:nvPr/>
        </p:nvSpPr>
        <p:spPr>
          <a:xfrm>
            <a:off x="8327583" y="4556433"/>
            <a:ext cx="640731" cy="461665"/>
          </a:xfrm>
          <a:prstGeom prst="rect">
            <a:avLst/>
          </a:prstGeom>
          <a:noFill/>
        </p:spPr>
        <p:txBody>
          <a:bodyPr wrap="square" rtlCol="0">
            <a:spAutoFit/>
          </a:bodyPr>
          <a:lstStyle/>
          <a:p>
            <a:pPr algn="ctr"/>
            <a:r>
              <a:rPr lang="en-US" b="1" smtClean="0">
                <a:solidFill>
                  <a:schemeClr val="tx1">
                    <a:lumMod val="40000"/>
                    <a:lumOff val="60000"/>
                  </a:schemeClr>
                </a:solidFill>
                <a:ea typeface="ＭＳ Ｐゴシック" charset="-128"/>
                <a:cs typeface="ＭＳ Ｐゴシック" charset="-128"/>
              </a:rPr>
              <a:t>20</a:t>
            </a:r>
            <a:endParaRPr lang="en-US" b="1" dirty="0">
              <a:solidFill>
                <a:schemeClr val="tx1">
                  <a:lumMod val="40000"/>
                  <a:lumOff val="60000"/>
                </a:schemeClr>
              </a:solidFill>
            </a:endParaRPr>
          </a:p>
        </p:txBody>
      </p:sp>
      <p:cxnSp>
        <p:nvCxnSpPr>
          <p:cNvPr id="62" name="Straight Connector 61"/>
          <p:cNvCxnSpPr/>
          <p:nvPr/>
        </p:nvCxnSpPr>
        <p:spPr bwMode="auto">
          <a:xfrm>
            <a:off x="609598" y="5943600"/>
            <a:ext cx="685801"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63" name="Straight Connector 62"/>
          <p:cNvCxnSpPr/>
          <p:nvPr/>
        </p:nvCxnSpPr>
        <p:spPr bwMode="auto">
          <a:xfrm>
            <a:off x="609598" y="6324600"/>
            <a:ext cx="685801" cy="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64" name="TextBox 63"/>
          <p:cNvSpPr txBox="1"/>
          <p:nvPr/>
        </p:nvSpPr>
        <p:spPr>
          <a:xfrm>
            <a:off x="1447800" y="5688557"/>
            <a:ext cx="4857922" cy="461665"/>
          </a:xfrm>
          <a:prstGeom prst="rect">
            <a:avLst/>
          </a:prstGeom>
          <a:noFill/>
        </p:spPr>
        <p:txBody>
          <a:bodyPr wrap="square" rtlCol="0">
            <a:spAutoFit/>
          </a:bodyPr>
          <a:lstStyle/>
          <a:p>
            <a:r>
              <a:rPr lang="en-US" dirty="0" smtClean="0"/>
              <a:t>Accumulation variable </a:t>
            </a:r>
            <a:r>
              <a:rPr lang="en-US" dirty="0" smtClean="0">
                <a:latin typeface="Lucida Console" charset="0"/>
                <a:ea typeface="Lucida Console" charset="0"/>
                <a:cs typeface="Lucida Console" charset="0"/>
              </a:rPr>
              <a:t>$s</a:t>
            </a:r>
            <a:endParaRPr lang="en-US" dirty="0">
              <a:latin typeface="Lucida Console" charset="0"/>
              <a:ea typeface="Lucida Console" charset="0"/>
              <a:cs typeface="Lucida Console" charset="0"/>
            </a:endParaRPr>
          </a:p>
        </p:txBody>
      </p:sp>
      <p:sp>
        <p:nvSpPr>
          <p:cNvPr id="65" name="TextBox 64"/>
          <p:cNvSpPr txBox="1"/>
          <p:nvPr/>
        </p:nvSpPr>
        <p:spPr>
          <a:xfrm>
            <a:off x="1408641" y="6076162"/>
            <a:ext cx="4857922" cy="461665"/>
          </a:xfrm>
          <a:prstGeom prst="rect">
            <a:avLst/>
          </a:prstGeom>
          <a:noFill/>
        </p:spPr>
        <p:txBody>
          <a:bodyPr wrap="square" rtlCol="0">
            <a:spAutoFit/>
          </a:bodyPr>
          <a:lstStyle/>
          <a:p>
            <a:r>
              <a:rPr lang="en-US" dirty="0" smtClean="0"/>
              <a:t>Array element </a:t>
            </a:r>
            <a:r>
              <a:rPr lang="en-US" dirty="0" smtClean="0">
                <a:latin typeface="Lucida Console" charset="0"/>
                <a:ea typeface="Lucida Console" charset="0"/>
                <a:cs typeface="Lucida Console" charset="0"/>
              </a:rPr>
              <a:t>$next</a:t>
            </a:r>
            <a:endParaRPr lang="en-US" dirty="0">
              <a:latin typeface="Lucida Console" charset="0"/>
              <a:ea typeface="Lucida Console" charset="0"/>
              <a:cs typeface="Lucida Console" charset="0"/>
            </a:endParaRPr>
          </a:p>
        </p:txBody>
      </p:sp>
    </p:spTree>
    <p:extLst>
      <p:ext uri="{BB962C8B-B14F-4D97-AF65-F5344CB8AC3E}">
        <p14:creationId xmlns:p14="http://schemas.microsoft.com/office/powerpoint/2010/main" val="134950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Honor of Douglas Adams</a:t>
            </a:r>
            <a:endParaRPr lang="en-US" dirty="0"/>
          </a:p>
        </p:txBody>
      </p:sp>
      <p:sp>
        <p:nvSpPr>
          <p:cNvPr id="3" name="Date Placeholder 2"/>
          <p:cNvSpPr>
            <a:spLocks noGrp="1"/>
          </p:cNvSpPr>
          <p:nvPr>
            <p:ph type="dt" sz="half" idx="10"/>
          </p:nvPr>
        </p:nvSpPr>
        <p:spPr/>
        <p:txBody>
          <a:bodyPr/>
          <a:lstStyle/>
          <a:p>
            <a:fld id="{D87488BE-38F8-4D45-B5B1-963F027AE709}" type="datetime1">
              <a:rPr lang="en-US" smtClean="0"/>
              <a:t>2/19/17</a:t>
            </a:fld>
            <a:endParaRPr lang="en-US"/>
          </a:p>
        </p:txBody>
      </p:sp>
      <p:sp>
        <p:nvSpPr>
          <p:cNvPr id="4" name="Slide Number Placeholder 3"/>
          <p:cNvSpPr>
            <a:spLocks noGrp="1"/>
          </p:cNvSpPr>
          <p:nvPr>
            <p:ph type="sldNum" sz="quarter" idx="12"/>
          </p:nvPr>
        </p:nvSpPr>
        <p:spPr/>
        <p:txBody>
          <a:bodyPr/>
          <a:lstStyle/>
          <a:p>
            <a:r>
              <a:rPr lang="en-US" smtClean="0"/>
              <a:t>Slide </a:t>
            </a:r>
            <a:fld id="{2A77E989-7BA9-BB42-8ABA-805A613F14AF}"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CSU CT 310 - Web Development ©Ross Beveridge &amp; Jaime Ruiz</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133600"/>
            <a:ext cx="5956300" cy="3810000"/>
          </a:xfrm>
          <a:prstGeom prst="rect">
            <a:avLst/>
          </a:prstGeom>
          <a:ln w="38100" cap="sq">
            <a:solidFill>
              <a:schemeClr val="bg1">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74207"/>
            <a:ext cx="8128000" cy="762000"/>
          </a:xfrm>
          <a:prstGeom prst="rect">
            <a:avLst/>
          </a:prstGeom>
          <a:ln w="38100" cap="sq">
            <a:solidFill>
              <a:schemeClr val="bg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405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830"/>
            <a:ext cx="8382000" cy="1143000"/>
          </a:xfrm>
        </p:spPr>
        <p:txBody>
          <a:bodyPr/>
          <a:lstStyle/>
          <a:p>
            <a:r>
              <a:rPr lang="en-US" dirty="0" smtClean="0"/>
              <a:t>Starting with 42</a:t>
            </a:r>
            <a:endParaRPr lang="en-US" dirty="0"/>
          </a:p>
        </p:txBody>
      </p:sp>
      <p:sp>
        <p:nvSpPr>
          <p:cNvPr id="4" name="Date Placeholder 3"/>
          <p:cNvSpPr>
            <a:spLocks noGrp="1"/>
          </p:cNvSpPr>
          <p:nvPr>
            <p:ph type="dt" sz="half" idx="10"/>
          </p:nvPr>
        </p:nvSpPr>
        <p:spPr/>
        <p:txBody>
          <a:bodyPr/>
          <a:lstStyle/>
          <a:p>
            <a:fld id="{AC0557F9-4F8C-9D4E-8F75-421E1FDF33B4}" type="datetime1">
              <a:rPr lang="en-US" smtClean="0"/>
              <a:t>2/19/17</a:t>
            </a:fld>
            <a:endParaRPr lang="en-US" dirty="0"/>
          </a:p>
        </p:txBody>
      </p:sp>
      <p:sp>
        <p:nvSpPr>
          <p:cNvPr id="5" name="Slide Number Placeholder 4"/>
          <p:cNvSpPr>
            <a:spLocks noGrp="1"/>
          </p:cNvSpPr>
          <p:nvPr>
            <p:ph type="sldNum" sz="quarter" idx="12"/>
          </p:nvPr>
        </p:nvSpPr>
        <p:spPr/>
        <p:txBody>
          <a:bodyPr/>
          <a:lstStyle/>
          <a:p>
            <a:r>
              <a:rPr lang="en-US" smtClean="0"/>
              <a:t>Slide </a:t>
            </a:r>
            <a:fld id="{EFDB90E0-109D-6646-851E-B47DF95D977E}" type="slidenum">
              <a:rPr lang="en-US" smtClean="0"/>
              <a:pPr/>
              <a:t>9</a:t>
            </a:fld>
            <a:endParaRPr lang="en-US"/>
          </a:p>
        </p:txBody>
      </p:sp>
      <p:sp>
        <p:nvSpPr>
          <p:cNvPr id="6" name="Footer Placeholder 5"/>
          <p:cNvSpPr>
            <a:spLocks noGrp="1"/>
          </p:cNvSpPr>
          <p:nvPr>
            <p:ph type="ftr" sz="quarter" idx="3"/>
          </p:nvPr>
        </p:nvSpPr>
        <p:spPr/>
        <p:txBody>
          <a:bodyPr/>
          <a:lstStyle/>
          <a:p>
            <a:r>
              <a:rPr lang="en-US" smtClean="0"/>
              <a:t>CSU CT 310 - Web Development ©Ross Beveridge &amp; Jaime Ruiz</a:t>
            </a:r>
            <a:endParaRPr lang="en-US" dirty="0"/>
          </a:p>
        </p:txBody>
      </p:sp>
      <p:sp>
        <p:nvSpPr>
          <p:cNvPr id="7" name="Rectangle 6"/>
          <p:cNvSpPr/>
          <p:nvPr/>
        </p:nvSpPr>
        <p:spPr bwMode="auto">
          <a:xfrm>
            <a:off x="531283"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[0]=&gt;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2</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8" name="Rectangle 7"/>
          <p:cNvSpPr/>
          <p:nvPr/>
        </p:nvSpPr>
        <p:spPr bwMode="auto">
          <a:xfrm>
            <a:off x="2498372"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[1]=&gt;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4</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9" name="Rectangle 8"/>
          <p:cNvSpPr/>
          <p:nvPr/>
        </p:nvSpPr>
        <p:spPr bwMode="auto">
          <a:xfrm>
            <a:off x="4465461"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[2]=&gt;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6</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10" name="Rectangle 9"/>
          <p:cNvSpPr/>
          <p:nvPr/>
        </p:nvSpPr>
        <p:spPr bwMode="auto">
          <a:xfrm>
            <a:off x="6434667" y="4953000"/>
            <a:ext cx="1676400" cy="609600"/>
          </a:xfrm>
          <a:prstGeom prst="rect">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Lucida Console" charset="0"/>
                <a:ea typeface="Lucida Console" charset="0"/>
                <a:cs typeface="Lucida Console" charset="0"/>
              </a:rPr>
              <a:t>[3]=&gt;</a:t>
            </a:r>
            <a:r>
              <a:rPr kumimoji="0" lang="en-US" sz="2400" b="0" i="0" u="none" strike="noStrike" cap="none" normalizeH="0" dirty="0" smtClean="0">
                <a:ln>
                  <a:noFill/>
                </a:ln>
                <a:solidFill>
                  <a:schemeClr val="bg2"/>
                </a:solidFill>
                <a:effectLst/>
                <a:latin typeface="Lucida Console" charset="0"/>
                <a:ea typeface="Lucida Console" charset="0"/>
                <a:cs typeface="Lucida Console" charset="0"/>
              </a:rPr>
              <a:t>8</a:t>
            </a:r>
            <a:endParaRPr kumimoji="0" lang="en-US" sz="2400" b="0" i="0" u="none" strike="noStrike" cap="none" normalizeH="0" baseline="0" dirty="0">
              <a:ln>
                <a:noFill/>
              </a:ln>
              <a:solidFill>
                <a:schemeClr val="bg2"/>
              </a:solidFill>
              <a:effectLst/>
              <a:latin typeface="Lucida Console" charset="0"/>
              <a:ea typeface="Lucida Console" charset="0"/>
              <a:cs typeface="Lucida Console" charset="0"/>
            </a:endParaRPr>
          </a:p>
        </p:txBody>
      </p:sp>
      <p:sp>
        <p:nvSpPr>
          <p:cNvPr id="11" name="Hexagon 10"/>
          <p:cNvSpPr/>
          <p:nvPr/>
        </p:nvSpPr>
        <p:spPr bwMode="auto">
          <a:xfrm>
            <a:off x="531283" y="1524000"/>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42 + 2</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2" name="Hexagon 11"/>
          <p:cNvSpPr/>
          <p:nvPr/>
        </p:nvSpPr>
        <p:spPr bwMode="auto">
          <a:xfrm>
            <a:off x="2498372" y="2250105"/>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44 + 4</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3" name="Hexagon 12"/>
          <p:cNvSpPr/>
          <p:nvPr/>
        </p:nvSpPr>
        <p:spPr bwMode="auto">
          <a:xfrm>
            <a:off x="4465461" y="2976210"/>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48 + 6</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sp>
        <p:nvSpPr>
          <p:cNvPr id="14" name="Hexagon 13"/>
          <p:cNvSpPr/>
          <p:nvPr/>
        </p:nvSpPr>
        <p:spPr bwMode="auto">
          <a:xfrm>
            <a:off x="6432549" y="3722994"/>
            <a:ext cx="1676400" cy="685800"/>
          </a:xfrm>
          <a:prstGeom prst="hexagon">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Verdana" charset="0"/>
                <a:ea typeface="ＭＳ Ｐゴシック" charset="-128"/>
                <a:cs typeface="ＭＳ Ｐゴシック" charset="-128"/>
              </a:rPr>
              <a:t>54 + 8</a:t>
            </a:r>
            <a:endParaRPr kumimoji="0" lang="en-US" sz="2400" b="0" i="0" u="none" strike="noStrike" cap="none" normalizeH="0" baseline="0" dirty="0">
              <a:ln>
                <a:noFill/>
              </a:ln>
              <a:solidFill>
                <a:schemeClr val="bg2"/>
              </a:solidFill>
              <a:effectLst/>
              <a:latin typeface="Verdana" charset="0"/>
              <a:ea typeface="ＭＳ Ｐゴシック" charset="-128"/>
              <a:cs typeface="ＭＳ Ｐゴシック" charset="-128"/>
            </a:endParaRPr>
          </a:p>
        </p:txBody>
      </p:sp>
      <p:cxnSp>
        <p:nvCxnSpPr>
          <p:cNvPr id="16" name="Curved Connector 15"/>
          <p:cNvCxnSpPr/>
          <p:nvPr/>
        </p:nvCxnSpPr>
        <p:spPr bwMode="auto">
          <a:xfrm rot="16200000" flipH="1">
            <a:off x="2255789" y="1276394"/>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0" name="Curved Connector 19"/>
          <p:cNvCxnSpPr/>
          <p:nvPr/>
        </p:nvCxnSpPr>
        <p:spPr bwMode="auto">
          <a:xfrm rot="16200000" flipH="1">
            <a:off x="4150206" y="2002499"/>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2" name="Curved Connector 21"/>
          <p:cNvCxnSpPr/>
          <p:nvPr/>
        </p:nvCxnSpPr>
        <p:spPr bwMode="auto">
          <a:xfrm rot="16200000" flipH="1">
            <a:off x="6165092" y="2729617"/>
            <a:ext cx="726105" cy="1221317"/>
          </a:xfrm>
          <a:prstGeom prst="curvedConnector4">
            <a:avLst>
              <a:gd name="adj1" fmla="val -47808"/>
              <a:gd name="adj2" fmla="val 99307"/>
            </a:avLst>
          </a:prstGeom>
          <a:solidFill>
            <a:schemeClr val="accent1"/>
          </a:solidFill>
          <a:ln w="38100" cap="flat" cmpd="sng" algn="ctr">
            <a:solidFill>
              <a:srgbClr val="00B050"/>
            </a:solidFill>
            <a:prstDash val="solid"/>
            <a:round/>
            <a:headEnd type="none" w="med" len="med"/>
            <a:tailEnd type="triangle"/>
          </a:ln>
          <a:effectLst/>
        </p:spPr>
      </p:cxnSp>
      <p:cxnSp>
        <p:nvCxnSpPr>
          <p:cNvPr id="23" name="Curved Connector 22"/>
          <p:cNvCxnSpPr/>
          <p:nvPr/>
        </p:nvCxnSpPr>
        <p:spPr bwMode="auto">
          <a:xfrm rot="16200000" flipH="1">
            <a:off x="561215" y="1004179"/>
            <a:ext cx="583948" cy="487179"/>
          </a:xfrm>
          <a:prstGeom prst="curvedConnector3">
            <a:avLst>
              <a:gd name="adj1" fmla="val 50000"/>
            </a:avLst>
          </a:prstGeom>
          <a:solidFill>
            <a:schemeClr val="accent1"/>
          </a:solidFill>
          <a:ln w="38100" cap="flat" cmpd="sng" algn="ctr">
            <a:solidFill>
              <a:srgbClr val="00B050"/>
            </a:solidFill>
            <a:prstDash val="solid"/>
            <a:round/>
            <a:headEnd type="none" w="med" len="med"/>
            <a:tailEnd type="triangle"/>
          </a:ln>
          <a:effectLst/>
        </p:spPr>
      </p:cxnSp>
      <p:sp>
        <p:nvSpPr>
          <p:cNvPr id="38" name="TextBox 37"/>
          <p:cNvSpPr txBox="1"/>
          <p:nvPr/>
        </p:nvSpPr>
        <p:spPr>
          <a:xfrm>
            <a:off x="152399" y="485075"/>
            <a:ext cx="914400" cy="461665"/>
          </a:xfrm>
          <a:prstGeom prst="rect">
            <a:avLst/>
          </a:prstGeom>
          <a:noFill/>
        </p:spPr>
        <p:txBody>
          <a:bodyPr wrap="square" rtlCol="0">
            <a:spAutoFit/>
          </a:bodyPr>
          <a:lstStyle/>
          <a:p>
            <a:pPr algn="ctr"/>
            <a:r>
              <a:rPr lang="en-US" b="1" smtClean="0">
                <a:solidFill>
                  <a:srgbClr val="FF0000"/>
                </a:solidFill>
                <a:ea typeface="ＭＳ Ｐゴシック" charset="-128"/>
                <a:cs typeface="ＭＳ Ｐゴシック" charset="-128"/>
              </a:rPr>
              <a:t>42</a:t>
            </a:r>
            <a:endParaRPr lang="en-US" b="1" dirty="0">
              <a:solidFill>
                <a:srgbClr val="FF0000"/>
              </a:solidFill>
            </a:endParaRPr>
          </a:p>
        </p:txBody>
      </p:sp>
      <p:cxnSp>
        <p:nvCxnSpPr>
          <p:cNvPr id="41" name="Curved Connector 40"/>
          <p:cNvCxnSpPr>
            <a:stCxn id="14" idx="5"/>
          </p:cNvCxnSpPr>
          <p:nvPr/>
        </p:nvCxnSpPr>
        <p:spPr bwMode="auto">
          <a:xfrm rot="16200000" flipH="1">
            <a:off x="7876737" y="3783756"/>
            <a:ext cx="808038" cy="686515"/>
          </a:xfrm>
          <a:prstGeom prst="curvedConnector3">
            <a:avLst>
              <a:gd name="adj1" fmla="val -58677"/>
            </a:avLst>
          </a:prstGeom>
          <a:solidFill>
            <a:schemeClr val="accent1"/>
          </a:solidFill>
          <a:ln w="38100" cap="flat" cmpd="sng" algn="ctr">
            <a:solidFill>
              <a:srgbClr val="00B050"/>
            </a:solidFill>
            <a:prstDash val="solid"/>
            <a:round/>
            <a:headEnd type="none" w="med" len="med"/>
            <a:tailEnd type="triangle"/>
          </a:ln>
          <a:effectLst/>
        </p:spPr>
      </p:cxnSp>
      <p:cxnSp>
        <p:nvCxnSpPr>
          <p:cNvPr id="49" name="Straight Arrow Connector 48"/>
          <p:cNvCxnSpPr>
            <a:stCxn id="7" idx="0"/>
          </p:cNvCxnSpPr>
          <p:nvPr/>
        </p:nvCxnSpPr>
        <p:spPr bwMode="auto">
          <a:xfrm flipV="1">
            <a:off x="1369483" y="2250105"/>
            <a:ext cx="78317" cy="2702895"/>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0" name="Straight Arrow Connector 49"/>
          <p:cNvCxnSpPr>
            <a:stCxn id="8" idx="0"/>
          </p:cNvCxnSpPr>
          <p:nvPr/>
        </p:nvCxnSpPr>
        <p:spPr bwMode="auto">
          <a:xfrm flipV="1">
            <a:off x="3336572" y="2935906"/>
            <a:ext cx="39158" cy="2017094"/>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2" name="Straight Arrow Connector 51"/>
          <p:cNvCxnSpPr>
            <a:stCxn id="9" idx="0"/>
          </p:cNvCxnSpPr>
          <p:nvPr/>
        </p:nvCxnSpPr>
        <p:spPr bwMode="auto">
          <a:xfrm flipV="1">
            <a:off x="5303661" y="3621707"/>
            <a:ext cx="39158" cy="1331293"/>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cxnSp>
        <p:nvCxnSpPr>
          <p:cNvPr id="54" name="Straight Arrow Connector 53"/>
          <p:cNvCxnSpPr>
            <a:stCxn id="10" idx="0"/>
          </p:cNvCxnSpPr>
          <p:nvPr/>
        </p:nvCxnSpPr>
        <p:spPr bwMode="auto">
          <a:xfrm flipH="1" flipV="1">
            <a:off x="7270749" y="4411798"/>
            <a:ext cx="2118" cy="541202"/>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sp>
        <p:nvSpPr>
          <p:cNvPr id="57" name="TextBox 56"/>
          <p:cNvSpPr txBox="1"/>
          <p:nvPr/>
        </p:nvSpPr>
        <p:spPr>
          <a:xfrm>
            <a:off x="3261869" y="1266241"/>
            <a:ext cx="640731" cy="461665"/>
          </a:xfrm>
          <a:prstGeom prst="rect">
            <a:avLst/>
          </a:prstGeom>
          <a:noFill/>
        </p:spPr>
        <p:txBody>
          <a:bodyPr wrap="square" rtlCol="0">
            <a:spAutoFit/>
          </a:bodyPr>
          <a:lstStyle/>
          <a:p>
            <a:pPr algn="ctr"/>
            <a:r>
              <a:rPr lang="en-US" dirty="0" smtClean="0">
                <a:solidFill>
                  <a:schemeClr val="tx1">
                    <a:lumMod val="40000"/>
                    <a:lumOff val="60000"/>
                  </a:schemeClr>
                </a:solidFill>
                <a:ea typeface="ＭＳ Ｐゴシック" charset="-128"/>
                <a:cs typeface="ＭＳ Ｐゴシック" charset="-128"/>
              </a:rPr>
              <a:t>44</a:t>
            </a:r>
            <a:endParaRPr lang="en-US" dirty="0">
              <a:solidFill>
                <a:schemeClr val="tx1">
                  <a:lumMod val="40000"/>
                  <a:lumOff val="60000"/>
                </a:schemeClr>
              </a:solidFill>
            </a:endParaRPr>
          </a:p>
        </p:txBody>
      </p:sp>
      <p:sp>
        <p:nvSpPr>
          <p:cNvPr id="58" name="TextBox 57"/>
          <p:cNvSpPr txBox="1"/>
          <p:nvPr/>
        </p:nvSpPr>
        <p:spPr>
          <a:xfrm>
            <a:off x="5022453" y="1815102"/>
            <a:ext cx="640731" cy="461665"/>
          </a:xfrm>
          <a:prstGeom prst="rect">
            <a:avLst/>
          </a:prstGeom>
          <a:noFill/>
        </p:spPr>
        <p:txBody>
          <a:bodyPr wrap="square" rtlCol="0">
            <a:spAutoFit/>
          </a:bodyPr>
          <a:lstStyle/>
          <a:p>
            <a:pPr algn="ctr"/>
            <a:r>
              <a:rPr lang="en-US" dirty="0" smtClean="0">
                <a:solidFill>
                  <a:schemeClr val="tx1">
                    <a:lumMod val="40000"/>
                    <a:lumOff val="60000"/>
                  </a:schemeClr>
                </a:solidFill>
                <a:ea typeface="ＭＳ Ｐゴシック" charset="-128"/>
                <a:cs typeface="ＭＳ Ｐゴシック" charset="-128"/>
              </a:rPr>
              <a:t>48</a:t>
            </a:r>
            <a:endParaRPr lang="en-US" dirty="0">
              <a:solidFill>
                <a:schemeClr val="tx1">
                  <a:lumMod val="40000"/>
                  <a:lumOff val="60000"/>
                </a:schemeClr>
              </a:solidFill>
            </a:endParaRPr>
          </a:p>
        </p:txBody>
      </p:sp>
      <p:sp>
        <p:nvSpPr>
          <p:cNvPr id="59" name="TextBox 58"/>
          <p:cNvSpPr txBox="1"/>
          <p:nvPr/>
        </p:nvSpPr>
        <p:spPr>
          <a:xfrm>
            <a:off x="7072739" y="2624150"/>
            <a:ext cx="640731" cy="461665"/>
          </a:xfrm>
          <a:prstGeom prst="rect">
            <a:avLst/>
          </a:prstGeom>
          <a:noFill/>
        </p:spPr>
        <p:txBody>
          <a:bodyPr wrap="square" rtlCol="0">
            <a:spAutoFit/>
          </a:bodyPr>
          <a:lstStyle/>
          <a:p>
            <a:pPr algn="ctr"/>
            <a:r>
              <a:rPr lang="en-US" dirty="0" smtClean="0">
                <a:solidFill>
                  <a:schemeClr val="tx1">
                    <a:lumMod val="40000"/>
                    <a:lumOff val="60000"/>
                  </a:schemeClr>
                </a:solidFill>
                <a:ea typeface="ＭＳ Ｐゴシック" charset="-128"/>
                <a:cs typeface="ＭＳ Ｐゴシック" charset="-128"/>
              </a:rPr>
              <a:t>54</a:t>
            </a:r>
            <a:endParaRPr lang="en-US" dirty="0">
              <a:solidFill>
                <a:schemeClr val="tx1">
                  <a:lumMod val="40000"/>
                  <a:lumOff val="60000"/>
                </a:schemeClr>
              </a:solidFill>
            </a:endParaRPr>
          </a:p>
        </p:txBody>
      </p:sp>
      <p:sp>
        <p:nvSpPr>
          <p:cNvPr id="60" name="TextBox 59"/>
          <p:cNvSpPr txBox="1"/>
          <p:nvPr/>
        </p:nvSpPr>
        <p:spPr>
          <a:xfrm>
            <a:off x="8327583" y="4556433"/>
            <a:ext cx="640731" cy="461665"/>
          </a:xfrm>
          <a:prstGeom prst="rect">
            <a:avLst/>
          </a:prstGeom>
          <a:noFill/>
        </p:spPr>
        <p:txBody>
          <a:bodyPr wrap="square" rtlCol="0">
            <a:spAutoFit/>
          </a:bodyPr>
          <a:lstStyle/>
          <a:p>
            <a:pPr algn="ctr"/>
            <a:r>
              <a:rPr lang="en-US" b="1" dirty="0" smtClean="0">
                <a:solidFill>
                  <a:schemeClr val="tx1">
                    <a:lumMod val="40000"/>
                    <a:lumOff val="60000"/>
                  </a:schemeClr>
                </a:solidFill>
                <a:ea typeface="ＭＳ Ｐゴシック" charset="-128"/>
                <a:cs typeface="ＭＳ Ｐゴシック" charset="-128"/>
              </a:rPr>
              <a:t>62</a:t>
            </a:r>
            <a:endParaRPr lang="en-US" b="1" dirty="0">
              <a:solidFill>
                <a:schemeClr val="tx1">
                  <a:lumMod val="40000"/>
                  <a:lumOff val="60000"/>
                </a:schemeClr>
              </a:solidFill>
            </a:endParaRPr>
          </a:p>
        </p:txBody>
      </p:sp>
    </p:spTree>
    <p:extLst>
      <p:ext uri="{BB962C8B-B14F-4D97-AF65-F5344CB8AC3E}">
        <p14:creationId xmlns:p14="http://schemas.microsoft.com/office/powerpoint/2010/main" val="1317003653"/>
      </p:ext>
    </p:extLst>
  </p:cSld>
  <p:clrMapOvr>
    <a:masterClrMapping/>
  </p:clrMapOvr>
</p:sld>
</file>

<file path=ppt/theme/theme1.xml><?xml version="1.0" encoding="utf-8"?>
<a:theme xmlns:a="http://schemas.openxmlformats.org/drawingml/2006/main" name="ct310slidesTemplate">
  <a:themeElements>
    <a:clrScheme name="">
      <a:dk1>
        <a:srgbClr val="2D2015"/>
      </a:dk1>
      <a:lt1>
        <a:srgbClr val="FFDB96"/>
      </a:lt1>
      <a:dk2>
        <a:srgbClr val="609060"/>
      </a:dk2>
      <a:lt2>
        <a:srgbClr val="FFDB96"/>
      </a:lt2>
      <a:accent1>
        <a:srgbClr val="8C7B70"/>
      </a:accent1>
      <a:accent2>
        <a:srgbClr val="AC6020"/>
      </a:accent2>
      <a:accent3>
        <a:srgbClr val="B6C6B6"/>
      </a:accent3>
      <a:accent4>
        <a:srgbClr val="DABB7F"/>
      </a:accent4>
      <a:accent5>
        <a:srgbClr val="C5BFBB"/>
      </a:accent5>
      <a:accent6>
        <a:srgbClr val="9B561C"/>
      </a:accent6>
      <a:hlink>
        <a:srgbClr val="E7CE37"/>
      </a:hlink>
      <a:folHlink>
        <a:srgbClr val="A8B9BB"/>
      </a:folHlink>
    </a:clrScheme>
    <a:fontScheme name="ct310slidesTemplat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ct310slidesTemplate 1">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 id="{651E2502-4539-5B4B-8FB1-4AC9F5D32A86}" vid="{37538EC0-D294-234D-8248-EE84B24FEA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ct310template</Template>
  <TotalTime>243</TotalTime>
  <Words>885</Words>
  <Application>Microsoft Macintosh PowerPoint</Application>
  <PresentationFormat>On-screen Show (4:3)</PresentationFormat>
  <Paragraphs>157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Lucida Console</vt:lpstr>
      <vt:lpstr>ＭＳ Ｐゴシック</vt:lpstr>
      <vt:lpstr>Verdana</vt:lpstr>
      <vt:lpstr>Wingdings</vt:lpstr>
      <vt:lpstr>Arial</vt:lpstr>
      <vt:lpstr>ct310slidesTemplate</vt:lpstr>
      <vt:lpstr>Lecture 12</vt:lpstr>
      <vt:lpstr>Example 02</vt:lpstr>
      <vt:lpstr>Example 02</vt:lpstr>
      <vt:lpstr>Basics - Functions</vt:lpstr>
      <vt:lpstr>The Naming of Functions</vt:lpstr>
      <vt:lpstr>Mapping In General</vt:lpstr>
      <vt:lpstr>Map runsum as a Figure</vt:lpstr>
      <vt:lpstr>In Honor of Douglas Adams</vt:lpstr>
      <vt:lpstr>Starting with 42</vt:lpstr>
      <vt:lpstr>The PHP.net Documentation</vt:lpstr>
      <vt:lpstr>Example 03</vt:lpstr>
      <vt:lpstr>Example 03</vt:lpstr>
      <vt:lpstr>Why The Leading ‘and’</vt:lpstr>
      <vt:lpstr>A Function with No Name</vt:lpstr>
      <vt:lpstr>Reading the Fine Print</vt:lpstr>
      <vt:lpstr>Updating Example 3</vt:lpstr>
      <vt:lpstr>Example 04</vt:lpstr>
      <vt:lpstr>Example 04</vt:lpstr>
      <vt:lpstr>Object, print thy self</vt:lpstr>
      <vt:lpstr>About Arrays of Objects</vt:lpstr>
    </vt:vector>
  </TitlesOfParts>
  <Manager/>
  <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dc:title>
  <dc:subject/>
  <dc:creator>Microsoft Office User</dc:creator>
  <cp:keywords/>
  <dc:description/>
  <cp:lastModifiedBy>Ross Beveridge</cp:lastModifiedBy>
  <cp:revision>41</cp:revision>
  <cp:lastPrinted>2017-02-20T00:12:43Z</cp:lastPrinted>
  <dcterms:created xsi:type="dcterms:W3CDTF">2016-02-04T16:20:38Z</dcterms:created>
  <dcterms:modified xsi:type="dcterms:W3CDTF">2017-02-20T00:20:50Z</dcterms:modified>
  <cp:category/>
</cp:coreProperties>
</file>