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81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1" autoAdjust="0"/>
    <p:restoredTop sz="94665"/>
  </p:normalViewPr>
  <p:slideViewPr>
    <p:cSldViewPr>
      <p:cViewPr>
        <p:scale>
          <a:sx n="150" d="100"/>
          <a:sy n="150" d="100"/>
        </p:scale>
        <p:origin x="3824" y="-93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AC0557F9-4F8C-9D4E-8F75-421E1FDF33B4}" type="datetime1">
              <a:rPr lang="en-US" smtClean="0"/>
              <a:t>2/19/17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488BE-38F8-4D45-B5B1-963F027AE709}" type="datetime1">
              <a:rPr lang="en-US" smtClean="0"/>
              <a:t>2/19/17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2/19/17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7AB8-458D-1345-917D-59A467C7E63D}" type="datetime1">
              <a:rPr lang="en-US" smtClean="0"/>
              <a:t>2/19/17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2/19/17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7D849128-08AB-6E4D-9515-CA4146197188}" type="datetime1">
              <a:rPr lang="en-US" smtClean="0"/>
              <a:t>2/19/17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orguefile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1800" i="1" dirty="0"/>
              <a:t>Tables from Arrays of Objects</a:t>
            </a:r>
          </a:p>
          <a:p>
            <a:r>
              <a:rPr lang="en-US" sz="1800" i="1" dirty="0"/>
              <a:t>Exploding Strings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Without Loops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257800"/>
          </a:xfrm>
        </p:spPr>
        <p:txBody>
          <a:bodyPr/>
          <a:lstStyle/>
          <a:p>
            <a:r>
              <a:rPr lang="en-US" dirty="0" smtClean="0"/>
              <a:t>Same goal, build a table from an array of objects.</a:t>
            </a:r>
          </a:p>
          <a:p>
            <a:r>
              <a:rPr lang="en-US" dirty="0" smtClean="0"/>
              <a:t>But, </a:t>
            </a:r>
            <a:r>
              <a:rPr lang="en-US" u="sng" dirty="0" smtClean="0"/>
              <a:t>no loops</a:t>
            </a:r>
            <a:r>
              <a:rPr lang="en-US" dirty="0" smtClean="0"/>
              <a:t>, just array reduction</a:t>
            </a:r>
          </a:p>
          <a:p>
            <a:pPr lvl="1"/>
            <a:r>
              <a:rPr lang="en-US" dirty="0" smtClean="0"/>
              <a:t>Nested array reduction at that.</a:t>
            </a:r>
          </a:p>
          <a:p>
            <a:r>
              <a:rPr lang="en-US" dirty="0" smtClean="0"/>
              <a:t>Many ways this could be done.</a:t>
            </a:r>
          </a:p>
          <a:p>
            <a:r>
              <a:rPr lang="en-US" dirty="0" smtClean="0"/>
              <a:t>In this example, table header and table data rows first built as strings.</a:t>
            </a:r>
          </a:p>
          <a:p>
            <a:r>
              <a:rPr lang="en-US" dirty="0" smtClean="0"/>
              <a:t>Then sent to the client, i.e. a succinct echo command inside table tags. 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7488BE-38F8-4D45-B5B1-963F027AE709}" type="datetime1">
              <a:rPr lang="en-US" smtClean="0"/>
              <a:t>2/19/17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39200" cy="5063622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06 on Client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88BE-38F8-4D45-B5B1-963F027AE709}" type="datetime1">
              <a:rPr lang="en-US" smtClean="0"/>
              <a:t>2/19/17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8686800" cy="1263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67437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505334"/>
            <a:ext cx="838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Think of it this way. Map reduce can be very good at constructing repeated patterns from arrays.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06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495800"/>
          </a:xfrm>
        </p:spPr>
        <p:txBody>
          <a:bodyPr/>
          <a:lstStyle/>
          <a:p>
            <a:pPr>
              <a:spcBef>
                <a:spcPts val="552"/>
              </a:spcBef>
            </a:pPr>
            <a:r>
              <a:rPr lang="en-US" dirty="0" smtClean="0"/>
              <a:t>Example 06 may be a bit extreme</a:t>
            </a:r>
          </a:p>
          <a:p>
            <a:pPr lvl="1">
              <a:spcBef>
                <a:spcPts val="552"/>
              </a:spcBef>
            </a:pPr>
            <a:r>
              <a:rPr lang="en-US" dirty="0" smtClean="0"/>
              <a:t>OK to ask, who finds this more readable?</a:t>
            </a:r>
          </a:p>
          <a:p>
            <a:pPr>
              <a:spcBef>
                <a:spcPts val="552"/>
              </a:spcBef>
            </a:pPr>
            <a:r>
              <a:rPr lang="en-US" dirty="0" smtClean="0"/>
              <a:t>On the plus side</a:t>
            </a:r>
          </a:p>
          <a:p>
            <a:pPr lvl="1">
              <a:spcBef>
                <a:spcPts val="552"/>
              </a:spcBef>
            </a:pPr>
            <a:r>
              <a:rPr lang="en-US" dirty="0"/>
              <a:t>H</a:t>
            </a:r>
            <a:r>
              <a:rPr lang="en-US" dirty="0" smtClean="0"/>
              <a:t>ighly functional limits side-effects.</a:t>
            </a:r>
          </a:p>
          <a:p>
            <a:pPr lvl="1">
              <a:spcBef>
                <a:spcPts val="552"/>
              </a:spcBef>
            </a:pPr>
            <a:r>
              <a:rPr lang="en-US" dirty="0" smtClean="0"/>
              <a:t>Internal function easy to modify.</a:t>
            </a:r>
          </a:p>
          <a:p>
            <a:pPr>
              <a:spcBef>
                <a:spcPts val="552"/>
              </a:spcBef>
            </a:pPr>
            <a:r>
              <a:rPr lang="en-US" dirty="0" smtClean="0"/>
              <a:t>Punchline for CT 310</a:t>
            </a:r>
          </a:p>
          <a:p>
            <a:pPr marL="971550" lvl="1" indent="-514350">
              <a:spcBef>
                <a:spcPts val="552"/>
              </a:spcBef>
              <a:buFont typeface="+mj-lt"/>
              <a:buAutoNum type="arabicPeriod"/>
            </a:pPr>
            <a:r>
              <a:rPr lang="en-US" dirty="0" smtClean="0"/>
              <a:t>Study and understand Example 06!</a:t>
            </a:r>
          </a:p>
          <a:p>
            <a:pPr marL="971550" lvl="1" indent="-514350">
              <a:spcBef>
                <a:spcPts val="552"/>
              </a:spcBef>
              <a:buFont typeface="+mj-lt"/>
              <a:buAutoNum type="arabicPeriod"/>
            </a:pPr>
            <a:r>
              <a:rPr lang="en-US" dirty="0" smtClean="0"/>
              <a:t>For now avoid loops when you can. </a:t>
            </a:r>
          </a:p>
          <a:p>
            <a:pPr marL="971550" lvl="1" indent="-514350">
              <a:spcBef>
                <a:spcPts val="552"/>
              </a:spcBef>
              <a:buFont typeface="+mj-lt"/>
              <a:buAutoNum type="arabicPeriod"/>
            </a:pPr>
            <a:r>
              <a:rPr lang="en-US" dirty="0" smtClean="0"/>
              <a:t>Once you master both styles, then you will be able to make informed choices.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pPr/>
              <a:t>2/19/17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CSU CT 310 - Web Development ©Ross Beveridge &amp; Jaime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Files/Strings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29266"/>
            <a:ext cx="8382000" cy="49953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Here is a plain text file: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a text file, it has three lines</a:t>
            </a:r>
          </a:p>
          <a:p>
            <a:pPr marL="0" indent="0">
              <a:buNone/>
            </a:pPr>
            <a:r>
              <a:rPr lang="en-US" dirty="0" smtClean="0"/>
              <a:t>What about if we want to </a:t>
            </a:r>
          </a:p>
          <a:p>
            <a:pPr marL="457200" lvl="1" indent="0">
              <a:buNone/>
            </a:pPr>
            <a:r>
              <a:rPr lang="en-US" dirty="0" smtClean="0"/>
              <a:t>Count words?</a:t>
            </a:r>
          </a:p>
          <a:p>
            <a:pPr marL="457200" lvl="1" indent="0">
              <a:buNone/>
            </a:pPr>
            <a:r>
              <a:rPr lang="en-US" dirty="0" smtClean="0"/>
              <a:t>Change newlines into HTML newlines?</a:t>
            </a:r>
          </a:p>
          <a:p>
            <a:pPr marL="457200" lvl="1" indent="0">
              <a:buNone/>
            </a:pPr>
            <a:r>
              <a:rPr lang="en-US" dirty="0" smtClean="0"/>
              <a:t>Group by words or lines?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3207"/>
            <a:ext cx="8839200" cy="11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88BE-38F8-4D45-B5B1-963F027AE709}" type="datetime1">
              <a:rPr lang="en-US" smtClean="0"/>
              <a:t>2/19/17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0139"/>
            <a:ext cx="8839200" cy="5906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Part – Split on Newlines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7AB8-458D-1345-917D-59A467C7E63D}" type="datetime1">
              <a:rPr lang="en-US" smtClean="0"/>
              <a:t>2/19/17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DBF3212-ED34-C44D-91F0-7BA9D15B4A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06400" y="12954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First, note one command reads file.</a:t>
            </a:r>
          </a:p>
          <a:p>
            <a:pPr marL="0" indent="0">
              <a:buNone/>
            </a:pPr>
            <a:r>
              <a:rPr lang="en-US" dirty="0" smtClean="0"/>
              <a:t>Now, one command builds an array, one array entry per line.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preg_split</a:t>
            </a:r>
            <a:r>
              <a:rPr lang="en-US" dirty="0" smtClean="0"/>
              <a:t> well worth studying!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4654"/>
            <a:ext cx="8382000" cy="1826946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Part – Word Counts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Ever explode a string?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 to </a:t>
            </a:r>
            <a:r>
              <a:rPr lang="en-US" dirty="0" err="1" smtClean="0"/>
              <a:t>preg_split</a:t>
            </a:r>
            <a:r>
              <a:rPr lang="en-US" dirty="0" smtClean="0"/>
              <a:t>, but simpler, and better if there is only one delimiter.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0346"/>
            <a:ext cx="8839200" cy="2896806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ular Callout 7"/>
          <p:cNvSpPr/>
          <p:nvPr/>
        </p:nvSpPr>
        <p:spPr bwMode="auto">
          <a:xfrm>
            <a:off x="4572000" y="3013250"/>
            <a:ext cx="4343400" cy="830997"/>
          </a:xfrm>
          <a:prstGeom prst="wedgeRectCallout">
            <a:avLst>
              <a:gd name="adj1" fmla="val -69760"/>
              <a:gd name="adj2" fmla="val 981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Pay attention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to the ease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of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word counting.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 - Substitution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88BE-38F8-4D45-B5B1-963F027AE709}" type="datetime1">
              <a:rPr lang="en-US" smtClean="0"/>
              <a:t>2/19/17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A77E989-7BA9-BB42-8ABA-805A613F14A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Explicitly convert ASCII newlines to line break tags.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 need to avoid counting &lt;</a:t>
            </a:r>
            <a:r>
              <a:rPr lang="en-US" dirty="0" err="1" smtClean="0"/>
              <a:t>br</a:t>
            </a:r>
            <a:r>
              <a:rPr lang="en-US" dirty="0" smtClean="0"/>
              <a:t>&gt; tags.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8534400" cy="2775750"/>
          </a:xfrm>
          <a:prstGeom prst="rect">
            <a:avLst/>
          </a:prstGeom>
          <a:ln w="38100" cap="sq">
            <a:solidFill>
              <a:schemeClr val="bg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7213600" cy="600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57800" y="4343400"/>
            <a:ext cx="36576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 5 combines: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Objects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HTML Tables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05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4495800"/>
          </a:xfrm>
        </p:spPr>
        <p:txBody>
          <a:bodyPr/>
          <a:lstStyle/>
          <a:p>
            <a:r>
              <a:rPr lang="en-US" dirty="0" smtClean="0"/>
              <a:t>Use objects to manage information</a:t>
            </a:r>
          </a:p>
          <a:p>
            <a:r>
              <a:rPr lang="en-US" dirty="0" smtClean="0"/>
              <a:t>A state is a singular thing with 3 related data items: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0C76E0-0DA1-344D-A09F-4CBC086D9040}" type="datetime1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39E61C-55AA-8241-BDF5-DF1E6B9086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6324600" cy="35290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7721922" cy="6430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14800" y="4343400"/>
            <a:ext cx="48768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Punchline: Transform </a:t>
            </a:r>
            <a:r>
              <a:rPr lang="en-US" sz="3600" smtClean="0"/>
              <a:t>an array of objects to a table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Array of States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2533" y="990600"/>
            <a:ext cx="8382000" cy="4495800"/>
          </a:xfrm>
        </p:spPr>
        <p:txBody>
          <a:bodyPr/>
          <a:lstStyle/>
          <a:p>
            <a:r>
              <a:rPr lang="en-US" dirty="0" smtClean="0"/>
              <a:t>Create three states in an array</a:t>
            </a:r>
          </a:p>
          <a:p>
            <a:r>
              <a:rPr lang="en-US" dirty="0" smtClean="0"/>
              <a:t>Note line 41: array holds all the member data for the first state.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5E72C9A-03F5-AF48-B42B-0B5235D6523A}" type="datetime1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39E61C-55AA-8241-BDF5-DF1E6B9086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857500"/>
            <a:ext cx="8813800" cy="35433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i="0" dirty="0" err="1" smtClean="0">
                <a:latin typeface="Lucida Console" charset="0"/>
                <a:ea typeface="Lucida Console" charset="0"/>
                <a:cs typeface="Lucida Console" charset="0"/>
              </a:rPr>
              <a:t>get_object_vars</a:t>
            </a:r>
            <a:endParaRPr lang="en-US" i="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495800"/>
          </a:xfrm>
        </p:spPr>
        <p:txBody>
          <a:bodyPr/>
          <a:lstStyle/>
          <a:p>
            <a:r>
              <a:rPr lang="en-US" dirty="0" smtClean="0"/>
              <a:t>With one function you can fully equate object member data with a keyword style array.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Access to the keys is very handy.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0557F9-4F8C-9D4E-8F75-421E1FDF33B4}" type="datetime1">
              <a:rPr lang="en-US" smtClean="0"/>
              <a:t>2/19/17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DB90E0-109D-6646-851E-B47DF95D97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4902200" cy="1790700"/>
          </a:xfrm>
          <a:prstGeom prst="rect">
            <a:avLst/>
          </a:prstGeom>
          <a:ln w="127000" cap="sq">
            <a:solidFill>
              <a:schemeClr val="bg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Are Column Headers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C9A-03F5-AF48-B42B-0B5235D6523A}" type="datetime1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39E61C-55AA-8241-BDF5-DF1E6B9086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857500"/>
            <a:ext cx="8813800" cy="35433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106031"/>
            <a:ext cx="7924800" cy="2246769"/>
          </a:xfrm>
          <a:prstGeom prst="rect">
            <a:avLst/>
          </a:prstGeom>
          <a:solidFill>
            <a:srgbClr val="DFE9DF">
              <a:alpha val="9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Here again is a part of the code.</a:t>
            </a:r>
          </a:p>
          <a:p>
            <a:r>
              <a:rPr lang="en-US" sz="2800" dirty="0" smtClean="0"/>
              <a:t>Line 44: Object member data to an array</a:t>
            </a:r>
          </a:p>
          <a:p>
            <a:r>
              <a:rPr lang="en-US" sz="2800" dirty="0" smtClean="0"/>
              <a:t>Line 44: Retrieve keywords from array</a:t>
            </a:r>
          </a:p>
          <a:p>
            <a:r>
              <a:rPr lang="en-US" sz="2800" dirty="0" smtClean="0"/>
              <a:t>Line 45: Iterate through keys</a:t>
            </a:r>
          </a:p>
          <a:p>
            <a:r>
              <a:rPr lang="en-US" sz="2800" dirty="0" smtClean="0"/>
              <a:t>Line 46: One table column header per key.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in the 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495800"/>
          </a:xfrm>
        </p:spPr>
        <p:txBody>
          <a:bodyPr/>
          <a:lstStyle/>
          <a:p>
            <a:r>
              <a:rPr lang="en-US" dirty="0" smtClean="0"/>
              <a:t>Enumerate the values in the table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9BE8D6-EF9F-9749-AA7B-F48EC43B8360}" type="datetime1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39E61C-55AA-8241-BDF5-DF1E6B9086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1692273"/>
            <a:ext cx="7696200" cy="4800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 flipV="1">
            <a:off x="114300" y="1692271"/>
            <a:ext cx="8915400" cy="2590800"/>
          </a:xfrm>
          <a:prstGeom prst="rect">
            <a:avLst/>
          </a:prstGeom>
          <a:solidFill>
            <a:schemeClr val="bg1">
              <a:lumMod val="50000"/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V="1">
            <a:off x="228600" y="4252383"/>
            <a:ext cx="8915400" cy="2240490"/>
          </a:xfrm>
          <a:prstGeom prst="rect">
            <a:avLst/>
          </a:prstGeom>
          <a:solidFill>
            <a:srgbClr val="C00000">
              <a:alpha val="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Up-Down Arrow 11"/>
          <p:cNvSpPr/>
          <p:nvPr/>
        </p:nvSpPr>
        <p:spPr bwMode="auto">
          <a:xfrm>
            <a:off x="4572000" y="3733799"/>
            <a:ext cx="609600" cy="990601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8017" y="3733799"/>
            <a:ext cx="36576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Upper and lower versions function the same. Lower avoids intermediate variable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6553-4F79-B547-9C60-9AED9B4EC94B}" type="datetime1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39E61C-55AA-8241-BDF5-DF1E6B9086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CSU CT 310 - Web Development ©Ross Beveridge &amp; Jaime Ruiz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244474"/>
            <a:ext cx="6197600" cy="4165600"/>
          </a:xfrm>
          <a:prstGeom prst="rect">
            <a:avLst/>
          </a:prstGeom>
          <a:ln w="38100" cap="sq">
            <a:solidFill>
              <a:schemeClr val="bg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62400"/>
            <a:ext cx="5753100" cy="2374900"/>
          </a:xfrm>
          <a:prstGeom prst="rect">
            <a:avLst/>
          </a:prstGeom>
          <a:ln w="38100" cap="sq">
            <a:solidFill>
              <a:schemeClr val="bg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186</TotalTime>
  <Words>727</Words>
  <Application>Microsoft Macintosh PowerPoint</Application>
  <PresentationFormat>On-screen Show (4:3)</PresentationFormat>
  <Paragraphs>139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Lucida Console</vt:lpstr>
      <vt:lpstr>ＭＳ Ｐゴシック</vt:lpstr>
      <vt:lpstr>Verdana</vt:lpstr>
      <vt:lpstr>Wingdings</vt:lpstr>
      <vt:lpstr>Arial</vt:lpstr>
      <vt:lpstr>ct310slidesTemplate</vt:lpstr>
      <vt:lpstr>Lecture 13 </vt:lpstr>
      <vt:lpstr>PowerPoint Presentation</vt:lpstr>
      <vt:lpstr>Example 05</vt:lpstr>
      <vt:lpstr>PowerPoint Presentation</vt:lpstr>
      <vt:lpstr>An Array of States</vt:lpstr>
      <vt:lpstr>More about get_object_vars</vt:lpstr>
      <vt:lpstr>Keys Are Column Headers</vt:lpstr>
      <vt:lpstr>Filling in the Table</vt:lpstr>
      <vt:lpstr>Style</vt:lpstr>
      <vt:lpstr>Now Without Loops</vt:lpstr>
      <vt:lpstr>Example 6 Code</vt:lpstr>
      <vt:lpstr>Example 06 on Client</vt:lpstr>
      <vt:lpstr>Example 06 Observations</vt:lpstr>
      <vt:lpstr>Manipulating Files/Strings</vt:lpstr>
      <vt:lpstr>PowerPoint Presentation</vt:lpstr>
      <vt:lpstr>First Part – Split on Newlines</vt:lpstr>
      <vt:lpstr>Second Part – Word Counts</vt:lpstr>
      <vt:lpstr>Third Part - Substitution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</dc:title>
  <dc:subject/>
  <dc:creator>Microsoft Office User</dc:creator>
  <cp:keywords/>
  <dc:description/>
  <cp:lastModifiedBy>Ross Beveridge</cp:lastModifiedBy>
  <cp:revision>34</cp:revision>
  <cp:lastPrinted>2017-02-20T00:13:09Z</cp:lastPrinted>
  <dcterms:created xsi:type="dcterms:W3CDTF">2016-02-04T16:20:38Z</dcterms:created>
  <dcterms:modified xsi:type="dcterms:W3CDTF">2017-02-20T00:20:49Z</dcterms:modified>
  <cp:category/>
</cp:coreProperties>
</file>