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81" r:id="rId2"/>
    <p:sldId id="282" r:id="rId3"/>
    <p:sldId id="283" r:id="rId4"/>
    <p:sldId id="284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318" r:id="rId13"/>
    <p:sldId id="296" r:id="rId14"/>
    <p:sldId id="313" r:id="rId15"/>
    <p:sldId id="314" r:id="rId16"/>
    <p:sldId id="302" r:id="rId17"/>
    <p:sldId id="315" r:id="rId18"/>
    <p:sldId id="316" r:id="rId19"/>
    <p:sldId id="317" r:id="rId20"/>
    <p:sldId id="303" r:id="rId21"/>
    <p:sldId id="30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E3803C"/>
    <a:srgbClr val="FF26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5" autoAdjust="0"/>
    <p:restoredTop sz="94403"/>
  </p:normalViewPr>
  <p:slideViewPr>
    <p:cSldViewPr>
      <p:cViewPr varScale="1">
        <p:scale>
          <a:sx n="100" d="100"/>
          <a:sy n="100" d="100"/>
        </p:scale>
        <p:origin x="1980" y="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B8D6907B-7711-4C59-87BF-40EA11052356}"/>
    <pc:docChg chg="delSld modSld">
      <pc:chgData name="Say,Benjamin" userId="12accc6f-d5d5-4773-a929-5f4f5530135e" providerId="ADAL" clId="{B8D6907B-7711-4C59-87BF-40EA11052356}" dt="2018-03-19T13:39:26.783" v="35" actId="20577"/>
      <pc:docMkLst>
        <pc:docMk/>
      </pc:docMkLst>
      <pc:sldChg chg="modSp">
        <pc:chgData name="Say,Benjamin" userId="12accc6f-d5d5-4773-a929-5f4f5530135e" providerId="ADAL" clId="{B8D6907B-7711-4C59-87BF-40EA11052356}" dt="2018-03-19T13:39:26.783" v="35" actId="20577"/>
        <pc:sldMkLst>
          <pc:docMk/>
          <pc:sldMk cId="0" sldId="281"/>
        </pc:sldMkLst>
        <pc:spChg chg="mod">
          <ac:chgData name="Say,Benjamin" userId="12accc6f-d5d5-4773-a929-5f4f5530135e" providerId="ADAL" clId="{B8D6907B-7711-4C59-87BF-40EA11052356}" dt="2018-03-19T13:39:26.783" v="35" actId="20577"/>
          <ac:spMkLst>
            <pc:docMk/>
            <pc:sldMk cId="0" sldId="281"/>
            <ac:spMk id="60418" creationId="{00000000-0000-0000-0000-000000000000}"/>
          </ac:spMkLst>
        </pc:spChg>
      </pc:sldChg>
      <pc:sldChg chg="del">
        <pc:chgData name="Say,Benjamin" userId="12accc6f-d5d5-4773-a929-5f4f5530135e" providerId="ADAL" clId="{B8D6907B-7711-4C59-87BF-40EA11052356}" dt="2018-03-19T13:34:38.251" v="0" actId="2696"/>
        <pc:sldMkLst>
          <pc:docMk/>
          <pc:sldMk cId="1641136458" sldId="287"/>
        </pc:sldMkLst>
      </pc:sldChg>
      <pc:sldChg chg="modSp">
        <pc:chgData name="Say,Benjamin" userId="12accc6f-d5d5-4773-a929-5f4f5530135e" providerId="ADAL" clId="{B8D6907B-7711-4C59-87BF-40EA11052356}" dt="2018-03-19T13:35:06.148" v="3" actId="1076"/>
        <pc:sldMkLst>
          <pc:docMk/>
          <pc:sldMk cId="300487538" sldId="288"/>
        </pc:sldMkLst>
        <pc:spChg chg="mod">
          <ac:chgData name="Say,Benjamin" userId="12accc6f-d5d5-4773-a929-5f4f5530135e" providerId="ADAL" clId="{B8D6907B-7711-4C59-87BF-40EA11052356}" dt="2018-03-19T13:35:06.148" v="3" actId="1076"/>
          <ac:spMkLst>
            <pc:docMk/>
            <pc:sldMk cId="300487538" sldId="288"/>
            <ac:spMk id="400391" creationId="{00000000-0000-0000-0000-000000000000}"/>
          </ac:spMkLst>
        </pc:spChg>
      </pc:sldChg>
      <pc:sldChg chg="modSp">
        <pc:chgData name="Say,Benjamin" userId="12accc6f-d5d5-4773-a929-5f4f5530135e" providerId="ADAL" clId="{B8D6907B-7711-4C59-87BF-40EA11052356}" dt="2018-03-19T13:35:48.308" v="5" actId="20577"/>
        <pc:sldMkLst>
          <pc:docMk/>
          <pc:sldMk cId="807154860" sldId="296"/>
        </pc:sldMkLst>
        <pc:spChg chg="mod">
          <ac:chgData name="Say,Benjamin" userId="12accc6f-d5d5-4773-a929-5f4f5530135e" providerId="ADAL" clId="{B8D6907B-7711-4C59-87BF-40EA11052356}" dt="2018-03-19T13:35:48.308" v="5" actId="20577"/>
          <ac:spMkLst>
            <pc:docMk/>
            <pc:sldMk cId="807154860" sldId="296"/>
            <ac:spMk id="2" creationId="{00000000-0000-0000-0000-000000000000}"/>
          </ac:spMkLst>
        </pc:spChg>
      </pc:sldChg>
      <pc:sldChg chg="del">
        <pc:chgData name="Say,Benjamin" userId="12accc6f-d5d5-4773-a929-5f4f5530135e" providerId="ADAL" clId="{B8D6907B-7711-4C59-87BF-40EA11052356}" dt="2018-03-19T13:38:58.287" v="6" actId="2696"/>
        <pc:sldMkLst>
          <pc:docMk/>
          <pc:sldMk cId="1079728195" sldId="301"/>
        </pc:sldMkLst>
      </pc:sldChg>
      <pc:sldMasterChg chg="delSldLayout">
        <pc:chgData name="Say,Benjamin" userId="12accc6f-d5d5-4773-a929-5f4f5530135e" providerId="ADAL" clId="{B8D6907B-7711-4C59-87BF-40EA11052356}" dt="2018-03-19T13:38:58.292" v="7" actId="2696"/>
        <pc:sldMasterMkLst>
          <pc:docMk/>
          <pc:sldMasterMk cId="0" sldId="2147483648"/>
        </pc:sldMasterMkLst>
        <pc:sldLayoutChg chg="del">
          <pc:chgData name="Say,Benjamin" userId="12accc6f-d5d5-4773-a929-5f4f5530135e" providerId="ADAL" clId="{B8D6907B-7711-4C59-87BF-40EA11052356}" dt="2018-03-19T13:38:58.292" v="7" actId="2696"/>
          <pc:sldLayoutMkLst>
            <pc:docMk/>
            <pc:sldMasterMk cId="0" sldId="2147483648"/>
            <pc:sldLayoutMk cId="1988583192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959F1-2084-0542-A132-7411E3725186}" type="slidenum">
              <a:rPr lang="en-US"/>
              <a:pPr/>
              <a:t>21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8DE3F-C96E-5B48-B4FB-D7B4E99FF36C}" type="slidenum">
              <a:rPr lang="en-US"/>
              <a:pPr/>
              <a:t>2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3C36C-67B5-9546-8293-7CC0CD5FC8E9}" type="slidenum">
              <a:rPr lang="en-US"/>
              <a:pPr/>
              <a:t>3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5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74C68-C337-8C45-AE19-95BF664DD91B}" type="slidenum">
              <a:rPr lang="en-US"/>
              <a:pPr/>
              <a:t>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B682E-E161-A144-99F6-B75CF7E4A16F}" type="slidenum">
              <a:rPr lang="en-US"/>
              <a:pPr/>
              <a:t>5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002DC-6BC7-A34A-9386-F13C864DF2D9}" type="slidenum">
              <a:rPr lang="en-US"/>
              <a:pPr/>
              <a:t>7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4AA57-F0BD-804E-97F1-0BC24F8F1653}" type="slidenum">
              <a:rPr lang="en-US"/>
              <a:pPr/>
              <a:t>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8A91-7759-DF44-92E2-F0BBF3BC8BD9}" type="slidenum">
              <a:rPr lang="en-US"/>
              <a:pPr/>
              <a:t>9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C319C-A2C8-4945-9AD3-D1C3C9C48B3C}" type="slidenum">
              <a:rPr lang="en-US"/>
              <a:pPr/>
              <a:t>10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FF248BC4-0AE7-B341-B9ED-DA7DFB49D4B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9A886-E576-404C-B1FB-070ACDF09C36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18122-FD2B-7749-B88B-4422B682779A}" type="datetime1">
              <a:rPr lang="en-US" smtClean="0"/>
              <a:t>3/19/2018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922BE733-F476-1F4D-A663-12B9EF53E594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ensus.gov/genealogy/names/names_file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n.wikipedia.org/wiki/Relational_model" TargetMode="External"/><Relationship Id="rId4" Type="http://schemas.openxmlformats.org/officeDocument/2006/relationships/hyperlink" Target="http://www.epa.gov/owow/monitoring/rbp/ch03mai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Databases! </a:t>
            </a:r>
            <a:r>
              <a:rPr lang="en-US"/>
              <a:t>(MySQL)</a:t>
            </a: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2000" dirty="0"/>
              <a:t>Introduction to Databases</a:t>
            </a:r>
          </a:p>
          <a:p>
            <a:r>
              <a:rPr lang="en-US" sz="2000" dirty="0"/>
              <a:t>with MAMP/LAMP/WAMP</a:t>
            </a:r>
          </a:p>
          <a:p>
            <a:r>
              <a:rPr lang="en-US" sz="2000" dirty="0"/>
              <a:t>thrown in!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– Data Server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62D2-B711-FC43-AEE1-CD75E3B3CC21}" type="datetime1">
              <a:rPr lang="en-US" smtClean="0"/>
              <a:t>3/19/2018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sp>
        <p:nvSpPr>
          <p:cNvPr id="313347" name="AutoShape 3"/>
          <p:cNvSpPr>
            <a:spLocks noChangeArrowheads="1"/>
          </p:cNvSpPr>
          <p:nvPr/>
        </p:nvSpPr>
        <p:spPr bwMode="auto">
          <a:xfrm>
            <a:off x="228600" y="1600200"/>
            <a:ext cx="2286000" cy="3048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Client Computer</a:t>
            </a:r>
          </a:p>
        </p:txBody>
      </p:sp>
      <p:sp>
        <p:nvSpPr>
          <p:cNvPr id="313348" name="AutoShape 4"/>
          <p:cNvSpPr>
            <a:spLocks noChangeArrowheads="1"/>
          </p:cNvSpPr>
          <p:nvPr/>
        </p:nvSpPr>
        <p:spPr bwMode="auto">
          <a:xfrm>
            <a:off x="3200400" y="1600200"/>
            <a:ext cx="2590800" cy="35814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Web Server (Apache)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PHP Interpreter</a:t>
            </a:r>
          </a:p>
        </p:txBody>
      </p:sp>
      <p:sp>
        <p:nvSpPr>
          <p:cNvPr id="313349" name="AutoShape 5"/>
          <p:cNvSpPr>
            <a:spLocks noChangeArrowheads="1"/>
          </p:cNvSpPr>
          <p:nvPr/>
        </p:nvSpPr>
        <p:spPr bwMode="auto">
          <a:xfrm>
            <a:off x="6553200" y="1676400"/>
            <a:ext cx="1981200" cy="2286000"/>
          </a:xfrm>
          <a:prstGeom prst="can">
            <a:avLst>
              <a:gd name="adj" fmla="val 288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File System (enter.php)</a:t>
            </a:r>
          </a:p>
        </p:txBody>
      </p:sp>
      <p:sp>
        <p:nvSpPr>
          <p:cNvPr id="313351" name="AutoShape 7"/>
          <p:cNvSpPr>
            <a:spLocks noChangeArrowheads="1"/>
          </p:cNvSpPr>
          <p:nvPr/>
        </p:nvSpPr>
        <p:spPr bwMode="auto">
          <a:xfrm>
            <a:off x="2590800" y="21336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2" name="AutoShape 8"/>
          <p:cNvSpPr>
            <a:spLocks noChangeArrowheads="1"/>
          </p:cNvSpPr>
          <p:nvPr/>
        </p:nvSpPr>
        <p:spPr bwMode="auto">
          <a:xfrm>
            <a:off x="5867400" y="28194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3" name="AutoShape 9"/>
          <p:cNvSpPr>
            <a:spLocks noChangeArrowheads="1"/>
          </p:cNvSpPr>
          <p:nvPr/>
        </p:nvSpPr>
        <p:spPr bwMode="auto">
          <a:xfrm>
            <a:off x="6477000" y="4419600"/>
            <a:ext cx="2209800" cy="1524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MySQL</a:t>
            </a:r>
            <a:r>
              <a:rPr lang="en-US" dirty="0"/>
              <a:t> Database</a:t>
            </a:r>
          </a:p>
        </p:txBody>
      </p:sp>
      <p:sp>
        <p:nvSpPr>
          <p:cNvPr id="313354" name="AutoShape 10"/>
          <p:cNvSpPr>
            <a:spLocks noChangeArrowheads="1"/>
          </p:cNvSpPr>
          <p:nvPr/>
        </p:nvSpPr>
        <p:spPr bwMode="auto">
          <a:xfrm>
            <a:off x="5867400" y="45720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008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2009-02-12_09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44284"/>
            <a:ext cx="1676400" cy="157581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6019800" y="4038600"/>
            <a:ext cx="3048000" cy="2209800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0938" y="379137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93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6568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Always Ask – Where?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 in, where is the data?</a:t>
            </a:r>
          </a:p>
          <a:p>
            <a:r>
              <a:rPr lang="en-US"/>
              <a:t>On a separate machine?</a:t>
            </a:r>
          </a:p>
          <a:p>
            <a:r>
              <a:rPr lang="en-US"/>
              <a:t>On the same machine?</a:t>
            </a:r>
          </a:p>
          <a:p>
            <a:r>
              <a:rPr lang="en-US"/>
              <a:t>In a form you can read externally?</a:t>
            </a:r>
          </a:p>
          <a:p>
            <a:r>
              <a:rPr lang="en-US"/>
              <a:t>Will it move when you move the site?</a:t>
            </a:r>
          </a:p>
          <a:p>
            <a:r>
              <a:rPr lang="en-US"/>
              <a:t>How do you make copies?</a:t>
            </a:r>
          </a:p>
          <a:p>
            <a:r>
              <a:rPr lang="en-US"/>
              <a:t>What are the points of failure?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1066800" cy="365125"/>
          </a:xfrm>
        </p:spPr>
        <p:txBody>
          <a:bodyPr/>
          <a:lstStyle/>
          <a:p>
            <a:fld id="{3DF460F2-48C3-2A41-9CAC-EBC03B215BCD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58775"/>
          </a:xfrm>
        </p:spPr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5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a CMS using MySQL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8BC4-0AE7-B341-B9ED-DA7DFB49D4B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8" y="1295400"/>
            <a:ext cx="8278108" cy="4777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Try at Home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2D92-DD34-344E-9C98-4AF6A19AA5E4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7" name="Picture 6" descr="Screen Shot 2015-03-01 at 9.0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88222"/>
            <a:ext cx="5075139" cy="3048000"/>
          </a:xfrm>
          <a:prstGeom prst="rect">
            <a:avLst/>
          </a:prstGeom>
        </p:spPr>
      </p:pic>
      <p:pic>
        <p:nvPicPr>
          <p:cNvPr id="8" name="Picture 7" descr="Screen Shot 2015-03-01 at 9.06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36022"/>
            <a:ext cx="4572000" cy="257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5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MAMP Preferences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ACE-0255-2B40-9830-4196370083C7}" type="datetime1">
              <a:rPr lang="en-US" smtClean="0"/>
              <a:t>3/19/2018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35" y="1078486"/>
            <a:ext cx="4133352" cy="3182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2144"/>
            <a:ext cx="4213824" cy="317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77" y="3314217"/>
            <a:ext cx="4177246" cy="3182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40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15D-51F3-F140-8645-95BA113175C8}" type="datetime1">
              <a:rPr lang="en-US" smtClean="0"/>
              <a:t>3/19/2018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6" y="304800"/>
            <a:ext cx="8751548" cy="623052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 bwMode="auto">
          <a:xfrm>
            <a:off x="5029200" y="2277063"/>
            <a:ext cx="3124200" cy="1143000"/>
          </a:xfrm>
          <a:prstGeom prst="wedgeRectCallout">
            <a:avLst>
              <a:gd name="adj1" fmla="val -78137"/>
              <a:gd name="adj2" fmla="val -19939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Note port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number on URL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>
                <a:solidFill>
                  <a:schemeClr val="bg1">
                    <a:lumMod val="5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Localhost:8888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482791" y="3877263"/>
            <a:ext cx="3124200" cy="1143000"/>
          </a:xfrm>
          <a:prstGeom prst="wedgeRectCallout">
            <a:avLst>
              <a:gd name="adj1" fmla="val -139446"/>
              <a:gd name="adj2" fmla="val 843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Also,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port num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-128"/>
                <a:cs typeface="ＭＳ Ｐゴシック" charset="-128"/>
              </a:rPr>
              <a:t>ber for MySQL server</a:t>
            </a:r>
            <a:endParaRPr kumimoji="0" lang="en-US" sz="2400" b="0" i="0" u="none" strike="noStrike" cap="none" normalizeH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>
                <a:solidFill>
                  <a:schemeClr val="bg1">
                    <a:lumMod val="5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8889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8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MySQL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8173" y="1188654"/>
            <a:ext cx="9220200" cy="4495800"/>
          </a:xfrm>
        </p:spPr>
        <p:txBody>
          <a:bodyPr/>
          <a:lstStyle/>
          <a:p>
            <a:r>
              <a:rPr lang="en-US" sz="2800" dirty="0"/>
              <a:t>Real Workflows: WYSIG Database Support.</a:t>
            </a:r>
          </a:p>
          <a:p>
            <a:r>
              <a:rPr lang="en-US" sz="2800" dirty="0"/>
              <a:t>Getting Started: stay close to basics,</a:t>
            </a:r>
          </a:p>
          <a:p>
            <a:pPr lvl="1"/>
            <a:r>
              <a:rPr lang="en-US" sz="2400" dirty="0"/>
              <a:t> understand command line level control.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1066800" cy="365125"/>
          </a:xfrm>
        </p:spPr>
        <p:txBody>
          <a:bodyPr/>
          <a:lstStyle/>
          <a:p>
            <a:fld id="{200CDFDE-4C86-0A47-A62A-9B15D8F3AE41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58775"/>
          </a:xfrm>
        </p:spPr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8686800" cy="32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 Danger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the most common mistake!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248BC4-0AE7-B341-B9ED-DA7DFB49D4B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298700"/>
            <a:ext cx="8293100" cy="2247900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ular Callout 7"/>
          <p:cNvSpPr/>
          <p:nvPr/>
        </p:nvSpPr>
        <p:spPr bwMode="auto">
          <a:xfrm>
            <a:off x="429986" y="4998810"/>
            <a:ext cx="8001000" cy="1003300"/>
          </a:xfrm>
          <a:prstGeom prst="wedgeRectCallout">
            <a:avLst>
              <a:gd name="adj1" fmla="val 19575"/>
              <a:gd name="adj2" fmla="val -172943"/>
            </a:avLst>
          </a:prstGeom>
          <a:solidFill>
            <a:schemeClr val="accent2">
              <a:alpha val="66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Read the fine print: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>
                <a:ea typeface="ＭＳ Ｐゴシック" charset="-128"/>
                <a:cs typeface="ＭＳ Ｐゴシック" charset="-128"/>
              </a:rPr>
              <a:t>… the server does not requre a password at all ...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69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How Open is MySQL</a:t>
            </a:r>
            <a:br>
              <a:rPr lang="en-US" dirty="0"/>
            </a:br>
            <a:r>
              <a:rPr lang="en-US" sz="2400" dirty="0"/>
              <a:t>Out of the Box!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8BC4-0AE7-B341-B9ED-DA7DFB49D4B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7975600" cy="2743200"/>
          </a:xfrm>
          <a:prstGeom prst="rect">
            <a:avLst/>
          </a:prstGeom>
          <a:ln w="1270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38400"/>
            <a:ext cx="5887190" cy="3489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ular Callout 9"/>
          <p:cNvSpPr/>
          <p:nvPr/>
        </p:nvSpPr>
        <p:spPr bwMode="auto">
          <a:xfrm>
            <a:off x="152400" y="4648200"/>
            <a:ext cx="2590800" cy="1143000"/>
          </a:xfrm>
          <a:prstGeom prst="wedgeRectCallout">
            <a:avLst>
              <a:gd name="adj1" fmla="val 34888"/>
              <a:gd name="adj2" fmla="val -11177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Remember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the password (you saw it!)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276600" y="1252938"/>
            <a:ext cx="3886200" cy="488324"/>
          </a:xfrm>
          <a:prstGeom prst="wedgeRectCallout">
            <a:avLst>
              <a:gd name="adj1" fmla="val -107969"/>
              <a:gd name="adj2" fmla="val 41749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-128"/>
                <a:cs typeface="ＭＳ Ｐゴシック" charset="-128"/>
              </a:rPr>
              <a:t>A user with no name!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33" y="5943738"/>
            <a:ext cx="7512957" cy="577920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 bwMode="auto">
          <a:xfrm>
            <a:off x="5072743" y="5004146"/>
            <a:ext cx="3962400" cy="609600"/>
          </a:xfrm>
          <a:prstGeom prst="wedgeRectCallout">
            <a:avLst>
              <a:gd name="adj1" fmla="val -31547"/>
              <a:gd name="adj2" fmla="val 1303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Ok –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Some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Protection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836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Root Password!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A886-E576-404C-B1FB-070ACDF09C36}" type="datetime1">
              <a:rPr lang="en-US" smtClean="0"/>
              <a:t>3/19/2018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5773"/>
            <a:ext cx="8866886" cy="4876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 bwMode="auto">
          <a:xfrm>
            <a:off x="3657600" y="1828800"/>
            <a:ext cx="2362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90600" y="4571580"/>
            <a:ext cx="6172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200" y="5882154"/>
            <a:ext cx="901928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Why am </a:t>
            </a:r>
            <a:r>
              <a:rPr lang="en-US" sz="3600" b="1" i="1">
                <a:solidFill>
                  <a:srgbClr val="C00000"/>
                </a:solidFill>
              </a:rPr>
              <a:t>I teaching you this first?!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33800" y="5638800"/>
            <a:ext cx="2362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205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 Database?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Consider handling lots of data! </a:t>
            </a:r>
            <a:endParaRPr lang="en-US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1066800" cy="365125"/>
          </a:xfrm>
        </p:spPr>
        <p:txBody>
          <a:bodyPr/>
          <a:lstStyle/>
          <a:p>
            <a:fld id="{5736CFE4-4B4A-634F-9626-C2CF3B0F9167}" type="datetime1">
              <a:rPr lang="en-US" smtClean="0"/>
              <a:t>3/19/2018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58775"/>
          </a:xfrm>
        </p:spPr>
        <p:txBody>
          <a:bodyPr/>
          <a:lstStyle/>
          <a:p>
            <a:r>
              <a:rPr lang="en-US"/>
              <a:t>Slide </a:t>
            </a:r>
            <a:fld id="{F6F05197-FF19-C24A-A50D-D988FA3513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pic>
        <p:nvPicPr>
          <p:cNvPr id="378884" name="Picture 4" descr="ct310lec17fig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3276600" cy="414813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78885" name="Picture 5" descr="ct310lec17fig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981200"/>
            <a:ext cx="3605213" cy="4162425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90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User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495800"/>
          </a:xfrm>
        </p:spPr>
        <p:txBody>
          <a:bodyPr/>
          <a:lstStyle/>
          <a:p>
            <a:r>
              <a:rPr lang="en-US" dirty="0"/>
              <a:t>Avoid the trap of doing routine work as ‘root’.  Build users with purpose.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900F74-C907-FC43-93F1-F9F76527D359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" y="2286000"/>
            <a:ext cx="8894064" cy="4067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 bwMode="auto">
          <a:xfrm>
            <a:off x="762000" y="5105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62000" y="5638800"/>
            <a:ext cx="510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1731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1174374"/>
            <a:ext cx="8730343" cy="5195052"/>
          </a:xfrm>
          <a:prstGeom prst="rect">
            <a:avLst/>
          </a:prstGeom>
        </p:spPr>
      </p:pic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Try It 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945-C907-644B-B07F-B7BB5B2ED62F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617F857-5BC7-4040-84B5-DE40EFEB52C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4339442"/>
            <a:ext cx="5257800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Interaction is typically in the form of a query, in this case ‘select’ the function ‘now’ and retrieve the current date and time.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1634698"/>
            <a:ext cx="4724400" cy="15696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B3623"/>
                </a:solidFill>
                <a:latin typeface="+mn-lt"/>
                <a:cs typeface="Courier New"/>
              </a:rPr>
              <a:t>Summary</a:t>
            </a:r>
          </a:p>
          <a:p>
            <a:r>
              <a:rPr lang="en-US" dirty="0" err="1">
                <a:solidFill>
                  <a:srgbClr val="4B3623"/>
                </a:solidFill>
                <a:latin typeface="Courier New"/>
                <a:cs typeface="Courier New"/>
              </a:rPr>
              <a:t>mysql</a:t>
            </a:r>
            <a:r>
              <a:rPr lang="en-US" dirty="0">
                <a:solidFill>
                  <a:srgbClr val="4B3623"/>
                </a:solidFill>
                <a:latin typeface="Courier New"/>
                <a:cs typeface="Courier New"/>
              </a:rPr>
              <a:t> –u ross –p</a:t>
            </a:r>
          </a:p>
          <a:p>
            <a:r>
              <a:rPr lang="en-US" dirty="0">
                <a:solidFill>
                  <a:srgbClr val="4B3623"/>
                </a:solidFill>
                <a:latin typeface="Courier New"/>
                <a:cs typeface="Courier New"/>
              </a:rPr>
              <a:t>SELECT NOW();</a:t>
            </a:r>
          </a:p>
          <a:p>
            <a:r>
              <a:rPr lang="en-US" dirty="0">
                <a:solidFill>
                  <a:srgbClr val="4B3623"/>
                </a:solidFill>
                <a:latin typeface="Courier New"/>
                <a:cs typeface="Courier New"/>
              </a:rPr>
              <a:t>quit;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066800" y="4648200"/>
            <a:ext cx="1447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006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Taxonomy - Flat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1F6A-58F3-1248-8B64-BFBCE8855DEE}" type="datetime1">
              <a:rPr lang="en-US" smtClean="0"/>
              <a:t>3/19/2018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31FC632-72DF-F646-9714-F64536D2EA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 dirty="0"/>
              <a:t>CSU CS CT 310 - Web Development, ©Ross Beveridge &amp; Jamie Ruiz</a:t>
            </a:r>
          </a:p>
        </p:txBody>
      </p:sp>
      <p:sp>
        <p:nvSpPr>
          <p:cNvPr id="37376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396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Hardly a database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Typically 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Row = record.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Column = field.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Common Example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Spreadsheet.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Upside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Trivial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Downside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Rigid</a:t>
            </a:r>
          </a:p>
        </p:txBody>
      </p:sp>
      <p:pic>
        <p:nvPicPr>
          <p:cNvPr id="373770" name="Picture 10" descr="ct310lec17fig00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267200" y="1295400"/>
            <a:ext cx="4600575" cy="4876800"/>
          </a:xfrm>
          <a:ln w="28575" cmpd="sng">
            <a:solidFill>
              <a:schemeClr val="tx1"/>
            </a:solidFill>
          </a:ln>
        </p:spPr>
      </p:pic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4343400" y="6202363"/>
            <a:ext cx="403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First Name Frequency from </a:t>
            </a:r>
            <a:r>
              <a:rPr lang="en-US" sz="1200" dirty="0">
                <a:hlinkClick r:id="rId4"/>
              </a:rPr>
              <a:t>U.S. Census Bureau.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30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8" grpId="0" build="p" bldLvl="2"/>
      <p:bldP spid="3737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Hierarchical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7EB0-0C99-0C48-9A6E-681A4EFD6EF7}" type="datetime1">
              <a:rPr lang="en-US" smtClean="0"/>
              <a:t>3/19/2018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3C7D7E8-F346-9A47-9AD9-33C0F52C84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8219" y="922337"/>
            <a:ext cx="8077200" cy="1981200"/>
          </a:xfrm>
        </p:spPr>
        <p:txBody>
          <a:bodyPr/>
          <a:lstStyle/>
          <a:p>
            <a:r>
              <a:rPr lang="en-US" dirty="0"/>
              <a:t>Root Data Structure is a tree.</a:t>
            </a:r>
          </a:p>
          <a:p>
            <a:pPr lvl="1"/>
            <a:r>
              <a:rPr lang="en-US" dirty="0"/>
              <a:t>May follow a uniform pattern, or …</a:t>
            </a:r>
          </a:p>
          <a:p>
            <a:pPr lvl="1"/>
            <a:r>
              <a:rPr lang="en-US" dirty="0"/>
              <a:t>Highly flexible.</a:t>
            </a:r>
          </a:p>
        </p:txBody>
      </p:sp>
      <p:pic>
        <p:nvPicPr>
          <p:cNvPr id="385030" name="Picture 6" descr="ct310lec17fig00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81000" y="2790825"/>
            <a:ext cx="8382000" cy="3686175"/>
          </a:xfrm>
          <a:ln w="38100">
            <a:solidFill>
              <a:schemeClr val="bg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40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- Relational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106C-79CA-6444-A067-659B3D4863F3}" type="datetime1">
              <a:rPr lang="en-US" smtClean="0"/>
              <a:t>3/19/2018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A6A3FE2-0BBE-8E4B-A657-C566B4BD8A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pic>
        <p:nvPicPr>
          <p:cNvPr id="387078" name="Picture 6" descr="ct310lec17fig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086600" cy="4779963"/>
          </a:xfrm>
          <a:prstGeom prst="rect">
            <a:avLst/>
          </a:prstGeom>
          <a:noFill/>
        </p:spPr>
      </p:pic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5638800" y="1600200"/>
            <a:ext cx="3276600" cy="1569660"/>
          </a:xfrm>
          <a:prstGeom prst="rect">
            <a:avLst/>
          </a:prstGeom>
          <a:solidFill>
            <a:srgbClr val="408000">
              <a:alpha val="7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Figure from EPA: </a:t>
            </a:r>
            <a:r>
              <a:rPr lang="en-US" dirty="0">
                <a:latin typeface="+mn-lt"/>
                <a:hlinkMouseOver r:id="rId4"/>
              </a:rPr>
              <a:t>“Monitoring and Assessing Water Quality”, Chapter 3.</a:t>
            </a:r>
            <a:endParaRPr lang="en-US" dirty="0">
              <a:latin typeface="+mn-lt"/>
            </a:endParaRPr>
          </a:p>
        </p:txBody>
      </p:sp>
      <p:sp>
        <p:nvSpPr>
          <p:cNvPr id="387080" name="Text Box 8"/>
          <p:cNvSpPr txBox="1">
            <a:spLocks noChangeArrowheads="1"/>
          </p:cNvSpPr>
          <p:nvPr/>
        </p:nvSpPr>
        <p:spPr bwMode="auto">
          <a:xfrm>
            <a:off x="381000" y="3276600"/>
            <a:ext cx="8458200" cy="2015192"/>
          </a:xfrm>
          <a:prstGeom prst="rect">
            <a:avLst/>
          </a:prstGeom>
          <a:solidFill>
            <a:srgbClr val="80004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+mn-lt"/>
              </a:rPr>
              <a:t>“The relational model for database management is a database model based on predicate logic and set theory. It was first formulated and proposed in 1969 by Edgar Codd with aims that …”</a:t>
            </a:r>
            <a:r>
              <a:rPr lang="en-US">
                <a:latin typeface="+mn-lt"/>
              </a:rPr>
              <a:t> (Beginning of </a:t>
            </a:r>
            <a:r>
              <a:rPr lang="en-US">
                <a:latin typeface="+mn-lt"/>
                <a:hlinkClick r:id="rId5"/>
              </a:rPr>
              <a:t>Wikipedia entry</a:t>
            </a:r>
            <a:r>
              <a:rPr lang="en-US">
                <a:latin typeface="+mn-lt"/>
              </a:rPr>
              <a:t>)</a:t>
            </a:r>
          </a:p>
        </p:txBody>
      </p:sp>
      <p:sp>
        <p:nvSpPr>
          <p:cNvPr id="387081" name="Text Box 9"/>
          <p:cNvSpPr txBox="1">
            <a:spLocks noChangeArrowheads="1"/>
          </p:cNvSpPr>
          <p:nvPr/>
        </p:nvSpPr>
        <p:spPr bwMode="auto">
          <a:xfrm>
            <a:off x="381000" y="5334000"/>
            <a:ext cx="8458200" cy="830997"/>
          </a:xfrm>
          <a:prstGeom prst="rect">
            <a:avLst/>
          </a:prstGeom>
          <a:solidFill>
            <a:srgbClr val="0000FF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Rather than approach this topic in general, let us proceed with learning </a:t>
            </a:r>
            <a:r>
              <a:rPr lang="en-US" dirty="0" err="1">
                <a:latin typeface="+mn-lt"/>
              </a:rPr>
              <a:t>MySQL</a:t>
            </a:r>
            <a:r>
              <a:rPr lang="en-US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70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Backend Database Overview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4495800"/>
          </a:xfrm>
        </p:spPr>
        <p:txBody>
          <a:bodyPr/>
          <a:lstStyle/>
          <a:p>
            <a:r>
              <a:rPr lang="en-US" dirty="0"/>
              <a:t>Behind </a:t>
            </a:r>
            <a:r>
              <a:rPr lang="en-US"/>
              <a:t>(almost) all </a:t>
            </a:r>
            <a:r>
              <a:rPr lang="en-US" dirty="0"/>
              <a:t>good websites stands a loyal database.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669617-AAE0-B443-B08D-A95DB7F618B0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382000" cy="4329512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2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9" name="Picture 1029" descr="ct310lec18fig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6172200" cy="522922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00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MySQL – By Itself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3CA-0856-BC4E-8D3B-07711B5FDE41}" type="datetime1">
              <a:rPr lang="en-US" smtClean="0"/>
              <a:t>3/19/2018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999CC05-B30D-7346-A172-6B5DEC029A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sp>
        <p:nvSpPr>
          <p:cNvPr id="400391" name="Rectangle 1031"/>
          <p:cNvSpPr>
            <a:spLocks noGrp="1" noChangeArrowheads="1"/>
          </p:cNvSpPr>
          <p:nvPr>
            <p:ph type="body" orient="vert" idx="4294967295"/>
          </p:nvPr>
        </p:nvSpPr>
        <p:spPr>
          <a:xfrm>
            <a:off x="533400" y="5029200"/>
            <a:ext cx="8305800" cy="1219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Source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Common Platforms</a:t>
            </a:r>
          </a:p>
        </p:txBody>
      </p:sp>
    </p:spTree>
    <p:extLst>
      <p:ext uri="{BB962C8B-B14F-4D97-AF65-F5344CB8AC3E}">
        <p14:creationId xmlns:p14="http://schemas.microsoft.com/office/powerpoint/2010/main" val="30048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Review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Where is persistent user specific info?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1066800" cy="365125"/>
          </a:xfrm>
        </p:spPr>
        <p:txBody>
          <a:bodyPr/>
          <a:lstStyle/>
          <a:p>
            <a:fld id="{B5F759ED-E58B-AF47-9AD4-171E3F876244}" type="datetime1">
              <a:rPr lang="en-US" smtClean="0"/>
              <a:t>3/19/2018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58775"/>
          </a:xfrm>
        </p:spPr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>
            <a:off x="685800" y="2133600"/>
            <a:ext cx="2286000" cy="3048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Client Computer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48000" y="2133600"/>
            <a:ext cx="2819400" cy="3505200"/>
            <a:chOff x="1920" y="1344"/>
            <a:chExt cx="1776" cy="2208"/>
          </a:xfrm>
        </p:grpSpPr>
        <p:sp>
          <p:nvSpPr>
            <p:cNvPr id="309255" name="AutoShape 7"/>
            <p:cNvSpPr>
              <a:spLocks noChangeArrowheads="1"/>
            </p:cNvSpPr>
            <p:nvPr/>
          </p:nvSpPr>
          <p:spPr bwMode="auto">
            <a:xfrm>
              <a:off x="2304" y="1344"/>
              <a:ext cx="1392" cy="2208"/>
            </a:xfrm>
            <a:prstGeom prst="bevel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Web Server (Apache)</a:t>
              </a:r>
            </a:p>
          </p:txBody>
        </p:sp>
        <p:sp>
          <p:nvSpPr>
            <p:cNvPr id="309260" name="AutoShape 12"/>
            <p:cNvSpPr>
              <a:spLocks noChangeArrowheads="1"/>
            </p:cNvSpPr>
            <p:nvPr/>
          </p:nvSpPr>
          <p:spPr bwMode="auto">
            <a:xfrm>
              <a:off x="1920" y="1680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3048000"/>
            <a:ext cx="2743200" cy="2286000"/>
            <a:chOff x="3744" y="1920"/>
            <a:chExt cx="1728" cy="1440"/>
          </a:xfrm>
        </p:grpSpPr>
        <p:sp>
          <p:nvSpPr>
            <p:cNvPr id="309257" name="AutoShape 9"/>
            <p:cNvSpPr>
              <a:spLocks noChangeArrowheads="1"/>
            </p:cNvSpPr>
            <p:nvPr/>
          </p:nvSpPr>
          <p:spPr bwMode="auto">
            <a:xfrm>
              <a:off x="4128" y="1920"/>
              <a:ext cx="1344" cy="1440"/>
            </a:xfrm>
            <a:prstGeom prst="can">
              <a:avLst>
                <a:gd name="adj" fmla="val 2884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Static Files (</a:t>
              </a:r>
              <a:r>
                <a:rPr lang="en-US" dirty="0" err="1"/>
                <a:t>index.html</a:t>
              </a:r>
              <a:r>
                <a:rPr lang="en-US" dirty="0"/>
                <a:t>)</a:t>
              </a:r>
            </a:p>
          </p:txBody>
        </p:sp>
        <p:sp>
          <p:nvSpPr>
            <p:cNvPr id="309262" name="AutoShape 14"/>
            <p:cNvSpPr>
              <a:spLocks noChangeArrowheads="1"/>
            </p:cNvSpPr>
            <p:nvPr/>
          </p:nvSpPr>
          <p:spPr bwMode="auto">
            <a:xfrm>
              <a:off x="3744" y="254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 descr="2009-02-12_09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3224784"/>
            <a:ext cx="1676400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– Now Where?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FAB-9A3C-EE41-8B1A-9F4F13074691}" type="datetime1">
              <a:rPr lang="en-US" smtClean="0"/>
              <a:t>3/19/2018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0" y="1752600"/>
            <a:ext cx="2819400" cy="1828800"/>
            <a:chOff x="1920" y="1248"/>
            <a:chExt cx="1776" cy="1152"/>
          </a:xfrm>
        </p:grpSpPr>
        <p:sp>
          <p:nvSpPr>
            <p:cNvPr id="312325" name="AutoShape 5"/>
            <p:cNvSpPr>
              <a:spLocks noChangeArrowheads="1"/>
            </p:cNvSpPr>
            <p:nvPr/>
          </p:nvSpPr>
          <p:spPr bwMode="auto">
            <a:xfrm>
              <a:off x="2304" y="1248"/>
              <a:ext cx="1392" cy="1152"/>
            </a:xfrm>
            <a:prstGeom prst="bevel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/>
                <a:t>Web Server (Apache)</a:t>
              </a:r>
            </a:p>
          </p:txBody>
        </p:sp>
        <p:sp>
          <p:nvSpPr>
            <p:cNvPr id="312327" name="AutoShape 7"/>
            <p:cNvSpPr>
              <a:spLocks noChangeArrowheads="1"/>
            </p:cNvSpPr>
            <p:nvPr/>
          </p:nvSpPr>
          <p:spPr bwMode="auto">
            <a:xfrm>
              <a:off x="1920" y="158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609600" y="1752600"/>
            <a:ext cx="2362200" cy="3048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Client Computer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657600" y="2286000"/>
            <a:ext cx="4572000" cy="3810000"/>
            <a:chOff x="2304" y="1584"/>
            <a:chExt cx="2880" cy="2400"/>
          </a:xfrm>
        </p:grpSpPr>
        <p:sp>
          <p:nvSpPr>
            <p:cNvPr id="312326" name="AutoShape 6"/>
            <p:cNvSpPr>
              <a:spLocks noChangeArrowheads="1"/>
            </p:cNvSpPr>
            <p:nvPr/>
          </p:nvSpPr>
          <p:spPr bwMode="auto">
            <a:xfrm>
              <a:off x="4128" y="1584"/>
              <a:ext cx="1056" cy="2064"/>
            </a:xfrm>
            <a:prstGeom prst="can">
              <a:avLst>
                <a:gd name="adj" fmla="val 4886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File System /cgi-bin</a:t>
              </a:r>
            </a:p>
          </p:txBody>
        </p:sp>
        <p:sp>
          <p:nvSpPr>
            <p:cNvPr id="312328" name="AutoShape 8"/>
            <p:cNvSpPr>
              <a:spLocks noChangeArrowheads="1"/>
            </p:cNvSpPr>
            <p:nvPr/>
          </p:nvSpPr>
          <p:spPr bwMode="auto">
            <a:xfrm>
              <a:off x="3744" y="302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30" name="AutoShape 10"/>
            <p:cNvSpPr>
              <a:spLocks noChangeArrowheads="1"/>
            </p:cNvSpPr>
            <p:nvPr/>
          </p:nvSpPr>
          <p:spPr bwMode="auto">
            <a:xfrm>
              <a:off x="2304" y="2832"/>
              <a:ext cx="1392" cy="1152"/>
            </a:xfrm>
            <a:prstGeom prst="bevel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Native Code </a:t>
              </a:r>
              <a:r>
                <a:rPr lang="en-US" sz="2000" dirty="0"/>
                <a:t>(</a:t>
              </a:r>
              <a:r>
                <a:rPr lang="en-US" sz="2000" dirty="0" err="1"/>
                <a:t>enter.exe</a:t>
              </a:r>
              <a:r>
                <a:rPr lang="en-US" sz="2000" dirty="0"/>
                <a:t>)</a:t>
              </a:r>
            </a:p>
          </p:txBody>
        </p:sp>
        <p:sp>
          <p:nvSpPr>
            <p:cNvPr id="312331" name="AutoShape 11"/>
            <p:cNvSpPr>
              <a:spLocks noChangeArrowheads="1"/>
            </p:cNvSpPr>
            <p:nvPr/>
          </p:nvSpPr>
          <p:spPr bwMode="auto">
            <a:xfrm>
              <a:off x="3744" y="206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32" name="AutoShape 12"/>
          <p:cNvSpPr>
            <a:spLocks noChangeArrowheads="1"/>
          </p:cNvSpPr>
          <p:nvPr/>
        </p:nvSpPr>
        <p:spPr bwMode="auto">
          <a:xfrm rot="-5400000">
            <a:off x="4457700" y="37719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33" name="Oval 13"/>
          <p:cNvSpPr>
            <a:spLocks noChangeArrowheads="1"/>
          </p:cNvSpPr>
          <p:nvPr/>
        </p:nvSpPr>
        <p:spPr bwMode="auto">
          <a:xfrm>
            <a:off x="457200" y="4495800"/>
            <a:ext cx="2743200" cy="1447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76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76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</a:rPr>
              <a:t>Client Side</a:t>
            </a:r>
          </a:p>
          <a:p>
            <a:pPr algn="ctr"/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</a:rPr>
              <a:t>(JavaScript)</a:t>
            </a:r>
          </a:p>
        </p:txBody>
      </p:sp>
      <p:sp>
        <p:nvSpPr>
          <p:cNvPr id="312335" name="Oval 15"/>
          <p:cNvSpPr>
            <a:spLocks noChangeArrowheads="1"/>
          </p:cNvSpPr>
          <p:nvPr/>
        </p:nvSpPr>
        <p:spPr bwMode="auto">
          <a:xfrm>
            <a:off x="3200400" y="3048000"/>
            <a:ext cx="3124200" cy="1676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76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76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Server Side </a:t>
            </a:r>
            <a:r>
              <a:rPr lang="en-U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cgi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Perl, PHP, …</a:t>
            </a:r>
          </a:p>
        </p:txBody>
      </p:sp>
      <p:pic>
        <p:nvPicPr>
          <p:cNvPr id="19" name="Picture 18" descr="2009-02-12_09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44" y="2895600"/>
            <a:ext cx="1676400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2" grpId="0" animBg="1"/>
      <p:bldP spid="312333" grpId="0" animBg="1"/>
      <p:bldP spid="312335" grpId="0" animBg="1"/>
    </p:bldLst>
  </p:timing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295</TotalTime>
  <Words>861</Words>
  <Application>Microsoft Office PowerPoint</Application>
  <PresentationFormat>On-screen Show (4:3)</PresentationFormat>
  <Paragraphs>162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PGothic</vt:lpstr>
      <vt:lpstr>Arial</vt:lpstr>
      <vt:lpstr>Courier New</vt:lpstr>
      <vt:lpstr>Lucida Console</vt:lpstr>
      <vt:lpstr>Verdana</vt:lpstr>
      <vt:lpstr>Wingdings</vt:lpstr>
      <vt:lpstr>ct310slidesTemplate</vt:lpstr>
      <vt:lpstr>Databases! (MySQL)</vt:lpstr>
      <vt:lpstr>Why a Database?</vt:lpstr>
      <vt:lpstr>Database Taxonomy - Flat</vt:lpstr>
      <vt:lpstr>Taxonomy Hierarchical</vt:lpstr>
      <vt:lpstr>Taxonomy - Relational</vt:lpstr>
      <vt:lpstr>Backend Database Overview</vt:lpstr>
      <vt:lpstr>MySQL – By Itself </vt:lpstr>
      <vt:lpstr>Architecture Review</vt:lpstr>
      <vt:lpstr>Architecture – Now Where?</vt:lpstr>
      <vt:lpstr>Architecture – Data Server</vt:lpstr>
      <vt:lpstr>Always Ask – Where?</vt:lpstr>
      <vt:lpstr>Name a CMS using MySQL</vt:lpstr>
      <vt:lpstr>Want to Try at Home</vt:lpstr>
      <vt:lpstr>MAMP Preferences Overview</vt:lpstr>
      <vt:lpstr>PowerPoint Presentation</vt:lpstr>
      <vt:lpstr>Command Line MySQL</vt:lpstr>
      <vt:lpstr>Danger Danger</vt:lpstr>
      <vt:lpstr>Just How Open is MySQL Out of the Box!</vt:lpstr>
      <vt:lpstr>Reset Root Password!</vt:lpstr>
      <vt:lpstr>Create A User</vt:lpstr>
      <vt:lpstr>Now Try It Out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?</dc:title>
  <dc:subject/>
  <dc:creator>Microsoft Office User</dc:creator>
  <cp:keywords/>
  <dc:description/>
  <cp:lastModifiedBy>Say,Benjamin</cp:lastModifiedBy>
  <cp:revision>37</cp:revision>
  <cp:lastPrinted>2017-03-06T15:31:08Z</cp:lastPrinted>
  <dcterms:created xsi:type="dcterms:W3CDTF">2016-02-28T17:59:42Z</dcterms:created>
  <dcterms:modified xsi:type="dcterms:W3CDTF">2018-03-19T13:39:28Z</dcterms:modified>
  <cp:category/>
</cp:coreProperties>
</file>