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7" autoAdjust="0"/>
    <p:restoredTop sz="94522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3A486EB8-6CCD-449C-B83B-2EF69ED24817}"/>
    <pc:docChg chg="delSld modSld">
      <pc:chgData name="Say,Benjamin" userId="12accc6f-d5d5-4773-a929-5f4f5530135e" providerId="ADAL" clId="{3A486EB8-6CCD-449C-B83B-2EF69ED24817}" dt="2018-03-21T14:23:19.204" v="3" actId="20577"/>
      <pc:docMkLst>
        <pc:docMk/>
      </pc:docMkLst>
      <pc:sldChg chg="modSp">
        <pc:chgData name="Say,Benjamin" userId="12accc6f-d5d5-4773-a929-5f4f5530135e" providerId="ADAL" clId="{3A486EB8-6CCD-449C-B83B-2EF69ED24817}" dt="2018-03-21T14:23:19.204" v="3" actId="20577"/>
        <pc:sldMkLst>
          <pc:docMk/>
          <pc:sldMk cId="1371080578" sldId="307"/>
        </pc:sldMkLst>
        <pc:graphicFrameChg chg="modGraphic">
          <ac:chgData name="Say,Benjamin" userId="12accc6f-d5d5-4773-a929-5f4f5530135e" providerId="ADAL" clId="{3A486EB8-6CCD-449C-B83B-2EF69ED24817}" dt="2018-03-21T14:23:19.204" v="3" actId="20577"/>
          <ac:graphicFrameMkLst>
            <pc:docMk/>
            <pc:sldMk cId="1371080578" sldId="307"/>
            <ac:graphicFrameMk id="399397" creationId="{00000000-0000-0000-0000-000000000000}"/>
          </ac:graphicFrameMkLst>
        </pc:graphicFrameChg>
      </pc:sldChg>
      <pc:sldChg chg="del">
        <pc:chgData name="Say,Benjamin" userId="12accc6f-d5d5-4773-a929-5f4f5530135e" providerId="ADAL" clId="{3A486EB8-6CCD-449C-B83B-2EF69ED24817}" dt="2018-03-21T14:11:55.608" v="0" actId="2696"/>
        <pc:sldMkLst>
          <pc:docMk/>
          <pc:sldMk cId="1040003606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21DAB-276F-C042-A3CB-BCC048A574B0}" type="slidenum">
              <a:rPr lang="en-US"/>
              <a:pPr/>
              <a:t>2</a:t>
            </a:fld>
            <a:endParaRPr lang="en-US"/>
          </a:p>
        </p:txBody>
      </p:sp>
      <p:sp>
        <p:nvSpPr>
          <p:cNvPr id="41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4FFAB-57D3-D744-8B9D-C89DF957B9FF}" type="slidenum">
              <a:rPr lang="en-US"/>
              <a:pPr/>
              <a:t>3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965C3-D60B-0E43-A091-CF7DDCCC102E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BB92F-FF6C-8049-8B58-BE7E364594F0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5840-FFCB-904A-8785-D35D9285141B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9B793-6843-554C-B5BA-DAF66B4FF556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FF248BC4-0AE7-B341-B9ED-DA7DFB49D4B1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9A886-E576-404C-B1FB-070ACDF09C36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18122-FD2B-7749-B88B-4422B682779A}" type="datetime1">
              <a:rPr lang="en-US" smtClean="0"/>
              <a:t>3/21/2018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65FAD1-0BDA-0F43-B0A4-2DD3D9F887DD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54A3717-ADBD-E841-8557-A527A9BC0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922BE733-F476-1F4D-A663-12B9EF53E594}" type="datetime1">
              <a:rPr lang="en-US" smtClean="0"/>
              <a:t>3/21/2018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4" r:id="rId5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000" dirty="0"/>
              <a:t>MySQL</a:t>
            </a:r>
          </a:p>
          <a:p>
            <a:r>
              <a:rPr lang="en-US" sz="2000" dirty="0"/>
              <a:t>Tables and Relations 101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- Tables</a:t>
            </a:r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is, more or less, a flat database.</a:t>
            </a:r>
          </a:p>
          <a:p>
            <a:r>
              <a:rPr lang="en-US"/>
              <a:t>Contains “things”, objects.</a:t>
            </a:r>
          </a:p>
          <a:p>
            <a:r>
              <a:rPr lang="en-US"/>
              <a:t>One thing per row.</a:t>
            </a:r>
          </a:p>
          <a:p>
            <a:r>
              <a:rPr lang="en-US"/>
              <a:t>Columns store attributes.</a:t>
            </a:r>
          </a:p>
          <a:p>
            <a:r>
              <a:rPr lang="en-US"/>
              <a:t>Primary index unique for each row.</a:t>
            </a:r>
          </a:p>
          <a:p>
            <a:r>
              <a:rPr lang="en-US"/>
              <a:t>Relations kick in later </a:t>
            </a:r>
          </a:p>
          <a:p>
            <a:pPr lvl="1"/>
            <a:r>
              <a:rPr lang="en-US"/>
              <a:t>How we relate tables to one another.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FF0DFE-BF19-ED41-A763-E8A4061AE64F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4467DA09-D585-D44C-AAB5-C3A9E0F62D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</p:spTree>
    <p:extLst>
      <p:ext uri="{BB962C8B-B14F-4D97-AF65-F5344CB8AC3E}">
        <p14:creationId xmlns:p14="http://schemas.microsoft.com/office/powerpoint/2010/main" val="6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Some Commands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use</a:t>
            </a:r>
          </a:p>
          <a:p>
            <a:pPr>
              <a:lnSpc>
                <a:spcPct val="120000"/>
              </a:lnSpc>
            </a:pPr>
            <a:r>
              <a:rPr lang="en-US"/>
              <a:t>CREATE</a:t>
            </a:r>
          </a:p>
          <a:p>
            <a:pPr>
              <a:lnSpc>
                <a:spcPct val="120000"/>
              </a:lnSpc>
            </a:pPr>
            <a:r>
              <a:rPr lang="en-US"/>
              <a:t>INSERT</a:t>
            </a:r>
          </a:p>
          <a:p>
            <a:pPr>
              <a:lnSpc>
                <a:spcPct val="120000"/>
              </a:lnSpc>
            </a:pPr>
            <a:r>
              <a:rPr lang="en-US"/>
              <a:t>SELECT</a:t>
            </a:r>
          </a:p>
          <a:p>
            <a:pPr>
              <a:lnSpc>
                <a:spcPct val="120000"/>
              </a:lnSpc>
            </a:pPr>
            <a:r>
              <a:rPr lang="en-US"/>
              <a:t>UPDATE</a:t>
            </a:r>
          </a:p>
          <a:p>
            <a:pPr>
              <a:lnSpc>
                <a:spcPct val="120000"/>
              </a:lnSpc>
            </a:pPr>
            <a:r>
              <a:rPr lang="en-US"/>
              <a:t>DROP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811-89D0-1241-928A-90B48510C739}" type="datetime1">
              <a:rPr lang="en-US" smtClean="0"/>
              <a:t>3/21/2018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9CDFA8F-4711-1040-8D4E-9B80CD6A7074}" type="slidenum">
              <a:rPr lang="en-US"/>
              <a:pPr/>
              <a:t>3</a:t>
            </a:fld>
            <a:endParaRPr lang="en-US" dirty="0"/>
          </a:p>
        </p:txBody>
      </p:sp>
      <p:graphicFrame>
        <p:nvGraphicFramePr>
          <p:cNvPr id="39939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8522"/>
              </p:ext>
            </p:extLst>
          </p:nvPr>
        </p:nvGraphicFramePr>
        <p:xfrm>
          <a:off x="2667000" y="1584669"/>
          <a:ext cx="5638800" cy="40386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artist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Mudlark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B3623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Leo Kottke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 Feet Are Smiling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Leo Kottke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Lucky The 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Wizz Jones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The Blue Idol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Altan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B3623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Return of the Repressed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362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John Fahey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8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Music Database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27695D9D-6595-4643-A392-BF130A61D557}" type="datetime1">
              <a:rPr lang="en-US" smtClean="0"/>
              <a:t>3/21/2018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8458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 general, new databases do not come and go often.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0461"/>
            <a:ext cx="8610998" cy="410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27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 1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61-2C01-764E-B1FE-1AF573569B79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E5271B7-DC35-A445-AA7F-E0242BC29B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9" y="1067141"/>
            <a:ext cx="5492864" cy="5181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07" y="147061"/>
            <a:ext cx="3962400" cy="638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08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Beef, </a:t>
            </a:r>
            <a:br>
              <a:rPr lang="en-US" dirty="0"/>
            </a:br>
            <a:r>
              <a:rPr lang="en-US" dirty="0"/>
              <a:t>ah … Data.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Data from tables is stored in files.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Case sensitivity comes from host OS.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case it is not obvious.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NEVER MANIPULATE THESE FILES DIRECTLY</a:t>
            </a:r>
            <a:r>
              <a:rPr lang="en-US" sz="2400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81000" y="6248400"/>
            <a:ext cx="2057400" cy="457200"/>
          </a:xfrm>
          <a:prstGeom prst="rect">
            <a:avLst/>
          </a:prstGeom>
        </p:spPr>
        <p:txBody>
          <a:bodyPr/>
          <a:lstStyle/>
          <a:p>
            <a:fld id="{583185ED-73A9-BE4A-9F11-B431A205E272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267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Lecture 18, Slide </a:t>
            </a:r>
            <a:fld id="{92411DF1-79E1-414F-9E75-A10C514E11E4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6769100" cy="2611096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6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 101</a:t>
            </a:r>
            <a:endParaRPr lang="en-US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Leo Kottke appears twice.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61F01-FBA5-E740-AF12-DD0DA79075D4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9472BAE-CD25-3B49-B948-E690C6ACEF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sp>
        <p:nvSpPr>
          <p:cNvPr id="415749" name="AutoShape 5"/>
          <p:cNvSpPr>
            <a:spLocks noChangeArrowheads="1"/>
          </p:cNvSpPr>
          <p:nvPr/>
        </p:nvSpPr>
        <p:spPr bwMode="auto">
          <a:xfrm>
            <a:off x="676275" y="2565400"/>
            <a:ext cx="1864271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Leo Kottke</a:t>
            </a:r>
          </a:p>
        </p:txBody>
      </p:sp>
      <p:sp>
        <p:nvSpPr>
          <p:cNvPr id="415751" name="AutoShape 7"/>
          <p:cNvSpPr>
            <a:spLocks noChangeArrowheads="1"/>
          </p:cNvSpPr>
          <p:nvPr/>
        </p:nvSpPr>
        <p:spPr bwMode="auto">
          <a:xfrm>
            <a:off x="2913063" y="2565400"/>
            <a:ext cx="1906398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Wizz Jones</a:t>
            </a:r>
          </a:p>
        </p:txBody>
      </p:sp>
      <p:sp>
        <p:nvSpPr>
          <p:cNvPr id="415752" name="AutoShape 8"/>
          <p:cNvSpPr>
            <a:spLocks noChangeArrowheads="1"/>
          </p:cNvSpPr>
          <p:nvPr/>
        </p:nvSpPr>
        <p:spPr bwMode="auto">
          <a:xfrm>
            <a:off x="5241925" y="2565400"/>
            <a:ext cx="1027815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Altan</a:t>
            </a:r>
          </a:p>
        </p:txBody>
      </p:sp>
      <p:sp>
        <p:nvSpPr>
          <p:cNvPr id="415753" name="AutoShape 9"/>
          <p:cNvSpPr>
            <a:spLocks noChangeArrowheads="1"/>
          </p:cNvSpPr>
          <p:nvPr/>
        </p:nvSpPr>
        <p:spPr bwMode="auto">
          <a:xfrm>
            <a:off x="6705600" y="2565400"/>
            <a:ext cx="1953121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John Fahey</a:t>
            </a:r>
          </a:p>
        </p:txBody>
      </p:sp>
      <p:sp>
        <p:nvSpPr>
          <p:cNvPr id="415754" name="AutoShape 10"/>
          <p:cNvSpPr>
            <a:spLocks noChangeArrowheads="1"/>
          </p:cNvSpPr>
          <p:nvPr/>
        </p:nvSpPr>
        <p:spPr bwMode="auto">
          <a:xfrm>
            <a:off x="457200" y="3759200"/>
            <a:ext cx="1456849" cy="51077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Mudlark</a:t>
            </a:r>
          </a:p>
        </p:txBody>
      </p:sp>
      <p:sp>
        <p:nvSpPr>
          <p:cNvPr id="415755" name="AutoShape 11"/>
          <p:cNvSpPr>
            <a:spLocks noChangeArrowheads="1"/>
          </p:cNvSpPr>
          <p:nvPr/>
        </p:nvSpPr>
        <p:spPr bwMode="auto">
          <a:xfrm>
            <a:off x="3429000" y="4343400"/>
            <a:ext cx="2546879" cy="51077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Lucky The Man</a:t>
            </a:r>
          </a:p>
        </p:txBody>
      </p:sp>
      <p:sp>
        <p:nvSpPr>
          <p:cNvPr id="415756" name="AutoShape 12"/>
          <p:cNvSpPr>
            <a:spLocks noChangeArrowheads="1"/>
          </p:cNvSpPr>
          <p:nvPr/>
        </p:nvSpPr>
        <p:spPr bwMode="auto">
          <a:xfrm>
            <a:off x="5029200" y="5105400"/>
            <a:ext cx="3965714" cy="51077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4B3623"/>
                </a:solidFill>
              </a:rPr>
              <a:t>Return of the Repressed</a:t>
            </a:r>
          </a:p>
        </p:txBody>
      </p:sp>
      <p:sp>
        <p:nvSpPr>
          <p:cNvPr id="415757" name="AutoShape 13"/>
          <p:cNvSpPr>
            <a:spLocks noChangeArrowheads="1"/>
          </p:cNvSpPr>
          <p:nvPr/>
        </p:nvSpPr>
        <p:spPr bwMode="auto">
          <a:xfrm>
            <a:off x="4694238" y="3581400"/>
            <a:ext cx="2278186" cy="51077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The Blue Idol</a:t>
            </a:r>
          </a:p>
        </p:txBody>
      </p:sp>
      <p:sp>
        <p:nvSpPr>
          <p:cNvPr id="415758" name="AutoShape 14"/>
          <p:cNvSpPr>
            <a:spLocks noChangeArrowheads="1"/>
          </p:cNvSpPr>
          <p:nvPr/>
        </p:nvSpPr>
        <p:spPr bwMode="auto">
          <a:xfrm>
            <a:off x="1220788" y="5105400"/>
            <a:ext cx="3314619" cy="51077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B3623"/>
                </a:solidFill>
              </a:rPr>
              <a:t>My Feet Are Smiling</a:t>
            </a:r>
          </a:p>
        </p:txBody>
      </p:sp>
      <p:cxnSp>
        <p:nvCxnSpPr>
          <p:cNvPr id="415759" name="AutoShape 15"/>
          <p:cNvCxnSpPr>
            <a:cxnSpLocks noChangeShapeType="1"/>
            <a:stCxn id="415756" idx="0"/>
            <a:endCxn id="415753" idx="2"/>
          </p:cNvCxnSpPr>
          <p:nvPr/>
        </p:nvCxnSpPr>
        <p:spPr bwMode="auto">
          <a:xfrm rot="5400000" flipH="1" flipV="1">
            <a:off x="6332498" y="3755737"/>
            <a:ext cx="2029222" cy="670104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415760" name="AutoShape 16"/>
          <p:cNvCxnSpPr>
            <a:cxnSpLocks noChangeShapeType="1"/>
            <a:stCxn id="415757" idx="0"/>
            <a:endCxn id="415752" idx="2"/>
          </p:cNvCxnSpPr>
          <p:nvPr/>
        </p:nvCxnSpPr>
        <p:spPr bwMode="auto">
          <a:xfrm rot="16200000" flipV="1">
            <a:off x="5541971" y="3290040"/>
            <a:ext cx="505222" cy="7749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415761" name="AutoShape 17"/>
          <p:cNvCxnSpPr>
            <a:cxnSpLocks noChangeShapeType="1"/>
            <a:stCxn id="415755" idx="0"/>
            <a:endCxn id="415751" idx="2"/>
          </p:cNvCxnSpPr>
          <p:nvPr/>
        </p:nvCxnSpPr>
        <p:spPr bwMode="auto">
          <a:xfrm rot="16200000" flipV="1">
            <a:off x="3650740" y="3291700"/>
            <a:ext cx="1267222" cy="8361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415762" name="AutoShape 18"/>
          <p:cNvCxnSpPr>
            <a:cxnSpLocks noChangeShapeType="1"/>
            <a:stCxn id="415758" idx="0"/>
            <a:endCxn id="415749" idx="2"/>
          </p:cNvCxnSpPr>
          <p:nvPr/>
        </p:nvCxnSpPr>
        <p:spPr bwMode="auto">
          <a:xfrm rot="16200000" flipV="1">
            <a:off x="1228644" y="3455945"/>
            <a:ext cx="2029222" cy="12696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415763" name="AutoShape 19"/>
          <p:cNvCxnSpPr>
            <a:cxnSpLocks noChangeShapeType="1"/>
            <a:stCxn id="415754" idx="0"/>
            <a:endCxn id="415749" idx="2"/>
          </p:cNvCxnSpPr>
          <p:nvPr/>
        </p:nvCxnSpPr>
        <p:spPr bwMode="auto">
          <a:xfrm rot="5400000" flipH="1" flipV="1">
            <a:off x="1055507" y="3206296"/>
            <a:ext cx="683022" cy="42278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947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 2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C916-FD3C-A242-9EB5-CBFA4B3BD130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061DB35-34F3-E144-975A-0AF3924BB4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7715"/>
            <a:ext cx="4756766" cy="5675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28" y="113086"/>
            <a:ext cx="397401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Keys: Primary and Foreign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A886-E576-404C-B1FB-070ACDF09C36}" type="datetime1">
              <a:rPr lang="en-US" smtClean="0"/>
              <a:t>3/21/2018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CS CT 310 - Web Development,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6705600" cy="4686300"/>
          </a:xfrm>
          <a:prstGeom prst="rect">
            <a:avLst/>
          </a:prstGeom>
          <a:ln w="1270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 bwMode="auto">
          <a:xfrm>
            <a:off x="4343400" y="1143000"/>
            <a:ext cx="3505200" cy="461665"/>
          </a:xfrm>
          <a:prstGeom prst="wedgeRectCallout">
            <a:avLst>
              <a:gd name="adj1" fmla="val -83641"/>
              <a:gd name="adj2" fmla="val 1634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Primary Key Unique!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5105400" y="1971568"/>
            <a:ext cx="3505200" cy="1384995"/>
          </a:xfrm>
          <a:prstGeom prst="wedgeRectCallout">
            <a:avLst>
              <a:gd name="adj1" fmla="val -77825"/>
              <a:gd name="adj2" fmla="val 662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Establishes Relation: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Loosely speaking, a ‘pointer’ to the other object.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477000" y="4347163"/>
            <a:ext cx="2286000" cy="1200329"/>
          </a:xfrm>
          <a:prstGeom prst="wedgeRectCallout">
            <a:avLst>
              <a:gd name="adj1" fmla="val -78335"/>
              <a:gd name="adj2" fmla="val 36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Two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cds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related to one artist.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34000" y="5585076"/>
            <a:ext cx="381000" cy="4122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5378952"/>
            <a:ext cx="457200" cy="4122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48000" y="4141039"/>
            <a:ext cx="457200" cy="41224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Curved Connector 13"/>
          <p:cNvCxnSpPr>
            <a:stCxn id="11" idx="2"/>
            <a:endCxn id="12" idx="4"/>
          </p:cNvCxnSpPr>
          <p:nvPr/>
        </p:nvCxnSpPr>
        <p:spPr bwMode="auto">
          <a:xfrm rot="10800000">
            <a:off x="3276600" y="4553288"/>
            <a:ext cx="838200" cy="1031789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urved Connector 16"/>
          <p:cNvCxnSpPr>
            <a:stCxn id="10" idx="2"/>
          </p:cNvCxnSpPr>
          <p:nvPr/>
        </p:nvCxnSpPr>
        <p:spPr bwMode="auto">
          <a:xfrm rot="10800000">
            <a:off x="3543300" y="4342318"/>
            <a:ext cx="1790700" cy="1448882"/>
          </a:xfrm>
          <a:prstGeom prst="curvedConnector3">
            <a:avLst>
              <a:gd name="adj1" fmla="val 38942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0417742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372</TotalTime>
  <Words>370</Words>
  <Application>Microsoft Office PowerPoint</Application>
  <PresentationFormat>On-screen Show (4:3)</PresentationFormat>
  <Paragraphs>94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Verdana</vt:lpstr>
      <vt:lpstr>Wingdings</vt:lpstr>
      <vt:lpstr>ct310slidesTemplate</vt:lpstr>
      <vt:lpstr>Lecture 17</vt:lpstr>
      <vt:lpstr>Data - Tables</vt:lpstr>
      <vt:lpstr>Exercise Some Commands</vt:lpstr>
      <vt:lpstr>Create Music Database</vt:lpstr>
      <vt:lpstr>Example 1</vt:lpstr>
      <vt:lpstr>Where’s the Beef,  ah … Data.</vt:lpstr>
      <vt:lpstr>Relations 101</vt:lpstr>
      <vt:lpstr>Example 2</vt:lpstr>
      <vt:lpstr>Keys: Primary and Foreign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Say,Benjamin</cp:lastModifiedBy>
  <cp:revision>42</cp:revision>
  <cp:lastPrinted>2016-03-03T22:18:48Z</cp:lastPrinted>
  <dcterms:created xsi:type="dcterms:W3CDTF">2016-02-28T17:59:42Z</dcterms:created>
  <dcterms:modified xsi:type="dcterms:W3CDTF">2018-03-21T14:23:26Z</dcterms:modified>
  <cp:category/>
</cp:coreProperties>
</file>