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803C"/>
    <a:srgbClr val="FF2600"/>
    <a:srgbClr val="FF9300"/>
    <a:srgbClr val="000000"/>
    <a:srgbClr val="A8B9BB"/>
    <a:srgbClr val="CC66FF"/>
    <a:srgbClr val="FFDB9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75" autoAdjust="0"/>
    <p:restoredTop sz="94803"/>
  </p:normalViewPr>
  <p:slideViewPr>
    <p:cSldViewPr>
      <p:cViewPr varScale="1">
        <p:scale>
          <a:sx n="105" d="100"/>
          <a:sy n="105" d="100"/>
        </p:scale>
        <p:origin x="2286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y,Benjamin" userId="12accc6f-d5d5-4773-a929-5f4f5530135e" providerId="ADAL" clId="{6006FC6E-09B3-47D0-A2AF-0F695E413197}"/>
    <pc:docChg chg="modSld">
      <pc:chgData name="Say,Benjamin" userId="12accc6f-d5d5-4773-a929-5f4f5530135e" providerId="ADAL" clId="{6006FC6E-09B3-47D0-A2AF-0F695E413197}" dt="2018-03-28T01:44:55.245" v="1" actId="20577"/>
      <pc:docMkLst>
        <pc:docMk/>
      </pc:docMkLst>
      <pc:sldChg chg="modSp">
        <pc:chgData name="Say,Benjamin" userId="12accc6f-d5d5-4773-a929-5f4f5530135e" providerId="ADAL" clId="{6006FC6E-09B3-47D0-A2AF-0F695E413197}" dt="2018-03-28T01:43:50.924" v="0" actId="14734"/>
        <pc:sldMkLst>
          <pc:docMk/>
          <pc:sldMk cId="561498834" sldId="285"/>
        </pc:sldMkLst>
        <pc:graphicFrameChg chg="modGraphic">
          <ac:chgData name="Say,Benjamin" userId="12accc6f-d5d5-4773-a929-5f4f5530135e" providerId="ADAL" clId="{6006FC6E-09B3-47D0-A2AF-0F695E413197}" dt="2018-03-28T01:43:50.924" v="0" actId="14734"/>
          <ac:graphicFrameMkLst>
            <pc:docMk/>
            <pc:sldMk cId="561498834" sldId="285"/>
            <ac:graphicFrameMk id="8" creationId="{00000000-0000-0000-0000-000000000000}"/>
          </ac:graphicFrameMkLst>
        </pc:graphicFrameChg>
      </pc:sldChg>
      <pc:sldChg chg="modSp">
        <pc:chgData name="Say,Benjamin" userId="12accc6f-d5d5-4773-a929-5f4f5530135e" providerId="ADAL" clId="{6006FC6E-09B3-47D0-A2AF-0F695E413197}" dt="2018-03-28T01:44:55.245" v="1" actId="20577"/>
        <pc:sldMkLst>
          <pc:docMk/>
          <pc:sldMk cId="1437368508" sldId="287"/>
        </pc:sldMkLst>
        <pc:spChg chg="mod">
          <ac:chgData name="Say,Benjamin" userId="12accc6f-d5d5-4773-a929-5f4f5530135e" providerId="ADAL" clId="{6006FC6E-09B3-47D0-A2AF-0F695E413197}" dt="2018-03-28T01:44:55.245" v="1" actId="20577"/>
          <ac:spMkLst>
            <pc:docMk/>
            <pc:sldMk cId="1437368508" sldId="287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31750B-5A3E-2E42-B310-F4F03C28AB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49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D43B4F5-CB3E-5A45-9CFE-A9B97FB18E3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4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1750B-5A3E-2E42-B310-F4F03C28AB2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ffectLst>
            <a:outerShdw blurRad="38100" dist="38099" dir="2700000" algn="ctr" rotWithShape="0">
              <a:srgbClr val="000000">
                <a:alpha val="99962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38100" dist="38099" dir="2700000" algn="ctr" rotWithShape="0">
              <a:srgbClr val="000000">
                <a:alpha val="99962"/>
              </a:srgbClr>
            </a:outerShdw>
          </a:effectLst>
        </p:spPr>
        <p:txBody>
          <a:bodyPr/>
          <a:lstStyle>
            <a:lvl1pPr marL="0" indent="0" algn="ctr">
              <a:buFont typeface="Wingding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35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92874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8B9BB"/>
                </a:solidFill>
              </a:defRPr>
            </a:lvl1pPr>
          </a:lstStyle>
          <a:p>
            <a:fld id="{571880BD-9C70-5242-A6F5-65BD35258773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92874"/>
            <a:ext cx="990600" cy="35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folHlink"/>
                </a:solidFill>
              </a:defRPr>
            </a:lvl1pPr>
          </a:lstStyle>
          <a:p>
            <a:r>
              <a:rPr lang="en-US"/>
              <a:t>Slide </a:t>
            </a:r>
            <a:fld id="{EFDB90E0-109D-6646-851E-B47DF95D9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rgbClr val="A8B9BB"/>
                </a:solidFill>
              </a:defRPr>
            </a:lvl1pPr>
          </a:lstStyle>
          <a:p>
            <a:r>
              <a:rPr lang="en-US"/>
              <a:t>CSU CT 310  Web Development ©Ross Beveridge &amp; Jaime Ruiz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61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9B24E-0BD9-AF4D-9974-4B777E96E530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A77E989-7BA9-BB42-8ABA-805A613F14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6200" y="6492874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A8B9BB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fld id="{BA014ADE-2225-A64F-AAA8-848DD979CD39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8077200" y="6492874"/>
            <a:ext cx="990600" cy="35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folHlink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/>
              <a:t>Slide </a:t>
            </a:r>
            <a:fld id="{EFDB90E0-109D-6646-851E-B47DF95D9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rgbClr val="A8B9BB"/>
                </a:solidFill>
              </a:defRPr>
            </a:lvl1pPr>
          </a:lstStyle>
          <a:p>
            <a:r>
              <a:rPr lang="en-US"/>
              <a:t>CSU CT 310  Web Development ©Ross Beveridge &amp; Jaime Ruiz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8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94D12-5967-3A47-80B5-F59E3B07B579}" type="datetime1">
              <a:rPr lang="en-US" smtClean="0"/>
              <a:t>3/27/2018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DBF3212-ED34-C44D-91F0-7BA9D15B4A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 userDrawn="1"/>
        </p:nvSpPr>
        <p:spPr bwMode="auto">
          <a:xfrm>
            <a:off x="76200" y="6492874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A8B9BB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fld id="{BA014ADE-2225-A64F-AAA8-848DD979CD39}" type="datetime1">
              <a:rPr lang="en-US" smtClean="0"/>
              <a:pPr/>
              <a:t>3/27/2018</a:t>
            </a:fld>
            <a:endParaRPr lang="en-US" dirty="0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8077200" y="6492874"/>
            <a:ext cx="990600" cy="35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folHlink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/>
              <a:t>Slide </a:t>
            </a:r>
            <a:fld id="{EFDB90E0-109D-6646-851E-B47DF95D9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rgbClr val="A8B9BB"/>
                </a:solidFill>
              </a:defRPr>
            </a:lvl1pPr>
          </a:lstStyle>
          <a:p>
            <a:r>
              <a:rPr lang="en-US"/>
              <a:t>CSU CT 310  Web Development ©Ross Beveridge &amp; Jaime Ruiz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7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492874"/>
            <a:ext cx="1066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8B9BB"/>
                </a:solidFill>
              </a:defRPr>
            </a:lvl1pPr>
          </a:lstStyle>
          <a:p>
            <a:fld id="{CEFF41DB-B3D6-3640-A028-81D0C5CB0516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92874"/>
            <a:ext cx="990600" cy="35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380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folHlink"/>
                </a:solidFill>
              </a:defRPr>
            </a:lvl1pPr>
          </a:lstStyle>
          <a:p>
            <a:r>
              <a:rPr lang="en-US"/>
              <a:t>Slide </a:t>
            </a:r>
            <a:fld id="{EFDB90E0-109D-6646-851E-B47DF95D9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rgbClr val="A8B9BB"/>
                </a:solidFill>
              </a:defRPr>
            </a:lvl1pPr>
          </a:lstStyle>
          <a:p>
            <a:r>
              <a:rPr lang="en-US"/>
              <a:t>CSU CT 310  Web Development ©Ross Beveridge &amp; Jaime Ruiz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6" r:id="rId3"/>
    <p:sldLayoutId id="2147483667" r:id="rId4"/>
  </p:sldLayoutIdLst>
  <p:hf hdr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Verdan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0"/>
        <a:buChar char="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0"/>
        <a:buChar char="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0"/>
        <a:buChar char="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0"/>
        <a:buChar char="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0"/>
        <a:buChar char="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2"/>
        <a:buChar char="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2"/>
        <a:buChar char="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2"/>
        <a:buChar char="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SzPct val="90000"/>
        <a:buFont typeface="Wingdings" charset="2"/>
        <a:buChar char="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guefil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21</a:t>
            </a:r>
            <a:endParaRPr lang="en-US" dirty="0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sz="1600" dirty="0"/>
              <a:t>Handling Files</a:t>
            </a:r>
          </a:p>
          <a:p>
            <a:r>
              <a:rPr lang="en-US" sz="1600" dirty="0"/>
              <a:t>In particular, uploading files.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752600" y="1371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800040"/>
                </a:solidFill>
                <a:latin typeface="Arial" charset="0"/>
              </a:rPr>
              <a:t>*</a:t>
            </a: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800040"/>
                </a:solidFill>
                <a:latin typeface="Arial" charset="0"/>
              </a:rPr>
              <a:t>*</a:t>
            </a:r>
            <a:r>
              <a:rPr lang="en-US">
                <a:latin typeface="Arial" charset="0"/>
              </a:rPr>
              <a:t> </a:t>
            </a:r>
            <a:r>
              <a:rPr lang="en-US" sz="1200">
                <a:latin typeface="Arial" charset="0"/>
              </a:rPr>
              <a:t>Course logo spider web photograph from </a:t>
            </a:r>
            <a:r>
              <a:rPr lang="en-US" sz="1200">
                <a:latin typeface="Arial" charset="0"/>
                <a:hlinkClick r:id="rId3"/>
              </a:rPr>
              <a:t>Morguefile</a:t>
            </a:r>
            <a:r>
              <a:rPr lang="en-US" sz="1200">
                <a:latin typeface="Arial" charset="0"/>
              </a:rPr>
              <a:t> openstock photograph by Gabor Karpati, Hungary.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Extended Example Roadmap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4495800"/>
          </a:xfrm>
        </p:spPr>
        <p:txBody>
          <a:bodyPr/>
          <a:lstStyle/>
          <a:p>
            <a:r>
              <a:rPr lang="en-US"/>
              <a:t>Similar overall structure as before.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549B24E-0BD9-AF4D-9974-4B777E96E530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2A77E989-7BA9-BB42-8ABA-805A613F14A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CSU CT 310  Web Development ©Ross Beveridge &amp; Jaime Ruiz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32740"/>
              </p:ext>
            </p:extLst>
          </p:nvPr>
        </p:nvGraphicFramePr>
        <p:xfrm>
          <a:off x="152400" y="1828800"/>
          <a:ext cx="8686800" cy="4596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8991600" imgH="4635500" progId="Excel.Sheet.12">
                  <p:embed/>
                </p:oleObj>
              </mc:Choice>
              <mc:Fallback>
                <p:oleObj name="Worksheet" r:id="rId3" imgW="8991600" imgH="4635500" progId="Excel.Sheet.12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828800"/>
                        <a:ext cx="8686800" cy="4596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3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Overall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 Uploads File</a:t>
            </a:r>
          </a:p>
          <a:p>
            <a:r>
              <a:rPr lang="en-US" dirty="0"/>
              <a:t>Do necessary data validation</a:t>
            </a:r>
          </a:p>
          <a:p>
            <a:pPr lvl="1"/>
            <a:r>
              <a:rPr lang="en-US" dirty="0"/>
              <a:t>Check file type, size, etc.</a:t>
            </a:r>
          </a:p>
          <a:p>
            <a:r>
              <a:rPr lang="en-US" dirty="0"/>
              <a:t>Move temp file to permanent location.</a:t>
            </a:r>
          </a:p>
          <a:p>
            <a:pPr lvl="1"/>
            <a:r>
              <a:rPr lang="en-US" dirty="0"/>
              <a:t>Two step process provide a level of protection. </a:t>
            </a:r>
          </a:p>
          <a:p>
            <a:r>
              <a:rPr lang="en-US" dirty="0"/>
              <a:t>Record the transaction in a database</a:t>
            </a:r>
          </a:p>
          <a:p>
            <a:pPr lvl="1"/>
            <a:r>
              <a:rPr lang="en-US" dirty="0"/>
              <a:t>Accurate record of site accessible files.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3EEB2D0-9789-CE46-8C7F-52DEBDD36A39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DCEB066E-2A32-BA4A-8A59-A550F0D532F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CSU CT 310  Web Development ©Ross Beveridge &amp; Jaime Ruiz</a:t>
            </a:r>
          </a:p>
        </p:txBody>
      </p:sp>
    </p:spTree>
    <p:extLst>
      <p:ext uri="{BB962C8B-B14F-4D97-AF65-F5344CB8AC3E}">
        <p14:creationId xmlns:p14="http://schemas.microsoft.com/office/powerpoint/2010/main" val="100959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Up 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Form Encode Type</a:t>
            </a:r>
          </a:p>
          <a:p>
            <a:pPr marL="457200" lvl="1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&lt;form method='post’ 		</a:t>
            </a: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enctype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='multipart/form-data'&gt;</a:t>
            </a:r>
          </a:p>
          <a:p>
            <a:r>
              <a:rPr lang="en-US" dirty="0"/>
              <a:t>Create form element</a:t>
            </a:r>
          </a:p>
          <a:p>
            <a:pPr marL="457200" lvl="1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&lt;input type='file' </a:t>
            </a:r>
          </a:p>
          <a:p>
            <a:pPr marL="457200" lvl="1" indent="0">
              <a:buNone/>
            </a:pP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 name='filename' size='10'&gt;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92875"/>
            <a:ext cx="1066800" cy="365125"/>
          </a:xfrm>
        </p:spPr>
        <p:txBody>
          <a:bodyPr/>
          <a:lstStyle/>
          <a:p>
            <a:fld id="{2D1073DE-FC18-E244-B489-CB392E8FCB77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92875"/>
            <a:ext cx="990600" cy="358775"/>
          </a:xfrm>
        </p:spPr>
        <p:txBody>
          <a:bodyPr/>
          <a:lstStyle/>
          <a:p>
            <a:r>
              <a:rPr lang="en-US"/>
              <a:t>Slide </a:t>
            </a:r>
            <a:fld id="{DCEB066E-2A32-BA4A-8A59-A550F0D532F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</p:spPr>
        <p:txBody>
          <a:bodyPr/>
          <a:lstStyle/>
          <a:p>
            <a:r>
              <a:rPr lang="en-US"/>
              <a:t>CSU CT 310  Web Development ©Ross Beveridge &amp; Jaime Ruiz</a:t>
            </a:r>
          </a:p>
        </p:txBody>
      </p:sp>
    </p:spTree>
    <p:extLst>
      <p:ext uri="{BB962C8B-B14F-4D97-AF65-F5344CB8AC3E}">
        <p14:creationId xmlns:p14="http://schemas.microsoft.com/office/powerpoint/2010/main" val="100236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$_FILES Array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1524000"/>
          </a:xfrm>
        </p:spPr>
        <p:txBody>
          <a:bodyPr/>
          <a:lstStyle/>
          <a:p>
            <a:r>
              <a:rPr lang="en-US" dirty="0"/>
              <a:t>How file information is passed back to PHP on the Server.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415E6DD-F657-AA41-967E-CAB1093094C3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DCEB066E-2A32-BA4A-8A59-A550F0D532F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CSU CT 310  Web Development ©Ross Beveridge &amp; Jaime Ruiz</a:t>
            </a:r>
          </a:p>
        </p:txBody>
      </p:sp>
      <p:sp>
        <p:nvSpPr>
          <p:cNvPr id="7" name="Rectangle 6"/>
          <p:cNvSpPr/>
          <p:nvPr/>
        </p:nvSpPr>
        <p:spPr>
          <a:xfrm>
            <a:off x="450850" y="2194184"/>
            <a:ext cx="4457700" cy="378565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lnSpc>
                <a:spcPts val="3600"/>
              </a:lnSpc>
            </a:pPr>
            <a:endParaRPr lang="en-US" sz="800" dirty="0">
              <a:solidFill>
                <a:srgbClr val="FFDB96"/>
              </a:solidFill>
            </a:endParaRPr>
          </a:p>
          <a:p>
            <a:pPr>
              <a:lnSpc>
                <a:spcPts val="3600"/>
              </a:lnSpc>
            </a:pPr>
            <a:r>
              <a:rPr lang="en-US" b="1" dirty="0">
                <a:solidFill>
                  <a:srgbClr val="FFDB96"/>
                </a:solidFill>
                <a:latin typeface="Myriad Pro" charset="0"/>
              </a:rPr>
              <a:t>Array element                              </a:t>
            </a:r>
          </a:p>
          <a:p>
            <a:pPr>
              <a:lnSpc>
                <a:spcPts val="3600"/>
              </a:lnSpc>
            </a:pP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$_FILES['</a:t>
            </a:r>
            <a:r>
              <a:rPr lang="en-US" sz="2000" i="1" dirty="0">
                <a:solidFill>
                  <a:srgbClr val="FFDB96"/>
                </a:solidFill>
                <a:latin typeface="Courier" charset="0"/>
              </a:rPr>
              <a:t>file</a:t>
            </a: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']['</a:t>
            </a:r>
            <a:r>
              <a:rPr lang="en-US" sz="2000" i="1" dirty="0">
                <a:solidFill>
                  <a:srgbClr val="FFDB96"/>
                </a:solidFill>
                <a:latin typeface="Courier" charset="0"/>
              </a:rPr>
              <a:t>name</a:t>
            </a: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'] </a:t>
            </a:r>
          </a:p>
          <a:p>
            <a:pPr>
              <a:lnSpc>
                <a:spcPts val="3600"/>
              </a:lnSpc>
            </a:pP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$_FILES['</a:t>
            </a:r>
            <a:r>
              <a:rPr lang="en-US" sz="2000" i="1" dirty="0">
                <a:solidFill>
                  <a:srgbClr val="FFDB96"/>
                </a:solidFill>
                <a:latin typeface="Courier" charset="0"/>
              </a:rPr>
              <a:t>file</a:t>
            </a: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']['</a:t>
            </a:r>
            <a:r>
              <a:rPr lang="en-US" sz="2000" i="1" dirty="0">
                <a:solidFill>
                  <a:srgbClr val="FFDB96"/>
                </a:solidFill>
                <a:latin typeface="Courier" charset="0"/>
              </a:rPr>
              <a:t>type</a:t>
            </a: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'] </a:t>
            </a:r>
          </a:p>
          <a:p>
            <a:pPr>
              <a:lnSpc>
                <a:spcPts val="3600"/>
              </a:lnSpc>
            </a:pP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$_FILES['</a:t>
            </a:r>
            <a:r>
              <a:rPr lang="en-US" sz="2000" i="1" dirty="0">
                <a:solidFill>
                  <a:srgbClr val="FFDB96"/>
                </a:solidFill>
                <a:latin typeface="Courier" charset="0"/>
              </a:rPr>
              <a:t>file</a:t>
            </a: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']['</a:t>
            </a:r>
            <a:r>
              <a:rPr lang="en-US" sz="2000" i="1" dirty="0">
                <a:solidFill>
                  <a:srgbClr val="FFDB96"/>
                </a:solidFill>
                <a:latin typeface="Courier" charset="0"/>
              </a:rPr>
              <a:t>size</a:t>
            </a: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'] </a:t>
            </a:r>
          </a:p>
          <a:p>
            <a:pPr>
              <a:lnSpc>
                <a:spcPts val="3600"/>
              </a:lnSpc>
            </a:pP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$_FILES['</a:t>
            </a:r>
            <a:r>
              <a:rPr lang="en-US" sz="2000" i="1" dirty="0">
                <a:solidFill>
                  <a:srgbClr val="FFDB96"/>
                </a:solidFill>
                <a:latin typeface="Courier" charset="0"/>
              </a:rPr>
              <a:t>file</a:t>
            </a: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']['</a:t>
            </a:r>
            <a:r>
              <a:rPr lang="en-US" sz="2000" i="1" dirty="0" err="1">
                <a:solidFill>
                  <a:srgbClr val="FFDB96"/>
                </a:solidFill>
                <a:latin typeface="Courier" charset="0"/>
              </a:rPr>
              <a:t>tmp_name</a:t>
            </a: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'] </a:t>
            </a:r>
          </a:p>
          <a:p>
            <a:pPr>
              <a:lnSpc>
                <a:spcPts val="3600"/>
              </a:lnSpc>
            </a:pP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$_FILES['</a:t>
            </a:r>
            <a:r>
              <a:rPr lang="en-US" sz="2000" i="1" dirty="0">
                <a:solidFill>
                  <a:srgbClr val="FFDB96"/>
                </a:solidFill>
                <a:latin typeface="Courier" charset="0"/>
              </a:rPr>
              <a:t>file</a:t>
            </a: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']['</a:t>
            </a:r>
            <a:r>
              <a:rPr lang="en-US" sz="2000" i="1" dirty="0">
                <a:solidFill>
                  <a:srgbClr val="FFDB96"/>
                </a:solidFill>
                <a:latin typeface="Courier" charset="0"/>
              </a:rPr>
              <a:t>error</a:t>
            </a:r>
            <a:r>
              <a:rPr lang="en-US" sz="2000" dirty="0">
                <a:solidFill>
                  <a:srgbClr val="FFDB96"/>
                </a:solidFill>
                <a:latin typeface="Courier" charset="0"/>
              </a:rPr>
              <a:t>']</a:t>
            </a:r>
          </a:p>
          <a:p>
            <a:pPr>
              <a:lnSpc>
                <a:spcPts val="3600"/>
              </a:lnSpc>
            </a:pPr>
            <a:endParaRPr lang="en-US" baseline="30000" dirty="0">
              <a:solidFill>
                <a:srgbClr val="FFDB96"/>
              </a:solidFill>
              <a:latin typeface="Myriad Pro Condensed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40250" y="2819400"/>
            <a:ext cx="4146550" cy="2862322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lnSpc>
                <a:spcPts val="3600"/>
              </a:lnSpc>
            </a:pPr>
            <a:endParaRPr lang="en-US" sz="800" dirty="0">
              <a:solidFill>
                <a:srgbClr val="FFDB96"/>
              </a:solidFill>
            </a:endParaRPr>
          </a:p>
          <a:p>
            <a:pPr>
              <a:lnSpc>
                <a:spcPts val="3600"/>
              </a:lnSpc>
            </a:pPr>
            <a:r>
              <a:rPr lang="is-IS" baseline="30000" dirty="0">
                <a:solidFill>
                  <a:srgbClr val="FFDB96"/>
                </a:solidFill>
                <a:latin typeface="Myriad Pro Condensed" charset="0"/>
              </a:rPr>
              <a:t>…</a:t>
            </a:r>
            <a:r>
              <a:rPr lang="is-IS" dirty="0">
                <a:solidFill>
                  <a:srgbClr val="FFDB96"/>
                </a:solidFill>
                <a:latin typeface="Myriad Pro Condensed" charset="0"/>
              </a:rPr>
              <a:t> </a:t>
            </a:r>
            <a:r>
              <a:rPr lang="en-US" baseline="30000" dirty="0">
                <a:solidFill>
                  <a:srgbClr val="FFDB96"/>
                </a:solidFill>
                <a:latin typeface="Myriad Pro Condensed" charset="0"/>
              </a:rPr>
              <a:t>The name of the uploaded file (e.g., </a:t>
            </a:r>
            <a:r>
              <a:rPr lang="en-US" i="1" baseline="30000" dirty="0" err="1">
                <a:solidFill>
                  <a:srgbClr val="FFDB96"/>
                </a:solidFill>
                <a:latin typeface="Myriad Pro Condensed" charset="0"/>
              </a:rPr>
              <a:t>smiley.jpg</a:t>
            </a:r>
            <a:r>
              <a:rPr lang="en-US" baseline="30000" dirty="0">
                <a:solidFill>
                  <a:srgbClr val="FFDB96"/>
                </a:solidFill>
                <a:latin typeface="Myriad Pro Condensed" charset="0"/>
              </a:rPr>
              <a:t>)</a:t>
            </a:r>
          </a:p>
          <a:p>
            <a:pPr>
              <a:lnSpc>
                <a:spcPts val="3600"/>
              </a:lnSpc>
            </a:pPr>
            <a:r>
              <a:rPr lang="is-IS" baseline="30000" dirty="0">
                <a:solidFill>
                  <a:srgbClr val="FFDB96"/>
                </a:solidFill>
                <a:latin typeface="Myriad Pro Condensed" charset="0"/>
              </a:rPr>
              <a:t>…</a:t>
            </a:r>
            <a:r>
              <a:rPr lang="is-IS" dirty="0">
                <a:solidFill>
                  <a:srgbClr val="FFDB96"/>
                </a:solidFill>
                <a:latin typeface="Myriad Pro Condensed" charset="0"/>
              </a:rPr>
              <a:t> </a:t>
            </a:r>
            <a:r>
              <a:rPr lang="en-US" baseline="30000" dirty="0">
                <a:solidFill>
                  <a:srgbClr val="FFDB96"/>
                </a:solidFill>
                <a:latin typeface="Myriad Pro Condensed" charset="0"/>
              </a:rPr>
              <a:t>The content type of the file (e.g., </a:t>
            </a:r>
            <a:r>
              <a:rPr lang="en-US" i="1" baseline="30000" dirty="0">
                <a:solidFill>
                  <a:srgbClr val="FFDB96"/>
                </a:solidFill>
                <a:latin typeface="Myriad Pro Condensed" charset="0"/>
              </a:rPr>
              <a:t>image/jpeg – More Next</a:t>
            </a:r>
            <a:r>
              <a:rPr lang="en-US" baseline="30000" dirty="0">
                <a:solidFill>
                  <a:srgbClr val="FFDB96"/>
                </a:solidFill>
                <a:latin typeface="Myriad Pro Condensed" charset="0"/>
              </a:rPr>
              <a:t>)</a:t>
            </a:r>
          </a:p>
          <a:p>
            <a:pPr>
              <a:lnSpc>
                <a:spcPts val="3600"/>
              </a:lnSpc>
            </a:pPr>
            <a:r>
              <a:rPr lang="is-IS" baseline="30000" dirty="0">
                <a:solidFill>
                  <a:srgbClr val="FFDB96"/>
                </a:solidFill>
                <a:latin typeface="Myriad Pro Condensed" charset="0"/>
              </a:rPr>
              <a:t>…</a:t>
            </a:r>
            <a:r>
              <a:rPr lang="is-IS" dirty="0">
                <a:solidFill>
                  <a:srgbClr val="FFDB96"/>
                </a:solidFill>
                <a:latin typeface="Myriad Pro Condensed" charset="0"/>
              </a:rPr>
              <a:t> </a:t>
            </a:r>
            <a:r>
              <a:rPr lang="en-US" baseline="30000" dirty="0">
                <a:solidFill>
                  <a:srgbClr val="FFDB96"/>
                </a:solidFill>
                <a:latin typeface="Myriad Pro Condensed" charset="0"/>
              </a:rPr>
              <a:t>The file’s size in bytes</a:t>
            </a:r>
          </a:p>
          <a:p>
            <a:pPr>
              <a:lnSpc>
                <a:spcPts val="3600"/>
              </a:lnSpc>
            </a:pPr>
            <a:r>
              <a:rPr lang="is-IS" baseline="30000" dirty="0">
                <a:solidFill>
                  <a:srgbClr val="FFDB96"/>
                </a:solidFill>
                <a:latin typeface="Myriad Pro Condensed" charset="0"/>
              </a:rPr>
              <a:t>…</a:t>
            </a:r>
            <a:r>
              <a:rPr lang="is-IS" dirty="0">
                <a:solidFill>
                  <a:srgbClr val="FFDB96"/>
                </a:solidFill>
                <a:latin typeface="Myriad Pro Condensed" charset="0"/>
              </a:rPr>
              <a:t> </a:t>
            </a:r>
            <a:r>
              <a:rPr lang="en-US" baseline="30000" dirty="0">
                <a:solidFill>
                  <a:srgbClr val="FFDB96"/>
                </a:solidFill>
                <a:latin typeface="Myriad Pro Condensed" charset="0"/>
              </a:rPr>
              <a:t>The name of the temporary file stored on the server</a:t>
            </a:r>
          </a:p>
          <a:p>
            <a:pPr>
              <a:lnSpc>
                <a:spcPts val="3600"/>
              </a:lnSpc>
            </a:pPr>
            <a:r>
              <a:rPr lang="is-IS" baseline="30000" dirty="0">
                <a:solidFill>
                  <a:srgbClr val="FFDB96"/>
                </a:solidFill>
                <a:latin typeface="Myriad Pro Condensed" charset="0"/>
              </a:rPr>
              <a:t>…</a:t>
            </a:r>
            <a:r>
              <a:rPr lang="is-IS" dirty="0">
                <a:solidFill>
                  <a:srgbClr val="FFDB96"/>
                </a:solidFill>
                <a:latin typeface="Myriad Pro Condensed" charset="0"/>
              </a:rPr>
              <a:t> </a:t>
            </a:r>
            <a:r>
              <a:rPr lang="en-US" baseline="30000" dirty="0">
                <a:solidFill>
                  <a:srgbClr val="FFDB96"/>
                </a:solidFill>
                <a:latin typeface="Myriad Pro Condensed" charset="0"/>
              </a:rPr>
              <a:t>The error code resulting from the file upload</a:t>
            </a:r>
          </a:p>
        </p:txBody>
      </p:sp>
    </p:spTree>
    <p:extLst>
      <p:ext uri="{BB962C8B-B14F-4D97-AF65-F5344CB8AC3E}">
        <p14:creationId xmlns:p14="http://schemas.microsoft.com/office/powerpoint/2010/main" val="190321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Media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fld id="{BB600C33-B395-9244-8E96-999973F5604A}" type="datetime1">
              <a:rPr lang="en-US" smtClean="0"/>
              <a:t>3/27/2018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Slide </a:t>
            </a:r>
            <a:fld id="{DCEB066E-2A32-BA4A-8A59-A550F0D532F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CSU CT 310  Web Development ©Ross Beveridge &amp; Jaime Ruiz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79312701"/>
              </p:ext>
            </p:extLst>
          </p:nvPr>
        </p:nvGraphicFramePr>
        <p:xfrm>
          <a:off x="381000" y="1371600"/>
          <a:ext cx="8305800" cy="466344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1688">
                <a:tc>
                  <a:txBody>
                    <a:bodyPr/>
                    <a:lstStyle/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application/pdf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image/gif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multipart/form-data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text/xml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application/zip 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image/jpeg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text/</a:t>
                      </a:r>
                      <a:r>
                        <a:rPr lang="en-US" sz="2800" dirty="0" err="1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css</a:t>
                      </a: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 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video/mpeg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endParaRPr lang="en-US" sz="2800" dirty="0">
                        <a:latin typeface="Lucida Console" charset="0"/>
                        <a:ea typeface="Lucida Console" charset="0"/>
                        <a:cs typeface="Lucida Console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audio/mpeg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image/</a:t>
                      </a:r>
                      <a:r>
                        <a:rPr lang="en-US" sz="2800" dirty="0" err="1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png</a:t>
                      </a: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 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text/html 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video/mp4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audio/x-wav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image/tiff 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text/plain</a:t>
                      </a:r>
                    </a:p>
                    <a:p>
                      <a:pPr algn="l">
                        <a:lnSpc>
                          <a:spcPts val="3960"/>
                        </a:lnSpc>
                      </a:pPr>
                      <a:r>
                        <a:rPr lang="en-US" sz="2800" dirty="0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video/</a:t>
                      </a:r>
                      <a:r>
                        <a:rPr lang="en-US" sz="2800" dirty="0" err="1">
                          <a:latin typeface="Lucida Console" charset="0"/>
                          <a:ea typeface="Lucida Console" charset="0"/>
                          <a:cs typeface="Lucida Console" charset="0"/>
                        </a:rPr>
                        <a:t>quicktime</a:t>
                      </a:r>
                      <a:endParaRPr lang="en-US" sz="2800" dirty="0">
                        <a:latin typeface="Lucida Console" charset="0"/>
                        <a:ea typeface="Lucida Console" charset="0"/>
                        <a:cs typeface="Lucida Console" charset="0"/>
                      </a:endParaRPr>
                    </a:p>
                    <a:p>
                      <a:pPr algn="l">
                        <a:lnSpc>
                          <a:spcPts val="3960"/>
                        </a:lnSpc>
                      </a:pPr>
                      <a:endParaRPr lang="en-US" sz="2800" dirty="0">
                        <a:latin typeface="Lucida Console" charset="0"/>
                        <a:ea typeface="Lucida Console" charset="0"/>
                        <a:cs typeface="Lucida Console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49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Type</a:t>
            </a:r>
          </a:p>
          <a:p>
            <a:pPr lvl="1"/>
            <a:r>
              <a:rPr lang="en-US" dirty="0"/>
              <a:t>Make sure appropriate type</a:t>
            </a:r>
          </a:p>
          <a:p>
            <a:pPr lvl="1"/>
            <a:r>
              <a:rPr lang="en-US" dirty="0"/>
              <a:t>Make sure file extension matches type</a:t>
            </a:r>
          </a:p>
          <a:p>
            <a:r>
              <a:rPr lang="en-US" dirty="0"/>
              <a:t>File Size</a:t>
            </a:r>
          </a:p>
          <a:p>
            <a:pPr lvl="1"/>
            <a:r>
              <a:rPr lang="en-US" dirty="0"/>
              <a:t>Check size of file</a:t>
            </a:r>
          </a:p>
          <a:p>
            <a:pPr lvl="2"/>
            <a:r>
              <a:rPr lang="en-US" dirty="0"/>
              <a:t>PHP has a maximum size which is set in </a:t>
            </a:r>
            <a:r>
              <a:rPr lang="en-US" dirty="0" err="1"/>
              <a:t>php.ini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92875"/>
            <a:ext cx="1066800" cy="365125"/>
          </a:xfrm>
        </p:spPr>
        <p:txBody>
          <a:bodyPr/>
          <a:lstStyle/>
          <a:p>
            <a:fld id="{78BE7002-6EA9-2440-A515-7CE2EC440B3F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92875"/>
            <a:ext cx="990600" cy="358775"/>
          </a:xfrm>
        </p:spPr>
        <p:txBody>
          <a:bodyPr/>
          <a:lstStyle/>
          <a:p>
            <a:r>
              <a:rPr lang="en-US"/>
              <a:t>Slide </a:t>
            </a:r>
            <a:fld id="{DCEB066E-2A32-BA4A-8A59-A550F0D532F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</p:spPr>
        <p:txBody>
          <a:bodyPr/>
          <a:lstStyle/>
          <a:p>
            <a:r>
              <a:rPr lang="en-US"/>
              <a:t>CSU CT 310  Web Development ©Ross Beveridge &amp; Jaime Ruiz</a:t>
            </a:r>
          </a:p>
        </p:txBody>
      </p:sp>
    </p:spTree>
    <p:extLst>
      <p:ext uri="{BB962C8B-B14F-4D97-AF65-F5344CB8AC3E}">
        <p14:creationId xmlns:p14="http://schemas.microsoft.com/office/powerpoint/2010/main" val="106775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files are saved to the local disk</a:t>
            </a:r>
          </a:p>
          <a:p>
            <a:pPr marL="457200" lvl="1" indent="0">
              <a:buNone/>
            </a:pPr>
            <a:r>
              <a:rPr lang="en-US" dirty="0" err="1">
                <a:latin typeface="Lucida Console" charset="0"/>
                <a:ea typeface="Lucida Console" charset="0"/>
                <a:cs typeface="Lucida Console" charset="0"/>
              </a:rPr>
              <a:t>move_uploaded_file</a:t>
            </a:r>
            <a:r>
              <a:rPr lang="en-US" dirty="0">
                <a:latin typeface="Lucida Console" charset="0"/>
                <a:ea typeface="Lucida Console" charset="0"/>
                <a:cs typeface="Lucida Console" charset="0"/>
              </a:rPr>
              <a:t>()</a:t>
            </a:r>
          </a:p>
          <a:p>
            <a:r>
              <a:rPr lang="en-US" dirty="0"/>
              <a:t>Also possible to save to DB. However</a:t>
            </a:r>
            <a:r>
              <a:rPr lang="en-US"/>
              <a:t>, in </a:t>
            </a:r>
            <a:r>
              <a:rPr lang="en-US" dirty="0"/>
              <a:t>practice isn’t used very much.</a:t>
            </a:r>
          </a:p>
          <a:p>
            <a:r>
              <a:rPr lang="en-US" dirty="0"/>
              <a:t>However, we often save a record in the DB referencing the file (see example)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92875"/>
            <a:ext cx="1066800" cy="365125"/>
          </a:xfrm>
        </p:spPr>
        <p:txBody>
          <a:bodyPr/>
          <a:lstStyle/>
          <a:p>
            <a:fld id="{C7BCAAF8-874C-4A49-9E89-A75EA63AE066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92875"/>
            <a:ext cx="990600" cy="358775"/>
          </a:xfrm>
        </p:spPr>
        <p:txBody>
          <a:bodyPr/>
          <a:lstStyle/>
          <a:p>
            <a:r>
              <a:rPr lang="en-US"/>
              <a:t>Slide </a:t>
            </a:r>
            <a:fld id="{DCEB066E-2A32-BA4A-8A59-A550F0D532F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</p:spPr>
        <p:txBody>
          <a:bodyPr/>
          <a:lstStyle/>
          <a:p>
            <a:r>
              <a:rPr lang="en-US"/>
              <a:t>CSU CT 310  Web Development ©Ross Beveridge &amp; Jaime Ruiz</a:t>
            </a:r>
          </a:p>
        </p:txBody>
      </p:sp>
    </p:spTree>
    <p:extLst>
      <p:ext uri="{BB962C8B-B14F-4D97-AF65-F5344CB8AC3E}">
        <p14:creationId xmlns:p14="http://schemas.microsoft.com/office/powerpoint/2010/main" val="1437368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Extended Example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demonstrate key features with an extended example: lec21.zip</a:t>
            </a:r>
          </a:p>
          <a:p>
            <a:r>
              <a:rPr lang="en-US" dirty="0"/>
              <a:t>Note, it will not allow uploads on the CS Server – think about security.</a:t>
            </a:r>
          </a:p>
          <a:p>
            <a:r>
              <a:rPr lang="en-US" dirty="0"/>
              <a:t>You will download to your own site and experiment.</a:t>
            </a:r>
          </a:p>
          <a:p>
            <a:r>
              <a:rPr lang="en-US" dirty="0"/>
              <a:t>And then disable if on a public server!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92875"/>
            <a:ext cx="1066800" cy="365125"/>
          </a:xfrm>
        </p:spPr>
        <p:txBody>
          <a:bodyPr/>
          <a:lstStyle/>
          <a:p>
            <a:fld id="{71703B94-6C4E-004A-9EDA-384430AB18C8}" type="datetime1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492875"/>
            <a:ext cx="990600" cy="358775"/>
          </a:xfrm>
        </p:spPr>
        <p:txBody>
          <a:bodyPr/>
          <a:lstStyle/>
          <a:p>
            <a:r>
              <a:rPr lang="en-US"/>
              <a:t>Slide </a:t>
            </a:r>
            <a:fld id="{DCEB066E-2A32-BA4A-8A59-A550F0D532F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492875"/>
            <a:ext cx="6858000" cy="365125"/>
          </a:xfrm>
        </p:spPr>
        <p:txBody>
          <a:bodyPr/>
          <a:lstStyle/>
          <a:p>
            <a:r>
              <a:rPr lang="en-US"/>
              <a:t>CSU CT 310  Web Development ©Ross Beveridge &amp; Jaime Ruiz</a:t>
            </a:r>
          </a:p>
        </p:txBody>
      </p:sp>
    </p:spTree>
    <p:extLst>
      <p:ext uri="{BB962C8B-B14F-4D97-AF65-F5344CB8AC3E}">
        <p14:creationId xmlns:p14="http://schemas.microsoft.com/office/powerpoint/2010/main" val="808968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Example Page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80BD-9C70-5242-A6F5-65BD35258773}" type="datetime1">
              <a:rPr lang="en-US" smtClean="0"/>
              <a:t>3/27/2018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DB90E0-109D-6646-851E-B47DF95D977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CSU CT 310  Web Development ©Ross Beveridge &amp; Jaime Ruiz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75" y="914400"/>
            <a:ext cx="7562850" cy="54671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0496644"/>
      </p:ext>
    </p:extLst>
  </p:cSld>
  <p:clrMapOvr>
    <a:masterClrMapping/>
  </p:clrMapOvr>
</p:sld>
</file>

<file path=ppt/theme/theme1.xml><?xml version="1.0" encoding="utf-8"?>
<a:theme xmlns:a="http://schemas.openxmlformats.org/drawingml/2006/main" name="ct310slidesTemplate">
  <a:themeElements>
    <a:clrScheme name="">
      <a:dk1>
        <a:srgbClr val="2D2015"/>
      </a:dk1>
      <a:lt1>
        <a:srgbClr val="FFDB96"/>
      </a:lt1>
      <a:dk2>
        <a:srgbClr val="609060"/>
      </a:dk2>
      <a:lt2>
        <a:srgbClr val="FFDB96"/>
      </a:lt2>
      <a:accent1>
        <a:srgbClr val="8C7B70"/>
      </a:accent1>
      <a:accent2>
        <a:srgbClr val="AC6020"/>
      </a:accent2>
      <a:accent3>
        <a:srgbClr val="B6C6B6"/>
      </a:accent3>
      <a:accent4>
        <a:srgbClr val="DABB7F"/>
      </a:accent4>
      <a:accent5>
        <a:srgbClr val="C5BFBB"/>
      </a:accent5>
      <a:accent6>
        <a:srgbClr val="9B561C"/>
      </a:accent6>
      <a:hlink>
        <a:srgbClr val="E7CE37"/>
      </a:hlink>
      <a:folHlink>
        <a:srgbClr val="A8B9BB"/>
      </a:folHlink>
    </a:clrScheme>
    <a:fontScheme name="ct310slides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t310slidesTemplate 1">
        <a:dk1>
          <a:srgbClr val="2D2015"/>
        </a:dk1>
        <a:lt1>
          <a:srgbClr val="FFDB96"/>
        </a:lt1>
        <a:dk2>
          <a:srgbClr val="609060"/>
        </a:dk2>
        <a:lt2>
          <a:srgbClr val="FFDB96"/>
        </a:lt2>
        <a:accent1>
          <a:srgbClr val="8C7B70"/>
        </a:accent1>
        <a:accent2>
          <a:srgbClr val="8F5F2F"/>
        </a:accent2>
        <a:accent3>
          <a:srgbClr val="B6C6B6"/>
        </a:accent3>
        <a:accent4>
          <a:srgbClr val="DABB7F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" id="{651E2502-4539-5B4B-8FB1-4AC9F5D32A86}" vid="{37538EC0-D294-234D-8248-EE84B24FEAB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ct310template</Template>
  <TotalTime>652</TotalTime>
  <Words>525</Words>
  <Application>Microsoft Office PowerPoint</Application>
  <PresentationFormat>On-screen Show (4:3)</PresentationFormat>
  <Paragraphs>100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Ｐゴシック</vt:lpstr>
      <vt:lpstr>Arial</vt:lpstr>
      <vt:lpstr>Courier</vt:lpstr>
      <vt:lpstr>Lucida Console</vt:lpstr>
      <vt:lpstr>Myriad Pro</vt:lpstr>
      <vt:lpstr>Myriad Pro Condensed</vt:lpstr>
      <vt:lpstr>Verdana</vt:lpstr>
      <vt:lpstr>Wingdings</vt:lpstr>
      <vt:lpstr>ct310slidesTemplate</vt:lpstr>
      <vt:lpstr>Worksheet</vt:lpstr>
      <vt:lpstr>Lecture 21</vt:lpstr>
      <vt:lpstr>Overall Workflow</vt:lpstr>
      <vt:lpstr>Setting Up the Form</vt:lpstr>
      <vt:lpstr>$_FILES Array</vt:lpstr>
      <vt:lpstr>Common Media Types</vt:lpstr>
      <vt:lpstr>Types of Validation</vt:lpstr>
      <vt:lpstr>Saving</vt:lpstr>
      <vt:lpstr>Extended Example Intro</vt:lpstr>
      <vt:lpstr>Extended Example Page</vt:lpstr>
      <vt:lpstr>Extended Example Roadmap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21</dc:title>
  <dc:subject/>
  <dc:creator>Microsoft Office User</dc:creator>
  <cp:keywords/>
  <dc:description/>
  <cp:lastModifiedBy>Say,Benjamin</cp:lastModifiedBy>
  <cp:revision>16</cp:revision>
  <cp:lastPrinted>2016-01-22T15:29:38Z</cp:lastPrinted>
  <dcterms:created xsi:type="dcterms:W3CDTF">2016-03-20T16:29:09Z</dcterms:created>
  <dcterms:modified xsi:type="dcterms:W3CDTF">2018-03-28T01:45:04Z</dcterms:modified>
  <cp:category/>
</cp:coreProperties>
</file>