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304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305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9BB"/>
    <a:srgbClr val="FFFFFF"/>
    <a:srgbClr val="E3803C"/>
    <a:srgbClr val="FF2600"/>
    <a:srgbClr val="FF9300"/>
    <a:srgbClr val="000000"/>
    <a:srgbClr val="CC66FF"/>
    <a:srgbClr val="FFD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7" autoAdjust="0"/>
    <p:restoredTop sz="94593"/>
  </p:normalViewPr>
  <p:slideViewPr>
    <p:cSldViewPr>
      <p:cViewPr>
        <p:scale>
          <a:sx n="200" d="100"/>
          <a:sy n="200" d="100"/>
        </p:scale>
        <p:origin x="3424" y="106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0E34E-AAA7-1E49-9D34-65D260E97E0D}" type="slidenum">
              <a:rPr lang="en-US"/>
              <a:pPr/>
              <a:t>13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EAB66-5290-D64E-8E09-B92C68E435D4}" type="slidenum">
              <a:rPr lang="en-US"/>
              <a:pPr/>
              <a:t>14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7D74F-AC46-FA47-8B97-E866ECA08DA1}" type="slidenum">
              <a:rPr lang="en-US"/>
              <a:pPr/>
              <a:t>15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9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11A5D-FA1D-EA44-9EB4-40B80C41AD13}" type="slidenum">
              <a:rPr lang="en-US"/>
              <a:pPr/>
              <a:t>16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Modern tastes in web site design dictate sparing use of animation.  That said, used sparingly, it is a powerful accent. </a:t>
            </a:r>
          </a:p>
        </p:txBody>
      </p:sp>
    </p:spTree>
    <p:extLst>
      <p:ext uri="{BB962C8B-B14F-4D97-AF65-F5344CB8AC3E}">
        <p14:creationId xmlns:p14="http://schemas.microsoft.com/office/powerpoint/2010/main" val="21225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C2991-B05B-4F40-8AF5-D0B543B3270A}" type="slidenum">
              <a:rPr lang="en-US"/>
              <a:pPr/>
              <a:t>17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3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CC4DF-D300-494A-8496-46F55E01AC99}" type="slidenum">
              <a:rPr lang="en-US"/>
              <a:pPr/>
              <a:t>18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3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1A72C-A987-444E-A192-7446DFC3076E}" type="slidenum">
              <a:rPr lang="en-US"/>
              <a:pPr/>
              <a:t>19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38E98-3914-BD49-ABD2-7FC657FED3E5}" type="slidenum">
              <a:rPr lang="en-US"/>
              <a:pPr/>
              <a:t>20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70C77-09BE-3C4D-BDAA-DCC92F6C24DC}" type="slidenum">
              <a:rPr lang="en-US"/>
              <a:pPr/>
              <a:t>21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13757-9EAF-A147-8DF2-C9DB1D440713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CCD9A-F5DA-8846-B7C9-81944192782C}" type="slidenum">
              <a:rPr lang="en-US"/>
              <a:pPr/>
              <a:t>2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Basic Concept is that of an Image Pyramid.  Here we see 1x1,  2x2,  4x4, 8x8, 16x16, 32x32, 64x64 and 128x128 versions of the same image. </a:t>
            </a:r>
          </a:p>
        </p:txBody>
      </p:sp>
    </p:spTree>
    <p:extLst>
      <p:ext uri="{BB962C8B-B14F-4D97-AF65-F5344CB8AC3E}">
        <p14:creationId xmlns:p14="http://schemas.microsoft.com/office/powerpoint/2010/main" val="41039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C7379-A70B-8340-86A3-A43C214DF22B}" type="slidenum">
              <a:rPr lang="en-US"/>
              <a:pPr/>
              <a:t>23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12A2E-4682-E34A-BE41-A9A9F1612E12}" type="slidenum">
              <a:rPr lang="en-US"/>
              <a:pPr/>
              <a:t>24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8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51305-A1FE-534F-92D9-0E34A1C24D09}" type="slidenum">
              <a:rPr lang="en-US"/>
              <a:pPr/>
              <a:t>25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construct to images in Photoshop and make one 25 transparent.</a:t>
            </a:r>
          </a:p>
        </p:txBody>
      </p:sp>
    </p:spTree>
    <p:extLst>
      <p:ext uri="{BB962C8B-B14F-4D97-AF65-F5344CB8AC3E}">
        <p14:creationId xmlns:p14="http://schemas.microsoft.com/office/powerpoint/2010/main" val="27951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79A2E-DD12-7D4A-A33C-719FEB2AAF9E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E802F-BA52-BA45-A293-4A2DBD38B57A}" type="slidenum">
              <a:rPr lang="en-US"/>
              <a:pPr/>
              <a:t>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F9F27-8B67-0E4E-80FE-68AEC6A4E762}" type="slidenum">
              <a:rPr lang="en-US"/>
              <a:pPr/>
              <a:t>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4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685FE-1BF8-B342-8847-2B703CA9FF1A}" type="slidenum">
              <a:rPr lang="en-US"/>
              <a:pPr/>
              <a:t>8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GIMP has the great advantage of being on all CS Department Unix Workstations.  Just type gimp</a:t>
            </a:r>
          </a:p>
        </p:txBody>
      </p:sp>
    </p:spTree>
    <p:extLst>
      <p:ext uri="{BB962C8B-B14F-4D97-AF65-F5344CB8AC3E}">
        <p14:creationId xmlns:p14="http://schemas.microsoft.com/office/powerpoint/2010/main" val="102046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1F5BE-CE4B-F247-8B00-4AC633114751}" type="slidenum">
              <a:rPr lang="en-US"/>
              <a:pPr/>
              <a:t>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Photoshop has the great advantage, for me, that I’ve spent nearly a decade learning it (and I still only know a small small fraction of what it can do).  I will use Photoshop in lectures to illustrate many concepts related to image manipulation. </a:t>
            </a:r>
          </a:p>
        </p:txBody>
      </p:sp>
    </p:spTree>
    <p:extLst>
      <p:ext uri="{BB962C8B-B14F-4D97-AF65-F5344CB8AC3E}">
        <p14:creationId xmlns:p14="http://schemas.microsoft.com/office/powerpoint/2010/main" val="24500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A3055-19AC-2847-9EED-F306DF4AE424}" type="slidenum">
              <a:rPr lang="en-US"/>
              <a:pPr/>
              <a:t>10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Photoshop color picker gives one nice view of how different means of specifying colors relate to each other. </a:t>
            </a:r>
          </a:p>
        </p:txBody>
      </p:sp>
    </p:spTree>
    <p:extLst>
      <p:ext uri="{BB962C8B-B14F-4D97-AF65-F5344CB8AC3E}">
        <p14:creationId xmlns:p14="http://schemas.microsoft.com/office/powerpoint/2010/main" val="97502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B11BB-2291-F649-9453-949B2B206C46}" type="slidenum">
              <a:rPr lang="en-US"/>
              <a:pPr/>
              <a:t>11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F9F5AFD8-4675-7944-993B-7990ADDB66E7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BA013-E1B4-014D-897B-AEABB70CA5B6}" type="datetime1">
              <a:rPr lang="en-US" smtClean="0"/>
              <a:t>4/4/17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96450-EF6E-EE46-BF44-2E05A905B047}" type="datetime1">
              <a:rPr lang="en-US" smtClean="0"/>
              <a:t>4/4/17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6477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743200" cy="457200"/>
          </a:xfrm>
        </p:spPr>
        <p:txBody>
          <a:bodyPr/>
          <a:lstStyle>
            <a:lvl1pPr>
              <a:defRPr smtClean="0"/>
            </a:lvl1pPr>
          </a:lstStyle>
          <a:p>
            <a:fld id="{ACEAD5CC-76C9-1543-8D24-66236BE9963F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3429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Slide </a:t>
            </a:r>
            <a:fld id="{36D5E919-C90E-8F46-A4CB-E5FA3EB0A7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7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3544E63E-9D0C-614F-988C-C24E61B23C76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922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  <p:sldLayoutId id="2147483674" r:id="rId5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orguefile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en.wikipedia.org/wiki/The_Hampster_Danc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en.wikipedia.org/wiki/JPE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hyperlink" Target="http://www.morguefile.com/archive/?display=33359&amp;&amp;MORGUEFILE=gkndd6381mc2mg0njt1at5k77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2400" dirty="0" smtClean="0"/>
              <a:t>Images</a:t>
            </a:r>
            <a:endParaRPr lang="en-US" sz="2400" dirty="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specifying colors</a:t>
            </a:r>
            <a:endParaRPr lang="en-US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ADCC-9596-B245-A30D-6584CAE0118F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179204" name="Picture 4" descr="ct310lec07s1fig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5867400" cy="3810000"/>
          </a:xfrm>
          <a:prstGeom prst="rect">
            <a:avLst/>
          </a:prstGeom>
          <a:noFill/>
        </p:spPr>
      </p:pic>
      <p:graphicFrame>
        <p:nvGraphicFramePr>
          <p:cNvPr id="179280" name="Group 80"/>
          <p:cNvGraphicFramePr>
            <a:graphicFrameLocks noGrp="1"/>
          </p:cNvGraphicFramePr>
          <p:nvPr/>
        </p:nvGraphicFramePr>
        <p:xfrm>
          <a:off x="5105400" y="4419600"/>
          <a:ext cx="3124200" cy="1590675"/>
        </p:xfrm>
        <a:graphic>
          <a:graphicData uri="http://schemas.openxmlformats.org/drawingml/2006/table">
            <a:tbl>
              <a:tblPr/>
              <a:tblGrid>
                <a:gridCol w="569913"/>
                <a:gridCol w="663575"/>
                <a:gridCol w="755650"/>
                <a:gridCol w="1135062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00110110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11110001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00110110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1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GIF Image Format</a:t>
            </a: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Graphics Interchange Format</a:t>
            </a:r>
          </a:p>
          <a:p>
            <a:r>
              <a:rPr lang="en-US" smtClean="0"/>
              <a:t>Limited to 256 colors</a:t>
            </a:r>
          </a:p>
          <a:p>
            <a:r>
              <a:rPr lang="en-US" smtClean="0"/>
              <a:t>Designed for flat graphics</a:t>
            </a:r>
          </a:p>
          <a:p>
            <a:pPr lvl="1"/>
            <a:r>
              <a:rPr lang="en-US" smtClean="0"/>
              <a:t>Not for photographs!</a:t>
            </a:r>
          </a:p>
          <a:p>
            <a:pPr lvl="1"/>
            <a:r>
              <a:rPr lang="en-US" smtClean="0"/>
              <a:t>Uses color map, more in a minute.</a:t>
            </a:r>
          </a:p>
          <a:p>
            <a:r>
              <a:rPr lang="en-US" smtClean="0"/>
              <a:t>Superseded by 8 bit PNG</a:t>
            </a:r>
          </a:p>
          <a:p>
            <a:pPr lvl="1"/>
            <a:r>
              <a:rPr lang="en-US" smtClean="0"/>
              <a:t>But it certainly is universal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DA6A89-7648-7944-BBC1-0BD6C0119F64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this Lecture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AFD8-4675-7944-993B-7990ADDB66E7}" type="datetime1">
              <a:rPr lang="en-US" smtClean="0"/>
              <a:t>4/4/17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6" y="1295400"/>
            <a:ext cx="8744768" cy="500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08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Saving as Gif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A844-4D02-C94F-A09B-5BAB83386E6F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6D5E919-C90E-8F46-A4CB-E5FA3EB0A7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86400" y="1524000"/>
            <a:ext cx="3657600" cy="4572000"/>
          </a:xfrm>
        </p:spPr>
        <p:txBody>
          <a:bodyPr/>
          <a:lstStyle/>
          <a:p>
            <a:r>
              <a:rPr lang="en-US" sz="2800" smtClean="0"/>
              <a:t>Color Table.</a:t>
            </a:r>
          </a:p>
          <a:p>
            <a:pPr lvl="1"/>
            <a:r>
              <a:rPr lang="en-US" sz="2400" smtClean="0"/>
              <a:t>Entry 1</a:t>
            </a:r>
          </a:p>
          <a:p>
            <a:pPr lvl="2"/>
            <a:r>
              <a:rPr lang="en-US" sz="2000" smtClean="0"/>
              <a:t>000000</a:t>
            </a:r>
          </a:p>
          <a:p>
            <a:pPr lvl="1"/>
            <a:r>
              <a:rPr lang="en-US" sz="2400" smtClean="0"/>
              <a:t>Entry 2</a:t>
            </a:r>
          </a:p>
          <a:p>
            <a:pPr lvl="2"/>
            <a:r>
              <a:rPr lang="en-US" sz="2000" smtClean="0"/>
              <a:t>006600</a:t>
            </a:r>
          </a:p>
          <a:p>
            <a:pPr lvl="1"/>
            <a:r>
              <a:rPr lang="en-US" sz="2400" smtClean="0"/>
              <a:t>Entry 3</a:t>
            </a:r>
          </a:p>
          <a:p>
            <a:pPr lvl="2"/>
            <a:r>
              <a:rPr lang="en-US" sz="2000" smtClean="0"/>
              <a:t>Transparent.</a:t>
            </a:r>
          </a:p>
          <a:p>
            <a:r>
              <a:rPr lang="en-US" sz="2800" smtClean="0"/>
              <a:t>Size</a:t>
            </a:r>
          </a:p>
          <a:p>
            <a:pPr lvl="1"/>
            <a:r>
              <a:rPr lang="en-US" sz="2400" smtClean="0"/>
              <a:t>56,300 bytes</a:t>
            </a:r>
          </a:p>
          <a:p>
            <a:pPr lvl="1"/>
            <a:r>
              <a:rPr lang="en-US" sz="2400" smtClean="0"/>
              <a:t>To 771 bytes.</a:t>
            </a:r>
            <a:endParaRPr lang="en-US" sz="2400" dirty="0"/>
          </a:p>
        </p:txBody>
      </p:sp>
      <p:pic>
        <p:nvPicPr>
          <p:cNvPr id="192516" name="Picture 4" descr="ct310lec07s2fig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4876800" cy="422433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15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Example</a:t>
            </a:r>
            <a:br>
              <a:rPr lang="en-US" smtClean="0"/>
            </a:br>
            <a:r>
              <a:rPr lang="en-US" smtClean="0"/>
              <a:t>Transparency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291E-22A3-024B-9666-0E89F76A1A04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195589" name="Picture 5" descr="ct310lec07s2fig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8458200" cy="416242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95590" name="Picture 6" descr="ct310lec07s2fig00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0788" y="2922588"/>
            <a:ext cx="1344612" cy="134461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95591" name="Picture 7" descr="ct310lec07s2fig00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4419600"/>
            <a:ext cx="1344613" cy="134461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95593" name="AutoShape 9"/>
          <p:cNvSpPr>
            <a:spLocks noChangeArrowheads="1"/>
          </p:cNvSpPr>
          <p:nvPr/>
        </p:nvSpPr>
        <p:spPr bwMode="auto">
          <a:xfrm>
            <a:off x="6934200" y="3581400"/>
            <a:ext cx="533400" cy="228600"/>
          </a:xfrm>
          <a:prstGeom prst="rightArrow">
            <a:avLst>
              <a:gd name="adj1" fmla="val 33333"/>
              <a:gd name="adj2" fmla="val 72917"/>
            </a:avLst>
          </a:prstGeom>
          <a:solidFill>
            <a:srgbClr val="80004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4" name="AutoShape 10"/>
          <p:cNvSpPr>
            <a:spLocks noChangeArrowheads="1"/>
          </p:cNvSpPr>
          <p:nvPr/>
        </p:nvSpPr>
        <p:spPr bwMode="auto">
          <a:xfrm>
            <a:off x="6934200" y="5029200"/>
            <a:ext cx="533400" cy="228600"/>
          </a:xfrm>
          <a:prstGeom prst="rightArrow">
            <a:avLst>
              <a:gd name="adj1" fmla="val 33333"/>
              <a:gd name="adj2" fmla="val 72917"/>
            </a:avLst>
          </a:prstGeom>
          <a:solidFill>
            <a:srgbClr val="80004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304801" y="5943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Anti-Aliasing is usually a good thing! (But </a:t>
            </a:r>
            <a:r>
              <a:rPr lang="en-US" dirty="0" smtClean="0"/>
              <a:t>beware)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85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Gif and Compression</a:t>
            </a: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4495800"/>
          </a:xfrm>
        </p:spPr>
        <p:txBody>
          <a:bodyPr/>
          <a:lstStyle/>
          <a:p>
            <a:r>
              <a:rPr lang="en-US" smtClean="0"/>
              <a:t>Part 1: </a:t>
            </a:r>
          </a:p>
          <a:p>
            <a:pPr lvl="1"/>
            <a:r>
              <a:rPr lang="en-US" dirty="0" smtClean="0"/>
              <a:t>Color Table</a:t>
            </a:r>
          </a:p>
          <a:p>
            <a:r>
              <a:rPr lang="en-US" dirty="0" smtClean="0"/>
              <a:t>Part 2: </a:t>
            </a:r>
          </a:p>
          <a:p>
            <a:pPr lvl="1"/>
            <a:r>
              <a:rPr lang="en-US" dirty="0" smtClean="0"/>
              <a:t>Run Length Encoding</a:t>
            </a:r>
          </a:p>
          <a:p>
            <a:pPr lvl="1"/>
            <a:r>
              <a:rPr lang="en-US" dirty="0" smtClean="0"/>
              <a:t>Lempel-Ziv-Welch</a:t>
            </a:r>
          </a:p>
          <a:p>
            <a:r>
              <a:rPr lang="en-US" dirty="0" smtClean="0"/>
              <a:t>Consider simple type</a:t>
            </a:r>
          </a:p>
          <a:p>
            <a:pPr lvl="1"/>
            <a:r>
              <a:rPr lang="en-US" dirty="0" smtClean="0"/>
              <a:t>Note duplicates</a:t>
            </a:r>
          </a:p>
          <a:p>
            <a:pPr lvl="1"/>
            <a:r>
              <a:rPr lang="en-US" dirty="0" smtClean="0"/>
              <a:t>Replace</a:t>
            </a:r>
          </a:p>
          <a:p>
            <a:r>
              <a:rPr lang="en-US" dirty="0" smtClean="0"/>
              <a:t>Lossless!</a:t>
            </a:r>
            <a:endParaRPr lang="en-US" dirty="0"/>
          </a:p>
        </p:txBody>
      </p:sp>
      <p:sp>
        <p:nvSpPr>
          <p:cNvPr id="44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D76541-E7D1-424F-A2BB-3C052B7A47B9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5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graphicFrame>
        <p:nvGraphicFramePr>
          <p:cNvPr id="199820" name="Group 140"/>
          <p:cNvGraphicFramePr>
            <a:graphicFrameLocks noGrp="1"/>
          </p:cNvGraphicFramePr>
          <p:nvPr/>
        </p:nvGraphicFramePr>
        <p:xfrm>
          <a:off x="5486400" y="1981200"/>
          <a:ext cx="1981200" cy="1219200"/>
        </p:xfrm>
        <a:graphic>
          <a:graphicData uri="http://schemas.openxmlformats.org/drawingml/2006/table">
            <a:tbl>
              <a:tblPr/>
              <a:tblGrid>
                <a:gridCol w="330200"/>
                <a:gridCol w="330200"/>
                <a:gridCol w="330200"/>
                <a:gridCol w="330200"/>
                <a:gridCol w="330200"/>
                <a:gridCol w="330200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821" name="Text Box 141"/>
          <p:cNvSpPr txBox="1">
            <a:spLocks noChangeArrowheads="1"/>
          </p:cNvSpPr>
          <p:nvPr/>
        </p:nvSpPr>
        <p:spPr bwMode="auto">
          <a:xfrm>
            <a:off x="5410200" y="35052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111111122211112221111111</a:t>
            </a:r>
          </a:p>
        </p:txBody>
      </p:sp>
      <p:sp>
        <p:nvSpPr>
          <p:cNvPr id="199822" name="Text Box 142"/>
          <p:cNvSpPr txBox="1">
            <a:spLocks noChangeArrowheads="1"/>
          </p:cNvSpPr>
          <p:nvPr/>
        </p:nvSpPr>
        <p:spPr bwMode="auto">
          <a:xfrm>
            <a:off x="5410200" y="44196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(7,1),(3,2),(4,1),(3,2),(7,1)</a:t>
            </a:r>
          </a:p>
        </p:txBody>
      </p:sp>
      <p:sp>
        <p:nvSpPr>
          <p:cNvPr id="199823" name="Text Box 143"/>
          <p:cNvSpPr txBox="1">
            <a:spLocks noChangeArrowheads="1"/>
          </p:cNvSpPr>
          <p:nvPr/>
        </p:nvSpPr>
        <p:spPr bwMode="auto">
          <a:xfrm>
            <a:off x="5410200" y="541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7132413271</a:t>
            </a:r>
          </a:p>
        </p:txBody>
      </p:sp>
    </p:spTree>
    <p:extLst>
      <p:ext uri="{BB962C8B-B14F-4D97-AF65-F5344CB8AC3E}">
        <p14:creationId xmlns:p14="http://schemas.microsoft.com/office/powerpoint/2010/main" val="3865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  <p:bldP spid="199821" grpId="0"/>
      <p:bldP spid="199822" grpId="0"/>
      <p:bldP spid="1998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GIF Animations</a:t>
            </a: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3820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GIF allows multiple frames in one file.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Browsers sequence through frames.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Result is a simple form of animation.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Leads us to Deidre </a:t>
            </a:r>
            <a:r>
              <a:rPr lang="en-US" dirty="0" err="1" smtClean="0"/>
              <a:t>LaCarte’s</a:t>
            </a:r>
            <a:r>
              <a:rPr lang="en-US" dirty="0" smtClean="0"/>
              <a:t> famous* …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Now </a:t>
            </a:r>
            <a:r>
              <a:rPr lang="en-US" sz="2000" dirty="0"/>
              <a:t>http://</a:t>
            </a:r>
            <a:r>
              <a:rPr lang="en-US" sz="2000" dirty="0" err="1"/>
              <a:t>www.hamsterdance.org</a:t>
            </a:r>
            <a:r>
              <a:rPr lang="en-US" sz="2000" dirty="0"/>
              <a:t>/</a:t>
            </a:r>
            <a:r>
              <a:rPr lang="en-US" sz="2000" dirty="0" err="1"/>
              <a:t>hamsterdance</a:t>
            </a:r>
            <a:r>
              <a:rPr lang="en-US" sz="2000" dirty="0"/>
              <a:t>/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64D0F7-A120-EE4F-A8A7-4E3E63140432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03780" name="Picture 4" descr="ct310lec07s2fig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164" y="3987799"/>
            <a:ext cx="6371671" cy="192563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33400" y="6093023"/>
            <a:ext cx="731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Thanks to Wikipedia for providing an </a:t>
            </a:r>
            <a:r>
              <a:rPr lang="en-US" sz="1400" dirty="0" smtClean="0">
                <a:hlinkClick r:id="rId4"/>
              </a:rPr>
              <a:t>excellent history of hamster dance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4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JPEG Image Format</a:t>
            </a:r>
            <a:endParaRPr 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Joint Photographic Export Group.</a:t>
            </a:r>
          </a:p>
          <a:p>
            <a:r>
              <a:rPr lang="en-US" smtClean="0"/>
              <a:t>Full 24 bit color.</a:t>
            </a:r>
          </a:p>
          <a:p>
            <a:r>
              <a:rPr lang="en-US" smtClean="0"/>
              <a:t>But, Some information is lost. </a:t>
            </a:r>
          </a:p>
          <a:p>
            <a:r>
              <a:rPr lang="en-US" smtClean="0"/>
              <a:t>This is why one specifies quality level.</a:t>
            </a:r>
          </a:p>
          <a:p>
            <a:r>
              <a:rPr lang="en-US" smtClean="0"/>
              <a:t>Essence - Discrete Cosine Transform</a:t>
            </a:r>
          </a:p>
          <a:p>
            <a:pPr lvl="1"/>
            <a:r>
              <a:rPr lang="en-US" smtClean="0"/>
              <a:t>Wikipedia (again), </a:t>
            </a:r>
            <a:r>
              <a:rPr lang="en-US" smtClean="0">
                <a:hlinkClick r:id="rId3"/>
              </a:rPr>
              <a:t>very nice synopsis</a:t>
            </a:r>
            <a:r>
              <a:rPr lang="en-US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9F9E98-C11B-3244-AECB-C8D6E6C0BA18}" type="datetime1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Level Examples</a:t>
            </a:r>
            <a:endParaRPr lang="en-US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2F7F-9E65-4A4A-84F8-8831E7463F3D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14020" name="Picture 4" descr="ct310lec07butterfly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1752600"/>
            <a:ext cx="2697162" cy="35941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143000" y="5486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116KB</a:t>
            </a:r>
          </a:p>
        </p:txBody>
      </p:sp>
      <p:pic>
        <p:nvPicPr>
          <p:cNvPr id="214022" name="Picture 6" descr="ct310lec07butterfly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150" y="1752600"/>
            <a:ext cx="2697163" cy="35941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4000500" y="5486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136KB</a:t>
            </a:r>
          </a:p>
        </p:txBody>
      </p:sp>
      <p:pic>
        <p:nvPicPr>
          <p:cNvPr id="214024" name="Picture 8" descr="ct310lec07butterfly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752600"/>
            <a:ext cx="2697163" cy="35941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6858000" y="5486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324KB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609600" y="60198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hlinkClick r:id="rId6"/>
              </a:rPr>
              <a:t>Morguefile</a:t>
            </a:r>
            <a:r>
              <a:rPr lang="en-US" sz="1400"/>
              <a:t> image by Nanette Bartet. </a:t>
            </a:r>
          </a:p>
        </p:txBody>
      </p:sp>
    </p:spTree>
    <p:extLst>
      <p:ext uri="{BB962C8B-B14F-4D97-AF65-F5344CB8AC3E}">
        <p14:creationId xmlns:p14="http://schemas.microsoft.com/office/powerpoint/2010/main" val="1244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JPEG and Plain Text,</a:t>
            </a:r>
            <a:br>
              <a:rPr lang="en-US" smtClean="0"/>
            </a:br>
            <a:r>
              <a:rPr lang="en-US" smtClean="0"/>
              <a:t>Note a Good Combination.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F693-178D-B842-A91A-FF01F981BFFF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17091" name="Picture 3" descr="ct310lec07jpegTextExampl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607425" cy="119538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7092" name="Picture 4" descr="ct310lec07jpegTextExampl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8610600" cy="119538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7924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/>
              <a:t>Notice </a:t>
            </a:r>
            <a:r>
              <a:rPr lang="en-US" sz="2800" i="1" dirty="0" smtClean="0"/>
              <a:t>artifacts </a:t>
            </a:r>
            <a:r>
              <a:rPr lang="en-US" sz="2800" i="1" dirty="0"/>
              <a:t>in the white background!</a:t>
            </a:r>
          </a:p>
        </p:txBody>
      </p:sp>
    </p:spTree>
    <p:extLst>
      <p:ext uri="{BB962C8B-B14F-4D97-AF65-F5344CB8AC3E}">
        <p14:creationId xmlns:p14="http://schemas.microsoft.com/office/powerpoint/2010/main" val="11460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Basics</a:t>
            </a:r>
            <a:br>
              <a:rPr lang="en-US" smtClean="0"/>
            </a:br>
            <a:r>
              <a:rPr lang="en-US" smtClean="0"/>
              <a:t>Pixels</a:t>
            </a:r>
            <a:endParaRPr lang="en-US"/>
          </a:p>
        </p:txBody>
      </p:sp>
      <p:pic>
        <p:nvPicPr>
          <p:cNvPr id="168978" name="Picture 18" descr="tuckerPyrami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1625600" cy="1625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8979" name="Picture 19" descr="tuckerPyrami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057400"/>
            <a:ext cx="1625600" cy="1625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8980" name="Picture 20" descr="tuckerPyrami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9938" y="2057400"/>
            <a:ext cx="1625600" cy="1625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8981" name="Picture 21" descr="tuckerPyramid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4000" y="2057400"/>
            <a:ext cx="1625600" cy="1625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8982" name="Picture 22" descr="tuckerPyramid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65600"/>
            <a:ext cx="1625600" cy="1625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8983" name="Picture 23" descr="tuckerPyramid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65400" y="4165600"/>
            <a:ext cx="1625600" cy="1625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8984" name="Picture 24" descr="tuckerPyramid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7400" y="4165600"/>
            <a:ext cx="1625600" cy="16256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8985" name="Picture 25" descr="tuckerPyramid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191000"/>
            <a:ext cx="1600200" cy="16002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6458-54E8-0945-8489-FE4CA591EB9D}" type="datetime1">
              <a:rPr lang="en-US" smtClean="0"/>
              <a:t>4/4/17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PNG Image Format</a:t>
            </a: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Portable Network Graphics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Comes in two flavors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8 bit color mapped, replaces GIF.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24 bit full color, replaces JPEG.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Includes an alpha channel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Practical transparency.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869558-4711-D144-8E2F-C969007013BB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Alpha Channel Review.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029200"/>
          </a:xfrm>
        </p:spPr>
        <p:txBody>
          <a:bodyPr/>
          <a:lstStyle/>
          <a:p>
            <a:r>
              <a:rPr lang="en-US" dirty="0" smtClean="0"/>
              <a:t>A good way to use the last byte :-)</a:t>
            </a:r>
          </a:p>
          <a:p>
            <a:r>
              <a:rPr lang="en-US" dirty="0" smtClean="0"/>
              <a:t>Consider a 32 bit word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Alpha controls blending</a:t>
            </a:r>
          </a:p>
          <a:p>
            <a:pPr lvl="1"/>
            <a:r>
              <a:rPr lang="en-US" dirty="0" smtClean="0"/>
              <a:t>Alpha = 0    (000) - transparent.</a:t>
            </a:r>
          </a:p>
          <a:p>
            <a:pPr lvl="1"/>
            <a:r>
              <a:rPr lang="en-US" dirty="0" smtClean="0"/>
              <a:t>Alpha = 1    (255) - completely covers.</a:t>
            </a:r>
          </a:p>
          <a:p>
            <a:pPr lvl="1"/>
            <a:r>
              <a:rPr lang="en-US" dirty="0" smtClean="0"/>
              <a:t>Alpha = 0.5 (128) - 50/50 blend.</a:t>
            </a:r>
            <a:endParaRPr lang="en-US" dirty="0"/>
          </a:p>
        </p:txBody>
      </p:sp>
      <p:sp>
        <p:nvSpPr>
          <p:cNvPr id="8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2BDC60-EBF9-7540-802C-B364BFB20065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graphicFrame>
        <p:nvGraphicFramePr>
          <p:cNvPr id="2212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76938"/>
              </p:ext>
            </p:extLst>
          </p:nvPr>
        </p:nvGraphicFramePr>
        <p:xfrm>
          <a:off x="6083300" y="2897188"/>
          <a:ext cx="1666240" cy="304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121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0789"/>
              </p:ext>
            </p:extLst>
          </p:nvPr>
        </p:nvGraphicFramePr>
        <p:xfrm>
          <a:off x="4406900" y="2897188"/>
          <a:ext cx="1666240" cy="304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123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43778"/>
              </p:ext>
            </p:extLst>
          </p:nvPr>
        </p:nvGraphicFramePr>
        <p:xfrm>
          <a:off x="2730500" y="2897188"/>
          <a:ext cx="1666240" cy="304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1254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21698"/>
              </p:ext>
            </p:extLst>
          </p:nvPr>
        </p:nvGraphicFramePr>
        <p:xfrm>
          <a:off x="1054100" y="2897188"/>
          <a:ext cx="1666240" cy="3048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274" name="Text Box 90"/>
          <p:cNvSpPr txBox="1">
            <a:spLocks noChangeArrowheads="1"/>
          </p:cNvSpPr>
          <p:nvPr/>
        </p:nvSpPr>
        <p:spPr bwMode="auto">
          <a:xfrm>
            <a:off x="2819400" y="251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Red</a:t>
            </a:r>
          </a:p>
        </p:txBody>
      </p:sp>
      <p:sp>
        <p:nvSpPr>
          <p:cNvPr id="221275" name="Text Box 91"/>
          <p:cNvSpPr txBox="1">
            <a:spLocks noChangeArrowheads="1"/>
          </p:cNvSpPr>
          <p:nvPr/>
        </p:nvSpPr>
        <p:spPr bwMode="auto">
          <a:xfrm>
            <a:off x="4495800" y="251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Green</a:t>
            </a:r>
          </a:p>
        </p:txBody>
      </p:sp>
      <p:sp>
        <p:nvSpPr>
          <p:cNvPr id="221276" name="Text Box 92"/>
          <p:cNvSpPr txBox="1">
            <a:spLocks noChangeArrowheads="1"/>
          </p:cNvSpPr>
          <p:nvPr/>
        </p:nvSpPr>
        <p:spPr bwMode="auto">
          <a:xfrm>
            <a:off x="6172200" y="251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Blue</a:t>
            </a:r>
          </a:p>
        </p:txBody>
      </p:sp>
      <p:sp>
        <p:nvSpPr>
          <p:cNvPr id="221277" name="Text Box 93"/>
          <p:cNvSpPr txBox="1">
            <a:spLocks noChangeArrowheads="1"/>
          </p:cNvSpPr>
          <p:nvPr/>
        </p:nvSpPr>
        <p:spPr bwMode="auto">
          <a:xfrm>
            <a:off x="1066800" y="251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Alpha</a:t>
            </a:r>
          </a:p>
        </p:txBody>
      </p:sp>
      <p:sp>
        <p:nvSpPr>
          <p:cNvPr id="221278" name="Text Box 94"/>
          <p:cNvSpPr txBox="1">
            <a:spLocks noChangeArrowheads="1"/>
          </p:cNvSpPr>
          <p:nvPr/>
        </p:nvSpPr>
        <p:spPr bwMode="auto">
          <a:xfrm>
            <a:off x="1447800" y="3276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80 36 F1 36</a:t>
            </a:r>
          </a:p>
        </p:txBody>
      </p:sp>
    </p:spTree>
    <p:extLst>
      <p:ext uri="{BB962C8B-B14F-4D97-AF65-F5344CB8AC3E}">
        <p14:creationId xmlns:p14="http://schemas.microsoft.com/office/powerpoint/2010/main" val="11994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Operating Systems Support Transparency.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52F3-B35E-1D4C-9DC0-A2B912C7CB0B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22213" name="Picture 5" descr="ct310lec07s2fig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36763"/>
            <a:ext cx="8382000" cy="401637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0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 Aliasing Revisited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C5E5-AD58-8F4D-9193-EDF34221FFE7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30404" name="Picture 4" descr="ct310lec08s1fig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382000" cy="4903788"/>
          </a:xfrm>
          <a:prstGeom prst="rect">
            <a:avLst/>
          </a:prstGeom>
          <a:solidFill>
            <a:srgbClr val="FFF1D5"/>
          </a:solidFill>
          <a:ln w="28575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0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Semitransparent - image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190B-D0DB-E14A-B6FB-161805CF5E2E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29379" name="Picture 3" descr="ct310lec08s1fig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371600"/>
            <a:ext cx="5945188" cy="46529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920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The top image uses the alpha channel to specify opacity.</a:t>
            </a:r>
          </a:p>
          <a:p>
            <a:endParaRPr lang="en-US"/>
          </a:p>
          <a:p>
            <a:r>
              <a:rPr lang="en-US"/>
              <a:t>Photoshop Opacity is 75% </a:t>
            </a:r>
          </a:p>
        </p:txBody>
      </p:sp>
    </p:spTree>
    <p:extLst>
      <p:ext uri="{BB962C8B-B14F-4D97-AF65-F5344CB8AC3E}">
        <p14:creationId xmlns:p14="http://schemas.microsoft.com/office/powerpoint/2010/main" val="379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Semitransparent Images 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BAE5-F484-F245-BBA9-524CBD4F6F7C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" name="Picture 1" descr="Google ChromeScreenSnapz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050754" cy="4297680"/>
          </a:xfrm>
          <a:prstGeom prst="rect">
            <a:avLst/>
          </a:prstGeom>
        </p:spPr>
      </p:pic>
      <p:pic>
        <p:nvPicPr>
          <p:cNvPr id="3" name="Picture 2" descr="PreviewScreenSnapz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1400" cy="38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Low Resolution</a:t>
            </a:r>
            <a:br>
              <a:rPr lang="en-US" dirty="0" smtClean="0"/>
            </a:br>
            <a:r>
              <a:rPr lang="en-US" sz="2400" dirty="0" smtClean="0"/>
              <a:t>a total aside comment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013-E1B4-014D-897B-AEABB70CA5B6}" type="datetime1">
              <a:rPr lang="en-US" smtClean="0"/>
              <a:t>4/4/17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193359"/>
            <a:ext cx="7924800" cy="5382507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1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Colors (RGB)</a:t>
            </a: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205158" y="1257300"/>
            <a:ext cx="8382000" cy="4495800"/>
          </a:xfrm>
        </p:spPr>
        <p:txBody>
          <a:bodyPr/>
          <a:lstStyle/>
          <a:p>
            <a:r>
              <a:rPr lang="en-US" dirty="0" smtClean="0"/>
              <a:t>Visual range</a:t>
            </a:r>
          </a:p>
          <a:p>
            <a:pPr lvl="1"/>
            <a:r>
              <a:rPr lang="en-US" dirty="0" smtClean="0"/>
              <a:t>red (700 nm) …</a:t>
            </a:r>
          </a:p>
          <a:p>
            <a:pPr lvl="1"/>
            <a:r>
              <a:rPr lang="en-US" dirty="0" smtClean="0"/>
              <a:t>to violet (400 nm)</a:t>
            </a:r>
          </a:p>
          <a:p>
            <a:r>
              <a:rPr lang="en-US" dirty="0" smtClean="0"/>
              <a:t>Ever wonder why?</a:t>
            </a:r>
          </a:p>
          <a:p>
            <a:pPr lvl="1"/>
            <a:r>
              <a:rPr lang="en-US" dirty="0" smtClean="0"/>
              <a:t>Red, Green &amp; Blue</a:t>
            </a:r>
          </a:p>
          <a:p>
            <a:r>
              <a:rPr lang="en-US" dirty="0" smtClean="0"/>
              <a:t>Physics?</a:t>
            </a:r>
          </a:p>
          <a:p>
            <a:pPr lvl="1"/>
            <a:r>
              <a:rPr lang="en-US" dirty="0" smtClean="0"/>
              <a:t>Not really.</a:t>
            </a:r>
          </a:p>
          <a:p>
            <a:r>
              <a:rPr lang="en-US" dirty="0" smtClean="0"/>
              <a:t>Neural Biology?</a:t>
            </a:r>
          </a:p>
          <a:p>
            <a:pPr lvl="1"/>
            <a:r>
              <a:rPr lang="en-US" dirty="0" smtClean="0"/>
              <a:t>Much Closer.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B3813E-8F76-6E41-9F9A-DBCEB54EC876}" type="datetime1">
              <a:rPr lang="en-US" smtClean="0"/>
              <a:t>4/4/17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1371600"/>
            <a:ext cx="4230688" cy="1662113"/>
            <a:chOff x="1316" y="2971"/>
            <a:chExt cx="3075" cy="1382"/>
          </a:xfrm>
        </p:grpSpPr>
        <p:sp>
          <p:nvSpPr>
            <p:cNvPr id="171014" name="Line 6"/>
            <p:cNvSpPr>
              <a:spLocks noChangeShapeType="1"/>
            </p:cNvSpPr>
            <p:nvPr/>
          </p:nvSpPr>
          <p:spPr bwMode="auto">
            <a:xfrm>
              <a:off x="1636" y="3889"/>
              <a:ext cx="2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>
              <a:off x="1632" y="3893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4128" y="3893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17" name="Rectangle 9"/>
            <p:cNvSpPr>
              <a:spLocks noChangeArrowheads="1"/>
            </p:cNvSpPr>
            <p:nvPr/>
          </p:nvSpPr>
          <p:spPr bwMode="auto">
            <a:xfrm>
              <a:off x="1431" y="3975"/>
              <a:ext cx="464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400</a:t>
              </a:r>
            </a:p>
          </p:txBody>
        </p:sp>
        <p:sp>
          <p:nvSpPr>
            <p:cNvPr id="171018" name="Rectangle 10"/>
            <p:cNvSpPr>
              <a:spLocks noChangeArrowheads="1"/>
            </p:cNvSpPr>
            <p:nvPr/>
          </p:nvSpPr>
          <p:spPr bwMode="auto">
            <a:xfrm>
              <a:off x="3927" y="3976"/>
              <a:ext cx="464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700</a:t>
              </a:r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 flipV="1">
              <a:off x="1632" y="3117"/>
              <a:ext cx="0" cy="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 rot="16200000">
              <a:off x="1061" y="3226"/>
              <a:ext cx="840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energy</a:t>
              </a:r>
            </a:p>
          </p:txBody>
        </p:sp>
        <p:sp>
          <p:nvSpPr>
            <p:cNvPr id="171021" name="Rectangle 13"/>
            <p:cNvSpPr>
              <a:spLocks noChangeArrowheads="1"/>
            </p:cNvSpPr>
            <p:nvPr/>
          </p:nvSpPr>
          <p:spPr bwMode="auto">
            <a:xfrm>
              <a:off x="2343" y="3937"/>
              <a:ext cx="1153" cy="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</a:rPr>
                <a:t>wavelength</a:t>
              </a:r>
            </a:p>
          </p:txBody>
        </p:sp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1632" y="3061"/>
              <a:ext cx="2497" cy="745"/>
            </a:xfrm>
            <a:custGeom>
              <a:avLst/>
              <a:gdLst/>
              <a:ahLst/>
              <a:cxnLst>
                <a:cxn ang="0">
                  <a:pos x="48" y="672"/>
                </a:cxn>
                <a:cxn ang="0">
                  <a:pos x="108" y="624"/>
                </a:cxn>
                <a:cxn ang="0">
                  <a:pos x="156" y="564"/>
                </a:cxn>
                <a:cxn ang="0">
                  <a:pos x="192" y="492"/>
                </a:cxn>
                <a:cxn ang="0">
                  <a:pos x="324" y="480"/>
                </a:cxn>
                <a:cxn ang="0">
                  <a:pos x="408" y="492"/>
                </a:cxn>
                <a:cxn ang="0">
                  <a:pos x="480" y="528"/>
                </a:cxn>
                <a:cxn ang="0">
                  <a:pos x="564" y="588"/>
                </a:cxn>
                <a:cxn ang="0">
                  <a:pos x="636" y="636"/>
                </a:cxn>
                <a:cxn ang="0">
                  <a:pos x="708" y="696"/>
                </a:cxn>
                <a:cxn ang="0">
                  <a:pos x="804" y="696"/>
                </a:cxn>
                <a:cxn ang="0">
                  <a:pos x="972" y="684"/>
                </a:cxn>
                <a:cxn ang="0">
                  <a:pos x="1056" y="612"/>
                </a:cxn>
                <a:cxn ang="0">
                  <a:pos x="1128" y="540"/>
                </a:cxn>
                <a:cxn ang="0">
                  <a:pos x="1164" y="468"/>
                </a:cxn>
                <a:cxn ang="0">
                  <a:pos x="1188" y="396"/>
                </a:cxn>
                <a:cxn ang="0">
                  <a:pos x="1236" y="324"/>
                </a:cxn>
                <a:cxn ang="0">
                  <a:pos x="1260" y="252"/>
                </a:cxn>
                <a:cxn ang="0">
                  <a:pos x="1320" y="192"/>
                </a:cxn>
                <a:cxn ang="0">
                  <a:pos x="1392" y="156"/>
                </a:cxn>
                <a:cxn ang="0">
                  <a:pos x="1452" y="84"/>
                </a:cxn>
                <a:cxn ang="0">
                  <a:pos x="1488" y="12"/>
                </a:cxn>
                <a:cxn ang="0">
                  <a:pos x="1596" y="36"/>
                </a:cxn>
                <a:cxn ang="0">
                  <a:pos x="1608" y="144"/>
                </a:cxn>
                <a:cxn ang="0">
                  <a:pos x="1620" y="216"/>
                </a:cxn>
                <a:cxn ang="0">
                  <a:pos x="1620" y="336"/>
                </a:cxn>
                <a:cxn ang="0">
                  <a:pos x="1632" y="408"/>
                </a:cxn>
                <a:cxn ang="0">
                  <a:pos x="1680" y="516"/>
                </a:cxn>
                <a:cxn ang="0">
                  <a:pos x="1752" y="564"/>
                </a:cxn>
                <a:cxn ang="0">
                  <a:pos x="1824" y="588"/>
                </a:cxn>
                <a:cxn ang="0">
                  <a:pos x="1908" y="600"/>
                </a:cxn>
                <a:cxn ang="0">
                  <a:pos x="2004" y="612"/>
                </a:cxn>
                <a:cxn ang="0">
                  <a:pos x="2136" y="636"/>
                </a:cxn>
                <a:cxn ang="0">
                  <a:pos x="2376" y="720"/>
                </a:cxn>
                <a:cxn ang="0">
                  <a:pos x="2484" y="744"/>
                </a:cxn>
              </a:cxnLst>
              <a:rect l="0" t="0" r="r" b="b"/>
              <a:pathLst>
                <a:path w="2497" h="745">
                  <a:moveTo>
                    <a:pt x="0" y="684"/>
                  </a:moveTo>
                  <a:lnTo>
                    <a:pt x="48" y="672"/>
                  </a:lnTo>
                  <a:lnTo>
                    <a:pt x="84" y="660"/>
                  </a:lnTo>
                  <a:lnTo>
                    <a:pt x="108" y="624"/>
                  </a:lnTo>
                  <a:lnTo>
                    <a:pt x="144" y="600"/>
                  </a:lnTo>
                  <a:lnTo>
                    <a:pt x="156" y="564"/>
                  </a:lnTo>
                  <a:lnTo>
                    <a:pt x="168" y="528"/>
                  </a:lnTo>
                  <a:lnTo>
                    <a:pt x="192" y="492"/>
                  </a:lnTo>
                  <a:lnTo>
                    <a:pt x="228" y="480"/>
                  </a:lnTo>
                  <a:lnTo>
                    <a:pt x="324" y="480"/>
                  </a:lnTo>
                  <a:lnTo>
                    <a:pt x="372" y="480"/>
                  </a:lnTo>
                  <a:lnTo>
                    <a:pt x="408" y="492"/>
                  </a:lnTo>
                  <a:lnTo>
                    <a:pt x="444" y="504"/>
                  </a:lnTo>
                  <a:lnTo>
                    <a:pt x="480" y="528"/>
                  </a:lnTo>
                  <a:lnTo>
                    <a:pt x="528" y="552"/>
                  </a:lnTo>
                  <a:lnTo>
                    <a:pt x="564" y="588"/>
                  </a:lnTo>
                  <a:lnTo>
                    <a:pt x="600" y="600"/>
                  </a:lnTo>
                  <a:lnTo>
                    <a:pt x="636" y="636"/>
                  </a:lnTo>
                  <a:lnTo>
                    <a:pt x="672" y="684"/>
                  </a:lnTo>
                  <a:lnTo>
                    <a:pt x="708" y="696"/>
                  </a:lnTo>
                  <a:lnTo>
                    <a:pt x="756" y="696"/>
                  </a:lnTo>
                  <a:lnTo>
                    <a:pt x="804" y="696"/>
                  </a:lnTo>
                  <a:lnTo>
                    <a:pt x="876" y="696"/>
                  </a:lnTo>
                  <a:lnTo>
                    <a:pt x="972" y="684"/>
                  </a:lnTo>
                  <a:lnTo>
                    <a:pt x="1020" y="648"/>
                  </a:lnTo>
                  <a:lnTo>
                    <a:pt x="1056" y="612"/>
                  </a:lnTo>
                  <a:lnTo>
                    <a:pt x="1092" y="564"/>
                  </a:lnTo>
                  <a:lnTo>
                    <a:pt x="1128" y="540"/>
                  </a:lnTo>
                  <a:lnTo>
                    <a:pt x="1140" y="504"/>
                  </a:lnTo>
                  <a:lnTo>
                    <a:pt x="1164" y="468"/>
                  </a:lnTo>
                  <a:lnTo>
                    <a:pt x="1176" y="432"/>
                  </a:lnTo>
                  <a:lnTo>
                    <a:pt x="1188" y="396"/>
                  </a:lnTo>
                  <a:lnTo>
                    <a:pt x="1224" y="360"/>
                  </a:lnTo>
                  <a:lnTo>
                    <a:pt x="1236" y="324"/>
                  </a:lnTo>
                  <a:lnTo>
                    <a:pt x="1248" y="288"/>
                  </a:lnTo>
                  <a:lnTo>
                    <a:pt x="1260" y="252"/>
                  </a:lnTo>
                  <a:lnTo>
                    <a:pt x="1284" y="216"/>
                  </a:lnTo>
                  <a:lnTo>
                    <a:pt x="1320" y="192"/>
                  </a:lnTo>
                  <a:lnTo>
                    <a:pt x="1356" y="180"/>
                  </a:lnTo>
                  <a:lnTo>
                    <a:pt x="1392" y="156"/>
                  </a:lnTo>
                  <a:lnTo>
                    <a:pt x="1428" y="120"/>
                  </a:lnTo>
                  <a:lnTo>
                    <a:pt x="1452" y="84"/>
                  </a:lnTo>
                  <a:lnTo>
                    <a:pt x="1464" y="48"/>
                  </a:lnTo>
                  <a:lnTo>
                    <a:pt x="1488" y="12"/>
                  </a:lnTo>
                  <a:lnTo>
                    <a:pt x="1572" y="0"/>
                  </a:lnTo>
                  <a:lnTo>
                    <a:pt x="1596" y="36"/>
                  </a:lnTo>
                  <a:lnTo>
                    <a:pt x="1608" y="72"/>
                  </a:lnTo>
                  <a:lnTo>
                    <a:pt x="1608" y="144"/>
                  </a:lnTo>
                  <a:lnTo>
                    <a:pt x="1620" y="180"/>
                  </a:lnTo>
                  <a:lnTo>
                    <a:pt x="1620" y="216"/>
                  </a:lnTo>
                  <a:lnTo>
                    <a:pt x="1620" y="288"/>
                  </a:lnTo>
                  <a:lnTo>
                    <a:pt x="1620" y="336"/>
                  </a:lnTo>
                  <a:lnTo>
                    <a:pt x="1620" y="372"/>
                  </a:lnTo>
                  <a:lnTo>
                    <a:pt x="1632" y="408"/>
                  </a:lnTo>
                  <a:lnTo>
                    <a:pt x="1656" y="480"/>
                  </a:lnTo>
                  <a:lnTo>
                    <a:pt x="1680" y="516"/>
                  </a:lnTo>
                  <a:lnTo>
                    <a:pt x="1716" y="552"/>
                  </a:lnTo>
                  <a:lnTo>
                    <a:pt x="1752" y="564"/>
                  </a:lnTo>
                  <a:lnTo>
                    <a:pt x="1788" y="576"/>
                  </a:lnTo>
                  <a:lnTo>
                    <a:pt x="1824" y="588"/>
                  </a:lnTo>
                  <a:lnTo>
                    <a:pt x="1872" y="600"/>
                  </a:lnTo>
                  <a:lnTo>
                    <a:pt x="1908" y="600"/>
                  </a:lnTo>
                  <a:lnTo>
                    <a:pt x="1956" y="612"/>
                  </a:lnTo>
                  <a:lnTo>
                    <a:pt x="2004" y="612"/>
                  </a:lnTo>
                  <a:lnTo>
                    <a:pt x="2040" y="612"/>
                  </a:lnTo>
                  <a:lnTo>
                    <a:pt x="2136" y="636"/>
                  </a:lnTo>
                  <a:lnTo>
                    <a:pt x="2280" y="708"/>
                  </a:lnTo>
                  <a:lnTo>
                    <a:pt x="2376" y="720"/>
                  </a:lnTo>
                  <a:lnTo>
                    <a:pt x="2448" y="744"/>
                  </a:lnTo>
                  <a:lnTo>
                    <a:pt x="2484" y="744"/>
                  </a:lnTo>
                  <a:lnTo>
                    <a:pt x="2496" y="73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1024" name="Picture 16" descr="100_9853fx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4038600" cy="26289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4724400" y="5829300"/>
            <a:ext cx="449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/>
              <a:t>Morguefile</a:t>
            </a:r>
            <a:r>
              <a:rPr lang="en-US" sz="1200" dirty="0"/>
              <a:t> image by Jane M. Sawyer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2"/>
      <p:bldP spid="17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Tristimulus Theory of Color</a:t>
            </a: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tristimulus</a:t>
            </a:r>
            <a:r>
              <a:rPr lang="en-US" dirty="0" smtClean="0"/>
              <a:t> theory says cones in the human eye detect 3 primitive colors:  </a:t>
            </a:r>
          </a:p>
          <a:p>
            <a:pPr lvl="1"/>
            <a:r>
              <a:rPr lang="en-US" dirty="0" smtClean="0"/>
              <a:t>red, green, and blue.</a:t>
            </a:r>
          </a:p>
          <a:p>
            <a:r>
              <a:rPr lang="en-US" dirty="0" smtClean="0"/>
              <a:t>Energy near red excites response.</a:t>
            </a:r>
          </a:p>
          <a:p>
            <a:r>
              <a:rPr lang="en-US" dirty="0" smtClean="0"/>
              <a:t>Same for green and blue.</a:t>
            </a:r>
          </a:p>
          <a:p>
            <a:r>
              <a:rPr lang="en-US" dirty="0" smtClean="0"/>
              <a:t>All the rest of the “detail” goes away.</a:t>
            </a:r>
          </a:p>
          <a:p>
            <a:r>
              <a:rPr lang="en-US" dirty="0" smtClean="0"/>
              <a:t>RGB Displays therefore cheat.</a:t>
            </a:r>
          </a:p>
          <a:p>
            <a:r>
              <a:rPr lang="en-US" dirty="0" smtClean="0"/>
              <a:t>Might be why dogs don’t like TV 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DABCBB5-6D3D-D948-93E4-82C754FBEB43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Don’t Dogs Watch TV?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DE0-CF14-D849-AAD6-52014D349170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8" name="Picture 4" descr="cs410lec07fig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147763"/>
            <a:ext cx="6645275" cy="515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9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810000" y="1295400"/>
            <a:ext cx="5067300" cy="4429755"/>
          </a:xfrm>
          <a:prstGeom prst="rect">
            <a:avLst/>
          </a:prstGeom>
          <a:solidFill>
            <a:srgbClr val="A8B9B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RGB Cube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295400"/>
            <a:ext cx="3429000" cy="4495800"/>
          </a:xfrm>
        </p:spPr>
        <p:txBody>
          <a:bodyPr/>
          <a:lstStyle/>
          <a:p>
            <a:r>
              <a:rPr lang="en-US" dirty="0" smtClean="0"/>
              <a:t>3 Dimensions</a:t>
            </a:r>
          </a:p>
          <a:p>
            <a:r>
              <a:rPr lang="en-US" dirty="0" smtClean="0"/>
              <a:t>Move along:</a:t>
            </a:r>
          </a:p>
          <a:p>
            <a:pPr lvl="1"/>
            <a:r>
              <a:rPr lang="en-US" dirty="0" smtClean="0"/>
              <a:t>Red</a:t>
            </a:r>
          </a:p>
          <a:p>
            <a:pPr lvl="1"/>
            <a:r>
              <a:rPr lang="en-US" dirty="0" smtClean="0"/>
              <a:t>Green</a:t>
            </a:r>
          </a:p>
          <a:p>
            <a:pPr lvl="1"/>
            <a:r>
              <a:rPr lang="en-US" dirty="0" smtClean="0"/>
              <a:t>Blue</a:t>
            </a:r>
          </a:p>
          <a:p>
            <a:r>
              <a:rPr lang="en-US" dirty="0" smtClean="0"/>
              <a:t>Direct tie to </a:t>
            </a:r>
            <a:r>
              <a:rPr lang="en-US" dirty="0" err="1" smtClean="0"/>
              <a:t>tristimulus</a:t>
            </a:r>
            <a:r>
              <a:rPr lang="en-US" dirty="0" smtClean="0"/>
              <a:t> theory.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493B5C-ECA4-E149-803A-40300A19A154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44" y="1457955"/>
            <a:ext cx="4550056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9750" y="6143625"/>
            <a:ext cx="708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Lucida Console" charset="0"/>
                <a:ea typeface="Lucida Console" charset="0"/>
                <a:cs typeface="Lucida Console" charset="0"/>
              </a:rPr>
              <a:t>https://</a:t>
            </a:r>
            <a:r>
              <a:rPr lang="en-US" sz="1100" dirty="0" err="1">
                <a:latin typeface="Lucida Console" charset="0"/>
                <a:ea typeface="Lucida Console" charset="0"/>
                <a:cs typeface="Lucida Console" charset="0"/>
              </a:rPr>
              <a:t>en.wikipedia.org</a:t>
            </a:r>
            <a:r>
              <a:rPr lang="en-US" sz="1100" dirty="0">
                <a:latin typeface="Lucida Console" charset="0"/>
                <a:ea typeface="Lucida Console" charset="0"/>
                <a:cs typeface="Lucida Console" charset="0"/>
              </a:rPr>
              <a:t>/wiki/</a:t>
            </a:r>
            <a:r>
              <a:rPr lang="en-US" sz="1100" dirty="0" err="1">
                <a:latin typeface="Lucida Console" charset="0"/>
                <a:ea typeface="Lucida Console" charset="0"/>
                <a:cs typeface="Lucida Console" charset="0"/>
              </a:rPr>
              <a:t>RGB_color_model</a:t>
            </a:r>
            <a:r>
              <a:rPr lang="en-US" sz="1100" dirty="0">
                <a:latin typeface="Lucida Console" charset="0"/>
                <a:ea typeface="Lucida Console" charset="0"/>
                <a:cs typeface="Lucida Console" charset="0"/>
              </a:rPr>
              <a:t>#/media/</a:t>
            </a:r>
            <a:r>
              <a:rPr lang="en-US" sz="1100" dirty="0" err="1">
                <a:latin typeface="Lucida Console" charset="0"/>
                <a:ea typeface="Lucida Console" charset="0"/>
                <a:cs typeface="Lucida Console" charset="0"/>
              </a:rPr>
              <a:t>File:RGB_color_solid_cube.png</a:t>
            </a:r>
            <a:endParaRPr lang="en-US" sz="11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 Editing Tools - GIMP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851F-F013-584B-A590-EF2D18CFD358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29726"/>
            <a:ext cx="8382000" cy="537107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499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Editing Tools - Photoshop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D1FA-B760-3B42-A68A-3A9C7A1F728B}" type="datetime1">
              <a:rPr lang="en-US" smtClean="0"/>
              <a:pPr/>
              <a:t>4/4/17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Web Development ©Ross Beveridge &amp; Jamie Ruiz</a:t>
            </a:r>
            <a:endParaRPr lang="en-US"/>
          </a:p>
        </p:txBody>
      </p:sp>
      <p:pic>
        <p:nvPicPr>
          <p:cNvPr id="2" name="Picture 1" descr="photshopGr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6288"/>
            <a:ext cx="8229600" cy="5108312"/>
          </a:xfrm>
          <a:prstGeom prst="rect">
            <a:avLst/>
          </a:prstGeom>
          <a:ln w="38100" cmpd="sng">
            <a:solidFill>
              <a:srgbClr val="FFDB96"/>
            </a:solidFill>
          </a:ln>
        </p:spPr>
      </p:pic>
    </p:spTree>
    <p:extLst>
      <p:ext uri="{BB962C8B-B14F-4D97-AF65-F5344CB8AC3E}">
        <p14:creationId xmlns:p14="http://schemas.microsoft.com/office/powerpoint/2010/main" val="1159556084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330</TotalTime>
  <Words>1112</Words>
  <Application>Microsoft Macintosh PowerPoint</Application>
  <PresentationFormat>On-screen Show (4:3)</PresentationFormat>
  <Paragraphs>296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Lucida Console</vt:lpstr>
      <vt:lpstr>ＭＳ Ｐゴシック</vt:lpstr>
      <vt:lpstr>Times New Roman</vt:lpstr>
      <vt:lpstr>Verdana</vt:lpstr>
      <vt:lpstr>Wingdings</vt:lpstr>
      <vt:lpstr>Arial</vt:lpstr>
      <vt:lpstr>ct310slidesTemplate</vt:lpstr>
      <vt:lpstr>Lecture 22</vt:lpstr>
      <vt:lpstr>Back to Basics Pixels</vt:lpstr>
      <vt:lpstr>About Low Resolution a total aside comment</vt:lpstr>
      <vt:lpstr>Colors (RGB)</vt:lpstr>
      <vt:lpstr>Tristimulus Theory of Color</vt:lpstr>
      <vt:lpstr>Why Don’t Dogs Watch TV?</vt:lpstr>
      <vt:lpstr>The RGB Cube</vt:lpstr>
      <vt:lpstr>Photo Editing Tools - GIMP</vt:lpstr>
      <vt:lpstr>Editing Tools - Photoshop</vt:lpstr>
      <vt:lpstr>Back to specifying colors</vt:lpstr>
      <vt:lpstr>GIF Image Format</vt:lpstr>
      <vt:lpstr>Examples for this Lecture</vt:lpstr>
      <vt:lpstr>Saving as Gif</vt:lpstr>
      <vt:lpstr>First Example Transparency</vt:lpstr>
      <vt:lpstr>Gif and Compression</vt:lpstr>
      <vt:lpstr>GIF Animations</vt:lpstr>
      <vt:lpstr>JPEG Image Format</vt:lpstr>
      <vt:lpstr>Quality Level Examples</vt:lpstr>
      <vt:lpstr>JPEG and Plain Text, Note a Good Combination.</vt:lpstr>
      <vt:lpstr>PNG Image Format</vt:lpstr>
      <vt:lpstr>Alpha Channel Review.</vt:lpstr>
      <vt:lpstr>Modern Operating Systems Support Transparency.</vt:lpstr>
      <vt:lpstr>Anti Aliasing Revisited</vt:lpstr>
      <vt:lpstr>Semitransparent - image</vt:lpstr>
      <vt:lpstr>Semitransparent Images 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</dc:title>
  <dc:subject/>
  <dc:creator>Microsoft Office User</dc:creator>
  <cp:keywords/>
  <dc:description/>
  <cp:lastModifiedBy>Ross Beveridge</cp:lastModifiedBy>
  <cp:revision>13</cp:revision>
  <cp:lastPrinted>2016-01-22T15:29:38Z</cp:lastPrinted>
  <dcterms:created xsi:type="dcterms:W3CDTF">2016-04-03T21:02:17Z</dcterms:created>
  <dcterms:modified xsi:type="dcterms:W3CDTF">2017-04-05T01:12:48Z</dcterms:modified>
  <cp:category/>
</cp:coreProperties>
</file>