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3" r:id="rId4"/>
    <p:sldId id="284" r:id="rId5"/>
    <p:sldId id="305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6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B70"/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3" autoAdjust="0"/>
    <p:restoredTop sz="94593"/>
  </p:normalViewPr>
  <p:slideViewPr>
    <p:cSldViewPr>
      <p:cViewPr>
        <p:scale>
          <a:sx n="200" d="100"/>
          <a:sy n="200" d="100"/>
        </p:scale>
        <p:origin x="1312" y="96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BEA37DDB-36AC-FD46-A2B5-050248392219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BE6AC-66CB-B94B-B201-03AC6BDCBE80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4/13/17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98773-BDE9-C844-A926-649D37042A90}" type="datetime1">
              <a:rPr lang="en-US" smtClean="0"/>
              <a:t>4/13/17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4/13/17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A5F0D83E-C6D7-1B46-A374-21421A13FBDF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orguefile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Lecture 24</a:t>
            </a: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1600" dirty="0"/>
              <a:t>Introduction to AJAX </a:t>
            </a:r>
          </a:p>
          <a:p>
            <a:r>
              <a:rPr lang="en-US" sz="1600" dirty="0"/>
              <a:t>and the migration toward applications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2 -XMLHttpRequest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4774944"/>
          </a:xfrm>
          <a:prstGeom prst="rect">
            <a:avLst/>
          </a:prstGeom>
          <a:ln w="38100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3350" y="5943600"/>
            <a:ext cx="8915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Note example does not support antiquated IE6 ActiveX alternative.</a:t>
            </a:r>
            <a:endParaRPr lang="en-US" sz="2000" dirty="0"/>
          </a:p>
        </p:txBody>
      </p:sp>
      <p:sp>
        <p:nvSpPr>
          <p:cNvPr id="9" name="Left Arrow 8"/>
          <p:cNvSpPr/>
          <p:nvPr/>
        </p:nvSpPr>
        <p:spPr bwMode="auto">
          <a:xfrm>
            <a:off x="4267200" y="2590800"/>
            <a:ext cx="4191000" cy="1066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Important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New Object!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666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2 – in 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2" y="1467597"/>
            <a:ext cx="8865596" cy="4853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5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2 - Comments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There is a </a:t>
            </a:r>
            <a:r>
              <a:rPr lang="en-US" dirty="0" err="1" smtClean="0"/>
              <a:t>var</a:t>
            </a:r>
            <a:r>
              <a:rPr lang="en-US" dirty="0" smtClean="0"/>
              <a:t>/object ‘http’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Establishes a connection to a server.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Notice the use of </a:t>
            </a:r>
          </a:p>
          <a:p>
            <a:pPr lvl="1"/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‘Get’</a:t>
            </a:r>
          </a:p>
          <a:p>
            <a:pPr lvl="1"/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Send null - close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readyState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39200" cy="4910666"/>
          </a:xfrm>
          <a:prstGeom prst="rect">
            <a:avLst/>
          </a:prstGeom>
          <a:ln w="38100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29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3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1" y="914400"/>
            <a:ext cx="8549398" cy="5478148"/>
          </a:xfrm>
          <a:prstGeom prst="rect">
            <a:avLst/>
          </a:prstGeom>
          <a:ln w="38100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31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in 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0" y="1263650"/>
            <a:ext cx="8924340" cy="5159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45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– Code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6" y="993840"/>
            <a:ext cx="8694708" cy="5406960"/>
          </a:xfrm>
          <a:prstGeom prst="rect">
            <a:avLst/>
          </a:prstGeom>
          <a:ln w="38100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52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5684"/>
            <a:ext cx="8686800" cy="5787190"/>
          </a:xfrm>
          <a:prstGeom prst="rect">
            <a:avLst/>
          </a:prstGeom>
          <a:ln w="38100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>
                <a:solidFill>
                  <a:schemeClr val="bg2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ct310lec25validate.php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8456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4 in action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attention to character feedback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686800" cy="4280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82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Cross-Site Scripting!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class (2012) I walked head long into an illegal use of cross-site scripting.</a:t>
            </a:r>
          </a:p>
          <a:p>
            <a:r>
              <a:rPr lang="en-US" dirty="0" smtClean="0"/>
              <a:t>On my laptop, i.e. </a:t>
            </a:r>
            <a:r>
              <a:rPr lang="en-US" b="1" dirty="0" err="1" smtClean="0"/>
              <a:t>localhost</a:t>
            </a:r>
            <a:r>
              <a:rPr lang="en-US" dirty="0" smtClean="0"/>
              <a:t>, I tried: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505200"/>
            <a:ext cx="8458200" cy="224676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http.open</a:t>
            </a:r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</a:t>
            </a:r>
            <a:r>
              <a:rPr lang="en-US" sz="2000" dirty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"GET"</a:t>
            </a:r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 </a:t>
            </a:r>
            <a:endParaRPr lang="en-US" sz="20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pPr algn="l"/>
            <a:r>
              <a:rPr lang="en-US" sz="2000" dirty="0" smtClean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  'http:///www.cs.colostate.edu/'</a:t>
            </a:r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+ </a:t>
            </a:r>
            <a:endParaRPr lang="en-US" sz="20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pPr algn="l"/>
            <a:r>
              <a:rPr lang="en-US" sz="2000" dirty="0" smtClean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  '~ct310/yr2013sp/aplay/lec18/</a:t>
            </a:r>
            <a:r>
              <a:rPr lang="en-US" sz="2000" dirty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+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'validate.php?</a:t>
            </a:r>
            <a:r>
              <a:rPr lang="en-US" sz="2000" dirty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name='</a:t>
            </a:r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+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user, </a:t>
            </a:r>
            <a:r>
              <a:rPr lang="en-US" sz="2000" dirty="0">
                <a:solidFill>
                  <a:srgbClr val="931968"/>
                </a:solidFill>
                <a:latin typeface="Monaco"/>
                <a:ea typeface="Monaco"/>
                <a:cs typeface="Monaco"/>
              </a:rPr>
              <a:t>true</a:t>
            </a:r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;</a:t>
            </a:r>
            <a:endParaRPr lang="en-US" sz="2000" dirty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924470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Violates </a:t>
            </a:r>
            <a:r>
              <a:rPr lang="en-US" b="1" smtClean="0">
                <a:solidFill>
                  <a:srgbClr val="800000"/>
                </a:solidFill>
              </a:rPr>
              <a:t>the “</a:t>
            </a:r>
            <a:r>
              <a:rPr lang="en-US" b="1" dirty="0" smtClean="0">
                <a:solidFill>
                  <a:srgbClr val="800000"/>
                </a:solidFill>
              </a:rPr>
              <a:t>Same Origin Policy</a:t>
            </a:r>
            <a:r>
              <a:rPr lang="en-US" b="1" smtClean="0">
                <a:solidFill>
                  <a:srgbClr val="800000"/>
                </a:solidFill>
              </a:rPr>
              <a:t>” !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AJAX – Breaking the Promise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2750" y="1143000"/>
            <a:ext cx="8382000" cy="5257800"/>
          </a:xfrm>
        </p:spPr>
        <p:txBody>
          <a:bodyPr/>
          <a:lstStyle/>
          <a:p>
            <a:r>
              <a:rPr lang="en-US" dirty="0" smtClean="0"/>
              <a:t>Before AJAX</a:t>
            </a:r>
          </a:p>
          <a:p>
            <a:pPr lvl="1"/>
            <a:r>
              <a:rPr lang="en-US" dirty="0" smtClean="0"/>
              <a:t>A server serves a page to a client!</a:t>
            </a:r>
          </a:p>
          <a:p>
            <a:r>
              <a:rPr lang="en-US" dirty="0" smtClean="0"/>
              <a:t>After AJAX</a:t>
            </a:r>
          </a:p>
          <a:p>
            <a:pPr lvl="1"/>
            <a:r>
              <a:rPr lang="en-US" dirty="0" smtClean="0"/>
              <a:t>Widget level event driven programming.</a:t>
            </a:r>
          </a:p>
          <a:p>
            <a:pPr lvl="1"/>
            <a:r>
              <a:rPr lang="en-US" dirty="0" smtClean="0"/>
              <a:t>Server analogous to App backend.</a:t>
            </a:r>
          </a:p>
          <a:p>
            <a:pPr lvl="1"/>
            <a:r>
              <a:rPr lang="en-US" dirty="0" smtClean="0"/>
              <a:t>Client analogous to interactive GUI.</a:t>
            </a:r>
          </a:p>
          <a:p>
            <a:r>
              <a:rPr lang="en-US" dirty="0" smtClean="0"/>
              <a:t>AJAX once meant …</a:t>
            </a:r>
          </a:p>
          <a:p>
            <a:pPr lvl="1"/>
            <a:r>
              <a:rPr lang="en-US" dirty="0" smtClean="0"/>
              <a:t>Asynchronous JavaScript and XML</a:t>
            </a:r>
          </a:p>
          <a:p>
            <a:r>
              <a:rPr lang="en-US" dirty="0" smtClean="0"/>
              <a:t>The XML part has faded away.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1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&amp;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Cross-site scripting attacks represent a large fraction of malicious behavior – stolen data/accounts/etc.</a:t>
            </a:r>
          </a:p>
          <a:p>
            <a:r>
              <a:rPr lang="en-US" smtClean="0"/>
              <a:t>In a nutshell, site A gets hacked, hook inserted to load JavaScript from site B, code from B then gains access to what A knows/does etc.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7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Modern browsers impose strong constraints on AJAX behavior.</a:t>
            </a:r>
          </a:p>
          <a:p>
            <a:r>
              <a:rPr lang="en-US" smtClean="0"/>
              <a:t>Domain serving document must be the same domain used through XMLHttpRequest().</a:t>
            </a:r>
          </a:p>
          <a:p>
            <a:r>
              <a:rPr lang="en-US" smtClean="0"/>
              <a:t>Workarounds include JSONP, </a:t>
            </a:r>
          </a:p>
          <a:p>
            <a:pPr lvl="1"/>
            <a:r>
              <a:rPr lang="en-US" smtClean="0"/>
              <a:t>Cross-origin resource sharing.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 Post </a:t>
            </a:r>
            <a:r>
              <a:rPr lang="en-US" dirty="0" smtClean="0"/>
              <a:t>Not 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686800" cy="3284374"/>
          </a:xfrm>
          <a:prstGeom prst="rect">
            <a:avLst/>
          </a:prstGeom>
          <a:ln w="38100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" y="1219200"/>
            <a:ext cx="6324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Same as Example 4 but using POST.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727968"/>
            <a:ext cx="6324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Bit more code; bit </a:t>
            </a:r>
            <a:r>
              <a:rPr lang="en-US" smtClean="0"/>
              <a:t>more secure.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7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Data - JSON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4495800"/>
          </a:xfrm>
        </p:spPr>
        <p:txBody>
          <a:bodyPr/>
          <a:lstStyle/>
          <a:p>
            <a:r>
              <a:rPr lang="en-US" dirty="0" smtClean="0"/>
              <a:t>Moving data from server to client?</a:t>
            </a:r>
          </a:p>
          <a:p>
            <a:pPr lvl="1"/>
            <a:r>
              <a:rPr lang="en-US" dirty="0" smtClean="0"/>
              <a:t>We’ve just seen plain text</a:t>
            </a:r>
          </a:p>
          <a:p>
            <a:pPr lvl="1"/>
            <a:r>
              <a:rPr lang="en-US" dirty="0" smtClean="0"/>
              <a:t>JSON is common for structured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590800"/>
            <a:ext cx="8851900" cy="3938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40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6 – JSON Dogs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0" y="1188908"/>
            <a:ext cx="8715480" cy="5165984"/>
          </a:xfrm>
          <a:prstGeom prst="rect">
            <a:avLst/>
          </a:prstGeom>
          <a:ln w="38100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Left Arrow 7"/>
          <p:cNvSpPr/>
          <p:nvPr/>
        </p:nvSpPr>
        <p:spPr bwMode="auto">
          <a:xfrm>
            <a:off x="5562600" y="1981200"/>
            <a:ext cx="3505200" cy="9906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ea typeface="ＭＳ Ｐゴシック" charset="-128"/>
                <a:cs typeface="ＭＳ Ｐゴシック" charset="-128"/>
              </a:rPr>
              <a:t>j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son_encode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($dogs)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4648200" y="4114800"/>
            <a:ext cx="4419600" cy="9906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>
                <a:ea typeface="ＭＳ Ｐゴシック" charset="-128"/>
                <a:cs typeface="ＭＳ Ｐゴシック" charset="-128"/>
              </a:rPr>
              <a:t>JSON.parse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(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http.responseText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19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 on AJAX</a:t>
            </a:r>
            <a:br>
              <a:rPr lang="en-US" dirty="0" smtClean="0"/>
            </a:br>
            <a:r>
              <a:rPr lang="en-US" sz="2800" dirty="0" smtClean="0"/>
              <a:t>The Path Back to Computer Science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00200"/>
            <a:ext cx="8382000" cy="4495800"/>
          </a:xfrm>
        </p:spPr>
        <p:txBody>
          <a:bodyPr/>
          <a:lstStyle/>
          <a:p>
            <a:pPr>
              <a:spcBef>
                <a:spcPts val="1752"/>
              </a:spcBef>
            </a:pPr>
            <a:r>
              <a:rPr lang="en-US" dirty="0" smtClean="0"/>
              <a:t>In the beginning</a:t>
            </a:r>
          </a:p>
          <a:p>
            <a:pPr lvl="1">
              <a:spcBef>
                <a:spcPts val="1752"/>
              </a:spcBef>
            </a:pPr>
            <a:r>
              <a:rPr lang="en-US" dirty="0" smtClean="0"/>
              <a:t>HTML is simple and elegant …</a:t>
            </a:r>
          </a:p>
          <a:p>
            <a:pPr lvl="1">
              <a:spcBef>
                <a:spcPts val="1752"/>
              </a:spcBef>
            </a:pPr>
            <a:r>
              <a:rPr lang="en-US" dirty="0" smtClean="0"/>
              <a:t>Easy to learn and use</a:t>
            </a:r>
          </a:p>
          <a:p>
            <a:pPr lvl="1">
              <a:spcBef>
                <a:spcPts val="1752"/>
              </a:spcBef>
            </a:pPr>
            <a:r>
              <a:rPr lang="en-US" dirty="0" smtClean="0"/>
              <a:t>Far removed from CS complexities</a:t>
            </a:r>
            <a:endParaRPr lang="en-US" dirty="0"/>
          </a:p>
          <a:p>
            <a:pPr>
              <a:spcBef>
                <a:spcPts val="1752"/>
              </a:spcBef>
            </a:pPr>
            <a:r>
              <a:rPr lang="en-US" dirty="0" smtClean="0"/>
              <a:t>With AJAX, the circle closes</a:t>
            </a:r>
          </a:p>
          <a:p>
            <a:pPr lvl="1">
              <a:spcBef>
                <a:spcPts val="1752"/>
              </a:spcBef>
            </a:pPr>
            <a:r>
              <a:rPr lang="en-US" dirty="0" smtClean="0"/>
              <a:t>What do you need to understand?</a:t>
            </a:r>
          </a:p>
          <a:p>
            <a:pPr lvl="1">
              <a:spcBef>
                <a:spcPts val="1752"/>
              </a:spcBef>
            </a:pPr>
            <a:r>
              <a:rPr lang="en-US" dirty="0" smtClean="0"/>
              <a:t>Just about everything taught in 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1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Outward Examples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2100" y="1143000"/>
            <a:ext cx="3079750" cy="4495800"/>
          </a:xfrm>
        </p:spPr>
        <p:txBody>
          <a:bodyPr/>
          <a:lstStyle/>
          <a:p>
            <a:r>
              <a:rPr lang="en-US" dirty="0" smtClean="0"/>
              <a:t>Google Apps</a:t>
            </a:r>
          </a:p>
          <a:p>
            <a:r>
              <a:rPr lang="en-US" dirty="0" smtClean="0"/>
              <a:t>MapQuest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Really, almost all modern complex sites.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sp>
        <p:nvSpPr>
          <p:cNvPr id="6" name="Line Callout 1 (Border and Accent Bar) 5"/>
          <p:cNvSpPr/>
          <p:nvPr/>
        </p:nvSpPr>
        <p:spPr bwMode="auto">
          <a:xfrm>
            <a:off x="3262276" y="3537434"/>
            <a:ext cx="3519524" cy="1872765"/>
          </a:xfrm>
          <a:prstGeom prst="accentBorderCallout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9" name="Picture 8" descr="GoogleDocsExam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06966"/>
            <a:ext cx="5943600" cy="49893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56388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Example from </a:t>
            </a:r>
            <a:r>
              <a:rPr lang="en-US" sz="1200" dirty="0" err="1" smtClean="0"/>
              <a:t>wikipedia</a:t>
            </a:r>
            <a:endParaRPr lang="en-US" sz="1200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5600700" y="5043256"/>
            <a:ext cx="3352800" cy="830997"/>
          </a:xfrm>
          <a:prstGeom prst="wedgeRectCallout">
            <a:avLst>
              <a:gd name="adj1" fmla="val -64184"/>
              <a:gd name="adj2" fmla="val -427315"/>
            </a:avLst>
          </a:prstGeom>
          <a:solidFill>
            <a:srgbClr val="8C7B70">
              <a:alpha val="1607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A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early example of Google Docs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1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Libraries Abound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7" name="Picture 6" descr="2009-04-28_06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20511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07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One is now Dominant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4/13/17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0438"/>
            <a:ext cx="8382000" cy="5060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6031208"/>
            <a:ext cx="8382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Yes, we are getting closer, but first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5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6" name="Picture 5" descr="2009-04-28_07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4" y="381000"/>
            <a:ext cx="8841992" cy="58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2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B29C-F5E0-8349-AC44-B8C21B59A6BC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4195415-9433-1C4D-AA6C-EEDD4AC2B8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915400" cy="6251394"/>
          </a:xfrm>
          <a:prstGeom prst="rect">
            <a:avLst/>
          </a:prstGeom>
          <a:ln w="38100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eeform 10"/>
          <p:cNvSpPr/>
          <p:nvPr/>
        </p:nvSpPr>
        <p:spPr bwMode="auto">
          <a:xfrm>
            <a:off x="1314450" y="1530350"/>
            <a:ext cx="2609850" cy="70162"/>
          </a:xfrm>
          <a:custGeom>
            <a:avLst/>
            <a:gdLst>
              <a:gd name="connsiteX0" fmla="*/ 0 w 2609850"/>
              <a:gd name="connsiteY0" fmla="*/ 38100 h 70162"/>
              <a:gd name="connsiteX1" fmla="*/ 25400 w 2609850"/>
              <a:gd name="connsiteY1" fmla="*/ 31750 h 70162"/>
              <a:gd name="connsiteX2" fmla="*/ 44450 w 2609850"/>
              <a:gd name="connsiteY2" fmla="*/ 25400 h 70162"/>
              <a:gd name="connsiteX3" fmla="*/ 406400 w 2609850"/>
              <a:gd name="connsiteY3" fmla="*/ 19050 h 70162"/>
              <a:gd name="connsiteX4" fmla="*/ 495300 w 2609850"/>
              <a:gd name="connsiteY4" fmla="*/ 12700 h 70162"/>
              <a:gd name="connsiteX5" fmla="*/ 603250 w 2609850"/>
              <a:gd name="connsiteY5" fmla="*/ 0 h 70162"/>
              <a:gd name="connsiteX6" fmla="*/ 1060450 w 2609850"/>
              <a:gd name="connsiteY6" fmla="*/ 12700 h 70162"/>
              <a:gd name="connsiteX7" fmla="*/ 1270000 w 2609850"/>
              <a:gd name="connsiteY7" fmla="*/ 25400 h 70162"/>
              <a:gd name="connsiteX8" fmla="*/ 2057400 w 2609850"/>
              <a:gd name="connsiteY8" fmla="*/ 31750 h 70162"/>
              <a:gd name="connsiteX9" fmla="*/ 2425700 w 2609850"/>
              <a:gd name="connsiteY9" fmla="*/ 50800 h 70162"/>
              <a:gd name="connsiteX10" fmla="*/ 2501900 w 2609850"/>
              <a:gd name="connsiteY10" fmla="*/ 57150 h 70162"/>
              <a:gd name="connsiteX11" fmla="*/ 2584450 w 2609850"/>
              <a:gd name="connsiteY11" fmla="*/ 69850 h 70162"/>
              <a:gd name="connsiteX12" fmla="*/ 2609850 w 2609850"/>
              <a:gd name="connsiteY12" fmla="*/ 69850 h 7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850" h="70162">
                <a:moveTo>
                  <a:pt x="0" y="38100"/>
                </a:moveTo>
                <a:cubicBezTo>
                  <a:pt x="8467" y="35983"/>
                  <a:pt x="17009" y="34148"/>
                  <a:pt x="25400" y="31750"/>
                </a:cubicBezTo>
                <a:cubicBezTo>
                  <a:pt x="31836" y="29911"/>
                  <a:pt x="37760" y="25623"/>
                  <a:pt x="44450" y="25400"/>
                </a:cubicBezTo>
                <a:cubicBezTo>
                  <a:pt x="165052" y="21380"/>
                  <a:pt x="285750" y="21167"/>
                  <a:pt x="406400" y="19050"/>
                </a:cubicBezTo>
                <a:lnTo>
                  <a:pt x="495300" y="12700"/>
                </a:lnTo>
                <a:cubicBezTo>
                  <a:pt x="522356" y="10347"/>
                  <a:pt x="575325" y="3491"/>
                  <a:pt x="603250" y="0"/>
                </a:cubicBezTo>
                <a:cubicBezTo>
                  <a:pt x="746653" y="3051"/>
                  <a:pt x="912972" y="4728"/>
                  <a:pt x="1060450" y="12700"/>
                </a:cubicBezTo>
                <a:cubicBezTo>
                  <a:pt x="1192241" y="19824"/>
                  <a:pt x="1091558" y="22939"/>
                  <a:pt x="1270000" y="25400"/>
                </a:cubicBezTo>
                <a:lnTo>
                  <a:pt x="2057400" y="31750"/>
                </a:lnTo>
                <a:lnTo>
                  <a:pt x="2425700" y="50800"/>
                </a:lnTo>
                <a:lnTo>
                  <a:pt x="2501900" y="57150"/>
                </a:lnTo>
                <a:cubicBezTo>
                  <a:pt x="2536490" y="64068"/>
                  <a:pt x="2544908" y="66555"/>
                  <a:pt x="2584450" y="69850"/>
                </a:cubicBezTo>
                <a:cubicBezTo>
                  <a:pt x="2592887" y="70553"/>
                  <a:pt x="2601383" y="69850"/>
                  <a:pt x="2609850" y="69850"/>
                </a:cubicBezTo>
              </a:path>
            </a:pathLst>
          </a:custGeom>
          <a:noFill/>
          <a:ln w="203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38200" y="2286000"/>
            <a:ext cx="4648200" cy="160998"/>
          </a:xfrm>
          <a:custGeom>
            <a:avLst/>
            <a:gdLst>
              <a:gd name="connsiteX0" fmla="*/ 0 w 2609850"/>
              <a:gd name="connsiteY0" fmla="*/ 38100 h 70162"/>
              <a:gd name="connsiteX1" fmla="*/ 25400 w 2609850"/>
              <a:gd name="connsiteY1" fmla="*/ 31750 h 70162"/>
              <a:gd name="connsiteX2" fmla="*/ 44450 w 2609850"/>
              <a:gd name="connsiteY2" fmla="*/ 25400 h 70162"/>
              <a:gd name="connsiteX3" fmla="*/ 406400 w 2609850"/>
              <a:gd name="connsiteY3" fmla="*/ 19050 h 70162"/>
              <a:gd name="connsiteX4" fmla="*/ 495300 w 2609850"/>
              <a:gd name="connsiteY4" fmla="*/ 12700 h 70162"/>
              <a:gd name="connsiteX5" fmla="*/ 603250 w 2609850"/>
              <a:gd name="connsiteY5" fmla="*/ 0 h 70162"/>
              <a:gd name="connsiteX6" fmla="*/ 1060450 w 2609850"/>
              <a:gd name="connsiteY6" fmla="*/ 12700 h 70162"/>
              <a:gd name="connsiteX7" fmla="*/ 1270000 w 2609850"/>
              <a:gd name="connsiteY7" fmla="*/ 25400 h 70162"/>
              <a:gd name="connsiteX8" fmla="*/ 2057400 w 2609850"/>
              <a:gd name="connsiteY8" fmla="*/ 31750 h 70162"/>
              <a:gd name="connsiteX9" fmla="*/ 2425700 w 2609850"/>
              <a:gd name="connsiteY9" fmla="*/ 50800 h 70162"/>
              <a:gd name="connsiteX10" fmla="*/ 2501900 w 2609850"/>
              <a:gd name="connsiteY10" fmla="*/ 57150 h 70162"/>
              <a:gd name="connsiteX11" fmla="*/ 2584450 w 2609850"/>
              <a:gd name="connsiteY11" fmla="*/ 69850 h 70162"/>
              <a:gd name="connsiteX12" fmla="*/ 2609850 w 2609850"/>
              <a:gd name="connsiteY12" fmla="*/ 69850 h 7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850" h="70162">
                <a:moveTo>
                  <a:pt x="0" y="38100"/>
                </a:moveTo>
                <a:cubicBezTo>
                  <a:pt x="8467" y="35983"/>
                  <a:pt x="17009" y="34148"/>
                  <a:pt x="25400" y="31750"/>
                </a:cubicBezTo>
                <a:cubicBezTo>
                  <a:pt x="31836" y="29911"/>
                  <a:pt x="37760" y="25623"/>
                  <a:pt x="44450" y="25400"/>
                </a:cubicBezTo>
                <a:cubicBezTo>
                  <a:pt x="165052" y="21380"/>
                  <a:pt x="285750" y="21167"/>
                  <a:pt x="406400" y="19050"/>
                </a:cubicBezTo>
                <a:lnTo>
                  <a:pt x="495300" y="12700"/>
                </a:lnTo>
                <a:cubicBezTo>
                  <a:pt x="522356" y="10347"/>
                  <a:pt x="575325" y="3491"/>
                  <a:pt x="603250" y="0"/>
                </a:cubicBezTo>
                <a:cubicBezTo>
                  <a:pt x="746653" y="3051"/>
                  <a:pt x="912972" y="4728"/>
                  <a:pt x="1060450" y="12700"/>
                </a:cubicBezTo>
                <a:cubicBezTo>
                  <a:pt x="1192241" y="19824"/>
                  <a:pt x="1091558" y="22939"/>
                  <a:pt x="1270000" y="25400"/>
                </a:cubicBezTo>
                <a:lnTo>
                  <a:pt x="2057400" y="31750"/>
                </a:lnTo>
                <a:lnTo>
                  <a:pt x="2425700" y="50800"/>
                </a:lnTo>
                <a:lnTo>
                  <a:pt x="2501900" y="57150"/>
                </a:lnTo>
                <a:cubicBezTo>
                  <a:pt x="2536490" y="64068"/>
                  <a:pt x="2544908" y="66555"/>
                  <a:pt x="2584450" y="69850"/>
                </a:cubicBezTo>
                <a:cubicBezTo>
                  <a:pt x="2592887" y="70553"/>
                  <a:pt x="2601383" y="69850"/>
                  <a:pt x="2609850" y="69850"/>
                </a:cubicBezTo>
              </a:path>
            </a:pathLst>
          </a:custGeom>
          <a:noFill/>
          <a:ln w="203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066800" y="4953000"/>
            <a:ext cx="1143000" cy="76200"/>
          </a:xfrm>
          <a:custGeom>
            <a:avLst/>
            <a:gdLst>
              <a:gd name="connsiteX0" fmla="*/ 0 w 2609850"/>
              <a:gd name="connsiteY0" fmla="*/ 38100 h 70162"/>
              <a:gd name="connsiteX1" fmla="*/ 25400 w 2609850"/>
              <a:gd name="connsiteY1" fmla="*/ 31750 h 70162"/>
              <a:gd name="connsiteX2" fmla="*/ 44450 w 2609850"/>
              <a:gd name="connsiteY2" fmla="*/ 25400 h 70162"/>
              <a:gd name="connsiteX3" fmla="*/ 406400 w 2609850"/>
              <a:gd name="connsiteY3" fmla="*/ 19050 h 70162"/>
              <a:gd name="connsiteX4" fmla="*/ 495300 w 2609850"/>
              <a:gd name="connsiteY4" fmla="*/ 12700 h 70162"/>
              <a:gd name="connsiteX5" fmla="*/ 603250 w 2609850"/>
              <a:gd name="connsiteY5" fmla="*/ 0 h 70162"/>
              <a:gd name="connsiteX6" fmla="*/ 1060450 w 2609850"/>
              <a:gd name="connsiteY6" fmla="*/ 12700 h 70162"/>
              <a:gd name="connsiteX7" fmla="*/ 1270000 w 2609850"/>
              <a:gd name="connsiteY7" fmla="*/ 25400 h 70162"/>
              <a:gd name="connsiteX8" fmla="*/ 2057400 w 2609850"/>
              <a:gd name="connsiteY8" fmla="*/ 31750 h 70162"/>
              <a:gd name="connsiteX9" fmla="*/ 2425700 w 2609850"/>
              <a:gd name="connsiteY9" fmla="*/ 50800 h 70162"/>
              <a:gd name="connsiteX10" fmla="*/ 2501900 w 2609850"/>
              <a:gd name="connsiteY10" fmla="*/ 57150 h 70162"/>
              <a:gd name="connsiteX11" fmla="*/ 2584450 w 2609850"/>
              <a:gd name="connsiteY11" fmla="*/ 69850 h 70162"/>
              <a:gd name="connsiteX12" fmla="*/ 2609850 w 2609850"/>
              <a:gd name="connsiteY12" fmla="*/ 69850 h 7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850" h="70162">
                <a:moveTo>
                  <a:pt x="0" y="38100"/>
                </a:moveTo>
                <a:cubicBezTo>
                  <a:pt x="8467" y="35983"/>
                  <a:pt x="17009" y="34148"/>
                  <a:pt x="25400" y="31750"/>
                </a:cubicBezTo>
                <a:cubicBezTo>
                  <a:pt x="31836" y="29911"/>
                  <a:pt x="37760" y="25623"/>
                  <a:pt x="44450" y="25400"/>
                </a:cubicBezTo>
                <a:cubicBezTo>
                  <a:pt x="165052" y="21380"/>
                  <a:pt x="285750" y="21167"/>
                  <a:pt x="406400" y="19050"/>
                </a:cubicBezTo>
                <a:lnTo>
                  <a:pt x="495300" y="12700"/>
                </a:lnTo>
                <a:cubicBezTo>
                  <a:pt x="522356" y="10347"/>
                  <a:pt x="575325" y="3491"/>
                  <a:pt x="603250" y="0"/>
                </a:cubicBezTo>
                <a:cubicBezTo>
                  <a:pt x="746653" y="3051"/>
                  <a:pt x="912972" y="4728"/>
                  <a:pt x="1060450" y="12700"/>
                </a:cubicBezTo>
                <a:cubicBezTo>
                  <a:pt x="1192241" y="19824"/>
                  <a:pt x="1091558" y="22939"/>
                  <a:pt x="1270000" y="25400"/>
                </a:cubicBezTo>
                <a:lnTo>
                  <a:pt x="2057400" y="31750"/>
                </a:lnTo>
                <a:lnTo>
                  <a:pt x="2425700" y="50800"/>
                </a:lnTo>
                <a:lnTo>
                  <a:pt x="2501900" y="57150"/>
                </a:lnTo>
                <a:cubicBezTo>
                  <a:pt x="2536490" y="64068"/>
                  <a:pt x="2544908" y="66555"/>
                  <a:pt x="2584450" y="69850"/>
                </a:cubicBezTo>
                <a:cubicBezTo>
                  <a:pt x="2592887" y="70553"/>
                  <a:pt x="2601383" y="69850"/>
                  <a:pt x="2609850" y="69850"/>
                </a:cubicBezTo>
              </a:path>
            </a:pathLst>
          </a:custGeom>
          <a:noFill/>
          <a:ln w="203200" cap="flat" cmpd="sng" algn="ctr">
            <a:solidFill>
              <a:srgbClr val="FFFF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95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as a link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B29C-F5E0-8349-AC44-B8C21B59A6BC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4195415-9433-1C4D-AA6C-EEDD4AC2B82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6" name="Picture 5" descr="2009-04-28_12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4456"/>
            <a:ext cx="8382000" cy="4416744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67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JavaScript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The div has a name (id actually)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document is an object/element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Document contains other elements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Elements have ‘</a:t>
            </a:r>
            <a:r>
              <a:rPr lang="en-US" dirty="0" err="1" smtClean="0"/>
              <a:t>innerHTML</a:t>
            </a:r>
            <a:r>
              <a:rPr lang="en-US" dirty="0" smtClean="0"/>
              <a:t>’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Not ‘inner peace’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When/where does the html get set?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69632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208</TotalTime>
  <Words>793</Words>
  <Application>Microsoft Macintosh PowerPoint</Application>
  <PresentationFormat>On-screen Show (4:3)</PresentationFormat>
  <Paragraphs>160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Courier</vt:lpstr>
      <vt:lpstr>Monaco</vt:lpstr>
      <vt:lpstr>ＭＳ Ｐゴシック</vt:lpstr>
      <vt:lpstr>Verdana</vt:lpstr>
      <vt:lpstr>Wingdings</vt:lpstr>
      <vt:lpstr>Arial</vt:lpstr>
      <vt:lpstr>ct310slidesTemplate</vt:lpstr>
      <vt:lpstr>Lecture 24</vt:lpstr>
      <vt:lpstr>AJAX – Breaking the Promise</vt:lpstr>
      <vt:lpstr>Outward Examples</vt:lpstr>
      <vt:lpstr>Support Libraries Abound</vt:lpstr>
      <vt:lpstr>And One is now Dominant</vt:lpstr>
      <vt:lpstr>PowerPoint Presentation</vt:lpstr>
      <vt:lpstr>PowerPoint Presentation</vt:lpstr>
      <vt:lpstr>JavaScript as a link</vt:lpstr>
      <vt:lpstr>Basic JavaScript Review</vt:lpstr>
      <vt:lpstr>Example 2 -XMLHttpRequest</vt:lpstr>
      <vt:lpstr>Example 2 – in action</vt:lpstr>
      <vt:lpstr>Example 2 - Comments</vt:lpstr>
      <vt:lpstr>readyState Change</vt:lpstr>
      <vt:lpstr>Example 3 code</vt:lpstr>
      <vt:lpstr>Example 3 in action</vt:lpstr>
      <vt:lpstr>Example 4 – Code 1</vt:lpstr>
      <vt:lpstr>ct310lec25validate.php</vt:lpstr>
      <vt:lpstr>Example 4 in action</vt:lpstr>
      <vt:lpstr>Cross-Site Scripting!</vt:lpstr>
      <vt:lpstr>Background &amp; Summary</vt:lpstr>
      <vt:lpstr>Same Origin Policy</vt:lpstr>
      <vt:lpstr>Example 5: Post Not Get</vt:lpstr>
      <vt:lpstr>Moving Data - JSON</vt:lpstr>
      <vt:lpstr>Example 6 – JSON Dogs</vt:lpstr>
      <vt:lpstr>Closing thoughts on AJAX The Path Back to Computer Science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26</dc:title>
  <dc:subject/>
  <dc:creator>Microsoft Office User</dc:creator>
  <cp:keywords/>
  <dc:description/>
  <cp:lastModifiedBy>Ross Beveridge</cp:lastModifiedBy>
  <cp:revision>35</cp:revision>
  <cp:lastPrinted>2016-01-22T15:29:38Z</cp:lastPrinted>
  <dcterms:created xsi:type="dcterms:W3CDTF">2016-04-03T21:08:40Z</dcterms:created>
  <dcterms:modified xsi:type="dcterms:W3CDTF">2017-04-14T00:51:15Z</dcterms:modified>
  <cp:category/>
</cp:coreProperties>
</file>