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6" r:id="rId25"/>
    <p:sldId id="308" r:id="rId26"/>
    <p:sldId id="305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E3803C"/>
    <a:srgbClr val="FF2600"/>
    <a:srgbClr val="FF9300"/>
    <a:srgbClr val="A8B9BB"/>
    <a:srgbClr val="CC66FF"/>
    <a:srgbClr val="FFDB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10" autoAdjust="0"/>
    <p:restoredTop sz="94593"/>
  </p:normalViewPr>
  <p:slideViewPr>
    <p:cSldViewPr>
      <p:cViewPr varScale="1">
        <p:scale>
          <a:sx n="104" d="100"/>
          <a:sy n="104" d="100"/>
        </p:scale>
        <p:origin x="1536" y="11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y,Benjamin" userId="12accc6f-d5d5-4773-a929-5f4f5530135e" providerId="ADAL" clId="{463331F8-BB16-40EE-856D-89377433E07E}"/>
    <pc:docChg chg="modSld">
      <pc:chgData name="Say,Benjamin" userId="12accc6f-d5d5-4773-a929-5f4f5530135e" providerId="ADAL" clId="{463331F8-BB16-40EE-856D-89377433E07E}" dt="2018-04-20T13:53:56.932" v="3" actId="20577"/>
      <pc:docMkLst>
        <pc:docMk/>
      </pc:docMkLst>
      <pc:sldChg chg="modSp">
        <pc:chgData name="Say,Benjamin" userId="12accc6f-d5d5-4773-a929-5f4f5530135e" providerId="ADAL" clId="{463331F8-BB16-40EE-856D-89377433E07E}" dt="2018-04-20T13:53:56.932" v="3" actId="20577"/>
        <pc:sldMkLst>
          <pc:docMk/>
          <pc:sldMk cId="1048955616" sldId="305"/>
        </pc:sldMkLst>
        <pc:spChg chg="mod">
          <ac:chgData name="Say,Benjamin" userId="12accc6f-d5d5-4773-a929-5f4f5530135e" providerId="ADAL" clId="{463331F8-BB16-40EE-856D-89377433E07E}" dt="2018-04-20T13:53:56.932" v="3" actId="20577"/>
          <ac:spMkLst>
            <pc:docMk/>
            <pc:sldMk cId="1048955616" sldId="305"/>
            <ac:spMk id="6" creationId="{00000000-0000-0000-0000-000000000000}"/>
          </ac:spMkLst>
        </pc:spChg>
        <pc:spChg chg="mod">
          <ac:chgData name="Say,Benjamin" userId="12accc6f-d5d5-4773-a929-5f4f5530135e" providerId="ADAL" clId="{463331F8-BB16-40EE-856D-89377433E07E}" dt="2018-04-20T13:53:36.635" v="1" actId="20577"/>
          <ac:spMkLst>
            <pc:docMk/>
            <pc:sldMk cId="1048955616" sldId="305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31750B-5A3E-2E42-B310-F4F03C28AB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49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ED43B4F5-CB3E-5A45-9CFE-A9B97FB18E30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946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1750B-5A3E-2E42-B310-F4F03C28AB2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9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635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A8B9BB"/>
                </a:solidFill>
              </a:defRPr>
            </a:lvl1pPr>
          </a:lstStyle>
          <a:p>
            <a:fld id="{BEA37DDB-36AC-FD46-A2B5-050248392219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folHlink"/>
                </a:solidFill>
              </a:defRPr>
            </a:lvl1pPr>
          </a:lstStyle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rgbClr val="A8B9BB"/>
                </a:solidFill>
              </a:defRPr>
            </a:lvl1pPr>
          </a:lstStyle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1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BE6AC-66CB-B94B-B201-03AC6BDCBE80}" type="datetime1">
              <a:rPr lang="en-US" smtClean="0"/>
              <a:t>4/20/2018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2A77E989-7BA9-BB42-8ABA-805A613F14A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fld id="{BA014ADE-2225-A64F-AAA8-848DD979CD39}" type="datetime1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folHlink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rgbClr val="A8B9BB"/>
                </a:solidFill>
              </a:defRPr>
            </a:lvl1pPr>
          </a:lstStyle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8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B98773-BDE9-C844-A926-649D37042A90}" type="datetime1">
              <a:rPr lang="en-US" smtClean="0"/>
              <a:t>4/20/2018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DDBF3212-ED34-C44D-91F0-7BA9D15B4AA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A8B9BB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fld id="{BA014ADE-2225-A64F-AAA8-848DD979CD39}" type="datetime1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folHlink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rgbClr val="A8B9BB"/>
                </a:solidFill>
              </a:defRPr>
            </a:lvl1pPr>
          </a:lstStyle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7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492874"/>
            <a:ext cx="1066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A8B9BB"/>
                </a:solidFill>
              </a:defRPr>
            </a:lvl1pPr>
          </a:lstStyle>
          <a:p>
            <a:fld id="{A5F0D83E-C6D7-1B46-A374-21421A13FBDF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92874"/>
            <a:ext cx="990600" cy="3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folHlink"/>
                </a:solidFill>
              </a:defRPr>
            </a:lvl1pPr>
          </a:lstStyle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0" y="6492875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rgbClr val="A8B9BB"/>
                </a:solidFill>
              </a:defRPr>
            </a:lvl1pPr>
          </a:lstStyle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6" r:id="rId3"/>
    <p:sldLayoutId id="2147483667" r:id="rId4"/>
  </p:sldLayoutIdLst>
  <p:hf hdr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0"/>
        <a:buChar char="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SzPct val="90000"/>
        <a:buFont typeface="Wingdings" charset="2"/>
        <a:buChar char="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rguefil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29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/>
          <a:p>
            <a:r>
              <a:rPr lang="en-US" sz="1600" dirty="0"/>
              <a:t>Content Management and WordPress</a:t>
            </a:r>
          </a:p>
        </p:txBody>
      </p:sp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1752600" y="1371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800040"/>
                </a:solidFill>
                <a:latin typeface="Arial" charset="0"/>
              </a:rPr>
              <a:t>*</a:t>
            </a:r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609600" y="57150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800040"/>
                </a:solidFill>
                <a:latin typeface="Arial" charset="0"/>
              </a:rPr>
              <a:t>*</a:t>
            </a:r>
            <a:r>
              <a:rPr lang="en-US">
                <a:latin typeface="Arial" charset="0"/>
              </a:rPr>
              <a:t> </a:t>
            </a:r>
            <a:r>
              <a:rPr lang="en-US" sz="1200">
                <a:latin typeface="Arial" charset="0"/>
              </a:rPr>
              <a:t>Course logo spider web photograph from </a:t>
            </a:r>
            <a:r>
              <a:rPr lang="en-US" sz="1200">
                <a:latin typeface="Arial" charset="0"/>
                <a:hlinkClick r:id="rId3"/>
              </a:rPr>
              <a:t>Morguefile</a:t>
            </a:r>
            <a:r>
              <a:rPr lang="en-US" sz="1200">
                <a:latin typeface="Arial" charset="0"/>
              </a:rPr>
              <a:t> openstock photograph by Gabor Karpati, Hungary.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WordPress – Get It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E6AC-66CB-B94B-B201-03AC6BDCBE80}" type="datetime1">
              <a:rPr lang="en-US" smtClean="0"/>
              <a:t>4/20/2018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03061"/>
            <a:ext cx="7716886" cy="37975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81400"/>
            <a:ext cx="4555848" cy="2895600"/>
          </a:xfrm>
          <a:prstGeom prst="rect">
            <a:avLst/>
          </a:prstGeom>
          <a:ln w="38100" cap="sq">
            <a:solidFill>
              <a:schemeClr val="tx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ight Arrow 7"/>
          <p:cNvSpPr/>
          <p:nvPr/>
        </p:nvSpPr>
        <p:spPr bwMode="auto">
          <a:xfrm rot="9158726">
            <a:off x="4899850" y="4593687"/>
            <a:ext cx="1219200" cy="533400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232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The Handy Guide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E6AC-66CB-B94B-B201-03AC6BDCBE80}" type="datetime1">
              <a:rPr lang="en-US" smtClean="0"/>
              <a:t>4/20/2018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6550634" cy="48760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04800" y="5726156"/>
            <a:ext cx="70866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Don’t try to read steps here, we will review  them briefly today. </a:t>
            </a:r>
          </a:p>
        </p:txBody>
      </p:sp>
    </p:spTree>
    <p:extLst>
      <p:ext uri="{BB962C8B-B14F-4D97-AF65-F5344CB8AC3E}">
        <p14:creationId xmlns:p14="http://schemas.microsoft.com/office/powerpoint/2010/main" val="1244669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New Database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7DDB-36AC-FD46-A2B5-050248392219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14400"/>
            <a:ext cx="5410200" cy="3667249"/>
          </a:xfrm>
          <a:prstGeom prst="rect">
            <a:avLst/>
          </a:prstGeom>
          <a:ln w="38100" cap="sq">
            <a:solidFill>
              <a:schemeClr val="bg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66700" y="4800600"/>
            <a:ext cx="861060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Lucida Console" charset="0"/>
                <a:ea typeface="Lucida Console" charset="0"/>
                <a:cs typeface="Lucida Console" charset="0"/>
              </a:rPr>
              <a:t>CREATE USER '</a:t>
            </a:r>
            <a:r>
              <a:rPr lang="en-US" sz="1400" dirty="0" err="1">
                <a:latin typeface="Lucida Console" charset="0"/>
                <a:ea typeface="Lucida Console" charset="0"/>
                <a:cs typeface="Lucida Console" charset="0"/>
              </a:rPr>
              <a:t>mywp</a:t>
            </a:r>
            <a:r>
              <a:rPr lang="en-US" sz="1400" dirty="0">
                <a:latin typeface="Lucida Console" charset="0"/>
                <a:ea typeface="Lucida Console" charset="0"/>
                <a:cs typeface="Lucida Console" charset="0"/>
              </a:rPr>
              <a:t>'@'localhost' IDENTIFIED BY '***';GRANT ALL PRIVILEGES ON *.* TO '</a:t>
            </a:r>
            <a:r>
              <a:rPr lang="en-US" sz="1400" dirty="0" err="1">
                <a:latin typeface="Lucida Console" charset="0"/>
                <a:ea typeface="Lucida Console" charset="0"/>
                <a:cs typeface="Lucida Console" charset="0"/>
              </a:rPr>
              <a:t>mywp</a:t>
            </a:r>
            <a:r>
              <a:rPr lang="en-US" sz="1400" dirty="0">
                <a:latin typeface="Lucida Console" charset="0"/>
                <a:ea typeface="Lucida Console" charset="0"/>
                <a:cs typeface="Lucida Console" charset="0"/>
              </a:rPr>
              <a:t>'@'localhost' IDENTIFIED BY '***' REQUIRE NONE WITH GRANT OPTION MAX_QUERIES_PER_HOUR 0 MAX_CONNECTIONS_PER_HOUR 0 MAX_UPDATES_PER_HOUR 0 MAX_USER_CONNECTIONS 0;</a:t>
            </a:r>
          </a:p>
          <a:p>
            <a:r>
              <a:rPr lang="en-US" sz="1400" dirty="0">
                <a:latin typeface="Lucida Console" charset="0"/>
                <a:ea typeface="Lucida Console" charset="0"/>
                <a:cs typeface="Lucida Console" charset="0"/>
              </a:rPr>
              <a:t>CREATE DATABASE IF NOT EXISTS `</a:t>
            </a:r>
            <a:r>
              <a:rPr lang="en-US" sz="1400" dirty="0" err="1">
                <a:latin typeface="Lucida Console" charset="0"/>
                <a:ea typeface="Lucida Console" charset="0"/>
                <a:cs typeface="Lucida Console" charset="0"/>
              </a:rPr>
              <a:t>mywp</a:t>
            </a:r>
            <a:r>
              <a:rPr lang="en-US" sz="1400" dirty="0">
                <a:latin typeface="Lucida Console" charset="0"/>
                <a:ea typeface="Lucida Console" charset="0"/>
                <a:cs typeface="Lucida Console" charset="0"/>
              </a:rPr>
              <a:t>`;</a:t>
            </a:r>
          </a:p>
          <a:p>
            <a:r>
              <a:rPr lang="en-US" sz="1400" dirty="0">
                <a:latin typeface="Lucida Console" charset="0"/>
                <a:ea typeface="Lucida Console" charset="0"/>
                <a:cs typeface="Lucida Console" charset="0"/>
              </a:rPr>
              <a:t>GRANT ALL PRIVILEGES ON `</a:t>
            </a:r>
            <a:r>
              <a:rPr lang="en-US" sz="1400" dirty="0" err="1">
                <a:latin typeface="Lucida Console" charset="0"/>
                <a:ea typeface="Lucida Console" charset="0"/>
                <a:cs typeface="Lucida Console" charset="0"/>
              </a:rPr>
              <a:t>mywp</a:t>
            </a:r>
            <a:r>
              <a:rPr lang="en-US" sz="1400" dirty="0">
                <a:latin typeface="Lucida Console" charset="0"/>
                <a:ea typeface="Lucida Console" charset="0"/>
                <a:cs typeface="Lucida Console" charset="0"/>
              </a:rPr>
              <a:t>`.* TO '</a:t>
            </a:r>
            <a:r>
              <a:rPr lang="en-US" sz="1400" dirty="0" err="1">
                <a:latin typeface="Lucida Console" charset="0"/>
                <a:ea typeface="Lucida Console" charset="0"/>
                <a:cs typeface="Lucida Console" charset="0"/>
              </a:rPr>
              <a:t>mywp</a:t>
            </a:r>
            <a:r>
              <a:rPr lang="en-US" sz="1400" dirty="0">
                <a:latin typeface="Lucida Console" charset="0"/>
                <a:ea typeface="Lucida Console" charset="0"/>
                <a:cs typeface="Lucida Console" charset="0"/>
              </a:rPr>
              <a:t>'@'localhost';</a:t>
            </a:r>
          </a:p>
        </p:txBody>
      </p:sp>
    </p:spTree>
    <p:extLst>
      <p:ext uri="{BB962C8B-B14F-4D97-AF65-F5344CB8AC3E}">
        <p14:creationId xmlns:p14="http://schemas.microsoft.com/office/powerpoint/2010/main" val="333756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Move Download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Place all WordPress </a:t>
            </a:r>
            <a:r>
              <a:rPr lang="en-US"/>
              <a:t>files in </a:t>
            </a:r>
            <a:r>
              <a:rPr lang="en-US" dirty="0"/>
              <a:t>your </a:t>
            </a:r>
            <a:r>
              <a:rPr lang="en-US"/>
              <a:t>server’s root directory.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68BE6AC-66CB-B94B-B201-03AC6BDCBE80}" type="datetime1">
              <a:rPr lang="en-US" smtClean="0"/>
              <a:t>4/20/2018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38400"/>
            <a:ext cx="8839200" cy="39252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267378" y="5597254"/>
            <a:ext cx="5791200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Think about whether to keep default MAMP location tied </a:t>
            </a:r>
            <a:r>
              <a:rPr lang="en-US"/>
              <a:t>to application.</a:t>
            </a:r>
          </a:p>
        </p:txBody>
      </p:sp>
    </p:spTree>
    <p:extLst>
      <p:ext uri="{BB962C8B-B14F-4D97-AF65-F5344CB8AC3E}">
        <p14:creationId xmlns:p14="http://schemas.microsoft.com/office/powerpoint/2010/main" val="1317809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Start Setup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7DDB-36AC-FD46-A2B5-050248392219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990600"/>
            <a:ext cx="8619583" cy="533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733800" y="3886200"/>
            <a:ext cx="49530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Note: I entered only the URL</a:t>
            </a:r>
          </a:p>
          <a:p>
            <a:r>
              <a:rPr lang="en-US" dirty="0"/>
              <a:t>Localhost:8888/</a:t>
            </a:r>
            <a:r>
              <a:rPr lang="en-US" dirty="0" err="1"/>
              <a:t>wordpress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197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E6AC-66CB-B94B-B201-03AC6BDCBE80}" type="datetime1">
              <a:rPr lang="en-US" smtClean="0"/>
              <a:t>4/20/2018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5694769" cy="34528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2209800"/>
            <a:ext cx="4572000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Generally, don’t ask!!!!!!!</a:t>
            </a:r>
          </a:p>
          <a:p>
            <a:endParaRPr lang="en-US" dirty="0"/>
          </a:p>
          <a:p>
            <a:r>
              <a:rPr lang="en-US" dirty="0"/>
              <a:t>WordPress is not written so you can (</a:t>
            </a:r>
            <a:r>
              <a:rPr lang="en-US" i="1" dirty="0">
                <a:solidFill>
                  <a:srgbClr val="FF0000"/>
                </a:solidFill>
              </a:rPr>
              <a:t>or should</a:t>
            </a:r>
            <a:r>
              <a:rPr lang="en-US" dirty="0"/>
              <a:t>) start messing with the the PHP!</a:t>
            </a:r>
          </a:p>
          <a:p>
            <a:endParaRPr lang="en-US" dirty="0"/>
          </a:p>
          <a:p>
            <a:r>
              <a:rPr lang="en-US" dirty="0"/>
              <a:t>But, in CT 310 you are aware enough of PHP that you should at least think about what is going on.</a:t>
            </a:r>
          </a:p>
        </p:txBody>
      </p:sp>
    </p:spTree>
    <p:extLst>
      <p:ext uri="{BB962C8B-B14F-4D97-AF65-F5344CB8AC3E}">
        <p14:creationId xmlns:p14="http://schemas.microsoft.com/office/powerpoint/2010/main" val="1691241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Can’t Help It– On More Peak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E6AC-66CB-B94B-B201-03AC6BDCBE80}" type="datetime1">
              <a:rPr lang="en-US" smtClean="0"/>
              <a:t>4/20/2018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8686800" cy="45448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5181600"/>
            <a:ext cx="5334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Simply speaking, our lack of </a:t>
            </a:r>
            <a:r>
              <a:rPr lang="en-US" dirty="0" err="1"/>
              <a:t>DataBase</a:t>
            </a:r>
            <a:r>
              <a:rPr lang="en-US" dirty="0"/>
              <a:t> setup is detected and we’re going to be asked to fix it.</a:t>
            </a:r>
          </a:p>
        </p:txBody>
      </p:sp>
    </p:spTree>
    <p:extLst>
      <p:ext uri="{BB962C8B-B14F-4D97-AF65-F5344CB8AC3E}">
        <p14:creationId xmlns:p14="http://schemas.microsoft.com/office/powerpoint/2010/main" val="356237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E6AC-66CB-B94B-B201-03AC6BDCBE80}" type="datetime1">
              <a:rPr lang="en-US" smtClean="0"/>
              <a:t>4/20/2018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0517"/>
            <a:ext cx="6730188" cy="640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0952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Setup Complete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4495800"/>
          </a:xfrm>
        </p:spPr>
        <p:txBody>
          <a:bodyPr/>
          <a:lstStyle/>
          <a:p>
            <a:r>
              <a:rPr lang="en-US" dirty="0"/>
              <a:t>Now connected to your database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2B98773-BDE9-C844-A926-649D37042A90}" type="datetime1">
              <a:rPr lang="en-US" smtClean="0"/>
              <a:t>4/20/2018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DDBF3212-ED34-C44D-91F0-7BA9D15B4AA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78" y="1792640"/>
            <a:ext cx="8534400" cy="470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33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Proof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7DDB-36AC-FD46-A2B5-050248392219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8839200" cy="5384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6170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 Workflow!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domains of expertise:</a:t>
            </a:r>
          </a:p>
          <a:p>
            <a:pPr lvl="1"/>
            <a:r>
              <a:rPr lang="en-US" dirty="0"/>
              <a:t>Design – art, communication, ..</a:t>
            </a:r>
          </a:p>
          <a:p>
            <a:pPr lvl="1"/>
            <a:r>
              <a:rPr lang="en-US" dirty="0"/>
              <a:t>Systems – CS, CIS, ..</a:t>
            </a:r>
          </a:p>
          <a:p>
            <a:pPr lvl="1"/>
            <a:r>
              <a:rPr lang="en-US" dirty="0"/>
              <a:t>Content – writers, photographers, ..</a:t>
            </a:r>
          </a:p>
          <a:p>
            <a:r>
              <a:rPr lang="en-US" dirty="0"/>
              <a:t>First time up – build a site.</a:t>
            </a:r>
          </a:p>
          <a:p>
            <a:r>
              <a:rPr lang="en-US" dirty="0"/>
              <a:t>From that moment forward</a:t>
            </a:r>
          </a:p>
          <a:p>
            <a:pPr lvl="1"/>
            <a:r>
              <a:rPr lang="en-US" dirty="0"/>
              <a:t>Maintenance?</a:t>
            </a:r>
          </a:p>
          <a:p>
            <a:pPr lvl="1"/>
            <a:r>
              <a:rPr lang="en-US" dirty="0"/>
              <a:t>Much much more than maintenance!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A37DDB-36AC-FD46-A2B5-050248392219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557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Login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E6AC-66CB-B94B-B201-03AC6BDCBE80}" type="datetime1">
              <a:rPr lang="en-US" smtClean="0"/>
              <a:t>4/20/2018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8382000" cy="53237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162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Done?</a:t>
            </a:r>
            <a:r>
              <a:rPr lang="en-US" dirty="0">
                <a:sym typeface="Wingdings"/>
              </a:rPr>
              <a:t> No! Just Started </a:t>
            </a:r>
            <a:r>
              <a:rPr lang="is-IS" dirty="0">
                <a:sym typeface="Wingdings"/>
              </a:rPr>
              <a:t>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E6AC-66CB-B94B-B201-03AC6BDCBE80}" type="datetime1">
              <a:rPr lang="en-US" smtClean="0"/>
              <a:t>4/20/2018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0" y="855947"/>
            <a:ext cx="7924800" cy="56369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7200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Build Your Site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E6AC-66CB-B94B-B201-03AC6BDCBE80}" type="datetime1">
              <a:rPr lang="en-US" smtClean="0"/>
              <a:t>4/20/2018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8839200" cy="538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96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You See It – Now 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E6AC-66CB-B94B-B201-03AC6BDCBE80}" type="datetime1">
              <a:rPr lang="en-US" smtClean="0"/>
              <a:t>4/20/2018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45" y="1337836"/>
            <a:ext cx="8839522" cy="5161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ular Callout 6"/>
          <p:cNvSpPr/>
          <p:nvPr/>
        </p:nvSpPr>
        <p:spPr bwMode="auto">
          <a:xfrm>
            <a:off x="2819400" y="2514600"/>
            <a:ext cx="5562600" cy="1200329"/>
          </a:xfrm>
          <a:prstGeom prst="wedgeRectCallout">
            <a:avLst>
              <a:gd name="adj1" fmla="val -24707"/>
              <a:gd name="adj2" fmla="val -8452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Notice the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 absence </a:t>
            </a:r>
            <a:r>
              <a:rPr kumimoji="0" lang="en-US" sz="2400" b="0" i="0" u="none" strike="noStrike" cap="none" normalizeH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of editing 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rPr>
              <a:t>controls. I am not logged into the site on Chrome. I was in Safari.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4006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Speaking of Maintenance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4495800"/>
          </a:xfrm>
        </p:spPr>
        <p:txBody>
          <a:bodyPr/>
          <a:lstStyle/>
          <a:p>
            <a:r>
              <a:rPr lang="en-US" dirty="0"/>
              <a:t>This is important!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68BE6AC-66CB-B94B-B201-03AC6BDCBE80}" type="datetime1">
              <a:rPr lang="en-US" smtClean="0"/>
              <a:t>4/20/2018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2184"/>
            <a:ext cx="8393814" cy="426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53128" y="5936319"/>
            <a:ext cx="8697158" cy="46166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Keep in mind my test site is ONLY visible on localhost.</a:t>
            </a:r>
          </a:p>
        </p:txBody>
      </p:sp>
    </p:spTree>
    <p:extLst>
      <p:ext uri="{BB962C8B-B14F-4D97-AF65-F5344CB8AC3E}">
        <p14:creationId xmlns:p14="http://schemas.microsoft.com/office/powerpoint/2010/main" val="1849959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Push a Single Button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to know – update succeeded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A37DDB-36AC-FD46-A2B5-050248392219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7074"/>
            <a:ext cx="7956526" cy="4254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4677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WordPress: Two Views</a:t>
            </a:r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E6AC-66CB-B94B-B201-03AC6BDCBE80}" type="datetime1">
              <a:rPr lang="en-US" smtClean="0"/>
              <a:t>4/20/2018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216321"/>
            <a:ext cx="4114800" cy="52629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How does it work inside?</a:t>
            </a:r>
          </a:p>
          <a:p>
            <a:pPr lvl="1"/>
            <a:r>
              <a:rPr lang="en-US" dirty="0"/>
              <a:t>Overall design</a:t>
            </a:r>
          </a:p>
          <a:p>
            <a:pPr lvl="1"/>
            <a:r>
              <a:rPr lang="en-US" dirty="0"/>
              <a:t>Use of MySQL</a:t>
            </a:r>
          </a:p>
          <a:p>
            <a:pPr lvl="1"/>
            <a:r>
              <a:rPr lang="en-US" dirty="0"/>
              <a:t>Use of PHP</a:t>
            </a:r>
          </a:p>
          <a:p>
            <a:pPr lvl="1"/>
            <a:r>
              <a:rPr lang="en-US" dirty="0"/>
              <a:t>Use of JavaScript</a:t>
            </a:r>
          </a:p>
          <a:p>
            <a:pPr lvl="1"/>
            <a:r>
              <a:rPr lang="en-US" dirty="0"/>
              <a:t>Use of jQuery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 students in CT 310 you could, with sufficient time and motivation, begin to decipher how WordPress is put together.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1216321"/>
            <a:ext cx="4114800" cy="5262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How do I use it?</a:t>
            </a:r>
          </a:p>
          <a:p>
            <a:pPr lvl="1"/>
            <a:r>
              <a:rPr lang="en-US" dirty="0"/>
              <a:t>Install (easy part)</a:t>
            </a:r>
          </a:p>
          <a:p>
            <a:pPr lvl="1"/>
            <a:r>
              <a:rPr lang="en-US" dirty="0"/>
              <a:t>Build out a site</a:t>
            </a:r>
          </a:p>
          <a:p>
            <a:pPr lvl="1"/>
            <a:r>
              <a:rPr lang="en-US" dirty="0"/>
              <a:t>What about themes</a:t>
            </a:r>
          </a:p>
          <a:p>
            <a:pPr lvl="1"/>
            <a:r>
              <a:rPr lang="en-US" dirty="0"/>
              <a:t>What about features</a:t>
            </a:r>
          </a:p>
          <a:p>
            <a:pPr lvl="1"/>
            <a:r>
              <a:rPr lang="en-US" dirty="0"/>
              <a:t>What about users</a:t>
            </a:r>
          </a:p>
          <a:p>
            <a:pPr lvl="1"/>
            <a:r>
              <a:rPr lang="en-US" dirty="0"/>
              <a:t>Maintenance</a:t>
            </a:r>
          </a:p>
          <a:p>
            <a:endParaRPr lang="en-US" dirty="0"/>
          </a:p>
          <a:p>
            <a:r>
              <a:rPr lang="en-US" dirty="0"/>
              <a:t>As students in CT 310 you have learned nothing about WordPress in particular and the rich ecosystem it supports.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955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Site is Like a </a:t>
            </a:r>
            <a:r>
              <a:rPr lang="is-IS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Book</a:t>
            </a:r>
          </a:p>
          <a:p>
            <a:pPr lvl="1"/>
            <a:r>
              <a:rPr lang="en-US" dirty="0"/>
              <a:t>Major up front effort then walk away.</a:t>
            </a:r>
          </a:p>
          <a:p>
            <a:r>
              <a:rPr lang="en-US" dirty="0"/>
              <a:t>A TV Miniseries</a:t>
            </a:r>
          </a:p>
          <a:p>
            <a:pPr lvl="1"/>
            <a:r>
              <a:rPr lang="en-US" dirty="0"/>
              <a:t>Effort over fixed period, then walk away.</a:t>
            </a:r>
          </a:p>
          <a:p>
            <a:r>
              <a:rPr lang="en-US" dirty="0"/>
              <a:t>A Good Newspaper</a:t>
            </a:r>
          </a:p>
          <a:p>
            <a:pPr lvl="1"/>
            <a:r>
              <a:rPr lang="en-US" dirty="0"/>
              <a:t>What needs to be said today.</a:t>
            </a:r>
          </a:p>
          <a:p>
            <a:r>
              <a:rPr lang="en-US" dirty="0"/>
              <a:t>A Good Restaurant</a:t>
            </a:r>
          </a:p>
          <a:p>
            <a:pPr lvl="1"/>
            <a:r>
              <a:rPr lang="en-US" dirty="0"/>
              <a:t>Yesterday’s food holds little appeal.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A37DDB-36AC-FD46-A2B5-050248392219}" type="datetime1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55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Newspaper than 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website not in need of updating is a rare thing, and probably boring.</a:t>
            </a:r>
          </a:p>
          <a:p>
            <a:r>
              <a:rPr lang="en-US" dirty="0"/>
              <a:t>How does content get onto a site?</a:t>
            </a:r>
          </a:p>
          <a:p>
            <a:r>
              <a:rPr lang="en-US" dirty="0"/>
              <a:t>It comes from people, typically without web development skills.</a:t>
            </a:r>
          </a:p>
          <a:p>
            <a:r>
              <a:rPr lang="en-US" dirty="0"/>
              <a:t>… and they want to contribute that content through a browser.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A37DDB-36AC-FD46-A2B5-050248392219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585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Change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7DDB-36AC-FD46-A2B5-050248392219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500" y="1143000"/>
            <a:ext cx="876300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BCM (Before Content Management)</a:t>
            </a:r>
          </a:p>
          <a:p>
            <a:endParaRPr lang="en-US" dirty="0"/>
          </a:p>
          <a:p>
            <a:r>
              <a:rPr lang="en-US" dirty="0"/>
              <a:t>Content added/modified using files on a server.</a:t>
            </a:r>
          </a:p>
          <a:p>
            <a:r>
              <a:rPr lang="en-US" dirty="0"/>
              <a:t>No server access, no changing the site.</a:t>
            </a:r>
          </a:p>
          <a:p>
            <a:r>
              <a:rPr lang="en-US" dirty="0"/>
              <a:t>Content providers need some degree of training.</a:t>
            </a:r>
          </a:p>
          <a:p>
            <a:r>
              <a:rPr lang="en-US" dirty="0"/>
              <a:t>CT 310 is BCM focused.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" y="3817937"/>
            <a:ext cx="876300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ACM(After Content Management)</a:t>
            </a:r>
          </a:p>
          <a:p>
            <a:endParaRPr lang="en-US" dirty="0"/>
          </a:p>
          <a:p>
            <a:r>
              <a:rPr lang="en-US" dirty="0"/>
              <a:t>Content added/modified through a browser.</a:t>
            </a:r>
          </a:p>
          <a:p>
            <a:r>
              <a:rPr lang="en-US" dirty="0"/>
              <a:t>Web based access control is in place.</a:t>
            </a:r>
          </a:p>
          <a:p>
            <a:r>
              <a:rPr lang="en-US" dirty="0"/>
              <a:t>Contribution of content through WYSIG tools.</a:t>
            </a:r>
          </a:p>
          <a:p>
            <a:r>
              <a:rPr lang="en-US" dirty="0"/>
              <a:t>Behind the scenes, content in a database.</a:t>
            </a:r>
          </a:p>
        </p:txBody>
      </p:sp>
    </p:spTree>
    <p:extLst>
      <p:ext uri="{BB962C8B-B14F-4D97-AF65-F5344CB8AC3E}">
        <p14:creationId xmlns:p14="http://schemas.microsoft.com/office/powerpoint/2010/main" val="1220777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Argument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E6AC-66CB-B94B-B201-03AC6BDCBE80}" type="datetime1">
              <a:rPr lang="en-US" smtClean="0"/>
              <a:t>4/20/2018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7650" y="990600"/>
            <a:ext cx="4095750" cy="4154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BCM Pros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Security</a:t>
            </a:r>
          </a:p>
          <a:p>
            <a:pPr lvl="1"/>
            <a:r>
              <a:rPr lang="en-US" sz="2000" dirty="0"/>
              <a:t>No browser updates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Simplicity</a:t>
            </a:r>
          </a:p>
          <a:p>
            <a:pPr lvl="1"/>
            <a:r>
              <a:rPr lang="en-US" sz="2000" dirty="0"/>
              <a:t>No complex superstructure</a:t>
            </a:r>
          </a:p>
          <a:p>
            <a:pPr lvl="1"/>
            <a:r>
              <a:rPr lang="en-US" sz="2000" dirty="0"/>
              <a:t>Often, file&lt;-&gt;page match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Escape from WYSIG </a:t>
            </a:r>
          </a:p>
          <a:p>
            <a:pPr lvl="1"/>
            <a:r>
              <a:rPr lang="en-US" sz="2000" dirty="0"/>
              <a:t>Server tools for updating</a:t>
            </a:r>
            <a:endParaRPr lang="en-US" sz="2000" b="1" dirty="0"/>
          </a:p>
          <a:p>
            <a:r>
              <a:rPr lang="en-US" b="1" dirty="0"/>
              <a:t>BCM Cons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Updating is hard !!!</a:t>
            </a:r>
          </a:p>
          <a:p>
            <a:pPr marL="457200" lvl="2"/>
            <a:r>
              <a:rPr lang="en-US" sz="2000" dirty="0"/>
              <a:t>Content changes require server access &amp; expertise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67250" y="990600"/>
            <a:ext cx="4095750" cy="41549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ACM Pros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Updating is easy!</a:t>
            </a:r>
          </a:p>
          <a:p>
            <a:pPr lvl="1"/>
            <a:r>
              <a:rPr lang="en-US" sz="2000" dirty="0"/>
              <a:t>Those responsible for content directly contribute</a:t>
            </a:r>
          </a:p>
          <a:p>
            <a:r>
              <a:rPr lang="en-US" b="1" dirty="0"/>
              <a:t>BCM Cons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Complexity</a:t>
            </a:r>
          </a:p>
          <a:p>
            <a:pPr lvl="1"/>
            <a:r>
              <a:rPr lang="en-US" sz="2000" dirty="0"/>
              <a:t>CMS Superstructure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Obscurity</a:t>
            </a:r>
          </a:p>
          <a:p>
            <a:pPr marL="457200" lvl="2"/>
            <a:r>
              <a:rPr lang="en-US" sz="2000" dirty="0"/>
              <a:t>Pages aren’t files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dirty="0"/>
              <a:t>Security</a:t>
            </a:r>
          </a:p>
          <a:p>
            <a:pPr marL="457200" lvl="2"/>
            <a:r>
              <a:rPr lang="en-US" sz="2000" dirty="0"/>
              <a:t>One mistake and others with a browser own you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650" y="5292544"/>
            <a:ext cx="851535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For all the ACM Cons, “Updating is easy!” wins. Expect to deploy some form of CMS in any project where real people are responsible for site content.  </a:t>
            </a:r>
          </a:p>
        </p:txBody>
      </p:sp>
    </p:spTree>
    <p:extLst>
      <p:ext uri="{BB962C8B-B14F-4D97-AF65-F5344CB8AC3E}">
        <p14:creationId xmlns:p14="http://schemas.microsoft.com/office/powerpoint/2010/main" val="1086278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CMS Features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E6AC-66CB-B94B-B201-03AC6BDCBE80}" type="datetime1">
              <a:rPr lang="en-US" smtClean="0"/>
              <a:t>4/20/2018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pic>
        <p:nvPicPr>
          <p:cNvPr id="6" name="Picture 5" descr="CMSMatri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44376"/>
            <a:ext cx="8686800" cy="5356424"/>
          </a:xfrm>
          <a:prstGeom prst="rect">
            <a:avLst/>
          </a:prstGeom>
          <a:ln w="38100" cmpd="sng">
            <a:solidFill>
              <a:srgbClr val="FFDB96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00600" y="361585"/>
            <a:ext cx="3658085" cy="138499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Warning, this site is not being kept up to date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6044313"/>
            <a:ext cx="72390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Still useful </a:t>
            </a:r>
            <a:r>
              <a:rPr lang="en-US"/>
              <a:t>to glimpse range of CMS features.</a:t>
            </a:r>
          </a:p>
        </p:txBody>
      </p:sp>
    </p:spTree>
    <p:extLst>
      <p:ext uri="{BB962C8B-B14F-4D97-AF65-F5344CB8AC3E}">
        <p14:creationId xmlns:p14="http://schemas.microsoft.com/office/powerpoint/2010/main" val="1341095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3352800" cy="1143000"/>
          </a:xfrm>
        </p:spPr>
        <p:txBody>
          <a:bodyPr/>
          <a:lstStyle/>
          <a:p>
            <a:pPr algn="l"/>
            <a:r>
              <a:rPr lang="en-US" dirty="0"/>
              <a:t>How </a:t>
            </a:r>
            <a:r>
              <a:rPr lang="en-US"/>
              <a:t>Many Options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668008"/>
            <a:ext cx="3657600" cy="4495800"/>
          </a:xfrm>
        </p:spPr>
        <p:txBody>
          <a:bodyPr/>
          <a:lstStyle/>
          <a:p>
            <a:r>
              <a:rPr lang="en-US" dirty="0"/>
              <a:t>A crowded field!</a:t>
            </a:r>
          </a:p>
          <a:p>
            <a:r>
              <a:rPr lang="en-US" dirty="0"/>
              <a:t>There are 1311 entries</a:t>
            </a:r>
          </a:p>
          <a:p>
            <a:r>
              <a:rPr lang="en-US" dirty="0"/>
              <a:t>Problem: Does any platform have critical mass?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68BE6AC-66CB-B94B-B201-03AC6BDCBE80}" type="datetime1">
              <a:rPr lang="en-US" smtClean="0"/>
              <a:t>4/20/2018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2A77E989-7BA9-BB42-8ABA-805A613F14A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76200"/>
            <a:ext cx="4286574" cy="65532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TextBox 7"/>
          <p:cNvSpPr txBox="1"/>
          <p:nvPr/>
        </p:nvSpPr>
        <p:spPr>
          <a:xfrm>
            <a:off x="4886487" y="2209800"/>
            <a:ext cx="3200400" cy="1938992"/>
          </a:xfrm>
          <a:prstGeom prst="rect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  <a:alpha val="55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57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2016 CMS </a:t>
            </a:r>
          </a:p>
          <a:p>
            <a:r>
              <a:rPr lang="en-US" dirty="0">
                <a:solidFill>
                  <a:srgbClr val="000000"/>
                </a:solidFill>
              </a:rPr>
              <a:t>Matrix Listing: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i="1" dirty="0">
                <a:solidFill>
                  <a:srgbClr val="000000"/>
                </a:solidFill>
              </a:rPr>
              <a:t>Of course you cannot read this!</a:t>
            </a:r>
          </a:p>
        </p:txBody>
      </p:sp>
    </p:spTree>
    <p:extLst>
      <p:ext uri="{BB962C8B-B14F-4D97-AF65-F5344CB8AC3E}">
        <p14:creationId xmlns:p14="http://schemas.microsoft.com/office/powerpoint/2010/main" val="969548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17" y="1029117"/>
            <a:ext cx="7127154" cy="5333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Critical Mass: Yes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7DDB-36AC-FD46-A2B5-050248392219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FDB90E0-109D-6646-851E-B47DF95D977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CSU CT 310 Web Development ©Ross Beveridge &amp; Jamie Ruiz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85750"/>
            <a:ext cx="2222500" cy="876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0028356"/>
      </p:ext>
    </p:extLst>
  </p:cSld>
  <p:clrMapOvr>
    <a:masterClrMapping/>
  </p:clrMapOvr>
</p:sld>
</file>

<file path=ppt/theme/theme1.xml><?xml version="1.0" encoding="utf-8"?>
<a:theme xmlns:a="http://schemas.openxmlformats.org/drawingml/2006/main" name="ct310slidesTemplate">
  <a:themeElements>
    <a:clrScheme name="">
      <a:dk1>
        <a:srgbClr val="2D2015"/>
      </a:dk1>
      <a:lt1>
        <a:srgbClr val="FFDB96"/>
      </a:lt1>
      <a:dk2>
        <a:srgbClr val="609060"/>
      </a:dk2>
      <a:lt2>
        <a:srgbClr val="FFDB96"/>
      </a:lt2>
      <a:accent1>
        <a:srgbClr val="8C7B70"/>
      </a:accent1>
      <a:accent2>
        <a:srgbClr val="AC6020"/>
      </a:accent2>
      <a:accent3>
        <a:srgbClr val="B6C6B6"/>
      </a:accent3>
      <a:accent4>
        <a:srgbClr val="DABB7F"/>
      </a:accent4>
      <a:accent5>
        <a:srgbClr val="C5BFBB"/>
      </a:accent5>
      <a:accent6>
        <a:srgbClr val="9B561C"/>
      </a:accent6>
      <a:hlink>
        <a:srgbClr val="E7CE37"/>
      </a:hlink>
      <a:folHlink>
        <a:srgbClr val="A8B9BB"/>
      </a:folHlink>
    </a:clrScheme>
    <a:fontScheme name="ct310slidesTemplat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t310slidesTemplate 1">
        <a:dk1>
          <a:srgbClr val="2D2015"/>
        </a:dk1>
        <a:lt1>
          <a:srgbClr val="FFDB96"/>
        </a:lt1>
        <a:dk2>
          <a:srgbClr val="609060"/>
        </a:dk2>
        <a:lt2>
          <a:srgbClr val="FFDB96"/>
        </a:lt2>
        <a:accent1>
          <a:srgbClr val="8C7B70"/>
        </a:accent1>
        <a:accent2>
          <a:srgbClr val="8F5F2F"/>
        </a:accent2>
        <a:accent3>
          <a:srgbClr val="B6C6B6"/>
        </a:accent3>
        <a:accent4>
          <a:srgbClr val="DABB7F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" id="{651E2502-4539-5B4B-8FB1-4AC9F5D32A86}" vid="{37538EC0-D294-234D-8248-EE84B24FEAB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ct310template</Template>
  <TotalTime>589</TotalTime>
  <Words>1162</Words>
  <Application>Microsoft Office PowerPoint</Application>
  <PresentationFormat>On-screen Show (4:3)</PresentationFormat>
  <Paragraphs>205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MS PGothic</vt:lpstr>
      <vt:lpstr>Arial</vt:lpstr>
      <vt:lpstr>Lucida Console</vt:lpstr>
      <vt:lpstr>Verdana</vt:lpstr>
      <vt:lpstr>Wingdings</vt:lpstr>
      <vt:lpstr>ct310slidesTemplate</vt:lpstr>
      <vt:lpstr>Lecture 29</vt:lpstr>
      <vt:lpstr>Think About Workflow!</vt:lpstr>
      <vt:lpstr>A Site is Like a …</vt:lpstr>
      <vt:lpstr>More Newspaper than Book</vt:lpstr>
      <vt:lpstr>The Big Change</vt:lpstr>
      <vt:lpstr>The Argument</vt:lpstr>
      <vt:lpstr>CMS Features </vt:lpstr>
      <vt:lpstr>How Many Options</vt:lpstr>
      <vt:lpstr>Critical Mass: Yes</vt:lpstr>
      <vt:lpstr>WordPress – Get It</vt:lpstr>
      <vt:lpstr>Follow The Handy Guide</vt:lpstr>
      <vt:lpstr>Step 2: New Database</vt:lpstr>
      <vt:lpstr>Step 3: Move Download</vt:lpstr>
      <vt:lpstr>Step 4: Start Setup</vt:lpstr>
      <vt:lpstr>What Happened?</vt:lpstr>
      <vt:lpstr>Can’t Help It– On More Peak</vt:lpstr>
      <vt:lpstr>PowerPoint Presentation</vt:lpstr>
      <vt:lpstr>Step 4: Setup Complete</vt:lpstr>
      <vt:lpstr>Want Proof</vt:lpstr>
      <vt:lpstr>Now Login</vt:lpstr>
      <vt:lpstr>Done? No! Just Started …</vt:lpstr>
      <vt:lpstr>Now Build Your Site</vt:lpstr>
      <vt:lpstr>Now You See It – Now …</vt:lpstr>
      <vt:lpstr>Speaking of Maintenance</vt:lpstr>
      <vt:lpstr>Push a Single Button</vt:lpstr>
      <vt:lpstr>WordPress: Two Views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31</dc:title>
  <dc:subject/>
  <dc:creator>Microsoft Office User</dc:creator>
  <cp:keywords/>
  <dc:description/>
  <cp:lastModifiedBy>Say,Benjamin</cp:lastModifiedBy>
  <cp:revision>52</cp:revision>
  <cp:lastPrinted>2016-04-27T13:47:19Z</cp:lastPrinted>
  <dcterms:created xsi:type="dcterms:W3CDTF">2016-04-25T16:11:58Z</dcterms:created>
  <dcterms:modified xsi:type="dcterms:W3CDTF">2018-04-20T13:54:00Z</dcterms:modified>
  <cp:category/>
</cp:coreProperties>
</file>