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70" r:id="rId15"/>
    <p:sldId id="269" r:id="rId16"/>
    <p:sldId id="271" r:id="rId17"/>
    <p:sldId id="272" r:id="rId18"/>
    <p:sldId id="273" r:id="rId19"/>
    <p:sldId id="277" r:id="rId20"/>
    <p:sldId id="274" r:id="rId21"/>
    <p:sldId id="278" r:id="rId22"/>
    <p:sldId id="279" r:id="rId23"/>
    <p:sldId id="280" r:id="rId24"/>
    <p:sldId id="281" r:id="rId25"/>
    <p:sldId id="282" r:id="rId26"/>
    <p:sldId id="275" r:id="rId27"/>
    <p:sldId id="276"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629" autoAdjust="0"/>
    <p:restoredTop sz="94660"/>
  </p:normalViewPr>
  <p:slideViewPr>
    <p:cSldViewPr snapToGrid="0">
      <p:cViewPr varScale="1">
        <p:scale>
          <a:sx n="91" d="100"/>
          <a:sy n="91" d="100"/>
        </p:scale>
        <p:origin x="96" y="16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5923F103-BC34-4FE4-A40E-EDDEECFDA5D0}" type="datetimeFigureOut">
              <a:rPr lang="en-US" smtClean="0"/>
              <a:pPr/>
              <a:t>4/25/2018</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r>
              <a:rPr lang="en-US"/>
              <a:t>
              </a:t>
            </a:r>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683594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4/25/2018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5739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4/25/2018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355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4/25/2018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1272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F34E6425-0181-43F2-84FC-787E803FD2F8}" type="datetimeFigureOut">
              <a:rPr lang="en-US" smtClean="0"/>
              <a:t>4/25/2018</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r>
              <a:rPr lang="en-US"/>
              <a:t>
              </a:t>
            </a:r>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9674058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4/25/2018</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382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4/25/2018</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52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4/25/2018</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2146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4/25/2018</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2075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76E86A4C-8E40-4F87-A4F0-01A0687C5742}" type="datetimeFigureOut">
              <a:rPr lang="en-US" smtClean="0"/>
              <a:t>4/25/2018</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r>
              <a:rPr lang="en-US"/>
              <a:t>
              </a:t>
            </a:r>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4793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35E72C73-2D91-4E12-BA25-F0AA0C03599B}" type="datetimeFigureOut">
              <a:rPr lang="en-US" smtClean="0"/>
              <a:t>4/25/2018</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r>
              <a:rPr lang="en-US"/>
              <a:t>
              </a:t>
            </a:r>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89045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2BE451C3-0FF4-47C4-B829-773ADF60F88C}" type="datetimeFigureOut">
              <a:rPr lang="en-US" smtClean="0"/>
              <a:t>4/25/2018</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r>
              <a:rPr lang="en-US"/>
              <a:t>
              </a:t>
            </a:r>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D57F1E4F-1CFF-5643-939E-217C01CDF565}" type="slidenum">
              <a:rPr lang="en-US" smtClean="0"/>
              <a:pPr/>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8159702"/>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hf sldNum="0" hdr="0" ftr="0" dt="0"/>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w3.org/WAI/WCAG20/quickref/#media-equiv" TargetMode="External"/><Relationship Id="rId2" Type="http://schemas.openxmlformats.org/officeDocument/2006/relationships/hyperlink" Target="http://www.w3.org/WAI/WCAG20/quickref/#text-equiv" TargetMode="External"/><Relationship Id="rId1" Type="http://schemas.openxmlformats.org/officeDocument/2006/relationships/slideLayout" Target="../slideLayouts/slideLayout2.xml"/><Relationship Id="rId5" Type="http://schemas.openxmlformats.org/officeDocument/2006/relationships/hyperlink" Target="http://www.w3.org/WAI/WCAG20/quickref/#visual-audio-contrast" TargetMode="External"/><Relationship Id="rId4" Type="http://schemas.openxmlformats.org/officeDocument/2006/relationships/hyperlink" Target="http://www.w3.org/WAI/WCAG20/quickref/#content-structure-separatio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w3.org/WAI/WCAG20/quickref/#time-limits" TargetMode="External"/><Relationship Id="rId2" Type="http://schemas.openxmlformats.org/officeDocument/2006/relationships/hyperlink" Target="http://www.w3.org/WAI/WCAG20/quickref/#keyboard-operation" TargetMode="External"/><Relationship Id="rId1" Type="http://schemas.openxmlformats.org/officeDocument/2006/relationships/slideLayout" Target="../slideLayouts/slideLayout2.xml"/><Relationship Id="rId5" Type="http://schemas.openxmlformats.org/officeDocument/2006/relationships/hyperlink" Target="http://www.w3.org/WAI/WCAG20/quickref/#navigation-mechanisms" TargetMode="External"/><Relationship Id="rId4" Type="http://schemas.openxmlformats.org/officeDocument/2006/relationships/hyperlink" Target="http://www.w3.org/WAI/WCAG20/quickref/#seizur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w3.org/WAI/WCAG20/quickref/#consistent-behavior" TargetMode="External"/><Relationship Id="rId2" Type="http://schemas.openxmlformats.org/officeDocument/2006/relationships/hyperlink" Target="http://www.w3.org/WAI/WCAG20/quickref/#meaning" TargetMode="External"/><Relationship Id="rId1" Type="http://schemas.openxmlformats.org/officeDocument/2006/relationships/slideLayout" Target="../slideLayouts/slideLayout2.xml"/><Relationship Id="rId4" Type="http://schemas.openxmlformats.org/officeDocument/2006/relationships/hyperlink" Target="http://www.w3.org/WAI/WCAG20/quickref/#minimize-error"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www.w3.org/WAI/WCAG20/quickref/#ensure-compa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google.co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C709D-CC8F-48AE-877B-5039A8A4E66F}"/>
              </a:ext>
            </a:extLst>
          </p:cNvPr>
          <p:cNvSpPr>
            <a:spLocks noGrp="1"/>
          </p:cNvSpPr>
          <p:nvPr>
            <p:ph type="ctrTitle"/>
          </p:nvPr>
        </p:nvSpPr>
        <p:spPr/>
        <p:txBody>
          <a:bodyPr/>
          <a:lstStyle/>
          <a:p>
            <a:r>
              <a:rPr lang="en-US" dirty="0"/>
              <a:t>Section 508</a:t>
            </a:r>
          </a:p>
        </p:txBody>
      </p:sp>
      <p:sp>
        <p:nvSpPr>
          <p:cNvPr id="3" name="Subtitle 2">
            <a:extLst>
              <a:ext uri="{FF2B5EF4-FFF2-40B4-BE49-F238E27FC236}">
                <a16:creationId xmlns:a16="http://schemas.microsoft.com/office/drawing/2014/main" id="{1BE75EA1-4035-44F0-898F-C1C8BCD6890B}"/>
              </a:ext>
            </a:extLst>
          </p:cNvPr>
          <p:cNvSpPr>
            <a:spLocks noGrp="1"/>
          </p:cNvSpPr>
          <p:nvPr>
            <p:ph type="subTitle" idx="1"/>
          </p:nvPr>
        </p:nvSpPr>
        <p:spPr/>
        <p:txBody>
          <a:bodyPr/>
          <a:lstStyle/>
          <a:p>
            <a:r>
              <a:rPr lang="en-US" dirty="0"/>
              <a:t>CT310 Spring 2018</a:t>
            </a:r>
          </a:p>
        </p:txBody>
      </p:sp>
    </p:spTree>
    <p:extLst>
      <p:ext uri="{BB962C8B-B14F-4D97-AF65-F5344CB8AC3E}">
        <p14:creationId xmlns:p14="http://schemas.microsoft.com/office/powerpoint/2010/main" val="3521461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6F9F1-59D7-43CB-9819-2C22AF878E54}"/>
              </a:ext>
            </a:extLst>
          </p:cNvPr>
          <p:cNvSpPr>
            <a:spLocks noGrp="1"/>
          </p:cNvSpPr>
          <p:nvPr>
            <p:ph type="title"/>
          </p:nvPr>
        </p:nvSpPr>
        <p:spPr/>
        <p:txBody>
          <a:bodyPr/>
          <a:lstStyle/>
          <a:p>
            <a:r>
              <a:rPr lang="en-US" dirty="0"/>
              <a:t>Covered Electronic Content?</a:t>
            </a:r>
          </a:p>
        </p:txBody>
      </p:sp>
      <p:sp>
        <p:nvSpPr>
          <p:cNvPr id="3" name="Content Placeholder 2">
            <a:extLst>
              <a:ext uri="{FF2B5EF4-FFF2-40B4-BE49-F238E27FC236}">
                <a16:creationId xmlns:a16="http://schemas.microsoft.com/office/drawing/2014/main" id="{5C92AD9A-D23D-47C7-9ABF-C997FD106299}"/>
              </a:ext>
            </a:extLst>
          </p:cNvPr>
          <p:cNvSpPr>
            <a:spLocks noGrp="1"/>
          </p:cNvSpPr>
          <p:nvPr>
            <p:ph idx="1"/>
          </p:nvPr>
        </p:nvSpPr>
        <p:spPr/>
        <p:txBody>
          <a:bodyPr/>
          <a:lstStyle/>
          <a:p>
            <a:r>
              <a:rPr lang="en-US" dirty="0"/>
              <a:t>The Revised Section 508 Standards specify that all types of public-facing content, as well as nine categories of non-public-facing content that communicate agency official business, have to be accessible. "Content," as defined in the standards, encompasses all forms of electronic information and data.</a:t>
            </a:r>
          </a:p>
        </p:txBody>
      </p:sp>
    </p:spTree>
    <p:extLst>
      <p:ext uri="{BB962C8B-B14F-4D97-AF65-F5344CB8AC3E}">
        <p14:creationId xmlns:p14="http://schemas.microsoft.com/office/powerpoint/2010/main" val="1656615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14327B-91A7-4FFA-88EE-4D59DBB8336E}"/>
              </a:ext>
            </a:extLst>
          </p:cNvPr>
          <p:cNvSpPr>
            <a:spLocks noGrp="1"/>
          </p:cNvSpPr>
          <p:nvPr>
            <p:ph type="ctrTitle"/>
          </p:nvPr>
        </p:nvSpPr>
        <p:spPr/>
        <p:txBody>
          <a:bodyPr/>
          <a:lstStyle/>
          <a:p>
            <a:r>
              <a:rPr lang="en-US" dirty="0"/>
              <a:t>Actual Requirements</a:t>
            </a:r>
          </a:p>
        </p:txBody>
      </p:sp>
      <p:sp>
        <p:nvSpPr>
          <p:cNvPr id="5" name="Subtitle 4">
            <a:extLst>
              <a:ext uri="{FF2B5EF4-FFF2-40B4-BE49-F238E27FC236}">
                <a16:creationId xmlns:a16="http://schemas.microsoft.com/office/drawing/2014/main" id="{4A2E6D3B-8E4E-42A5-885E-4D7687E4DBB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61037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7A2A8-21DE-4751-A54A-DF79A8D53C0E}"/>
              </a:ext>
            </a:extLst>
          </p:cNvPr>
          <p:cNvSpPr>
            <a:spLocks noGrp="1"/>
          </p:cNvSpPr>
          <p:nvPr>
            <p:ph type="title"/>
          </p:nvPr>
        </p:nvSpPr>
        <p:spPr/>
        <p:txBody>
          <a:bodyPr/>
          <a:lstStyle/>
          <a:p>
            <a:r>
              <a:rPr lang="en-US" dirty="0"/>
              <a:t>Assistive Technology</a:t>
            </a:r>
          </a:p>
        </p:txBody>
      </p:sp>
      <p:sp>
        <p:nvSpPr>
          <p:cNvPr id="3" name="Content Placeholder 2">
            <a:extLst>
              <a:ext uri="{FF2B5EF4-FFF2-40B4-BE49-F238E27FC236}">
                <a16:creationId xmlns:a16="http://schemas.microsoft.com/office/drawing/2014/main" id="{075E559A-4DEC-4CC0-A7C0-B4EA6DE5B8A9}"/>
              </a:ext>
            </a:extLst>
          </p:cNvPr>
          <p:cNvSpPr>
            <a:spLocks noGrp="1"/>
          </p:cNvSpPr>
          <p:nvPr>
            <p:ph idx="1"/>
          </p:nvPr>
        </p:nvSpPr>
        <p:spPr/>
        <p:txBody>
          <a:bodyPr>
            <a:normAutofit fontScale="85000" lnSpcReduction="20000"/>
          </a:bodyPr>
          <a:lstStyle/>
          <a:p>
            <a:r>
              <a:rPr lang="en-US" dirty="0"/>
              <a:t>Listen as web pages and other documents are read aloud by a screen reader </a:t>
            </a:r>
          </a:p>
          <a:p>
            <a:r>
              <a:rPr lang="en-US" dirty="0"/>
              <a:t>Use refreshable braille to review electronic content </a:t>
            </a:r>
          </a:p>
          <a:p>
            <a:r>
              <a:rPr lang="en-US" dirty="0"/>
              <a:t>Enlarge words and pictures on their monitor using screen magnification </a:t>
            </a:r>
          </a:p>
          <a:p>
            <a:r>
              <a:rPr lang="en-US" dirty="0"/>
              <a:t>Change background and foreground colors on a screen using operating system accessibility settings </a:t>
            </a:r>
          </a:p>
          <a:p>
            <a:r>
              <a:rPr lang="en-US" dirty="0"/>
              <a:t>Use voice commands to open a browser or other document, pause a video, or complete a form </a:t>
            </a:r>
          </a:p>
          <a:p>
            <a:r>
              <a:rPr lang="en-US" dirty="0"/>
              <a:t>Navigate a web page or software application without a keyboard or mouse </a:t>
            </a:r>
          </a:p>
          <a:p>
            <a:r>
              <a:rPr lang="en-US" dirty="0"/>
              <a:t>Use a combination of AT such as a screen reader and Braille display to navigate and understand a page</a:t>
            </a:r>
          </a:p>
        </p:txBody>
      </p:sp>
    </p:spTree>
    <p:extLst>
      <p:ext uri="{BB962C8B-B14F-4D97-AF65-F5344CB8AC3E}">
        <p14:creationId xmlns:p14="http://schemas.microsoft.com/office/powerpoint/2010/main" val="576923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48027-EBFF-4E15-96A8-009C18BB0129}"/>
              </a:ext>
            </a:extLst>
          </p:cNvPr>
          <p:cNvSpPr>
            <a:spLocks noGrp="1"/>
          </p:cNvSpPr>
          <p:nvPr>
            <p:ph type="title"/>
          </p:nvPr>
        </p:nvSpPr>
        <p:spPr/>
        <p:txBody>
          <a:bodyPr/>
          <a:lstStyle/>
          <a:p>
            <a:r>
              <a:rPr lang="en-US" dirty="0"/>
              <a:t>Types</a:t>
            </a:r>
          </a:p>
        </p:txBody>
      </p:sp>
      <p:sp>
        <p:nvSpPr>
          <p:cNvPr id="3" name="Content Placeholder 2">
            <a:extLst>
              <a:ext uri="{FF2B5EF4-FFF2-40B4-BE49-F238E27FC236}">
                <a16:creationId xmlns:a16="http://schemas.microsoft.com/office/drawing/2014/main" id="{0075C017-86B4-4F1F-9D52-6431F30B5525}"/>
              </a:ext>
            </a:extLst>
          </p:cNvPr>
          <p:cNvSpPr>
            <a:spLocks noGrp="1"/>
          </p:cNvSpPr>
          <p:nvPr>
            <p:ph idx="1"/>
          </p:nvPr>
        </p:nvSpPr>
        <p:spPr/>
        <p:txBody>
          <a:bodyPr/>
          <a:lstStyle/>
          <a:p>
            <a:r>
              <a:rPr lang="en-US" dirty="0"/>
              <a:t>Speech recognition software </a:t>
            </a:r>
          </a:p>
          <a:p>
            <a:r>
              <a:rPr lang="en-US" dirty="0"/>
              <a:t>Screen readers </a:t>
            </a:r>
          </a:p>
          <a:p>
            <a:r>
              <a:rPr lang="en-US" dirty="0"/>
              <a:t>Screen magnifiers </a:t>
            </a:r>
          </a:p>
          <a:p>
            <a:r>
              <a:rPr lang="en-US" dirty="0"/>
              <a:t>Reading assistance software </a:t>
            </a:r>
          </a:p>
          <a:p>
            <a:r>
              <a:rPr lang="en-US" dirty="0"/>
              <a:t>Alternative input software and hardware</a:t>
            </a:r>
          </a:p>
        </p:txBody>
      </p:sp>
    </p:spTree>
    <p:extLst>
      <p:ext uri="{BB962C8B-B14F-4D97-AF65-F5344CB8AC3E}">
        <p14:creationId xmlns:p14="http://schemas.microsoft.com/office/powerpoint/2010/main" val="903953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486F80-3094-4DAF-B42F-F887611FC8B7}"/>
              </a:ext>
            </a:extLst>
          </p:cNvPr>
          <p:cNvSpPr>
            <a:spLocks noGrp="1"/>
          </p:cNvSpPr>
          <p:nvPr>
            <p:ph type="ctrTitle"/>
          </p:nvPr>
        </p:nvSpPr>
        <p:spPr/>
        <p:txBody>
          <a:bodyPr/>
          <a:lstStyle/>
          <a:p>
            <a:r>
              <a:rPr lang="en-US" dirty="0"/>
              <a:t>WCAG 2.0</a:t>
            </a:r>
          </a:p>
        </p:txBody>
      </p:sp>
      <p:sp>
        <p:nvSpPr>
          <p:cNvPr id="5" name="Subtitle 4">
            <a:extLst>
              <a:ext uri="{FF2B5EF4-FFF2-40B4-BE49-F238E27FC236}">
                <a16:creationId xmlns:a16="http://schemas.microsoft.com/office/drawing/2014/main" id="{1BBFB6B7-3CB9-4374-BCE4-7D29E4BFBD5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20380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2234-2BBB-48BB-8769-1C24E9751AEE}"/>
              </a:ext>
            </a:extLst>
          </p:cNvPr>
          <p:cNvSpPr>
            <a:spLocks noGrp="1"/>
          </p:cNvSpPr>
          <p:nvPr>
            <p:ph type="title"/>
          </p:nvPr>
        </p:nvSpPr>
        <p:spPr/>
        <p:txBody>
          <a:bodyPr>
            <a:normAutofit fontScale="90000"/>
          </a:bodyPr>
          <a:lstStyle/>
          <a:p>
            <a:r>
              <a:rPr lang="en-US" b="1" dirty="0"/>
              <a:t>Perceivable</a:t>
            </a:r>
            <a:br>
              <a:rPr lang="en-US" b="1" dirty="0"/>
            </a:br>
            <a:br>
              <a:rPr lang="en-US" dirty="0"/>
            </a:br>
            <a:endParaRPr lang="en-US" dirty="0"/>
          </a:p>
        </p:txBody>
      </p:sp>
      <p:sp>
        <p:nvSpPr>
          <p:cNvPr id="3" name="Content Placeholder 2">
            <a:extLst>
              <a:ext uri="{FF2B5EF4-FFF2-40B4-BE49-F238E27FC236}">
                <a16:creationId xmlns:a16="http://schemas.microsoft.com/office/drawing/2014/main" id="{1540614D-6EE6-4B80-9A88-451AFA368B3E}"/>
              </a:ext>
            </a:extLst>
          </p:cNvPr>
          <p:cNvSpPr>
            <a:spLocks noGrp="1"/>
          </p:cNvSpPr>
          <p:nvPr>
            <p:ph idx="1"/>
          </p:nvPr>
        </p:nvSpPr>
        <p:spPr/>
        <p:txBody>
          <a:bodyPr/>
          <a:lstStyle/>
          <a:p>
            <a:r>
              <a:rPr lang="en-US" dirty="0"/>
              <a:t>Provide </a:t>
            </a:r>
            <a:r>
              <a:rPr lang="en-US" b="1" dirty="0">
                <a:hlinkClick r:id="rId2"/>
              </a:rPr>
              <a:t>text alternatives</a:t>
            </a:r>
            <a:r>
              <a:rPr lang="en-US" dirty="0"/>
              <a:t> for non-text content.</a:t>
            </a:r>
          </a:p>
          <a:p>
            <a:r>
              <a:rPr lang="en-US" dirty="0"/>
              <a:t>Provide </a:t>
            </a:r>
            <a:r>
              <a:rPr lang="en-US" b="1" dirty="0">
                <a:hlinkClick r:id="rId3"/>
              </a:rPr>
              <a:t>captions and other alternatives</a:t>
            </a:r>
            <a:r>
              <a:rPr lang="en-US" dirty="0"/>
              <a:t> for multimedia.</a:t>
            </a:r>
            <a:br>
              <a:rPr lang="en-US" dirty="0"/>
            </a:br>
            <a:endParaRPr lang="en-US" dirty="0"/>
          </a:p>
          <a:p>
            <a:r>
              <a:rPr lang="en-US" dirty="0"/>
              <a:t>Create content that can be </a:t>
            </a:r>
            <a:r>
              <a:rPr lang="en-US" b="1" dirty="0">
                <a:hlinkClick r:id="rId4"/>
              </a:rPr>
              <a:t>presented in different ways</a:t>
            </a:r>
            <a:r>
              <a:rPr lang="en-US" dirty="0"/>
              <a:t>,</a:t>
            </a:r>
            <a:br>
              <a:rPr lang="en-US" dirty="0"/>
            </a:br>
            <a:r>
              <a:rPr lang="en-US" dirty="0"/>
              <a:t>including by assistive technologies, without losing meaning.</a:t>
            </a:r>
            <a:br>
              <a:rPr lang="en-US" dirty="0"/>
            </a:br>
            <a:endParaRPr lang="en-US" dirty="0"/>
          </a:p>
          <a:p>
            <a:r>
              <a:rPr lang="en-US" dirty="0"/>
              <a:t>Make it easier for users to </a:t>
            </a:r>
            <a:r>
              <a:rPr lang="en-US" b="1" dirty="0">
                <a:hlinkClick r:id="rId5"/>
              </a:rPr>
              <a:t>see and hear content</a:t>
            </a:r>
            <a:r>
              <a:rPr lang="en-US" dirty="0"/>
              <a:t>.</a:t>
            </a:r>
          </a:p>
          <a:p>
            <a:pPr marL="0" indent="0">
              <a:buNone/>
            </a:pPr>
            <a:endParaRPr lang="en-US" dirty="0"/>
          </a:p>
        </p:txBody>
      </p:sp>
    </p:spTree>
    <p:extLst>
      <p:ext uri="{BB962C8B-B14F-4D97-AF65-F5344CB8AC3E}">
        <p14:creationId xmlns:p14="http://schemas.microsoft.com/office/powerpoint/2010/main" val="1015497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8C046-4445-4CDC-A661-5D4442D7812D}"/>
              </a:ext>
            </a:extLst>
          </p:cNvPr>
          <p:cNvSpPr>
            <a:spLocks noGrp="1"/>
          </p:cNvSpPr>
          <p:nvPr>
            <p:ph type="title"/>
          </p:nvPr>
        </p:nvSpPr>
        <p:spPr/>
        <p:txBody>
          <a:bodyPr/>
          <a:lstStyle/>
          <a:p>
            <a:r>
              <a:rPr lang="en-US" b="1" dirty="0"/>
              <a:t>Operable</a:t>
            </a:r>
            <a:br>
              <a:rPr lang="en-US" b="1" dirty="0"/>
            </a:br>
            <a:endParaRPr lang="en-US" dirty="0"/>
          </a:p>
        </p:txBody>
      </p:sp>
      <p:sp>
        <p:nvSpPr>
          <p:cNvPr id="3" name="Content Placeholder 2">
            <a:extLst>
              <a:ext uri="{FF2B5EF4-FFF2-40B4-BE49-F238E27FC236}">
                <a16:creationId xmlns:a16="http://schemas.microsoft.com/office/drawing/2014/main" id="{847ABC60-0FA0-42BA-B0CD-A5D61605E982}"/>
              </a:ext>
            </a:extLst>
          </p:cNvPr>
          <p:cNvSpPr>
            <a:spLocks noGrp="1"/>
          </p:cNvSpPr>
          <p:nvPr>
            <p:ph idx="1"/>
          </p:nvPr>
        </p:nvSpPr>
        <p:spPr/>
        <p:txBody>
          <a:bodyPr/>
          <a:lstStyle/>
          <a:p>
            <a:r>
              <a:rPr lang="en-US" dirty="0"/>
              <a:t>Make all functionality available from a </a:t>
            </a:r>
            <a:r>
              <a:rPr lang="en-US" b="1" dirty="0">
                <a:hlinkClick r:id="rId2"/>
              </a:rPr>
              <a:t>keyboard</a:t>
            </a:r>
            <a:r>
              <a:rPr lang="en-US" dirty="0"/>
              <a:t>.</a:t>
            </a:r>
          </a:p>
          <a:p>
            <a:r>
              <a:rPr lang="en-US" dirty="0"/>
              <a:t>Give users </a:t>
            </a:r>
            <a:r>
              <a:rPr lang="en-US" b="1" dirty="0">
                <a:hlinkClick r:id="rId3"/>
              </a:rPr>
              <a:t>enough time</a:t>
            </a:r>
            <a:r>
              <a:rPr lang="en-US" dirty="0"/>
              <a:t> to read and use content.</a:t>
            </a:r>
          </a:p>
          <a:p>
            <a:r>
              <a:rPr lang="en-US" dirty="0"/>
              <a:t>Do not use content that causes </a:t>
            </a:r>
            <a:r>
              <a:rPr lang="en-US" b="1" dirty="0">
                <a:hlinkClick r:id="rId4"/>
              </a:rPr>
              <a:t>seizures</a:t>
            </a:r>
            <a:r>
              <a:rPr lang="en-US" dirty="0"/>
              <a:t>.</a:t>
            </a:r>
          </a:p>
          <a:p>
            <a:r>
              <a:rPr lang="en-US" dirty="0"/>
              <a:t>Help users </a:t>
            </a:r>
            <a:r>
              <a:rPr lang="en-US" b="1" dirty="0">
                <a:hlinkClick r:id="rId5"/>
              </a:rPr>
              <a:t>navigate and find content</a:t>
            </a:r>
            <a:r>
              <a:rPr lang="en-US" dirty="0"/>
              <a:t>.</a:t>
            </a:r>
          </a:p>
          <a:p>
            <a:endParaRPr lang="en-US" dirty="0"/>
          </a:p>
        </p:txBody>
      </p:sp>
    </p:spTree>
    <p:extLst>
      <p:ext uri="{BB962C8B-B14F-4D97-AF65-F5344CB8AC3E}">
        <p14:creationId xmlns:p14="http://schemas.microsoft.com/office/powerpoint/2010/main" val="1425617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8C046-4445-4CDC-A661-5D4442D7812D}"/>
              </a:ext>
            </a:extLst>
          </p:cNvPr>
          <p:cNvSpPr>
            <a:spLocks noGrp="1"/>
          </p:cNvSpPr>
          <p:nvPr>
            <p:ph type="title"/>
          </p:nvPr>
        </p:nvSpPr>
        <p:spPr/>
        <p:txBody>
          <a:bodyPr/>
          <a:lstStyle/>
          <a:p>
            <a:r>
              <a:rPr lang="en-US" b="1" dirty="0"/>
              <a:t>Understandable</a:t>
            </a:r>
            <a:br>
              <a:rPr lang="en-US" b="1" dirty="0"/>
            </a:br>
            <a:endParaRPr lang="en-US" dirty="0"/>
          </a:p>
        </p:txBody>
      </p:sp>
      <p:sp>
        <p:nvSpPr>
          <p:cNvPr id="3" name="Content Placeholder 2">
            <a:extLst>
              <a:ext uri="{FF2B5EF4-FFF2-40B4-BE49-F238E27FC236}">
                <a16:creationId xmlns:a16="http://schemas.microsoft.com/office/drawing/2014/main" id="{847ABC60-0FA0-42BA-B0CD-A5D61605E982}"/>
              </a:ext>
            </a:extLst>
          </p:cNvPr>
          <p:cNvSpPr>
            <a:spLocks noGrp="1"/>
          </p:cNvSpPr>
          <p:nvPr>
            <p:ph idx="1"/>
          </p:nvPr>
        </p:nvSpPr>
        <p:spPr/>
        <p:txBody>
          <a:bodyPr/>
          <a:lstStyle/>
          <a:p>
            <a:r>
              <a:rPr lang="en-US" dirty="0"/>
              <a:t>Make text </a:t>
            </a:r>
            <a:r>
              <a:rPr lang="en-US" b="1" dirty="0">
                <a:hlinkClick r:id="rId2"/>
              </a:rPr>
              <a:t>readable and understandable</a:t>
            </a:r>
            <a:r>
              <a:rPr lang="en-US" dirty="0"/>
              <a:t>.</a:t>
            </a:r>
          </a:p>
          <a:p>
            <a:r>
              <a:rPr lang="en-US" dirty="0"/>
              <a:t>Make content appear and operate in </a:t>
            </a:r>
            <a:r>
              <a:rPr lang="en-US" b="1" dirty="0">
                <a:hlinkClick r:id="rId3"/>
              </a:rPr>
              <a:t>predictable</a:t>
            </a:r>
            <a:r>
              <a:rPr lang="en-US" dirty="0"/>
              <a:t> ways.</a:t>
            </a:r>
          </a:p>
          <a:p>
            <a:r>
              <a:rPr lang="en-US" dirty="0"/>
              <a:t>Help users </a:t>
            </a:r>
            <a:r>
              <a:rPr lang="en-US" b="1" dirty="0">
                <a:hlinkClick r:id="rId4"/>
              </a:rPr>
              <a:t>avoid and correct mistakes</a:t>
            </a:r>
            <a:r>
              <a:rPr lang="en-US" dirty="0"/>
              <a:t>.</a:t>
            </a:r>
          </a:p>
          <a:p>
            <a:endParaRPr lang="en-US" dirty="0"/>
          </a:p>
        </p:txBody>
      </p:sp>
    </p:spTree>
    <p:extLst>
      <p:ext uri="{BB962C8B-B14F-4D97-AF65-F5344CB8AC3E}">
        <p14:creationId xmlns:p14="http://schemas.microsoft.com/office/powerpoint/2010/main" val="2324793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8C046-4445-4CDC-A661-5D4442D7812D}"/>
              </a:ext>
            </a:extLst>
          </p:cNvPr>
          <p:cNvSpPr>
            <a:spLocks noGrp="1"/>
          </p:cNvSpPr>
          <p:nvPr>
            <p:ph type="title"/>
          </p:nvPr>
        </p:nvSpPr>
        <p:spPr/>
        <p:txBody>
          <a:bodyPr/>
          <a:lstStyle/>
          <a:p>
            <a:r>
              <a:rPr lang="en-US" b="1" dirty="0"/>
              <a:t>Robust</a:t>
            </a:r>
            <a:br>
              <a:rPr lang="en-US" b="1" dirty="0"/>
            </a:br>
            <a:endParaRPr lang="en-US" dirty="0"/>
          </a:p>
        </p:txBody>
      </p:sp>
      <p:sp>
        <p:nvSpPr>
          <p:cNvPr id="3" name="Content Placeholder 2">
            <a:extLst>
              <a:ext uri="{FF2B5EF4-FFF2-40B4-BE49-F238E27FC236}">
                <a16:creationId xmlns:a16="http://schemas.microsoft.com/office/drawing/2014/main" id="{847ABC60-0FA0-42BA-B0CD-A5D61605E982}"/>
              </a:ext>
            </a:extLst>
          </p:cNvPr>
          <p:cNvSpPr>
            <a:spLocks noGrp="1"/>
          </p:cNvSpPr>
          <p:nvPr>
            <p:ph idx="1"/>
          </p:nvPr>
        </p:nvSpPr>
        <p:spPr/>
        <p:txBody>
          <a:bodyPr/>
          <a:lstStyle/>
          <a:p>
            <a:r>
              <a:rPr lang="en-US" dirty="0"/>
              <a:t>Maximize</a:t>
            </a:r>
            <a:r>
              <a:rPr lang="en-US" b="1" dirty="0">
                <a:hlinkClick r:id="rId2"/>
              </a:rPr>
              <a:t> compatibility</a:t>
            </a:r>
            <a:r>
              <a:rPr lang="en-US" dirty="0"/>
              <a:t> with current and future user tools.</a:t>
            </a:r>
          </a:p>
        </p:txBody>
      </p:sp>
    </p:spTree>
    <p:extLst>
      <p:ext uri="{BB962C8B-B14F-4D97-AF65-F5344CB8AC3E}">
        <p14:creationId xmlns:p14="http://schemas.microsoft.com/office/powerpoint/2010/main" val="1903740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8111F8-B061-44B3-9746-91764AF55123}"/>
              </a:ext>
            </a:extLst>
          </p:cNvPr>
          <p:cNvSpPr>
            <a:spLocks noGrp="1"/>
          </p:cNvSpPr>
          <p:nvPr>
            <p:ph type="ctrTitle"/>
          </p:nvPr>
        </p:nvSpPr>
        <p:spPr/>
        <p:txBody>
          <a:bodyPr/>
          <a:lstStyle/>
          <a:p>
            <a:r>
              <a:rPr lang="en-US" dirty="0"/>
              <a:t>WCAG In DETAIL</a:t>
            </a:r>
          </a:p>
        </p:txBody>
      </p:sp>
      <p:sp>
        <p:nvSpPr>
          <p:cNvPr id="5" name="Subtitle 4">
            <a:extLst>
              <a:ext uri="{FF2B5EF4-FFF2-40B4-BE49-F238E27FC236}">
                <a16:creationId xmlns:a16="http://schemas.microsoft.com/office/drawing/2014/main" id="{F62681C1-797C-4E3F-A9CD-D25892CC68F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01002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C032D2-411D-48F2-90A7-92D48ABF3577}"/>
              </a:ext>
            </a:extLst>
          </p:cNvPr>
          <p:cNvSpPr>
            <a:spLocks noGrp="1"/>
          </p:cNvSpPr>
          <p:nvPr>
            <p:ph type="title"/>
          </p:nvPr>
        </p:nvSpPr>
        <p:spPr/>
        <p:txBody>
          <a:bodyPr/>
          <a:lstStyle/>
          <a:p>
            <a:r>
              <a:rPr lang="en-US" dirty="0"/>
              <a:t>Scope</a:t>
            </a:r>
          </a:p>
        </p:txBody>
      </p:sp>
      <p:sp>
        <p:nvSpPr>
          <p:cNvPr id="5" name="Text Placeholder 4">
            <a:extLst>
              <a:ext uri="{FF2B5EF4-FFF2-40B4-BE49-F238E27FC236}">
                <a16:creationId xmlns:a16="http://schemas.microsoft.com/office/drawing/2014/main" id="{B7D0608D-3277-4956-9116-C591F752A0B6}"/>
              </a:ext>
            </a:extLst>
          </p:cNvPr>
          <p:cNvSpPr>
            <a:spLocks noGrp="1"/>
          </p:cNvSpPr>
          <p:nvPr>
            <p:ph type="body" idx="1"/>
          </p:nvPr>
        </p:nvSpPr>
        <p:spPr/>
        <p:txBody>
          <a:bodyPr/>
          <a:lstStyle/>
          <a:p>
            <a:r>
              <a:rPr lang="en-US" dirty="0"/>
              <a:t>We will be talking about US code from an implementation perspective</a:t>
            </a:r>
          </a:p>
          <a:p>
            <a:r>
              <a:rPr lang="en-US" dirty="0"/>
              <a:t>Not a legal perspective </a:t>
            </a:r>
          </a:p>
        </p:txBody>
      </p:sp>
    </p:spTree>
    <p:extLst>
      <p:ext uri="{BB962C8B-B14F-4D97-AF65-F5344CB8AC3E}">
        <p14:creationId xmlns:p14="http://schemas.microsoft.com/office/powerpoint/2010/main" val="2846049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8C046-4445-4CDC-A661-5D4442D7812D}"/>
              </a:ext>
            </a:extLst>
          </p:cNvPr>
          <p:cNvSpPr>
            <a:spLocks noGrp="1"/>
          </p:cNvSpPr>
          <p:nvPr>
            <p:ph type="title"/>
          </p:nvPr>
        </p:nvSpPr>
        <p:spPr/>
        <p:txBody>
          <a:bodyPr/>
          <a:lstStyle/>
          <a:p>
            <a:r>
              <a:rPr lang="en-US" dirty="0"/>
              <a:t>Text Alternatives</a:t>
            </a:r>
            <a:br>
              <a:rPr lang="en-US" dirty="0"/>
            </a:br>
            <a:endParaRPr lang="en-US" dirty="0"/>
          </a:p>
        </p:txBody>
      </p:sp>
      <p:sp>
        <p:nvSpPr>
          <p:cNvPr id="3" name="Content Placeholder 2">
            <a:extLst>
              <a:ext uri="{FF2B5EF4-FFF2-40B4-BE49-F238E27FC236}">
                <a16:creationId xmlns:a16="http://schemas.microsoft.com/office/drawing/2014/main" id="{847ABC60-0FA0-42BA-B0CD-A5D61605E982}"/>
              </a:ext>
            </a:extLst>
          </p:cNvPr>
          <p:cNvSpPr>
            <a:spLocks noGrp="1"/>
          </p:cNvSpPr>
          <p:nvPr>
            <p:ph idx="1"/>
          </p:nvPr>
        </p:nvSpPr>
        <p:spPr/>
        <p:txBody>
          <a:bodyPr/>
          <a:lstStyle/>
          <a:p>
            <a:r>
              <a:rPr lang="en-US" dirty="0"/>
              <a:t>Provide text alternatives for any non-text content so that it can be changed into other forms people need, such as large print, braille, speech, symbols or simpler language.</a:t>
            </a:r>
          </a:p>
        </p:txBody>
      </p:sp>
    </p:spTree>
    <p:extLst>
      <p:ext uri="{BB962C8B-B14F-4D97-AF65-F5344CB8AC3E}">
        <p14:creationId xmlns:p14="http://schemas.microsoft.com/office/powerpoint/2010/main" val="3421422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8C046-4445-4CDC-A661-5D4442D7812D}"/>
              </a:ext>
            </a:extLst>
          </p:cNvPr>
          <p:cNvSpPr>
            <a:spLocks noGrp="1"/>
          </p:cNvSpPr>
          <p:nvPr>
            <p:ph type="title"/>
          </p:nvPr>
        </p:nvSpPr>
        <p:spPr/>
        <p:txBody>
          <a:bodyPr/>
          <a:lstStyle/>
          <a:p>
            <a:r>
              <a:rPr lang="en-US" dirty="0"/>
              <a:t>Captions and other Alternatives for Media</a:t>
            </a:r>
          </a:p>
        </p:txBody>
      </p:sp>
      <p:sp>
        <p:nvSpPr>
          <p:cNvPr id="3" name="Content Placeholder 2">
            <a:extLst>
              <a:ext uri="{FF2B5EF4-FFF2-40B4-BE49-F238E27FC236}">
                <a16:creationId xmlns:a16="http://schemas.microsoft.com/office/drawing/2014/main" id="{847ABC60-0FA0-42BA-B0CD-A5D61605E982}"/>
              </a:ext>
            </a:extLst>
          </p:cNvPr>
          <p:cNvSpPr>
            <a:spLocks noGrp="1"/>
          </p:cNvSpPr>
          <p:nvPr>
            <p:ph idx="1"/>
          </p:nvPr>
        </p:nvSpPr>
        <p:spPr/>
        <p:txBody>
          <a:bodyPr/>
          <a:lstStyle/>
          <a:p>
            <a:r>
              <a:rPr lang="en-US" dirty="0"/>
              <a:t>Captions are provided for all prerecorded audio content in synchronized media, except when the media is a media alternative for text and is clearly labeled as such.</a:t>
            </a:r>
          </a:p>
          <a:p>
            <a:r>
              <a:rPr lang="en-US" dirty="0"/>
              <a:t>Images have the alt attribute defined</a:t>
            </a:r>
          </a:p>
          <a:p>
            <a:endParaRPr lang="en-US" dirty="0"/>
          </a:p>
          <a:p>
            <a:endParaRPr lang="en-US" dirty="0"/>
          </a:p>
        </p:txBody>
      </p:sp>
    </p:spTree>
    <p:extLst>
      <p:ext uri="{BB962C8B-B14F-4D97-AF65-F5344CB8AC3E}">
        <p14:creationId xmlns:p14="http://schemas.microsoft.com/office/powerpoint/2010/main" val="3260851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8C046-4445-4CDC-A661-5D4442D7812D}"/>
              </a:ext>
            </a:extLst>
          </p:cNvPr>
          <p:cNvSpPr>
            <a:spLocks noGrp="1"/>
          </p:cNvSpPr>
          <p:nvPr>
            <p:ph type="title"/>
          </p:nvPr>
        </p:nvSpPr>
        <p:spPr/>
        <p:txBody>
          <a:bodyPr>
            <a:normAutofit/>
          </a:bodyPr>
          <a:lstStyle/>
          <a:p>
            <a:r>
              <a:rPr lang="en-US" dirty="0"/>
              <a:t>Info and Relationships</a:t>
            </a:r>
          </a:p>
        </p:txBody>
      </p:sp>
      <p:sp>
        <p:nvSpPr>
          <p:cNvPr id="3" name="Content Placeholder 2">
            <a:extLst>
              <a:ext uri="{FF2B5EF4-FFF2-40B4-BE49-F238E27FC236}">
                <a16:creationId xmlns:a16="http://schemas.microsoft.com/office/drawing/2014/main" id="{847ABC60-0FA0-42BA-B0CD-A5D61605E982}"/>
              </a:ext>
            </a:extLst>
          </p:cNvPr>
          <p:cNvSpPr>
            <a:spLocks noGrp="1"/>
          </p:cNvSpPr>
          <p:nvPr>
            <p:ph idx="1"/>
          </p:nvPr>
        </p:nvSpPr>
        <p:spPr/>
        <p:txBody>
          <a:bodyPr/>
          <a:lstStyle/>
          <a:p>
            <a:r>
              <a:rPr lang="en-US" dirty="0"/>
              <a:t>Information, structure, and relationships conveyed through presentation can be programmatically determined or are available in text.</a:t>
            </a:r>
          </a:p>
        </p:txBody>
      </p:sp>
    </p:spTree>
    <p:extLst>
      <p:ext uri="{BB962C8B-B14F-4D97-AF65-F5344CB8AC3E}">
        <p14:creationId xmlns:p14="http://schemas.microsoft.com/office/powerpoint/2010/main" val="33156974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8C046-4445-4CDC-A661-5D4442D7812D}"/>
              </a:ext>
            </a:extLst>
          </p:cNvPr>
          <p:cNvSpPr>
            <a:spLocks noGrp="1"/>
          </p:cNvSpPr>
          <p:nvPr>
            <p:ph type="title"/>
          </p:nvPr>
        </p:nvSpPr>
        <p:spPr/>
        <p:txBody>
          <a:bodyPr/>
          <a:lstStyle/>
          <a:p>
            <a:r>
              <a:rPr lang="en-US" dirty="0"/>
              <a:t>Meaningful Sequence</a:t>
            </a:r>
          </a:p>
        </p:txBody>
      </p:sp>
      <p:sp>
        <p:nvSpPr>
          <p:cNvPr id="3" name="Content Placeholder 2">
            <a:extLst>
              <a:ext uri="{FF2B5EF4-FFF2-40B4-BE49-F238E27FC236}">
                <a16:creationId xmlns:a16="http://schemas.microsoft.com/office/drawing/2014/main" id="{847ABC60-0FA0-42BA-B0CD-A5D61605E982}"/>
              </a:ext>
            </a:extLst>
          </p:cNvPr>
          <p:cNvSpPr>
            <a:spLocks noGrp="1"/>
          </p:cNvSpPr>
          <p:nvPr>
            <p:ph idx="1"/>
          </p:nvPr>
        </p:nvSpPr>
        <p:spPr/>
        <p:txBody>
          <a:bodyPr/>
          <a:lstStyle/>
          <a:p>
            <a:r>
              <a:rPr lang="en-US" dirty="0"/>
              <a:t>When the sequence in which content is presented affects its meaning, a correct reading sequence can be programmatically determined.</a:t>
            </a:r>
          </a:p>
          <a:p>
            <a:r>
              <a:rPr lang="en-US" dirty="0"/>
              <a:t>Example: Tab Order</a:t>
            </a:r>
          </a:p>
        </p:txBody>
      </p:sp>
    </p:spTree>
    <p:extLst>
      <p:ext uri="{BB962C8B-B14F-4D97-AF65-F5344CB8AC3E}">
        <p14:creationId xmlns:p14="http://schemas.microsoft.com/office/powerpoint/2010/main" val="2901000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8C046-4445-4CDC-A661-5D4442D7812D}"/>
              </a:ext>
            </a:extLst>
          </p:cNvPr>
          <p:cNvSpPr>
            <a:spLocks noGrp="1"/>
          </p:cNvSpPr>
          <p:nvPr>
            <p:ph type="title"/>
          </p:nvPr>
        </p:nvSpPr>
        <p:spPr/>
        <p:txBody>
          <a:bodyPr/>
          <a:lstStyle/>
          <a:p>
            <a:r>
              <a:rPr lang="en-US" dirty="0"/>
              <a:t>Use of Color</a:t>
            </a:r>
          </a:p>
        </p:txBody>
      </p:sp>
      <p:sp>
        <p:nvSpPr>
          <p:cNvPr id="3" name="Content Placeholder 2">
            <a:extLst>
              <a:ext uri="{FF2B5EF4-FFF2-40B4-BE49-F238E27FC236}">
                <a16:creationId xmlns:a16="http://schemas.microsoft.com/office/drawing/2014/main" id="{847ABC60-0FA0-42BA-B0CD-A5D61605E982}"/>
              </a:ext>
            </a:extLst>
          </p:cNvPr>
          <p:cNvSpPr>
            <a:spLocks noGrp="1"/>
          </p:cNvSpPr>
          <p:nvPr>
            <p:ph idx="1"/>
          </p:nvPr>
        </p:nvSpPr>
        <p:spPr/>
        <p:txBody>
          <a:bodyPr/>
          <a:lstStyle/>
          <a:p>
            <a:r>
              <a:rPr lang="en-US" dirty="0"/>
              <a:t>Color is not used as the only visual means of conveying information, indicating an action, prompting a response, or distinguishing a visual element.</a:t>
            </a:r>
          </a:p>
        </p:txBody>
      </p:sp>
    </p:spTree>
    <p:extLst>
      <p:ext uri="{BB962C8B-B14F-4D97-AF65-F5344CB8AC3E}">
        <p14:creationId xmlns:p14="http://schemas.microsoft.com/office/powerpoint/2010/main" val="6567946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8C046-4445-4CDC-A661-5D4442D7812D}"/>
              </a:ext>
            </a:extLst>
          </p:cNvPr>
          <p:cNvSpPr>
            <a:spLocks noGrp="1"/>
          </p:cNvSpPr>
          <p:nvPr>
            <p:ph type="title"/>
          </p:nvPr>
        </p:nvSpPr>
        <p:spPr/>
        <p:txBody>
          <a:bodyPr/>
          <a:lstStyle/>
          <a:p>
            <a:r>
              <a:rPr lang="en-US" dirty="0"/>
              <a:t>Contrast (Minimum)</a:t>
            </a:r>
          </a:p>
        </p:txBody>
      </p:sp>
      <p:sp>
        <p:nvSpPr>
          <p:cNvPr id="3" name="Content Placeholder 2">
            <a:extLst>
              <a:ext uri="{FF2B5EF4-FFF2-40B4-BE49-F238E27FC236}">
                <a16:creationId xmlns:a16="http://schemas.microsoft.com/office/drawing/2014/main" id="{847ABC60-0FA0-42BA-B0CD-A5D61605E982}"/>
              </a:ext>
            </a:extLst>
          </p:cNvPr>
          <p:cNvSpPr>
            <a:spLocks noGrp="1"/>
          </p:cNvSpPr>
          <p:nvPr>
            <p:ph idx="1"/>
          </p:nvPr>
        </p:nvSpPr>
        <p:spPr/>
        <p:txBody>
          <a:bodyPr/>
          <a:lstStyle/>
          <a:p>
            <a:r>
              <a:rPr lang="en-US" dirty="0"/>
              <a:t>The visual presentation of text and images of text has a contrast ratio of at least 4.5:1</a:t>
            </a:r>
          </a:p>
        </p:txBody>
      </p:sp>
    </p:spTree>
    <p:extLst>
      <p:ext uri="{BB962C8B-B14F-4D97-AF65-F5344CB8AC3E}">
        <p14:creationId xmlns:p14="http://schemas.microsoft.com/office/powerpoint/2010/main" val="3511217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8C046-4445-4CDC-A661-5D4442D7812D}"/>
              </a:ext>
            </a:extLst>
          </p:cNvPr>
          <p:cNvSpPr>
            <a:spLocks noGrp="1"/>
          </p:cNvSpPr>
          <p:nvPr>
            <p:ph type="title"/>
          </p:nvPr>
        </p:nvSpPr>
        <p:spPr/>
        <p:txBody>
          <a:bodyPr>
            <a:normAutofit fontScale="90000"/>
          </a:bodyPr>
          <a:lstStyle/>
          <a:p>
            <a:r>
              <a:rPr lang="en-US" dirty="0"/>
              <a:t>Resize text</a:t>
            </a:r>
            <a:br>
              <a:rPr lang="en-US" dirty="0"/>
            </a:br>
            <a:br>
              <a:rPr lang="en-US" dirty="0"/>
            </a:br>
            <a:endParaRPr lang="en-US" dirty="0"/>
          </a:p>
        </p:txBody>
      </p:sp>
      <p:sp>
        <p:nvSpPr>
          <p:cNvPr id="3" name="Content Placeholder 2">
            <a:extLst>
              <a:ext uri="{FF2B5EF4-FFF2-40B4-BE49-F238E27FC236}">
                <a16:creationId xmlns:a16="http://schemas.microsoft.com/office/drawing/2014/main" id="{847ABC60-0FA0-42BA-B0CD-A5D61605E982}"/>
              </a:ext>
            </a:extLst>
          </p:cNvPr>
          <p:cNvSpPr>
            <a:spLocks noGrp="1"/>
          </p:cNvSpPr>
          <p:nvPr>
            <p:ph idx="1"/>
          </p:nvPr>
        </p:nvSpPr>
        <p:spPr/>
        <p:txBody>
          <a:bodyPr/>
          <a:lstStyle/>
          <a:p>
            <a:r>
              <a:rPr lang="en-US" dirty="0"/>
              <a:t>Except for captions and images of text, text can be resized without assistive technology up to 200 percent without loss of content or functionality.</a:t>
            </a:r>
          </a:p>
        </p:txBody>
      </p:sp>
    </p:spTree>
    <p:extLst>
      <p:ext uri="{BB962C8B-B14F-4D97-AF65-F5344CB8AC3E}">
        <p14:creationId xmlns:p14="http://schemas.microsoft.com/office/powerpoint/2010/main" val="18659532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8C046-4445-4CDC-A661-5D4442D7812D}"/>
              </a:ext>
            </a:extLst>
          </p:cNvPr>
          <p:cNvSpPr>
            <a:spLocks noGrp="1"/>
          </p:cNvSpPr>
          <p:nvPr>
            <p:ph type="title"/>
          </p:nvPr>
        </p:nvSpPr>
        <p:spPr/>
        <p:txBody>
          <a:bodyPr>
            <a:normAutofit/>
          </a:bodyPr>
          <a:lstStyle/>
          <a:p>
            <a:r>
              <a:rPr lang="en-US" dirty="0"/>
              <a:t>Images of Text</a:t>
            </a:r>
          </a:p>
        </p:txBody>
      </p:sp>
      <p:sp>
        <p:nvSpPr>
          <p:cNvPr id="3" name="Content Placeholder 2">
            <a:extLst>
              <a:ext uri="{FF2B5EF4-FFF2-40B4-BE49-F238E27FC236}">
                <a16:creationId xmlns:a16="http://schemas.microsoft.com/office/drawing/2014/main" id="{847ABC60-0FA0-42BA-B0CD-A5D61605E982}"/>
              </a:ext>
            </a:extLst>
          </p:cNvPr>
          <p:cNvSpPr>
            <a:spLocks noGrp="1"/>
          </p:cNvSpPr>
          <p:nvPr>
            <p:ph idx="1"/>
          </p:nvPr>
        </p:nvSpPr>
        <p:spPr/>
        <p:txBody>
          <a:bodyPr>
            <a:normAutofit/>
          </a:bodyPr>
          <a:lstStyle/>
          <a:p>
            <a:r>
              <a:rPr lang="en-US" dirty="0"/>
              <a:t>If the technologies being used can achieve the visual presentation, text is used to convey information rather than images of text except for the following: </a:t>
            </a:r>
          </a:p>
          <a:p>
            <a:pPr lvl="1"/>
            <a:r>
              <a:rPr lang="en-US" b="1" i="0" dirty="0"/>
              <a:t>Customizable</a:t>
            </a:r>
            <a:r>
              <a:rPr lang="en-US" i="0" dirty="0"/>
              <a:t>: The image of text can be visually customized to the user's requirements;</a:t>
            </a:r>
          </a:p>
          <a:p>
            <a:pPr lvl="1"/>
            <a:r>
              <a:rPr lang="en-US" b="1" i="0" dirty="0"/>
              <a:t>Essential</a:t>
            </a:r>
            <a:r>
              <a:rPr lang="en-US" i="0" dirty="0"/>
              <a:t>: A particular presentation of text is essential to the information being conveyed.</a:t>
            </a:r>
          </a:p>
          <a:p>
            <a:r>
              <a:rPr lang="en-US" dirty="0"/>
              <a:t>Note 1: Logotypes (text that is part of a logo or brand name) are considered essential.</a:t>
            </a:r>
          </a:p>
        </p:txBody>
      </p:sp>
    </p:spTree>
    <p:extLst>
      <p:ext uri="{BB962C8B-B14F-4D97-AF65-F5344CB8AC3E}">
        <p14:creationId xmlns:p14="http://schemas.microsoft.com/office/powerpoint/2010/main" val="554224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0E0D0-C30F-424B-9310-9BB946028F57}"/>
              </a:ext>
            </a:extLst>
          </p:cNvPr>
          <p:cNvSpPr>
            <a:spLocks noGrp="1"/>
          </p:cNvSpPr>
          <p:nvPr>
            <p:ph type="title"/>
          </p:nvPr>
        </p:nvSpPr>
        <p:spPr/>
        <p:txBody>
          <a:bodyPr/>
          <a:lstStyle/>
          <a:p>
            <a:r>
              <a:rPr lang="en-US" dirty="0"/>
              <a:t>Keyboard</a:t>
            </a:r>
          </a:p>
        </p:txBody>
      </p:sp>
      <p:sp>
        <p:nvSpPr>
          <p:cNvPr id="3" name="Content Placeholder 2">
            <a:extLst>
              <a:ext uri="{FF2B5EF4-FFF2-40B4-BE49-F238E27FC236}">
                <a16:creationId xmlns:a16="http://schemas.microsoft.com/office/drawing/2014/main" id="{004191DD-AFB0-43A2-9128-E3DCC9D1A59B}"/>
              </a:ext>
            </a:extLst>
          </p:cNvPr>
          <p:cNvSpPr>
            <a:spLocks noGrp="1"/>
          </p:cNvSpPr>
          <p:nvPr>
            <p:ph idx="1"/>
          </p:nvPr>
        </p:nvSpPr>
        <p:spPr/>
        <p:txBody>
          <a:bodyPr/>
          <a:lstStyle/>
          <a:p>
            <a:r>
              <a:rPr lang="en-US" dirty="0"/>
              <a:t>All functionality of the content is operable through a keyboard interface without requiring specific timings for individual keystrokes, except where the underlying function requires input that depends on the path of the user's movement and not just the endpoints.</a:t>
            </a:r>
          </a:p>
        </p:txBody>
      </p:sp>
    </p:spTree>
    <p:extLst>
      <p:ext uri="{BB962C8B-B14F-4D97-AF65-F5344CB8AC3E}">
        <p14:creationId xmlns:p14="http://schemas.microsoft.com/office/powerpoint/2010/main" val="25761741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0E0D0-C30F-424B-9310-9BB946028F57}"/>
              </a:ext>
            </a:extLst>
          </p:cNvPr>
          <p:cNvSpPr>
            <a:spLocks noGrp="1"/>
          </p:cNvSpPr>
          <p:nvPr>
            <p:ph type="title"/>
          </p:nvPr>
        </p:nvSpPr>
        <p:spPr/>
        <p:txBody>
          <a:bodyPr>
            <a:normAutofit/>
          </a:bodyPr>
          <a:lstStyle/>
          <a:p>
            <a:r>
              <a:rPr lang="en-US" dirty="0"/>
              <a:t>Timing Adjustable</a:t>
            </a:r>
          </a:p>
        </p:txBody>
      </p:sp>
      <p:sp>
        <p:nvSpPr>
          <p:cNvPr id="3" name="Content Placeholder 2">
            <a:extLst>
              <a:ext uri="{FF2B5EF4-FFF2-40B4-BE49-F238E27FC236}">
                <a16:creationId xmlns:a16="http://schemas.microsoft.com/office/drawing/2014/main" id="{004191DD-AFB0-43A2-9128-E3DCC9D1A59B}"/>
              </a:ext>
            </a:extLst>
          </p:cNvPr>
          <p:cNvSpPr>
            <a:spLocks noGrp="1"/>
          </p:cNvSpPr>
          <p:nvPr>
            <p:ph idx="1"/>
          </p:nvPr>
        </p:nvSpPr>
        <p:spPr/>
        <p:txBody>
          <a:bodyPr>
            <a:normAutofit fontScale="77500" lnSpcReduction="20000"/>
          </a:bodyPr>
          <a:lstStyle/>
          <a:p>
            <a:r>
              <a:rPr lang="en-US" b="1" dirty="0"/>
              <a:t>Turn off:</a:t>
            </a:r>
            <a:r>
              <a:rPr lang="en-US" dirty="0"/>
              <a:t> The user is allowed to turn off the time limit before encountering it; or</a:t>
            </a:r>
          </a:p>
          <a:p>
            <a:r>
              <a:rPr lang="en-US" b="1" dirty="0"/>
              <a:t>Adjust:</a:t>
            </a:r>
            <a:r>
              <a:rPr lang="en-US" dirty="0"/>
              <a:t> The user is allowed to adjust the time limit before encountering it over a wide range that is at least ten times the length of the default setting; or</a:t>
            </a:r>
          </a:p>
          <a:p>
            <a:r>
              <a:rPr lang="en-US" b="1" dirty="0"/>
              <a:t>Extend:</a:t>
            </a:r>
            <a:r>
              <a:rPr lang="en-US" dirty="0"/>
              <a:t> The user is warned before time expires and given at least 20 seconds to extend the time limit with a simple action (for example, "press the space bar"), and the user is allowed to extend the time limit at least ten times; or</a:t>
            </a:r>
          </a:p>
          <a:p>
            <a:r>
              <a:rPr lang="en-US" b="1" dirty="0"/>
              <a:t>Real-time Exception:</a:t>
            </a:r>
            <a:r>
              <a:rPr lang="en-US" dirty="0"/>
              <a:t> The time limit is a required part of a real-time event (for example, an auction), and no alternative to the time limit is possible; or</a:t>
            </a:r>
          </a:p>
          <a:p>
            <a:r>
              <a:rPr lang="en-US" b="1" dirty="0"/>
              <a:t>Essential Exception:</a:t>
            </a:r>
            <a:r>
              <a:rPr lang="en-US" dirty="0"/>
              <a:t> The time limit is essential and extending it would invalidate the activity; or</a:t>
            </a:r>
          </a:p>
          <a:p>
            <a:r>
              <a:rPr lang="en-US" b="1" dirty="0"/>
              <a:t>20 Hour Exception:</a:t>
            </a:r>
            <a:r>
              <a:rPr lang="en-US" dirty="0"/>
              <a:t> The time limit is longer than 20 hours</a:t>
            </a:r>
          </a:p>
        </p:txBody>
      </p:sp>
    </p:spTree>
    <p:extLst>
      <p:ext uri="{BB962C8B-B14F-4D97-AF65-F5344CB8AC3E}">
        <p14:creationId xmlns:p14="http://schemas.microsoft.com/office/powerpoint/2010/main" val="2561589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5928DA-4E09-4872-898B-9D3D48A8DAA6}"/>
              </a:ext>
            </a:extLst>
          </p:cNvPr>
          <p:cNvSpPr>
            <a:spLocks noGrp="1"/>
          </p:cNvSpPr>
          <p:nvPr>
            <p:ph type="title"/>
          </p:nvPr>
        </p:nvSpPr>
        <p:spPr/>
        <p:txBody>
          <a:bodyPr/>
          <a:lstStyle/>
          <a:p>
            <a:r>
              <a:rPr lang="en-US" dirty="0"/>
              <a:t>What is Section 508?</a:t>
            </a:r>
          </a:p>
        </p:txBody>
      </p:sp>
      <p:sp>
        <p:nvSpPr>
          <p:cNvPr id="5" name="Content Placeholder 4">
            <a:extLst>
              <a:ext uri="{FF2B5EF4-FFF2-40B4-BE49-F238E27FC236}">
                <a16:creationId xmlns:a16="http://schemas.microsoft.com/office/drawing/2014/main" id="{2672D521-3A9A-4C91-80BE-315E5368029E}"/>
              </a:ext>
            </a:extLst>
          </p:cNvPr>
          <p:cNvSpPr>
            <a:spLocks noGrp="1"/>
          </p:cNvSpPr>
          <p:nvPr>
            <p:ph idx="1"/>
          </p:nvPr>
        </p:nvSpPr>
        <p:spPr/>
        <p:txBody>
          <a:bodyPr/>
          <a:lstStyle/>
          <a:p>
            <a:r>
              <a:rPr lang="en-US" dirty="0"/>
              <a:t>Section 508 of the Rehabilitation Act of 1973 as amended is a set of standards that requires Federal agencies to make ICT accessible to employees and members of the public who have disabilities in a comparable manner to the access experienced by employees and members of the public without disabilities.</a:t>
            </a:r>
          </a:p>
        </p:txBody>
      </p:sp>
    </p:spTree>
    <p:extLst>
      <p:ext uri="{BB962C8B-B14F-4D97-AF65-F5344CB8AC3E}">
        <p14:creationId xmlns:p14="http://schemas.microsoft.com/office/powerpoint/2010/main" val="24554916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0E0D0-C30F-424B-9310-9BB946028F5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4191DD-AFB0-43A2-9128-E3DCC9D1A59B}"/>
              </a:ext>
            </a:extLst>
          </p:cNvPr>
          <p:cNvSpPr>
            <a:spLocks noGrp="1"/>
          </p:cNvSpPr>
          <p:nvPr>
            <p:ph idx="1"/>
          </p:nvPr>
        </p:nvSpPr>
        <p:spPr/>
        <p:txBody>
          <a:bodyPr>
            <a:normAutofit fontScale="92500" lnSpcReduction="20000"/>
          </a:bodyPr>
          <a:lstStyle/>
          <a:p>
            <a:r>
              <a:rPr lang="en-US" dirty="0"/>
              <a:t>For moving, blinking, scrolling, or auto-updating information, all of the following are true: </a:t>
            </a:r>
          </a:p>
          <a:p>
            <a:pPr lvl="1"/>
            <a:r>
              <a:rPr lang="en-US" b="1" i="0" dirty="0"/>
              <a:t>Moving, blinking, scrolling</a:t>
            </a:r>
            <a:r>
              <a:rPr lang="en-US" i="0" dirty="0"/>
              <a:t>: For any moving, blinking or scrolling information that (1) starts automatically, (2) lasts more than five seconds, and (3) is presented in parallel with other content, there is a mechanism for the user to pause, stop, or hide it unless the movement, blinking, or scrolling is part of an activity where it is essential; and</a:t>
            </a:r>
          </a:p>
          <a:p>
            <a:pPr lvl="1"/>
            <a:r>
              <a:rPr lang="en-US" b="1" i="0" dirty="0"/>
              <a:t>Auto-updating</a:t>
            </a:r>
            <a:r>
              <a:rPr lang="en-US" i="0" dirty="0"/>
              <a:t>: For any auto-updating information that (1) starts automatically and (2) is presented in parallel with other content, there is a mechanism for the user to pause, stop, or hide it or to control the frequency of the update unless the auto-updating is part of an activity where it is essential.</a:t>
            </a:r>
          </a:p>
        </p:txBody>
      </p:sp>
    </p:spTree>
    <p:extLst>
      <p:ext uri="{BB962C8B-B14F-4D97-AF65-F5344CB8AC3E}">
        <p14:creationId xmlns:p14="http://schemas.microsoft.com/office/powerpoint/2010/main" val="34198492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0E0D0-C30F-424B-9310-9BB946028F57}"/>
              </a:ext>
            </a:extLst>
          </p:cNvPr>
          <p:cNvSpPr>
            <a:spLocks noGrp="1"/>
          </p:cNvSpPr>
          <p:nvPr>
            <p:ph type="title"/>
          </p:nvPr>
        </p:nvSpPr>
        <p:spPr/>
        <p:txBody>
          <a:bodyPr/>
          <a:lstStyle/>
          <a:p>
            <a:r>
              <a:rPr lang="en-US" dirty="0"/>
              <a:t>Bypass Blocks</a:t>
            </a:r>
          </a:p>
        </p:txBody>
      </p:sp>
      <p:sp>
        <p:nvSpPr>
          <p:cNvPr id="3" name="Content Placeholder 2">
            <a:extLst>
              <a:ext uri="{FF2B5EF4-FFF2-40B4-BE49-F238E27FC236}">
                <a16:creationId xmlns:a16="http://schemas.microsoft.com/office/drawing/2014/main" id="{004191DD-AFB0-43A2-9128-E3DCC9D1A59B}"/>
              </a:ext>
            </a:extLst>
          </p:cNvPr>
          <p:cNvSpPr>
            <a:spLocks noGrp="1"/>
          </p:cNvSpPr>
          <p:nvPr>
            <p:ph idx="1"/>
          </p:nvPr>
        </p:nvSpPr>
        <p:spPr/>
        <p:txBody>
          <a:bodyPr/>
          <a:lstStyle/>
          <a:p>
            <a:r>
              <a:rPr lang="en-US" dirty="0"/>
              <a:t>A mechanism is available to bypass blocks of content that are repeated on multiple Web pages.</a:t>
            </a:r>
          </a:p>
        </p:txBody>
      </p:sp>
    </p:spTree>
    <p:extLst>
      <p:ext uri="{BB962C8B-B14F-4D97-AF65-F5344CB8AC3E}">
        <p14:creationId xmlns:p14="http://schemas.microsoft.com/office/powerpoint/2010/main" val="3098256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0E0D0-C30F-424B-9310-9BB946028F57}"/>
              </a:ext>
            </a:extLst>
          </p:cNvPr>
          <p:cNvSpPr>
            <a:spLocks noGrp="1"/>
          </p:cNvSpPr>
          <p:nvPr>
            <p:ph type="title"/>
          </p:nvPr>
        </p:nvSpPr>
        <p:spPr/>
        <p:txBody>
          <a:bodyPr>
            <a:normAutofit/>
          </a:bodyPr>
          <a:lstStyle/>
          <a:p>
            <a:r>
              <a:rPr lang="en-US" dirty="0"/>
              <a:t>Page Titled</a:t>
            </a:r>
            <a:br>
              <a:rPr lang="en-US" dirty="0"/>
            </a:br>
            <a:endParaRPr lang="en-US" dirty="0"/>
          </a:p>
        </p:txBody>
      </p:sp>
      <p:sp>
        <p:nvSpPr>
          <p:cNvPr id="3" name="Content Placeholder 2">
            <a:extLst>
              <a:ext uri="{FF2B5EF4-FFF2-40B4-BE49-F238E27FC236}">
                <a16:creationId xmlns:a16="http://schemas.microsoft.com/office/drawing/2014/main" id="{004191DD-AFB0-43A2-9128-E3DCC9D1A59B}"/>
              </a:ext>
            </a:extLst>
          </p:cNvPr>
          <p:cNvSpPr>
            <a:spLocks noGrp="1"/>
          </p:cNvSpPr>
          <p:nvPr>
            <p:ph idx="1"/>
          </p:nvPr>
        </p:nvSpPr>
        <p:spPr/>
        <p:txBody>
          <a:bodyPr/>
          <a:lstStyle/>
          <a:p>
            <a:r>
              <a:rPr lang="en-US" dirty="0"/>
              <a:t>Web pages have titles that describe topic or purpose.</a:t>
            </a:r>
          </a:p>
        </p:txBody>
      </p:sp>
    </p:spTree>
    <p:extLst>
      <p:ext uri="{BB962C8B-B14F-4D97-AF65-F5344CB8AC3E}">
        <p14:creationId xmlns:p14="http://schemas.microsoft.com/office/powerpoint/2010/main" val="26058695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0E0D0-C30F-424B-9310-9BB946028F57}"/>
              </a:ext>
            </a:extLst>
          </p:cNvPr>
          <p:cNvSpPr>
            <a:spLocks noGrp="1"/>
          </p:cNvSpPr>
          <p:nvPr>
            <p:ph type="title"/>
          </p:nvPr>
        </p:nvSpPr>
        <p:spPr/>
        <p:txBody>
          <a:bodyPr/>
          <a:lstStyle/>
          <a:p>
            <a:r>
              <a:rPr lang="en-US" dirty="0"/>
              <a:t>Link Purpose</a:t>
            </a:r>
          </a:p>
        </p:txBody>
      </p:sp>
      <p:sp>
        <p:nvSpPr>
          <p:cNvPr id="3" name="Content Placeholder 2">
            <a:extLst>
              <a:ext uri="{FF2B5EF4-FFF2-40B4-BE49-F238E27FC236}">
                <a16:creationId xmlns:a16="http://schemas.microsoft.com/office/drawing/2014/main" id="{004191DD-AFB0-43A2-9128-E3DCC9D1A59B}"/>
              </a:ext>
            </a:extLst>
          </p:cNvPr>
          <p:cNvSpPr>
            <a:spLocks noGrp="1"/>
          </p:cNvSpPr>
          <p:nvPr>
            <p:ph idx="1"/>
          </p:nvPr>
        </p:nvSpPr>
        <p:spPr/>
        <p:txBody>
          <a:bodyPr/>
          <a:lstStyle/>
          <a:p>
            <a:r>
              <a:rPr lang="en-US" dirty="0"/>
              <a:t>The purpose of each link can be determined from the link text alone or from the link text together with its programmatically determined link context, except where the purpose of the link would be ambiguous to users in general.</a:t>
            </a:r>
          </a:p>
          <a:p>
            <a:r>
              <a:rPr lang="en-US" dirty="0"/>
              <a:t>Example: Click </a:t>
            </a:r>
            <a:r>
              <a:rPr lang="en-US" dirty="0">
                <a:hlinkClick r:id="rId2"/>
              </a:rPr>
              <a:t>here</a:t>
            </a:r>
            <a:endParaRPr lang="en-US" dirty="0"/>
          </a:p>
        </p:txBody>
      </p:sp>
    </p:spTree>
    <p:extLst>
      <p:ext uri="{BB962C8B-B14F-4D97-AF65-F5344CB8AC3E}">
        <p14:creationId xmlns:p14="http://schemas.microsoft.com/office/powerpoint/2010/main" val="40798714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0E0D0-C30F-424B-9310-9BB946028F57}"/>
              </a:ext>
            </a:extLst>
          </p:cNvPr>
          <p:cNvSpPr>
            <a:spLocks noGrp="1"/>
          </p:cNvSpPr>
          <p:nvPr>
            <p:ph type="title"/>
          </p:nvPr>
        </p:nvSpPr>
        <p:spPr/>
        <p:txBody>
          <a:bodyPr>
            <a:normAutofit/>
          </a:bodyPr>
          <a:lstStyle/>
          <a:p>
            <a:r>
              <a:rPr lang="en-US" dirty="0"/>
              <a:t>On Focus</a:t>
            </a:r>
          </a:p>
        </p:txBody>
      </p:sp>
      <p:sp>
        <p:nvSpPr>
          <p:cNvPr id="3" name="Content Placeholder 2">
            <a:extLst>
              <a:ext uri="{FF2B5EF4-FFF2-40B4-BE49-F238E27FC236}">
                <a16:creationId xmlns:a16="http://schemas.microsoft.com/office/drawing/2014/main" id="{004191DD-AFB0-43A2-9128-E3DCC9D1A59B}"/>
              </a:ext>
            </a:extLst>
          </p:cNvPr>
          <p:cNvSpPr>
            <a:spLocks noGrp="1"/>
          </p:cNvSpPr>
          <p:nvPr>
            <p:ph idx="1"/>
          </p:nvPr>
        </p:nvSpPr>
        <p:spPr/>
        <p:txBody>
          <a:bodyPr/>
          <a:lstStyle/>
          <a:p>
            <a:r>
              <a:rPr lang="en-US" dirty="0"/>
              <a:t>When any component receives focus, it does not initiate a change of context.</a:t>
            </a:r>
          </a:p>
        </p:txBody>
      </p:sp>
    </p:spTree>
    <p:extLst>
      <p:ext uri="{BB962C8B-B14F-4D97-AF65-F5344CB8AC3E}">
        <p14:creationId xmlns:p14="http://schemas.microsoft.com/office/powerpoint/2010/main" val="40242006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0E0D0-C30F-424B-9310-9BB946028F57}"/>
              </a:ext>
            </a:extLst>
          </p:cNvPr>
          <p:cNvSpPr>
            <a:spLocks noGrp="1"/>
          </p:cNvSpPr>
          <p:nvPr>
            <p:ph type="title"/>
          </p:nvPr>
        </p:nvSpPr>
        <p:spPr/>
        <p:txBody>
          <a:bodyPr/>
          <a:lstStyle/>
          <a:p>
            <a:r>
              <a:rPr lang="en-US" dirty="0"/>
              <a:t>Consistent Navigation</a:t>
            </a:r>
          </a:p>
        </p:txBody>
      </p:sp>
      <p:sp>
        <p:nvSpPr>
          <p:cNvPr id="3" name="Content Placeholder 2">
            <a:extLst>
              <a:ext uri="{FF2B5EF4-FFF2-40B4-BE49-F238E27FC236}">
                <a16:creationId xmlns:a16="http://schemas.microsoft.com/office/drawing/2014/main" id="{004191DD-AFB0-43A2-9128-E3DCC9D1A59B}"/>
              </a:ext>
            </a:extLst>
          </p:cNvPr>
          <p:cNvSpPr>
            <a:spLocks noGrp="1"/>
          </p:cNvSpPr>
          <p:nvPr>
            <p:ph idx="1"/>
          </p:nvPr>
        </p:nvSpPr>
        <p:spPr/>
        <p:txBody>
          <a:bodyPr/>
          <a:lstStyle/>
          <a:p>
            <a:r>
              <a:rPr lang="en-US" dirty="0"/>
              <a:t>Navigational mechanisms that are repeated on multiple Web pages within a set of Web pages occur in the same relative order each time they are repeated, unless a change is initiated by the user.</a:t>
            </a:r>
          </a:p>
        </p:txBody>
      </p:sp>
    </p:spTree>
    <p:extLst>
      <p:ext uri="{BB962C8B-B14F-4D97-AF65-F5344CB8AC3E}">
        <p14:creationId xmlns:p14="http://schemas.microsoft.com/office/powerpoint/2010/main" val="9873269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0E0D0-C30F-424B-9310-9BB946028F57}"/>
              </a:ext>
            </a:extLst>
          </p:cNvPr>
          <p:cNvSpPr>
            <a:spLocks noGrp="1"/>
          </p:cNvSpPr>
          <p:nvPr>
            <p:ph type="title"/>
          </p:nvPr>
        </p:nvSpPr>
        <p:spPr/>
        <p:txBody>
          <a:bodyPr/>
          <a:lstStyle/>
          <a:p>
            <a:r>
              <a:rPr lang="en-US" dirty="0"/>
              <a:t>Parsing</a:t>
            </a:r>
          </a:p>
        </p:txBody>
      </p:sp>
      <p:sp>
        <p:nvSpPr>
          <p:cNvPr id="3" name="Content Placeholder 2">
            <a:extLst>
              <a:ext uri="{FF2B5EF4-FFF2-40B4-BE49-F238E27FC236}">
                <a16:creationId xmlns:a16="http://schemas.microsoft.com/office/drawing/2014/main" id="{004191DD-AFB0-43A2-9128-E3DCC9D1A59B}"/>
              </a:ext>
            </a:extLst>
          </p:cNvPr>
          <p:cNvSpPr>
            <a:spLocks noGrp="1"/>
          </p:cNvSpPr>
          <p:nvPr>
            <p:ph idx="1"/>
          </p:nvPr>
        </p:nvSpPr>
        <p:spPr/>
        <p:txBody>
          <a:bodyPr/>
          <a:lstStyle/>
          <a:p>
            <a:r>
              <a:rPr lang="en-US" dirty="0"/>
              <a:t>In content implemented using markup languages, elements have complete start and end tags, elements are nested according to their specifications, elements do not contain duplicate attributes, and any IDs are unique, except where the specifications allow these features.</a:t>
            </a:r>
          </a:p>
        </p:txBody>
      </p:sp>
    </p:spTree>
    <p:extLst>
      <p:ext uri="{BB962C8B-B14F-4D97-AF65-F5344CB8AC3E}">
        <p14:creationId xmlns:p14="http://schemas.microsoft.com/office/powerpoint/2010/main" val="1885590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0E0D0-C30F-424B-9310-9BB946028F57}"/>
              </a:ext>
            </a:extLst>
          </p:cNvPr>
          <p:cNvSpPr>
            <a:spLocks noGrp="1"/>
          </p:cNvSpPr>
          <p:nvPr>
            <p:ph type="title"/>
          </p:nvPr>
        </p:nvSpPr>
        <p:spPr/>
        <p:txBody>
          <a:bodyPr/>
          <a:lstStyle/>
          <a:p>
            <a:r>
              <a:rPr lang="en-US" dirty="0"/>
              <a:t>Name, Role, Value</a:t>
            </a:r>
          </a:p>
        </p:txBody>
      </p:sp>
      <p:sp>
        <p:nvSpPr>
          <p:cNvPr id="3" name="Content Placeholder 2">
            <a:extLst>
              <a:ext uri="{FF2B5EF4-FFF2-40B4-BE49-F238E27FC236}">
                <a16:creationId xmlns:a16="http://schemas.microsoft.com/office/drawing/2014/main" id="{004191DD-AFB0-43A2-9128-E3DCC9D1A59B}"/>
              </a:ext>
            </a:extLst>
          </p:cNvPr>
          <p:cNvSpPr>
            <a:spLocks noGrp="1"/>
          </p:cNvSpPr>
          <p:nvPr>
            <p:ph idx="1"/>
          </p:nvPr>
        </p:nvSpPr>
        <p:spPr/>
        <p:txBody>
          <a:bodyPr/>
          <a:lstStyle/>
          <a:p>
            <a:r>
              <a:rPr lang="en-US" dirty="0"/>
              <a:t>For all user interface components (including but not limited to: form elements, links and components generated by scripts), the name and role can be programmatically determined; states, properties, and values that can be set by the user can be programmatically set; and notification of changes to these items is available to user agents, including assistive technologies.</a:t>
            </a:r>
          </a:p>
        </p:txBody>
      </p:sp>
    </p:spTree>
    <p:extLst>
      <p:ext uri="{BB962C8B-B14F-4D97-AF65-F5344CB8AC3E}">
        <p14:creationId xmlns:p14="http://schemas.microsoft.com/office/powerpoint/2010/main" val="12412560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6F403D-5283-4354-85D5-0B7E3DEAE6B0}"/>
              </a:ext>
            </a:extLst>
          </p:cNvPr>
          <p:cNvSpPr>
            <a:spLocks noGrp="1"/>
          </p:cNvSpPr>
          <p:nvPr>
            <p:ph type="ctrTitle"/>
          </p:nvPr>
        </p:nvSpPr>
        <p:spPr/>
        <p:txBody>
          <a:bodyPr/>
          <a:lstStyle/>
          <a:p>
            <a:r>
              <a:rPr lang="en-US" dirty="0"/>
              <a:t>Ok, now what?</a:t>
            </a:r>
          </a:p>
        </p:txBody>
      </p:sp>
      <p:sp>
        <p:nvSpPr>
          <p:cNvPr id="5" name="Subtitle 4">
            <a:extLst>
              <a:ext uri="{FF2B5EF4-FFF2-40B4-BE49-F238E27FC236}">
                <a16:creationId xmlns:a16="http://schemas.microsoft.com/office/drawing/2014/main" id="{30B48A14-4A95-4AAC-89C1-ABEEB40F3F2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576131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0E0D0-C30F-424B-9310-9BB946028F57}"/>
              </a:ext>
            </a:extLst>
          </p:cNvPr>
          <p:cNvSpPr>
            <a:spLocks noGrp="1"/>
          </p:cNvSpPr>
          <p:nvPr>
            <p:ph type="title"/>
          </p:nvPr>
        </p:nvSpPr>
        <p:spPr/>
        <p:txBody>
          <a:bodyPr/>
          <a:lstStyle/>
          <a:p>
            <a:r>
              <a:rPr lang="en-US" dirty="0"/>
              <a:t>If you work for the federal government…</a:t>
            </a:r>
          </a:p>
        </p:txBody>
      </p:sp>
      <p:sp>
        <p:nvSpPr>
          <p:cNvPr id="3" name="Content Placeholder 2">
            <a:extLst>
              <a:ext uri="{FF2B5EF4-FFF2-40B4-BE49-F238E27FC236}">
                <a16:creationId xmlns:a16="http://schemas.microsoft.com/office/drawing/2014/main" id="{004191DD-AFB0-43A2-9128-E3DCC9D1A59B}"/>
              </a:ext>
            </a:extLst>
          </p:cNvPr>
          <p:cNvSpPr>
            <a:spLocks noGrp="1"/>
          </p:cNvSpPr>
          <p:nvPr>
            <p:ph idx="1"/>
          </p:nvPr>
        </p:nvSpPr>
        <p:spPr/>
        <p:txBody>
          <a:bodyPr/>
          <a:lstStyle/>
          <a:p>
            <a:r>
              <a:rPr lang="en-US" dirty="0"/>
              <a:t>You must comply with Section 508 and the includes WCAG</a:t>
            </a:r>
          </a:p>
        </p:txBody>
      </p:sp>
    </p:spTree>
    <p:extLst>
      <p:ext uri="{BB962C8B-B14F-4D97-AF65-F5344CB8AC3E}">
        <p14:creationId xmlns:p14="http://schemas.microsoft.com/office/powerpoint/2010/main" val="2438113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EB810-89E1-4AD2-809E-8230F1723C13}"/>
              </a:ext>
            </a:extLst>
          </p:cNvPr>
          <p:cNvSpPr>
            <a:spLocks noGrp="1"/>
          </p:cNvSpPr>
          <p:nvPr>
            <p:ph type="title"/>
          </p:nvPr>
        </p:nvSpPr>
        <p:spPr/>
        <p:txBody>
          <a:bodyPr/>
          <a:lstStyle/>
          <a:p>
            <a:r>
              <a:rPr lang="en-US" dirty="0"/>
              <a:t>Required Application</a:t>
            </a:r>
          </a:p>
        </p:txBody>
      </p:sp>
      <p:sp>
        <p:nvSpPr>
          <p:cNvPr id="3" name="Content Placeholder 2">
            <a:extLst>
              <a:ext uri="{FF2B5EF4-FFF2-40B4-BE49-F238E27FC236}">
                <a16:creationId xmlns:a16="http://schemas.microsoft.com/office/drawing/2014/main" id="{03E4966E-C0C1-4477-B90A-E357A8EE405A}"/>
              </a:ext>
            </a:extLst>
          </p:cNvPr>
          <p:cNvSpPr>
            <a:spLocks noGrp="1"/>
          </p:cNvSpPr>
          <p:nvPr>
            <p:ph idx="1"/>
          </p:nvPr>
        </p:nvSpPr>
        <p:spPr/>
        <p:txBody>
          <a:bodyPr/>
          <a:lstStyle/>
          <a:p>
            <a:r>
              <a:rPr lang="en-US" dirty="0"/>
              <a:t>The revised Section 508 Standards apply to ICT that is "procured, developed, maintained, or used" by agencies of the Federal government. Section 508 was enacted to eliminate barriers to ICT, make opportunities available for persons with disabilities, and encourage development of technologies that will help achieve these goals.</a:t>
            </a:r>
          </a:p>
        </p:txBody>
      </p:sp>
    </p:spTree>
    <p:extLst>
      <p:ext uri="{BB962C8B-B14F-4D97-AF65-F5344CB8AC3E}">
        <p14:creationId xmlns:p14="http://schemas.microsoft.com/office/powerpoint/2010/main" val="2096826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0CAF7-CF0B-46E3-A26E-3EDED2356A6B}"/>
              </a:ext>
            </a:extLst>
          </p:cNvPr>
          <p:cNvSpPr>
            <a:spLocks noGrp="1"/>
          </p:cNvSpPr>
          <p:nvPr>
            <p:ph type="title"/>
          </p:nvPr>
        </p:nvSpPr>
        <p:spPr/>
        <p:txBody>
          <a:bodyPr>
            <a:normAutofit/>
          </a:bodyPr>
          <a:lstStyle/>
          <a:p>
            <a:r>
              <a:rPr lang="en-US" dirty="0"/>
              <a:t>Private Sector?</a:t>
            </a:r>
            <a:br>
              <a:rPr lang="en-US" dirty="0"/>
            </a:br>
            <a:r>
              <a:rPr lang="en-US" sz="3600" dirty="0"/>
              <a:t>(Or state government, such as CSU)</a:t>
            </a:r>
            <a:endParaRPr lang="en-US" dirty="0"/>
          </a:p>
        </p:txBody>
      </p:sp>
      <p:sp>
        <p:nvSpPr>
          <p:cNvPr id="3" name="Content Placeholder 2">
            <a:extLst>
              <a:ext uri="{FF2B5EF4-FFF2-40B4-BE49-F238E27FC236}">
                <a16:creationId xmlns:a16="http://schemas.microsoft.com/office/drawing/2014/main" id="{94E21951-96D9-46A3-8261-C76325810B9A}"/>
              </a:ext>
            </a:extLst>
          </p:cNvPr>
          <p:cNvSpPr>
            <a:spLocks noGrp="1"/>
          </p:cNvSpPr>
          <p:nvPr>
            <p:ph idx="1"/>
          </p:nvPr>
        </p:nvSpPr>
        <p:spPr/>
        <p:txBody>
          <a:bodyPr/>
          <a:lstStyle/>
          <a:p>
            <a:r>
              <a:rPr lang="en-US" dirty="0"/>
              <a:t>You are not required by law, but…</a:t>
            </a:r>
          </a:p>
          <a:p>
            <a:pPr lvl="1"/>
            <a:r>
              <a:rPr lang="en-US" dirty="0"/>
              <a:t>Who is the audience of your website?</a:t>
            </a:r>
          </a:p>
          <a:p>
            <a:pPr lvl="1"/>
            <a:r>
              <a:rPr lang="en-US" dirty="0"/>
              <a:t>Who are your customers?</a:t>
            </a:r>
          </a:p>
          <a:p>
            <a:pPr lvl="1"/>
            <a:r>
              <a:rPr lang="en-US" dirty="0"/>
              <a:t>What do you desire for your reputation?</a:t>
            </a:r>
          </a:p>
          <a:p>
            <a:pPr lvl="1"/>
            <a:r>
              <a:rPr lang="en-US" dirty="0"/>
              <a:t>Do you contract with the Federal Government?</a:t>
            </a:r>
          </a:p>
        </p:txBody>
      </p:sp>
    </p:spTree>
    <p:extLst>
      <p:ext uri="{BB962C8B-B14F-4D97-AF65-F5344CB8AC3E}">
        <p14:creationId xmlns:p14="http://schemas.microsoft.com/office/powerpoint/2010/main" val="3132725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7769F-A09B-4533-8042-8552439C9520}"/>
              </a:ext>
            </a:extLst>
          </p:cNvPr>
          <p:cNvSpPr>
            <a:spLocks noGrp="1"/>
          </p:cNvSpPr>
          <p:nvPr>
            <p:ph type="title"/>
          </p:nvPr>
        </p:nvSpPr>
        <p:spPr/>
        <p:txBody>
          <a:bodyPr/>
          <a:lstStyle/>
          <a:p>
            <a:r>
              <a:rPr lang="en-US" dirty="0"/>
              <a:t>What is ICT?</a:t>
            </a:r>
          </a:p>
        </p:txBody>
      </p:sp>
      <p:sp>
        <p:nvSpPr>
          <p:cNvPr id="3" name="Content Placeholder 2">
            <a:extLst>
              <a:ext uri="{FF2B5EF4-FFF2-40B4-BE49-F238E27FC236}">
                <a16:creationId xmlns:a16="http://schemas.microsoft.com/office/drawing/2014/main" id="{78938E72-0EA9-4854-92E8-0BA91EE68BC6}"/>
              </a:ext>
            </a:extLst>
          </p:cNvPr>
          <p:cNvSpPr>
            <a:spLocks noGrp="1"/>
          </p:cNvSpPr>
          <p:nvPr>
            <p:ph idx="1"/>
          </p:nvPr>
        </p:nvSpPr>
        <p:spPr/>
        <p:txBody>
          <a:bodyPr/>
          <a:lstStyle/>
          <a:p>
            <a:r>
              <a:rPr lang="en-US" dirty="0"/>
              <a:t>ICT includes information technology and other equipment, systems, technologies, or processes, for which the principal function is the creation, manipulation, storage, display, receipt, or transmission of electronic data and information, as well as any associated content.</a:t>
            </a:r>
          </a:p>
        </p:txBody>
      </p:sp>
    </p:spTree>
    <p:extLst>
      <p:ext uri="{BB962C8B-B14F-4D97-AF65-F5344CB8AC3E}">
        <p14:creationId xmlns:p14="http://schemas.microsoft.com/office/powerpoint/2010/main" val="4012458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F6AEA-302D-4B9A-9A5C-5FB46B678A53}"/>
              </a:ext>
            </a:extLst>
          </p:cNvPr>
          <p:cNvSpPr>
            <a:spLocks noGrp="1"/>
          </p:cNvSpPr>
          <p:nvPr>
            <p:ph type="title"/>
          </p:nvPr>
        </p:nvSpPr>
        <p:spPr/>
        <p:txBody>
          <a:bodyPr/>
          <a:lstStyle/>
          <a:p>
            <a:r>
              <a:rPr lang="en-US" dirty="0"/>
              <a:t>ICT Includes…</a:t>
            </a:r>
          </a:p>
        </p:txBody>
      </p:sp>
      <p:sp>
        <p:nvSpPr>
          <p:cNvPr id="3" name="Content Placeholder 2">
            <a:extLst>
              <a:ext uri="{FF2B5EF4-FFF2-40B4-BE49-F238E27FC236}">
                <a16:creationId xmlns:a16="http://schemas.microsoft.com/office/drawing/2014/main" id="{3F84F727-D0A6-4EF1-8CF8-96B55FA8283E}"/>
              </a:ext>
            </a:extLst>
          </p:cNvPr>
          <p:cNvSpPr>
            <a:spLocks noGrp="1"/>
          </p:cNvSpPr>
          <p:nvPr>
            <p:ph idx="1"/>
          </p:nvPr>
        </p:nvSpPr>
        <p:spPr/>
        <p:txBody>
          <a:bodyPr>
            <a:normAutofit lnSpcReduction="10000"/>
          </a:bodyPr>
          <a:lstStyle/>
          <a:p>
            <a:r>
              <a:rPr lang="en-US" dirty="0"/>
              <a:t>Computers and Peripheral equipment </a:t>
            </a:r>
          </a:p>
          <a:p>
            <a:r>
              <a:rPr lang="en-US" dirty="0"/>
              <a:t>Information kiosks and transaction machines </a:t>
            </a:r>
          </a:p>
          <a:p>
            <a:r>
              <a:rPr lang="en-US" dirty="0"/>
              <a:t>Telecommunications equipment (telephones, telephone systems) </a:t>
            </a:r>
          </a:p>
          <a:p>
            <a:r>
              <a:rPr lang="en-US" dirty="0"/>
              <a:t>Customer premises equipment (servers, routers) </a:t>
            </a:r>
          </a:p>
          <a:p>
            <a:r>
              <a:rPr lang="en-US" dirty="0"/>
              <a:t>Multifunction office machines </a:t>
            </a:r>
          </a:p>
          <a:p>
            <a:r>
              <a:rPr lang="en-US" dirty="0"/>
              <a:t>Software, applications, and </a:t>
            </a:r>
            <a:r>
              <a:rPr lang="en-US" dirty="0">
                <a:solidFill>
                  <a:schemeClr val="bg1"/>
                </a:solidFill>
                <a:highlight>
                  <a:srgbClr val="800080"/>
                </a:highlight>
              </a:rPr>
              <a:t>Websites</a:t>
            </a:r>
            <a:r>
              <a:rPr lang="en-US" dirty="0"/>
              <a:t> </a:t>
            </a:r>
          </a:p>
          <a:p>
            <a:r>
              <a:rPr lang="en-US" dirty="0"/>
              <a:t>Videos </a:t>
            </a:r>
          </a:p>
          <a:p>
            <a:r>
              <a:rPr lang="en-US" dirty="0"/>
              <a:t>Electronic documents</a:t>
            </a:r>
          </a:p>
        </p:txBody>
      </p:sp>
    </p:spTree>
    <p:extLst>
      <p:ext uri="{BB962C8B-B14F-4D97-AF65-F5344CB8AC3E}">
        <p14:creationId xmlns:p14="http://schemas.microsoft.com/office/powerpoint/2010/main" val="2612076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5F20D8-540B-4362-AF80-9949644991FA}"/>
              </a:ext>
            </a:extLst>
          </p:cNvPr>
          <p:cNvSpPr>
            <a:spLocks noGrp="1"/>
          </p:cNvSpPr>
          <p:nvPr>
            <p:ph type="ctrTitle"/>
          </p:nvPr>
        </p:nvSpPr>
        <p:spPr>
          <a:xfrm>
            <a:off x="1436539" y="2942999"/>
            <a:ext cx="6270922" cy="2098226"/>
          </a:xfrm>
        </p:spPr>
        <p:txBody>
          <a:bodyPr/>
          <a:lstStyle/>
          <a:p>
            <a:r>
              <a:rPr lang="en-US" dirty="0"/>
              <a:t>Section 508 Standards Content Overview </a:t>
            </a:r>
          </a:p>
        </p:txBody>
      </p:sp>
    </p:spTree>
    <p:extLst>
      <p:ext uri="{BB962C8B-B14F-4D97-AF65-F5344CB8AC3E}">
        <p14:creationId xmlns:p14="http://schemas.microsoft.com/office/powerpoint/2010/main" val="3586491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A9F6F-7084-44CE-9F3E-0F0759B0FC8F}"/>
              </a:ext>
            </a:extLst>
          </p:cNvPr>
          <p:cNvSpPr>
            <a:spLocks noGrp="1"/>
          </p:cNvSpPr>
          <p:nvPr>
            <p:ph type="title"/>
          </p:nvPr>
        </p:nvSpPr>
        <p:spPr/>
        <p:txBody>
          <a:bodyPr/>
          <a:lstStyle/>
          <a:p>
            <a:r>
              <a:rPr lang="en-US" dirty="0"/>
              <a:t>The Criteria Support</a:t>
            </a:r>
          </a:p>
        </p:txBody>
      </p:sp>
      <p:sp>
        <p:nvSpPr>
          <p:cNvPr id="3" name="Content Placeholder 2">
            <a:extLst>
              <a:ext uri="{FF2B5EF4-FFF2-40B4-BE49-F238E27FC236}">
                <a16:creationId xmlns:a16="http://schemas.microsoft.com/office/drawing/2014/main" id="{DAB38951-7B91-494B-918F-E03C6B5B06D2}"/>
              </a:ext>
            </a:extLst>
          </p:cNvPr>
          <p:cNvSpPr>
            <a:spLocks noGrp="1"/>
          </p:cNvSpPr>
          <p:nvPr>
            <p:ph idx="1"/>
          </p:nvPr>
        </p:nvSpPr>
        <p:spPr/>
        <p:txBody>
          <a:bodyPr/>
          <a:lstStyle/>
          <a:p>
            <a:r>
              <a:rPr lang="en-US" dirty="0"/>
              <a:t>Blindness or visual impairments. </a:t>
            </a:r>
          </a:p>
          <a:p>
            <a:r>
              <a:rPr lang="en-US" dirty="0"/>
              <a:t>Deafness, hearing impairments, or use of assistive hearing devices. </a:t>
            </a:r>
          </a:p>
          <a:p>
            <a:r>
              <a:rPr lang="en-US" dirty="0"/>
              <a:t>Difficulty with speech. </a:t>
            </a:r>
          </a:p>
          <a:p>
            <a:r>
              <a:rPr lang="en-US" dirty="0"/>
              <a:t>Difficulty with fine motor control. </a:t>
            </a:r>
          </a:p>
          <a:p>
            <a:r>
              <a:rPr lang="en-US" dirty="0"/>
              <a:t>Limited reach and strength.</a:t>
            </a:r>
          </a:p>
        </p:txBody>
      </p:sp>
    </p:spTree>
    <p:extLst>
      <p:ext uri="{BB962C8B-B14F-4D97-AF65-F5344CB8AC3E}">
        <p14:creationId xmlns:p14="http://schemas.microsoft.com/office/powerpoint/2010/main" val="652494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06315-8A05-4613-972B-3F0802ADB23F}"/>
              </a:ext>
            </a:extLst>
          </p:cNvPr>
          <p:cNvSpPr>
            <a:spLocks noGrp="1"/>
          </p:cNvSpPr>
          <p:nvPr>
            <p:ph type="title"/>
          </p:nvPr>
        </p:nvSpPr>
        <p:spPr/>
        <p:txBody>
          <a:bodyPr/>
          <a:lstStyle/>
          <a:p>
            <a:r>
              <a:rPr lang="en-US" dirty="0"/>
              <a:t>Incorporated by Reference…</a:t>
            </a:r>
            <a:br>
              <a:rPr lang="en-US" dirty="0"/>
            </a:br>
            <a:r>
              <a:rPr lang="en-US" dirty="0"/>
              <a:t>…or “Why should I care?”</a:t>
            </a:r>
          </a:p>
        </p:txBody>
      </p:sp>
      <p:sp>
        <p:nvSpPr>
          <p:cNvPr id="3" name="Content Placeholder 2">
            <a:extLst>
              <a:ext uri="{FF2B5EF4-FFF2-40B4-BE49-F238E27FC236}">
                <a16:creationId xmlns:a16="http://schemas.microsoft.com/office/drawing/2014/main" id="{DAEE23C3-F207-47C8-9F98-D77BF1C8D9AE}"/>
              </a:ext>
            </a:extLst>
          </p:cNvPr>
          <p:cNvSpPr>
            <a:spLocks noGrp="1"/>
          </p:cNvSpPr>
          <p:nvPr>
            <p:ph idx="1"/>
          </p:nvPr>
        </p:nvSpPr>
        <p:spPr/>
        <p:txBody>
          <a:bodyPr/>
          <a:lstStyle/>
          <a:p>
            <a:r>
              <a:rPr lang="en-US" dirty="0"/>
              <a:t>The Revised 508 Standards incorporate by reference the Web Content Accessibility Guidelines (WCAG) 2.0, a globally-recognized and technologically-neutral set of accessibility guidelines for Web content.</a:t>
            </a:r>
          </a:p>
          <a:p>
            <a:r>
              <a:rPr lang="en-US" dirty="0"/>
              <a:t>For Section 508-covered ICT, all covered Web and non-Web content and software is required to conform to WCAG 2.0's Level A and Level AA Success Criteria and Conformance Requirements.</a:t>
            </a:r>
          </a:p>
        </p:txBody>
      </p:sp>
    </p:spTree>
    <p:extLst>
      <p:ext uri="{BB962C8B-B14F-4D97-AF65-F5344CB8AC3E}">
        <p14:creationId xmlns:p14="http://schemas.microsoft.com/office/powerpoint/2010/main" val="295254956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41</TotalTime>
  <Words>1316</Words>
  <Application>Microsoft Office PowerPoint</Application>
  <PresentationFormat>On-screen Show (4:3)</PresentationFormat>
  <Paragraphs>122</Paragraphs>
  <Slides>40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Franklin Gothic Book</vt:lpstr>
      <vt:lpstr>Crop</vt:lpstr>
      <vt:lpstr>Section 508</vt:lpstr>
      <vt:lpstr>Scope</vt:lpstr>
      <vt:lpstr>What is Section 508?</vt:lpstr>
      <vt:lpstr>Required Application</vt:lpstr>
      <vt:lpstr>What is ICT?</vt:lpstr>
      <vt:lpstr>ICT Includes…</vt:lpstr>
      <vt:lpstr>Section 508 Standards Content Overview </vt:lpstr>
      <vt:lpstr>The Criteria Support</vt:lpstr>
      <vt:lpstr>Incorporated by Reference… …or “Why should I care?”</vt:lpstr>
      <vt:lpstr>Covered Electronic Content?</vt:lpstr>
      <vt:lpstr>Actual Requirements</vt:lpstr>
      <vt:lpstr>Assistive Technology</vt:lpstr>
      <vt:lpstr>Types</vt:lpstr>
      <vt:lpstr>WCAG 2.0</vt:lpstr>
      <vt:lpstr>Perceivable  </vt:lpstr>
      <vt:lpstr>Operable </vt:lpstr>
      <vt:lpstr>Understandable </vt:lpstr>
      <vt:lpstr>Robust </vt:lpstr>
      <vt:lpstr>WCAG In DETAIL</vt:lpstr>
      <vt:lpstr>Text Alternatives </vt:lpstr>
      <vt:lpstr>Captions and other Alternatives for Media</vt:lpstr>
      <vt:lpstr>Info and Relationships</vt:lpstr>
      <vt:lpstr>Meaningful Sequence</vt:lpstr>
      <vt:lpstr>Use of Color</vt:lpstr>
      <vt:lpstr>Contrast (Minimum)</vt:lpstr>
      <vt:lpstr>Resize text  </vt:lpstr>
      <vt:lpstr>Images of Text</vt:lpstr>
      <vt:lpstr>Keyboard</vt:lpstr>
      <vt:lpstr>Timing Adjustable</vt:lpstr>
      <vt:lpstr>PowerPoint Presentation</vt:lpstr>
      <vt:lpstr>Bypass Blocks</vt:lpstr>
      <vt:lpstr>Page Titled </vt:lpstr>
      <vt:lpstr>Link Purpose</vt:lpstr>
      <vt:lpstr>On Focus</vt:lpstr>
      <vt:lpstr>Consistent Navigation</vt:lpstr>
      <vt:lpstr>Parsing</vt:lpstr>
      <vt:lpstr>Name, Role, Value</vt:lpstr>
      <vt:lpstr>Ok, now what?</vt:lpstr>
      <vt:lpstr>If you work for the federal government…</vt:lpstr>
      <vt:lpstr>Private Sector? (Or state government, such as CSU)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508</dc:title>
  <dc:creator>Say,Benjamin</dc:creator>
  <cp:lastModifiedBy>Say,Benjamin</cp:lastModifiedBy>
  <cp:revision>4</cp:revision>
  <dcterms:created xsi:type="dcterms:W3CDTF">2018-04-25T13:33:27Z</dcterms:created>
  <dcterms:modified xsi:type="dcterms:W3CDTF">2018-04-25T14:15:27Z</dcterms:modified>
</cp:coreProperties>
</file>